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746" r:id="rId2"/>
    <p:sldMasterId id="2147483764" r:id="rId3"/>
    <p:sldMasterId id="2147483782" r:id="rId4"/>
    <p:sldMasterId id="2147483800" r:id="rId5"/>
    <p:sldMasterId id="2147483812" r:id="rId6"/>
  </p:sldMasterIdLst>
  <p:notesMasterIdLst>
    <p:notesMasterId r:id="rId29"/>
  </p:notesMasterIdLst>
  <p:handoutMasterIdLst>
    <p:handoutMasterId r:id="rId30"/>
  </p:handoutMasterIdLst>
  <p:sldIdLst>
    <p:sldId id="329" r:id="rId7"/>
    <p:sldId id="256" r:id="rId8"/>
    <p:sldId id="309" r:id="rId9"/>
    <p:sldId id="310" r:id="rId10"/>
    <p:sldId id="257" r:id="rId11"/>
    <p:sldId id="262" r:id="rId12"/>
    <p:sldId id="308" r:id="rId13"/>
    <p:sldId id="323" r:id="rId14"/>
    <p:sldId id="260" r:id="rId15"/>
    <p:sldId id="315" r:id="rId16"/>
    <p:sldId id="324" r:id="rId17"/>
    <p:sldId id="325" r:id="rId18"/>
    <p:sldId id="316" r:id="rId19"/>
    <p:sldId id="328" r:id="rId20"/>
    <p:sldId id="314" r:id="rId21"/>
    <p:sldId id="313" r:id="rId22"/>
    <p:sldId id="319" r:id="rId23"/>
    <p:sldId id="320" r:id="rId24"/>
    <p:sldId id="258" r:id="rId25"/>
    <p:sldId id="311" r:id="rId26"/>
    <p:sldId id="326" r:id="rId27"/>
    <p:sldId id="32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3071F2-4AFF-4996-9C67-EA97E31DA287}">
          <p14:sldIdLst>
            <p14:sldId id="329"/>
            <p14:sldId id="256"/>
            <p14:sldId id="309"/>
            <p14:sldId id="310"/>
            <p14:sldId id="257"/>
            <p14:sldId id="262"/>
            <p14:sldId id="308"/>
            <p14:sldId id="323"/>
            <p14:sldId id="260"/>
            <p14:sldId id="315"/>
            <p14:sldId id="324"/>
            <p14:sldId id="325"/>
            <p14:sldId id="316"/>
            <p14:sldId id="328"/>
            <p14:sldId id="314"/>
            <p14:sldId id="313"/>
            <p14:sldId id="319"/>
            <p14:sldId id="320"/>
            <p14:sldId id="258"/>
            <p14:sldId id="311"/>
            <p14:sldId id="326"/>
          </p14:sldIdLst>
        </p14:section>
        <p14:section name="Untitled Section" id="{8D4BD064-B589-4BBD-9737-A76E3DB5F52D}">
          <p14:sldIdLst>
            <p14:sldId id="327"/>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68A89F-B526-4EE1-8446-428F73965AF4}" v="301" dt="2022-05-19T18:21:32.391"/>
    <p1510:client id="{E8D1FA1B-3A32-45BD-9911-B3C507438071}" v="2" dt="2022-05-19T18:41:20.045"/>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47" autoAdjust="0"/>
    <p:restoredTop sz="94660"/>
  </p:normalViewPr>
  <p:slideViewPr>
    <p:cSldViewPr>
      <p:cViewPr varScale="1">
        <p:scale>
          <a:sx n="78" d="100"/>
          <a:sy n="78" d="100"/>
        </p:scale>
        <p:origin x="451" y="7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 SWETHA" userId="4e74896ff5d2125f" providerId="LiveId" clId="{E8D1FA1B-3A32-45BD-9911-B3C507438071}"/>
    <pc:docChg chg="addSld modSld">
      <pc:chgData name="E. SWETHA" userId="4e74896ff5d2125f" providerId="LiveId" clId="{E8D1FA1B-3A32-45BD-9911-B3C507438071}" dt="2022-05-19T18:41:20.045" v="1"/>
      <pc:docMkLst>
        <pc:docMk/>
      </pc:docMkLst>
      <pc:sldChg chg="add">
        <pc:chgData name="E. SWETHA" userId="4e74896ff5d2125f" providerId="LiveId" clId="{E8D1FA1B-3A32-45BD-9911-B3C507438071}" dt="2022-05-19T18:41:13.935" v="0"/>
        <pc:sldMkLst>
          <pc:docMk/>
          <pc:sldMk cId="2695849819" sldId="319"/>
        </pc:sldMkLst>
      </pc:sldChg>
      <pc:sldChg chg="add">
        <pc:chgData name="E. SWETHA" userId="4e74896ff5d2125f" providerId="LiveId" clId="{E8D1FA1B-3A32-45BD-9911-B3C507438071}" dt="2022-05-19T18:41:20.045" v="1"/>
        <pc:sldMkLst>
          <pc:docMk/>
          <pc:sldMk cId="571522781" sldId="32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5/20/2022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5/20/2022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6.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6.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5.png"/></Relationships>
</file>

<file path=ppt/slideLayouts/_rels/slideLayout7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5.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AB67-6578-A852-AED5-84CD092518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C01891-D57B-FC32-2AD7-791AADEAE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0773F4-CF89-A4BD-1F49-4042C0C78E02}"/>
              </a:ext>
            </a:extLst>
          </p:cNvPr>
          <p:cNvSpPr>
            <a:spLocks noGrp="1"/>
          </p:cNvSpPr>
          <p:nvPr>
            <p:ph type="dt" sz="half" idx="10"/>
          </p:nvPr>
        </p:nvSpPr>
        <p:spPr/>
        <p:txBody>
          <a:bodyPr/>
          <a:lstStyle/>
          <a:p>
            <a:fld id="{B61BEF0D-F0BB-DE4B-95CE-6DB70DBA9567}" type="datetimeFigureOut">
              <a:rPr lang="en-US" smtClean="0"/>
              <a:pPr/>
              <a:t>5/20/2022</a:t>
            </a:fld>
            <a:endParaRPr lang="en-US" dirty="0"/>
          </a:p>
        </p:txBody>
      </p:sp>
      <p:sp>
        <p:nvSpPr>
          <p:cNvPr id="5" name="Footer Placeholder 4">
            <a:extLst>
              <a:ext uri="{FF2B5EF4-FFF2-40B4-BE49-F238E27FC236}">
                <a16:creationId xmlns:a16="http://schemas.microsoft.com/office/drawing/2014/main" id="{7E7AB337-E81D-86E9-6B73-F6FF7E69AB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5ED1B2-F43F-C5B6-92C3-18FEAB2627B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04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64D5-B0B4-3678-880D-E8D8D748FC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36B286-12B0-9BB1-BCAC-F08A4F9ADE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0DECF-DEE3-D1AA-E8CE-8DDED6563F89}"/>
              </a:ext>
            </a:extLst>
          </p:cNvPr>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a:extLst>
              <a:ext uri="{FF2B5EF4-FFF2-40B4-BE49-F238E27FC236}">
                <a16:creationId xmlns:a16="http://schemas.microsoft.com/office/drawing/2014/main" id="{8D2BA92E-4662-3618-6475-CCBD1BEEA5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953040-83C9-6F25-EDD8-4D42DD1F9E5B}"/>
              </a:ext>
            </a:extLst>
          </p:cNvPr>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246751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64F80-A496-E9E6-C6AF-E5D8E1B903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B56547-B0BF-1116-B80B-BA14FFE19B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65D3C-EC51-E25A-D935-4FA78B0A39DB}"/>
              </a:ext>
            </a:extLst>
          </p:cNvPr>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a:extLst>
              <a:ext uri="{FF2B5EF4-FFF2-40B4-BE49-F238E27FC236}">
                <a16:creationId xmlns:a16="http://schemas.microsoft.com/office/drawing/2014/main" id="{4AFBC652-40B4-1AAC-699B-B3805E048C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6BC9D-AFF1-C2A9-6E1D-A42E65369165}"/>
              </a:ext>
            </a:extLst>
          </p:cNvPr>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306183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41298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41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52326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161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376995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70167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335807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CC0096-1860-4642-9CD2-0079EA5E7CD1}"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96712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D8A9-8BA7-CBC2-350E-96981D3DA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FC3399-29D4-C7A3-07FA-06A3BBB14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525B0D-96AF-6EB0-5156-ACB2DA88A021}"/>
              </a:ext>
            </a:extLst>
          </p:cNvPr>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a:extLst>
              <a:ext uri="{FF2B5EF4-FFF2-40B4-BE49-F238E27FC236}">
                <a16:creationId xmlns:a16="http://schemas.microsoft.com/office/drawing/2014/main" id="{55A32FF8-7971-566D-DB48-85A1537B7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30C26-ECFF-00D3-10D2-0A0F0C85BA3C}"/>
              </a:ext>
            </a:extLst>
          </p:cNvPr>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50674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06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312480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9199394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49584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663096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39366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648840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252503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1375A4-56A4-47D6-9801-1991572033F7}" type="slidenum">
              <a:rPr lang="en-IN" smtClean="0"/>
              <a:t>‹#›</a:t>
            </a:fld>
            <a:endParaRPr lang="en-IN"/>
          </a:p>
        </p:txBody>
      </p:sp>
    </p:spTree>
    <p:extLst>
      <p:ext uri="{BB962C8B-B14F-4D97-AF65-F5344CB8AC3E}">
        <p14:creationId xmlns:p14="http://schemas.microsoft.com/office/powerpoint/2010/main" val="6198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0E33-C2E8-CC2F-7A98-DB12F0FCE1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F970D7-2275-E3FC-3413-82E1BB704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22857B-EEBD-6DBA-C69F-5FBFE9264AAB}"/>
              </a:ext>
            </a:extLst>
          </p:cNvPr>
          <p:cNvSpPr>
            <a:spLocks noGrp="1"/>
          </p:cNvSpPr>
          <p:nvPr>
            <p:ph type="dt" sz="half" idx="10"/>
          </p:nvPr>
        </p:nvSpPr>
        <p:spPr/>
        <p:txBody>
          <a:bodyPr/>
          <a:lstStyle/>
          <a:p>
            <a:fld id="{B61BEF0D-F0BB-DE4B-95CE-6DB70DBA9567}" type="datetimeFigureOut">
              <a:rPr lang="en-US" smtClean="0"/>
              <a:pPr/>
              <a:t>5/20/2022</a:t>
            </a:fld>
            <a:endParaRPr lang="en-US" dirty="0"/>
          </a:p>
        </p:txBody>
      </p:sp>
      <p:sp>
        <p:nvSpPr>
          <p:cNvPr id="5" name="Footer Placeholder 4">
            <a:extLst>
              <a:ext uri="{FF2B5EF4-FFF2-40B4-BE49-F238E27FC236}">
                <a16:creationId xmlns:a16="http://schemas.microsoft.com/office/drawing/2014/main" id="{555385A9-96B2-BA41-1BEC-B23B9DCA08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F27896-45CB-92DD-8FC7-3D506FDAE5B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1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5584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241377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7215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204814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37282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54149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CC0096-1860-4642-9CD2-0079EA5E7CD1}"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69406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0769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6495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72694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E2B5-C677-D414-4820-2176EC990F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DA7DFC-D31B-AABE-3B3F-A50731357D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E8B36F-523E-C796-46DE-C611A27AF5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6E38D3-B2AB-FB83-19A5-8D628E2396FD}"/>
              </a:ext>
            </a:extLst>
          </p:cNvPr>
          <p:cNvSpPr>
            <a:spLocks noGrp="1"/>
          </p:cNvSpPr>
          <p:nvPr>
            <p:ph type="dt" sz="half" idx="10"/>
          </p:nvPr>
        </p:nvSpPr>
        <p:spPr/>
        <p:txBody>
          <a:bodyPr/>
          <a:lstStyle/>
          <a:p>
            <a:fld id="{37CC0096-1860-4642-9CD2-0079EA5E7CD1}" type="datetimeFigureOut">
              <a:rPr lang="en-US" smtClean="0"/>
              <a:t>5/20/2022</a:t>
            </a:fld>
            <a:endParaRPr lang="en-US"/>
          </a:p>
        </p:txBody>
      </p:sp>
      <p:sp>
        <p:nvSpPr>
          <p:cNvPr id="6" name="Footer Placeholder 5">
            <a:extLst>
              <a:ext uri="{FF2B5EF4-FFF2-40B4-BE49-F238E27FC236}">
                <a16:creationId xmlns:a16="http://schemas.microsoft.com/office/drawing/2014/main" id="{CD070E80-AC9E-2A4A-8271-34E8A02A0C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BE47A8-E02C-7939-FAC1-37F91C9E4D82}"/>
              </a:ext>
            </a:extLst>
          </p:cNvPr>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62236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213045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35699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0681317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534109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2339682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31365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1375A4-56A4-47D6-9801-1991572033F7}" type="slidenum">
              <a:rPr lang="en-IN" smtClean="0"/>
              <a:t>‹#›</a:t>
            </a:fld>
            <a:endParaRPr lang="en-IN"/>
          </a:p>
        </p:txBody>
      </p:sp>
    </p:spTree>
    <p:extLst>
      <p:ext uri="{BB962C8B-B14F-4D97-AF65-F5344CB8AC3E}">
        <p14:creationId xmlns:p14="http://schemas.microsoft.com/office/powerpoint/2010/main" val="380027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018626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312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9120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828C-56DE-A894-FEC1-1A8264FC35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68C477-B32E-32FA-EA9E-E4609381A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71B73-2D3E-2950-933D-E77FFEEEC3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4C6AD8-B75D-1263-9124-8A6A37E6C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37BBA5-191F-1652-EAA7-04F8B6D6F6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8660D7-A118-182A-B327-2207EBBC37CC}"/>
              </a:ext>
            </a:extLst>
          </p:cNvPr>
          <p:cNvSpPr>
            <a:spLocks noGrp="1"/>
          </p:cNvSpPr>
          <p:nvPr>
            <p:ph type="dt" sz="half" idx="10"/>
          </p:nvPr>
        </p:nvSpPr>
        <p:spPr/>
        <p:txBody>
          <a:bodyPr/>
          <a:lstStyle/>
          <a:p>
            <a:fld id="{37CC0096-1860-4642-9CD2-0079EA5E7CD1}" type="datetimeFigureOut">
              <a:rPr lang="en-US" smtClean="0"/>
              <a:t>5/20/2022</a:t>
            </a:fld>
            <a:endParaRPr lang="en-US"/>
          </a:p>
        </p:txBody>
      </p:sp>
      <p:sp>
        <p:nvSpPr>
          <p:cNvPr id="8" name="Footer Placeholder 7">
            <a:extLst>
              <a:ext uri="{FF2B5EF4-FFF2-40B4-BE49-F238E27FC236}">
                <a16:creationId xmlns:a16="http://schemas.microsoft.com/office/drawing/2014/main" id="{F92A8065-9271-B536-3324-1BA69A638A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C4B166-C0D1-FD40-71E3-64DF9DA1E81B}"/>
              </a:ext>
            </a:extLst>
          </p:cNvPr>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72868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638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46087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202468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88935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CC0096-1860-4642-9CD2-0079EA5E7CD1}"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937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600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783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53459520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9607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5818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A03B-EF13-F014-30A3-97C32E7B8A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20428E-8365-FC4E-8E9C-AA3791A64B20}"/>
              </a:ext>
            </a:extLst>
          </p:cNvPr>
          <p:cNvSpPr>
            <a:spLocks noGrp="1"/>
          </p:cNvSpPr>
          <p:nvPr>
            <p:ph type="dt" sz="half" idx="10"/>
          </p:nvPr>
        </p:nvSpPr>
        <p:spPr/>
        <p:txBody>
          <a:bodyPr/>
          <a:lstStyle/>
          <a:p>
            <a:fld id="{37CC0096-1860-4642-9CD2-0079EA5E7CD1}" type="datetimeFigureOut">
              <a:rPr lang="en-US" smtClean="0"/>
              <a:t>5/20/2022</a:t>
            </a:fld>
            <a:endParaRPr lang="en-US"/>
          </a:p>
        </p:txBody>
      </p:sp>
      <p:sp>
        <p:nvSpPr>
          <p:cNvPr id="4" name="Footer Placeholder 3">
            <a:extLst>
              <a:ext uri="{FF2B5EF4-FFF2-40B4-BE49-F238E27FC236}">
                <a16:creationId xmlns:a16="http://schemas.microsoft.com/office/drawing/2014/main" id="{908EB786-7917-BD48-95AE-A366E3CCF2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45E0D8-9D64-162C-FFC3-367200EF81F0}"/>
              </a:ext>
            </a:extLst>
          </p:cNvPr>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4817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7350005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7412848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7052193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85308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1375A4-56A4-47D6-9801-1991572033F7}" type="slidenum">
              <a:rPr lang="en-IN" smtClean="0"/>
              <a:t>‹#›</a:t>
            </a:fld>
            <a:endParaRPr lang="en-IN"/>
          </a:p>
        </p:txBody>
      </p:sp>
    </p:spTree>
    <p:extLst>
      <p:ext uri="{BB962C8B-B14F-4D97-AF65-F5344CB8AC3E}">
        <p14:creationId xmlns:p14="http://schemas.microsoft.com/office/powerpoint/2010/main" val="144216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33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418148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0578ACC-22D6-47C1-A373-4FD133E34F3C}" type="datetimeFigureOut">
              <a:rPr lang="en-US" smtClean="0"/>
              <a:t>5/20/2022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0636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249036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340597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59857-A56F-8B79-737B-583B0F0425E4}"/>
              </a:ext>
            </a:extLst>
          </p:cNvPr>
          <p:cNvSpPr>
            <a:spLocks noGrp="1"/>
          </p:cNvSpPr>
          <p:nvPr>
            <p:ph type="dt" sz="half" idx="10"/>
          </p:nvPr>
        </p:nvSpPr>
        <p:spPr/>
        <p:txBody>
          <a:bodyPr/>
          <a:lstStyle/>
          <a:p>
            <a:fld id="{37CC0096-1860-4642-9CD2-0079EA5E7CD1}" type="datetimeFigureOut">
              <a:rPr lang="en-US" smtClean="0"/>
              <a:t>5/20/2022</a:t>
            </a:fld>
            <a:endParaRPr lang="en-US"/>
          </a:p>
        </p:txBody>
      </p:sp>
      <p:sp>
        <p:nvSpPr>
          <p:cNvPr id="3" name="Footer Placeholder 2">
            <a:extLst>
              <a:ext uri="{FF2B5EF4-FFF2-40B4-BE49-F238E27FC236}">
                <a16:creationId xmlns:a16="http://schemas.microsoft.com/office/drawing/2014/main" id="{4CD153F2-04B5-20F3-17DB-A644329F48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671E84-2D8A-1E9A-1D94-1593334DD3DF}"/>
              </a:ext>
            </a:extLst>
          </p:cNvPr>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53863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37327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84809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534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5/20/2022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4601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5007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81897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30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74612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476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217388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27AD-B935-9CE3-C4E9-23DC1FF5E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593B59-3002-1CA3-5645-52255E8B62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F6C501-2373-8D7C-1BA0-B3F5A8B36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24122-B3F8-7B18-6AF0-23ACF21C837D}"/>
              </a:ext>
            </a:extLst>
          </p:cNvPr>
          <p:cNvSpPr>
            <a:spLocks noGrp="1"/>
          </p:cNvSpPr>
          <p:nvPr>
            <p:ph type="dt" sz="half" idx="10"/>
          </p:nvPr>
        </p:nvSpPr>
        <p:spPr/>
        <p:txBody>
          <a:bodyPr/>
          <a:lstStyle/>
          <a:p>
            <a:fld id="{42A54C80-263E-416B-A8E0-580EDEADCBDC}" type="datetimeFigureOut">
              <a:rPr lang="en-US" smtClean="0"/>
              <a:t>5/20/2022</a:t>
            </a:fld>
            <a:endParaRPr lang="en-US" dirty="0"/>
          </a:p>
        </p:txBody>
      </p:sp>
      <p:sp>
        <p:nvSpPr>
          <p:cNvPr id="6" name="Footer Placeholder 5">
            <a:extLst>
              <a:ext uri="{FF2B5EF4-FFF2-40B4-BE49-F238E27FC236}">
                <a16:creationId xmlns:a16="http://schemas.microsoft.com/office/drawing/2014/main" id="{40D86376-304A-B592-BBEA-223B4891E4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B3513C-C0D4-5F27-2AA6-63FF9D7A880B}"/>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6292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28553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413535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CC0096-1860-4642-9CD2-0079EA5E7CD1}"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42943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252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42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48047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83142795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5891985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0350125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6640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8B98-BD7D-74D4-5429-F58BDDC11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F6AAC5-0F10-F0C5-D268-B19F91D6E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9E763F-CBC5-8E13-70AE-EA867DAF4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A458D-F42E-B4D4-FC4A-9D1675C4B0D9}"/>
              </a:ext>
            </a:extLst>
          </p:cNvPr>
          <p:cNvSpPr>
            <a:spLocks noGrp="1"/>
          </p:cNvSpPr>
          <p:nvPr>
            <p:ph type="dt" sz="half" idx="10"/>
          </p:nvPr>
        </p:nvSpPr>
        <p:spPr/>
        <p:txBody>
          <a:bodyPr/>
          <a:lstStyle/>
          <a:p>
            <a:fld id="{B61BEF0D-F0BB-DE4B-95CE-6DB70DBA9567}" type="datetimeFigureOut">
              <a:rPr lang="en-US" smtClean="0"/>
              <a:pPr/>
              <a:t>5/20/2022</a:t>
            </a:fld>
            <a:endParaRPr lang="en-US" dirty="0"/>
          </a:p>
        </p:txBody>
      </p:sp>
      <p:sp>
        <p:nvSpPr>
          <p:cNvPr id="6" name="Footer Placeholder 5">
            <a:extLst>
              <a:ext uri="{FF2B5EF4-FFF2-40B4-BE49-F238E27FC236}">
                <a16:creationId xmlns:a16="http://schemas.microsoft.com/office/drawing/2014/main" id="{B7EC2FEC-7A48-77E5-5FB0-C3713131D4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9CCAF1-6352-DEB5-A8CF-6AA72B714A1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527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08051508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388267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7CC0096-1860-4642-9CD2-0079EA5E7CD1}" type="datetimeFigureOut">
              <a:rPr lang="en-US" smtClean="0"/>
              <a:t>5/20/2022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1375A4-56A4-47D6-9801-1991572033F7}" type="slidenum">
              <a:rPr lang="en-IN" smtClean="0"/>
              <a:t>‹#›</a:t>
            </a:fld>
            <a:endParaRPr lang="en-IN"/>
          </a:p>
        </p:txBody>
      </p:sp>
    </p:spTree>
    <p:extLst>
      <p:ext uri="{BB962C8B-B14F-4D97-AF65-F5344CB8AC3E}">
        <p14:creationId xmlns:p14="http://schemas.microsoft.com/office/powerpoint/2010/main" val="238908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image" Target="../media/image1.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theme" Target="../theme/theme4.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19" Type="http://schemas.openxmlformats.org/officeDocument/2006/relationships/image" Target="../media/image1.png"/><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5.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5.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image" Target="../media/image6.png"/><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microsoft.com/office/2007/relationships/hdphoto" Target="../media/hdphoto1.wdp"/></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theme" Target="../theme/theme6.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10" Type="http://schemas.openxmlformats.org/officeDocument/2006/relationships/slideLayout" Target="../slideLayouts/slideLayout85.xml"/><Relationship Id="rId19" Type="http://schemas.openxmlformats.org/officeDocument/2006/relationships/image" Target="../media/image1.png"/><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6000"/>
                <a:shade val="100000"/>
                <a:hueMod val="270000"/>
                <a:satMod val="200000"/>
                <a:lumMod val="62000"/>
              </a:schemeClr>
            </a:gs>
            <a:gs pos="50000">
              <a:schemeClr val="bg2">
                <a:shade val="100000"/>
                <a:hueMod val="100000"/>
                <a:satMod val="110000"/>
                <a:lumMod val="98000"/>
              </a:schemeClr>
            </a:gs>
            <a:gs pos="100000">
              <a:schemeClr val="bg2">
                <a:shade val="78000"/>
                <a:hueMod val="44000"/>
                <a:satMod val="200000"/>
                <a:lumMod val="41000"/>
              </a:schemeClr>
            </a:gs>
          </a:gsLst>
          <a:lin ang="252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AECB5-45DD-6F74-9AB0-C5DC04B88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EDA5FC-3BA2-9AE9-1E94-CD99B71D47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F9576F-32B7-5477-28F0-DC4AA7FB5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5/20/2022</a:t>
            </a:fld>
            <a:endParaRPr lang="en-US" dirty="0"/>
          </a:p>
        </p:txBody>
      </p:sp>
      <p:sp>
        <p:nvSpPr>
          <p:cNvPr id="5" name="Footer Placeholder 4">
            <a:extLst>
              <a:ext uri="{FF2B5EF4-FFF2-40B4-BE49-F238E27FC236}">
                <a16:creationId xmlns:a16="http://schemas.microsoft.com/office/drawing/2014/main" id="{CD018D67-89D2-231A-8140-AD51CB4494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D3A6FE7-7216-A814-300E-6597BC0D9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03725907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6000"/>
                <a:shade val="100000"/>
                <a:hueMod val="270000"/>
                <a:satMod val="200000"/>
                <a:lumMod val="62000"/>
              </a:schemeClr>
            </a:gs>
            <a:gs pos="50000">
              <a:schemeClr val="bg2">
                <a:shade val="100000"/>
                <a:hueMod val="100000"/>
                <a:satMod val="110000"/>
                <a:lumMod val="98000"/>
              </a:schemeClr>
            </a:gs>
            <a:gs pos="100000">
              <a:schemeClr val="bg2">
                <a:shade val="78000"/>
                <a:hueMod val="44000"/>
                <a:satMod val="200000"/>
                <a:lumMod val="41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pPr/>
              <a:t>5/20/2022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506622650"/>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6000"/>
                <a:shade val="100000"/>
                <a:hueMod val="270000"/>
                <a:satMod val="200000"/>
                <a:lumMod val="62000"/>
              </a:schemeClr>
            </a:gs>
            <a:gs pos="50000">
              <a:schemeClr val="bg2">
                <a:shade val="100000"/>
                <a:hueMod val="100000"/>
                <a:satMod val="110000"/>
                <a:lumMod val="98000"/>
              </a:schemeClr>
            </a:gs>
            <a:gs pos="100000">
              <a:schemeClr val="bg2">
                <a:shade val="78000"/>
                <a:hueMod val="44000"/>
                <a:satMod val="200000"/>
                <a:lumMod val="41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pPr/>
              <a:t>5/20/2022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620988643"/>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660"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pPr/>
              <a:t>5/20/2022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473774385"/>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7CC0096-1860-4642-9CD2-0079EA5E7CD1}" type="datetimeFigureOut">
              <a:rPr lang="en-US" smtClean="0"/>
              <a:pPr/>
              <a:t>5/20/2022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192071066"/>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pPr/>
              <a:t>5/20/2022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986782156"/>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4.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4.xml"/><Relationship Id="rId1" Type="http://schemas.openxmlformats.org/officeDocument/2006/relationships/themeOverride" Target="../theme/themeOverride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4.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2" Type="http://schemas.openxmlformats.org/officeDocument/2006/relationships/hyperlink" Target="https://medium.com/analytics-vidhya/predicting-heart-disease-using-machine-learning-ce10cfce41a6" TargetMode="Externa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code/ronitf/predicting-heart-disease/notebook" TargetMode="External"/><Relationship Id="rId2" Type="http://schemas.openxmlformats.org/officeDocument/2006/relationships/slideLayout" Target="../slideLayouts/slideLayout33.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0000"/>
            </a:gs>
            <a:gs pos="50000">
              <a:srgbClr val="0070C0"/>
            </a:gs>
            <a:gs pos="100000">
              <a:srgbClr val="FF0000"/>
            </a:gs>
          </a:gsLst>
          <a:lin ang="2520000" scaled="0"/>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13378-CA33-46FF-AE4B-89A2ABE3E3FB}"/>
              </a:ext>
            </a:extLst>
          </p:cNvPr>
          <p:cNvSpPr/>
          <p:nvPr/>
        </p:nvSpPr>
        <p:spPr>
          <a:xfrm>
            <a:off x="-3" y="1320801"/>
            <a:ext cx="12191999" cy="5537199"/>
          </a:xfrm>
          <a:prstGeom prst="rect">
            <a:avLst/>
          </a:prstGeom>
          <a:gradFill>
            <a:gsLst>
              <a:gs pos="0">
                <a:schemeClr val="accent1">
                  <a:lumMod val="40000"/>
                  <a:lumOff val="60000"/>
                </a:schemeClr>
              </a:gs>
              <a:gs pos="54000">
                <a:schemeClr val="accent1">
                  <a:lumMod val="20000"/>
                  <a:lumOff val="80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A26BEEC-FDA8-4456-90A3-E80D2DA4EEFF}"/>
              </a:ext>
            </a:extLst>
          </p:cNvPr>
          <p:cNvSpPr/>
          <p:nvPr/>
        </p:nvSpPr>
        <p:spPr>
          <a:xfrm>
            <a:off x="0" y="0"/>
            <a:ext cx="12192000" cy="1320801"/>
          </a:xfrm>
          <a:prstGeom prst="rect">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a:latin typeface="Posterama" panose="020B0504020200020000" pitchFamily="34" charset="0"/>
                <a:cs typeface="Posterama" panose="020B0504020200020000" pitchFamily="34" charset="0"/>
              </a:rPr>
              <a:t>KSRM COLLEGE OF ENGINEERING (AUTONOMOUS)</a:t>
            </a:r>
            <a:endParaRPr lang="en-IN" sz="3200" dirty="0"/>
          </a:p>
        </p:txBody>
      </p:sp>
      <p:sp>
        <p:nvSpPr>
          <p:cNvPr id="11" name="TextBox 10">
            <a:extLst>
              <a:ext uri="{FF2B5EF4-FFF2-40B4-BE49-F238E27FC236}">
                <a16:creationId xmlns:a16="http://schemas.microsoft.com/office/drawing/2014/main" id="{F507A602-C747-4C5D-9B9F-383E399152D0}"/>
              </a:ext>
            </a:extLst>
          </p:cNvPr>
          <p:cNvSpPr txBox="1"/>
          <p:nvPr/>
        </p:nvSpPr>
        <p:spPr>
          <a:xfrm>
            <a:off x="304800" y="1580444"/>
            <a:ext cx="11604978" cy="2708434"/>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sz="2800" dirty="0">
                <a:latin typeface="Posterama" panose="020B0504020200020000" pitchFamily="34" charset="0"/>
                <a:cs typeface="Posterama" panose="020B0504020200020000" pitchFamily="34" charset="0"/>
              </a:rPr>
              <a:t>A</a:t>
            </a:r>
          </a:p>
          <a:p>
            <a:pPr algn="ctr"/>
            <a:r>
              <a:rPr lang="en-IN" sz="2800" dirty="0">
                <a:latin typeface="Posterama" panose="020B0504020200020000" pitchFamily="34" charset="0"/>
                <a:cs typeface="Posterama" panose="020B0504020200020000" pitchFamily="34" charset="0"/>
              </a:rPr>
              <a:t>Project Review </a:t>
            </a:r>
          </a:p>
          <a:p>
            <a:pPr algn="ctr">
              <a:lnSpc>
                <a:spcPct val="150000"/>
              </a:lnSpc>
            </a:pPr>
            <a:r>
              <a:rPr lang="en-IN" sz="2800" dirty="0">
                <a:latin typeface="Posterama" panose="020B0504020200020000" pitchFamily="34" charset="0"/>
                <a:cs typeface="Posterama" panose="020B0504020200020000" pitchFamily="34" charset="0"/>
              </a:rPr>
              <a:t>On</a:t>
            </a:r>
          </a:p>
          <a:p>
            <a:pPr algn="ctr"/>
            <a:r>
              <a:rPr lang="en-IN" sz="3600" b="1" dirty="0">
                <a:solidFill>
                  <a:schemeClr val="tx1">
                    <a:lumMod val="95000"/>
                    <a:lumOff val="5000"/>
                  </a:schemeClr>
                </a:solidFill>
                <a:latin typeface="Posterama" panose="020B0504020200020000" pitchFamily="34" charset="0"/>
                <a:cs typeface="Posterama" panose="020B0504020200020000" pitchFamily="34" charset="0"/>
              </a:rPr>
              <a:t>Heart Disease Prediction </a:t>
            </a:r>
          </a:p>
          <a:p>
            <a:pPr algn="ctr"/>
            <a:r>
              <a:rPr lang="en-IN" sz="3600" b="1" dirty="0">
                <a:solidFill>
                  <a:schemeClr val="tx1">
                    <a:lumMod val="95000"/>
                    <a:lumOff val="5000"/>
                  </a:schemeClr>
                </a:solidFill>
                <a:latin typeface="Posterama" panose="020B0504020200020000" pitchFamily="34" charset="0"/>
                <a:cs typeface="Posterama" panose="020B0504020200020000" pitchFamily="34" charset="0"/>
              </a:rPr>
              <a:t>Using Machine Learning</a:t>
            </a:r>
            <a:endParaRPr lang="en-IN" sz="2000" b="1" dirty="0">
              <a:solidFill>
                <a:schemeClr val="tx1">
                  <a:lumMod val="95000"/>
                  <a:lumOff val="5000"/>
                </a:schemeClr>
              </a:solidFill>
              <a:latin typeface="Posterama" panose="020B0504020200020000" pitchFamily="34" charset="0"/>
              <a:cs typeface="Posterama" panose="020B0504020200020000" pitchFamily="34" charset="0"/>
            </a:endParaRPr>
          </a:p>
        </p:txBody>
      </p:sp>
      <p:sp>
        <p:nvSpPr>
          <p:cNvPr id="12" name="TextBox 11">
            <a:extLst>
              <a:ext uri="{FF2B5EF4-FFF2-40B4-BE49-F238E27FC236}">
                <a16:creationId xmlns:a16="http://schemas.microsoft.com/office/drawing/2014/main" id="{A4B4C016-7EED-4011-9182-D9D537792506}"/>
              </a:ext>
            </a:extLst>
          </p:cNvPr>
          <p:cNvSpPr txBox="1"/>
          <p:nvPr/>
        </p:nvSpPr>
        <p:spPr>
          <a:xfrm>
            <a:off x="587018" y="4526998"/>
            <a:ext cx="10981590" cy="2123658"/>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ct val="150000"/>
              </a:lnSpc>
            </a:pPr>
            <a:r>
              <a:rPr lang="en-IN" sz="2400" dirty="0">
                <a:latin typeface="Amasis MT Pro Black" panose="02040A04050005020304" pitchFamily="18" charset="0"/>
              </a:rPr>
              <a:t>Project Members :					            Project Guide :</a:t>
            </a:r>
          </a:p>
          <a:p>
            <a:r>
              <a:rPr lang="en-IN" sz="2400" dirty="0">
                <a:latin typeface="Amasis MT Pro Medium" panose="020B0604020202020204" pitchFamily="18" charset="0"/>
              </a:rPr>
              <a:t>C. ASHISH (189Y1A0524) 			             Sri. Md. </a:t>
            </a:r>
            <a:r>
              <a:rPr lang="en-IN" sz="2400" dirty="0" err="1">
                <a:latin typeface="Amasis MT Pro Medium" panose="020B0604020202020204" pitchFamily="18" charset="0"/>
              </a:rPr>
              <a:t>Rahmathulla</a:t>
            </a:r>
            <a:r>
              <a:rPr lang="en-IN" sz="2400" dirty="0">
                <a:latin typeface="Amasis MT Pro Medium" panose="020B0604020202020204" pitchFamily="18" charset="0"/>
              </a:rPr>
              <a:t>, </a:t>
            </a:r>
            <a:r>
              <a:rPr lang="en-IN" sz="2400" dirty="0" err="1">
                <a:latin typeface="Amasis MT Pro Medium" panose="020B0604020202020204" pitchFamily="18" charset="0"/>
              </a:rPr>
              <a:t>M.Tech</a:t>
            </a:r>
            <a:r>
              <a:rPr lang="en-IN" sz="2400" dirty="0">
                <a:latin typeface="Amasis MT Pro Medium" panose="020B0604020202020204" pitchFamily="18" charset="0"/>
              </a:rPr>
              <a:t>.</a:t>
            </a:r>
          </a:p>
          <a:p>
            <a:r>
              <a:rPr lang="en-IN" sz="2400" dirty="0">
                <a:latin typeface="Amasis MT Pro Medium" panose="020B0604020202020204" pitchFamily="18" charset="0"/>
              </a:rPr>
              <a:t>B. JAGADEESH(189Y1A0518)				         Assistant Professor,</a:t>
            </a:r>
          </a:p>
          <a:p>
            <a:r>
              <a:rPr lang="en-IN" sz="2400" dirty="0">
                <a:latin typeface="Amasis MT Pro Medium" panose="020B0604020202020204" pitchFamily="18" charset="0"/>
              </a:rPr>
              <a:t>G. NITHIN (189Y1A0545) 					                  Dept. of C.S.E.</a:t>
            </a:r>
          </a:p>
          <a:p>
            <a:r>
              <a:rPr lang="en-IN" sz="2400" dirty="0">
                <a:latin typeface="Amasis MT Pro Medium" panose="020B0604020202020204" pitchFamily="18" charset="0"/>
              </a:rPr>
              <a:t>D. MURTHY (189Y1A0531)</a:t>
            </a:r>
            <a:endParaRPr lang="en-IN" sz="2800" dirty="0">
              <a:latin typeface="Amasis MT Pro Medium" panose="020B0604020202020204" pitchFamily="18" charset="0"/>
            </a:endParaRPr>
          </a:p>
        </p:txBody>
      </p:sp>
      <p:sp>
        <p:nvSpPr>
          <p:cNvPr id="3" name="TextBox 2">
            <a:extLst>
              <a:ext uri="{FF2B5EF4-FFF2-40B4-BE49-F238E27FC236}">
                <a16:creationId xmlns:a16="http://schemas.microsoft.com/office/drawing/2014/main" id="{1E9F3B19-5782-4AD1-98EA-597F514A09BF}"/>
              </a:ext>
            </a:extLst>
          </p:cNvPr>
          <p:cNvSpPr txBox="1"/>
          <p:nvPr/>
        </p:nvSpPr>
        <p:spPr>
          <a:xfrm flipH="1">
            <a:off x="-4" y="863000"/>
            <a:ext cx="12192003" cy="738664"/>
          </a:xfrm>
          <a:prstGeom prst="rect">
            <a:avLst/>
          </a:prstGeom>
          <a:noFill/>
        </p:spPr>
        <p:txBody>
          <a:bodyPr wrap="square" rtlCol="0">
            <a:spAutoFit/>
          </a:bodyPr>
          <a:lstStyle/>
          <a:p>
            <a:pPr algn="ctr"/>
            <a:r>
              <a:rPr lang="en-IN" sz="2400" dirty="0">
                <a:solidFill>
                  <a:schemeClr val="bg1"/>
                </a:solidFill>
                <a:latin typeface="Abadi" panose="020B0604020104020204" pitchFamily="34" charset="0"/>
              </a:rPr>
              <a:t>Department of Computer Science and Engineering</a:t>
            </a:r>
            <a:endParaRPr lang="en-IN" sz="2000" dirty="0">
              <a:solidFill>
                <a:schemeClr val="bg1"/>
              </a:solidFill>
              <a:latin typeface="Abadi" panose="020B0604020104020204" pitchFamily="34" charset="0"/>
            </a:endParaRPr>
          </a:p>
          <a:p>
            <a:endParaRPr lang="en-IN" dirty="0">
              <a:solidFill>
                <a:schemeClr val="bg1"/>
              </a:solidFill>
            </a:endParaRPr>
          </a:p>
        </p:txBody>
      </p:sp>
    </p:spTree>
    <p:extLst>
      <p:ext uri="{BB962C8B-B14F-4D97-AF65-F5344CB8AC3E}">
        <p14:creationId xmlns:p14="http://schemas.microsoft.com/office/powerpoint/2010/main" val="2037477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38D0DA-5897-D0BB-BCB2-DBC8A72C7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8697"/>
            <a:ext cx="12192000" cy="2110812"/>
          </a:xfrm>
          <a:prstGeom prst="rect">
            <a:avLst/>
          </a:prstGeom>
        </p:spPr>
      </p:pic>
      <p:pic>
        <p:nvPicPr>
          <p:cNvPr id="12" name="Picture 11">
            <a:extLst>
              <a:ext uri="{FF2B5EF4-FFF2-40B4-BE49-F238E27FC236}">
                <a16:creationId xmlns:a16="http://schemas.microsoft.com/office/drawing/2014/main" id="{8BB0FCCF-CAA5-EE7D-30A7-3F3ECCA5B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3698697"/>
          </a:xfrm>
          <a:prstGeom prst="rect">
            <a:avLst/>
          </a:prstGeom>
        </p:spPr>
      </p:pic>
      <p:pic>
        <p:nvPicPr>
          <p:cNvPr id="16" name="Picture 15">
            <a:extLst>
              <a:ext uri="{FF2B5EF4-FFF2-40B4-BE49-F238E27FC236}">
                <a16:creationId xmlns:a16="http://schemas.microsoft.com/office/drawing/2014/main" id="{B6F8EE5B-EEA7-DED5-9960-483E3B6E1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94952"/>
            <a:ext cx="12192000" cy="1863048"/>
          </a:xfrm>
          <a:prstGeom prst="rect">
            <a:avLst/>
          </a:prstGeom>
        </p:spPr>
      </p:pic>
    </p:spTree>
    <p:extLst>
      <p:ext uri="{BB962C8B-B14F-4D97-AF65-F5344CB8AC3E}">
        <p14:creationId xmlns:p14="http://schemas.microsoft.com/office/powerpoint/2010/main" val="297533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D00880F-D030-E8C0-77E1-0E3EA1C832D4}"/>
              </a:ext>
            </a:extLst>
          </p:cNvPr>
          <p:cNvSpPr txBox="1"/>
          <p:nvPr/>
        </p:nvSpPr>
        <p:spPr>
          <a:xfrm>
            <a:off x="-240704" y="217820"/>
            <a:ext cx="12192000" cy="646331"/>
          </a:xfrm>
          <a:prstGeom prst="rect">
            <a:avLst/>
          </a:prstGeom>
          <a:noFill/>
        </p:spPr>
        <p:txBody>
          <a:bodyPr wrap="square" rtlCol="0">
            <a:spAutoFit/>
          </a:bodyPr>
          <a:lstStyle/>
          <a:p>
            <a:pPr algn="ctr"/>
            <a:r>
              <a:rPr lang="en-IN" sz="3600" u="sng" dirty="0"/>
              <a:t>Implementing Support Vector Machine</a:t>
            </a:r>
          </a:p>
        </p:txBody>
      </p:sp>
      <p:pic>
        <p:nvPicPr>
          <p:cNvPr id="4" name="Picture 3">
            <a:extLst>
              <a:ext uri="{FF2B5EF4-FFF2-40B4-BE49-F238E27FC236}">
                <a16:creationId xmlns:a16="http://schemas.microsoft.com/office/drawing/2014/main" id="{5509DA82-93F2-C912-7F03-3C60D8EBE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2976"/>
            <a:ext cx="12192000" cy="3606373"/>
          </a:xfrm>
          <a:prstGeom prst="rect">
            <a:avLst/>
          </a:prstGeom>
        </p:spPr>
      </p:pic>
      <p:sp>
        <p:nvSpPr>
          <p:cNvPr id="3" name="TextBox 2">
            <a:extLst>
              <a:ext uri="{FF2B5EF4-FFF2-40B4-BE49-F238E27FC236}">
                <a16:creationId xmlns:a16="http://schemas.microsoft.com/office/drawing/2014/main" id="{FBA9499C-7586-4B9E-2661-943803E786C5}"/>
              </a:ext>
            </a:extLst>
          </p:cNvPr>
          <p:cNvSpPr txBox="1"/>
          <p:nvPr/>
        </p:nvSpPr>
        <p:spPr>
          <a:xfrm>
            <a:off x="191344" y="1080864"/>
            <a:ext cx="11759952" cy="2369880"/>
          </a:xfrm>
          <a:prstGeom prst="rect">
            <a:avLst/>
          </a:prstGeom>
          <a:noFill/>
        </p:spPr>
        <p:txBody>
          <a:bodyPr wrap="square" rtlCol="0">
            <a:spAutoFit/>
          </a:bodyPr>
          <a:lstStyle/>
          <a:p>
            <a:pPr algn="just"/>
            <a:r>
              <a:rPr lang="en-IN" sz="2000" b="1" dirty="0"/>
              <a:t>SVM</a:t>
            </a:r>
            <a:r>
              <a:rPr lang="en-IN" sz="2000" dirty="0"/>
              <a:t> : </a:t>
            </a:r>
            <a:r>
              <a:rPr lang="en-IN" sz="2000" dirty="0">
                <a:effectLst/>
                <a:latin typeface="+mj-lt"/>
                <a:ea typeface="Calibri" panose="020F0502020204030204" pitchFamily="34" charset="0"/>
              </a:rPr>
              <a:t>Given a set of training examples, each marked as belonging to one of two categories, an SVM training algorithm builds a model that predicts whether a new example falls into one category or the other. </a:t>
            </a:r>
          </a:p>
          <a:p>
            <a:pPr algn="just"/>
            <a:endParaRPr lang="en-IN" sz="2000" dirty="0">
              <a:effectLst/>
              <a:latin typeface="+mj-lt"/>
              <a:ea typeface="Calibri" panose="020F0502020204030204" pitchFamily="34" charset="0"/>
            </a:endParaRPr>
          </a:p>
          <a:p>
            <a:pPr algn="just"/>
            <a:r>
              <a:rPr lang="en-IN" sz="2000" b="1" dirty="0">
                <a:effectLst/>
                <a:latin typeface="+mj-lt"/>
                <a:ea typeface="Calibri" panose="020F0502020204030204" pitchFamily="34" charset="0"/>
              </a:rPr>
              <a:t>Linear SVM : </a:t>
            </a:r>
            <a:r>
              <a:rPr lang="en-IN" sz="2000" dirty="0">
                <a:effectLst/>
                <a:latin typeface="+mj-lt"/>
                <a:ea typeface="Times New Roman" panose="02020603050405020304" pitchFamily="18" charset="0"/>
              </a:rPr>
              <a:t>Linear SVM is used for data that are linearly separable i.e. for a dataset that can be categorized into two categories by utilizing a single straight line. Such data points are termed as linearly separable data, and the classifier is used described as a Linear SVM classifier.</a:t>
            </a:r>
            <a:r>
              <a:rPr lang="en-IN" sz="2000" dirty="0">
                <a:effectLst/>
                <a:latin typeface="+mj-lt"/>
                <a:ea typeface="Calibri" panose="020F0502020204030204" pitchFamily="34" charset="0"/>
                <a:cs typeface="Times New Roman" panose="02020603050405020304" pitchFamily="18" charset="0"/>
              </a:rPr>
              <a:t> </a:t>
            </a:r>
            <a:endParaRPr lang="en-IN" sz="2000" b="1" dirty="0">
              <a:effectLst/>
              <a:latin typeface="+mj-lt"/>
              <a:ea typeface="Calibri" panose="020F0502020204030204" pitchFamily="34" charset="0"/>
            </a:endParaRPr>
          </a:p>
          <a:p>
            <a:pPr algn="just"/>
            <a:endParaRPr lang="en-IN" sz="2800" dirty="0"/>
          </a:p>
        </p:txBody>
      </p:sp>
      <p:sp>
        <p:nvSpPr>
          <p:cNvPr id="5" name="TextBox 4">
            <a:extLst>
              <a:ext uri="{FF2B5EF4-FFF2-40B4-BE49-F238E27FC236}">
                <a16:creationId xmlns:a16="http://schemas.microsoft.com/office/drawing/2014/main" id="{459E36DD-CC93-C28A-823F-BB28CF63B1BF}"/>
              </a:ext>
            </a:extLst>
          </p:cNvPr>
          <p:cNvSpPr txBox="1"/>
          <p:nvPr/>
        </p:nvSpPr>
        <p:spPr>
          <a:xfrm>
            <a:off x="2135560" y="3450744"/>
            <a:ext cx="4824536" cy="338554"/>
          </a:xfrm>
          <a:prstGeom prst="rect">
            <a:avLst/>
          </a:prstGeom>
          <a:noFill/>
        </p:spPr>
        <p:txBody>
          <a:bodyPr wrap="square" rtlCol="0">
            <a:spAutoFit/>
          </a:bodyPr>
          <a:lstStyle/>
          <a:p>
            <a:r>
              <a:rPr lang="en-IN" sz="1600" dirty="0">
                <a:solidFill>
                  <a:schemeClr val="bg1"/>
                </a:solidFill>
              </a:rPr>
              <a:t>We get an accuracy of 82.7 % using SVM</a:t>
            </a:r>
          </a:p>
        </p:txBody>
      </p:sp>
    </p:spTree>
    <p:extLst>
      <p:ext uri="{BB962C8B-B14F-4D97-AF65-F5344CB8AC3E}">
        <p14:creationId xmlns:p14="http://schemas.microsoft.com/office/powerpoint/2010/main" val="66402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D00880F-D030-E8C0-77E1-0E3EA1C832D4}"/>
              </a:ext>
            </a:extLst>
          </p:cNvPr>
          <p:cNvSpPr txBox="1"/>
          <p:nvPr/>
        </p:nvSpPr>
        <p:spPr>
          <a:xfrm>
            <a:off x="0" y="281856"/>
            <a:ext cx="12192000" cy="646331"/>
          </a:xfrm>
          <a:prstGeom prst="rect">
            <a:avLst/>
          </a:prstGeom>
          <a:noFill/>
        </p:spPr>
        <p:txBody>
          <a:bodyPr wrap="square" rtlCol="0">
            <a:spAutoFit/>
          </a:bodyPr>
          <a:lstStyle/>
          <a:p>
            <a:pPr algn="ctr"/>
            <a:r>
              <a:rPr lang="en-IN" sz="3600" u="sng" dirty="0"/>
              <a:t>Implementing Naïve Bayes Classifier</a:t>
            </a:r>
          </a:p>
        </p:txBody>
      </p:sp>
      <p:sp>
        <p:nvSpPr>
          <p:cNvPr id="3" name="TextBox 2">
            <a:extLst>
              <a:ext uri="{FF2B5EF4-FFF2-40B4-BE49-F238E27FC236}">
                <a16:creationId xmlns:a16="http://schemas.microsoft.com/office/drawing/2014/main" id="{FBA9499C-7586-4B9E-2661-943803E786C5}"/>
              </a:ext>
            </a:extLst>
          </p:cNvPr>
          <p:cNvSpPr txBox="1"/>
          <p:nvPr/>
        </p:nvSpPr>
        <p:spPr>
          <a:xfrm>
            <a:off x="63704" y="1313352"/>
            <a:ext cx="12144672" cy="1815882"/>
          </a:xfrm>
          <a:prstGeom prst="rect">
            <a:avLst/>
          </a:prstGeom>
          <a:noFill/>
        </p:spPr>
        <p:txBody>
          <a:bodyPr wrap="square" rtlCol="0">
            <a:spAutoFit/>
          </a:bodyPr>
          <a:lstStyle/>
          <a:p>
            <a:r>
              <a:rPr lang="en-IN" sz="2400" dirty="0"/>
              <a:t>Naïve Bayes Classification : </a:t>
            </a:r>
            <a:r>
              <a:rPr lang="en-US" sz="2000" dirty="0">
                <a:effectLst/>
                <a:latin typeface="Calibri" panose="020F0502020204030204" pitchFamily="34" charset="0"/>
                <a:ea typeface="Calibri" panose="020F0502020204030204" pitchFamily="34" charset="0"/>
                <a:cs typeface="Times New Roman" panose="02020603050405020304" pitchFamily="18" charset="0"/>
              </a:rPr>
              <a:t>Naive Bayes is a simple technique for constructing classifiers: models that assign class labels to problem instances, represented as vectors of feature values, where the class labels are drawn from some finite set. </a:t>
            </a:r>
          </a:p>
          <a:p>
            <a:endParaRPr lang="en-IN" sz="2400" dirty="0"/>
          </a:p>
          <a:p>
            <a:r>
              <a:rPr lang="en-IN" sz="2000" dirty="0">
                <a:latin typeface="Calibri" panose="020F0502020204030204" pitchFamily="34" charset="0"/>
                <a:ea typeface="Calibri" panose="020F0502020204030204" pitchFamily="34" charset="0"/>
                <a:cs typeface="Calibri" panose="020F0502020204030204" pitchFamily="34" charset="0"/>
              </a:rPr>
              <a:t>The accuracy observed using Naïve Bayes is 83.7 %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6611793-647B-124F-8F73-6CCCD53B3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14399"/>
            <a:ext cx="12192000" cy="3307003"/>
          </a:xfrm>
          <a:prstGeom prst="rect">
            <a:avLst/>
          </a:prstGeom>
        </p:spPr>
      </p:pic>
      <p:grpSp>
        <p:nvGrpSpPr>
          <p:cNvPr id="6" name="Group 5">
            <a:extLst>
              <a:ext uri="{FF2B5EF4-FFF2-40B4-BE49-F238E27FC236}">
                <a16:creationId xmlns:a16="http://schemas.microsoft.com/office/drawing/2014/main" id="{B6489760-BE22-4F29-DF4B-187D4C9EA023}"/>
              </a:ext>
            </a:extLst>
          </p:cNvPr>
          <p:cNvGrpSpPr>
            <a:grpSpLocks/>
          </p:cNvGrpSpPr>
          <p:nvPr/>
        </p:nvGrpSpPr>
        <p:grpSpPr bwMode="auto">
          <a:xfrm>
            <a:off x="7248128" y="2187455"/>
            <a:ext cx="3672408" cy="1815881"/>
            <a:chOff x="2940" y="188"/>
            <a:chExt cx="6355" cy="3616"/>
          </a:xfrm>
        </p:grpSpPr>
        <p:pic>
          <p:nvPicPr>
            <p:cNvPr id="7" name="docshape17">
              <a:extLst>
                <a:ext uri="{FF2B5EF4-FFF2-40B4-BE49-F238E27FC236}">
                  <a16:creationId xmlns:a16="http://schemas.microsoft.com/office/drawing/2014/main" id="{A61E8C5D-8DCB-B599-92EA-8980268C70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5" y="322"/>
              <a:ext cx="6082" cy="3342"/>
            </a:xfrm>
            <a:prstGeom prst="rect">
              <a:avLst/>
            </a:prstGeom>
            <a:noFill/>
            <a:extLst>
              <a:ext uri="{909E8E84-426E-40DD-AFC4-6F175D3DCCD1}">
                <a14:hiddenFill xmlns:a14="http://schemas.microsoft.com/office/drawing/2010/main">
                  <a:solidFill>
                    <a:srgbClr val="FFFFFF"/>
                  </a:solidFill>
                </a14:hiddenFill>
              </a:ext>
            </a:extLst>
          </p:spPr>
        </p:pic>
        <p:sp>
          <p:nvSpPr>
            <p:cNvPr id="8" name="docshape18">
              <a:extLst>
                <a:ext uri="{FF2B5EF4-FFF2-40B4-BE49-F238E27FC236}">
                  <a16:creationId xmlns:a16="http://schemas.microsoft.com/office/drawing/2014/main" id="{5D77BD14-18F8-5DD2-0FD8-081C49F69345}"/>
                </a:ext>
              </a:extLst>
            </p:cNvPr>
            <p:cNvSpPr>
              <a:spLocks/>
            </p:cNvSpPr>
            <p:nvPr/>
          </p:nvSpPr>
          <p:spPr bwMode="auto">
            <a:xfrm>
              <a:off x="2940" y="188"/>
              <a:ext cx="6355" cy="3616"/>
            </a:xfrm>
            <a:custGeom>
              <a:avLst/>
              <a:gdLst>
                <a:gd name="T0" fmla="+- 0 9183 2940"/>
                <a:gd name="T1" fmla="*/ T0 w 6355"/>
                <a:gd name="T2" fmla="+- 0 329 188"/>
                <a:gd name="T3" fmla="*/ 329 h 3616"/>
                <a:gd name="T4" fmla="+- 0 9155 2940"/>
                <a:gd name="T5" fmla="*/ T4 w 6355"/>
                <a:gd name="T6" fmla="+- 0 329 188"/>
                <a:gd name="T7" fmla="*/ 329 h 3616"/>
                <a:gd name="T8" fmla="+- 0 9155 2940"/>
                <a:gd name="T9" fmla="*/ T8 w 6355"/>
                <a:gd name="T10" fmla="+- 0 3664 188"/>
                <a:gd name="T11" fmla="*/ 3664 h 3616"/>
                <a:gd name="T12" fmla="+- 0 9183 2940"/>
                <a:gd name="T13" fmla="*/ T12 w 6355"/>
                <a:gd name="T14" fmla="+- 0 3664 188"/>
                <a:gd name="T15" fmla="*/ 3664 h 3616"/>
                <a:gd name="T16" fmla="+- 0 9183 2940"/>
                <a:gd name="T17" fmla="*/ T16 w 6355"/>
                <a:gd name="T18" fmla="+- 0 329 188"/>
                <a:gd name="T19" fmla="*/ 329 h 3616"/>
                <a:gd name="T20" fmla="+- 0 9183 2940"/>
                <a:gd name="T21" fmla="*/ T20 w 6355"/>
                <a:gd name="T22" fmla="+- 0 300 188"/>
                <a:gd name="T23" fmla="*/ 300 h 3616"/>
                <a:gd name="T24" fmla="+- 0 3052 2940"/>
                <a:gd name="T25" fmla="*/ T24 w 6355"/>
                <a:gd name="T26" fmla="+- 0 300 188"/>
                <a:gd name="T27" fmla="*/ 300 h 3616"/>
                <a:gd name="T28" fmla="+- 0 3052 2940"/>
                <a:gd name="T29" fmla="*/ T28 w 6355"/>
                <a:gd name="T30" fmla="+- 0 328 188"/>
                <a:gd name="T31" fmla="*/ 328 h 3616"/>
                <a:gd name="T32" fmla="+- 0 3052 2940"/>
                <a:gd name="T33" fmla="*/ T32 w 6355"/>
                <a:gd name="T34" fmla="+- 0 3664 188"/>
                <a:gd name="T35" fmla="*/ 3664 h 3616"/>
                <a:gd name="T36" fmla="+- 0 3052 2940"/>
                <a:gd name="T37" fmla="*/ T36 w 6355"/>
                <a:gd name="T38" fmla="+- 0 3692 188"/>
                <a:gd name="T39" fmla="*/ 3692 h 3616"/>
                <a:gd name="T40" fmla="+- 0 9183 2940"/>
                <a:gd name="T41" fmla="*/ T40 w 6355"/>
                <a:gd name="T42" fmla="+- 0 3692 188"/>
                <a:gd name="T43" fmla="*/ 3692 h 3616"/>
                <a:gd name="T44" fmla="+- 0 9183 2940"/>
                <a:gd name="T45" fmla="*/ T44 w 6355"/>
                <a:gd name="T46" fmla="+- 0 3664 188"/>
                <a:gd name="T47" fmla="*/ 3664 h 3616"/>
                <a:gd name="T48" fmla="+- 0 3080 2940"/>
                <a:gd name="T49" fmla="*/ T48 w 6355"/>
                <a:gd name="T50" fmla="+- 0 3664 188"/>
                <a:gd name="T51" fmla="*/ 3664 h 3616"/>
                <a:gd name="T52" fmla="+- 0 3080 2940"/>
                <a:gd name="T53" fmla="*/ T52 w 6355"/>
                <a:gd name="T54" fmla="+- 0 328 188"/>
                <a:gd name="T55" fmla="*/ 328 h 3616"/>
                <a:gd name="T56" fmla="+- 0 9183 2940"/>
                <a:gd name="T57" fmla="*/ T56 w 6355"/>
                <a:gd name="T58" fmla="+- 0 328 188"/>
                <a:gd name="T59" fmla="*/ 328 h 3616"/>
                <a:gd name="T60" fmla="+- 0 9183 2940"/>
                <a:gd name="T61" fmla="*/ T60 w 6355"/>
                <a:gd name="T62" fmla="+- 0 300 188"/>
                <a:gd name="T63" fmla="*/ 300 h 3616"/>
                <a:gd name="T64" fmla="+- 0 9295 2940"/>
                <a:gd name="T65" fmla="*/ T64 w 6355"/>
                <a:gd name="T66" fmla="+- 0 273 188"/>
                <a:gd name="T67" fmla="*/ 273 h 3616"/>
                <a:gd name="T68" fmla="+- 0 9211 2940"/>
                <a:gd name="T69" fmla="*/ T68 w 6355"/>
                <a:gd name="T70" fmla="+- 0 273 188"/>
                <a:gd name="T71" fmla="*/ 273 h 3616"/>
                <a:gd name="T72" fmla="+- 0 9211 2940"/>
                <a:gd name="T73" fmla="*/ T72 w 6355"/>
                <a:gd name="T74" fmla="+- 0 3720 188"/>
                <a:gd name="T75" fmla="*/ 3720 h 3616"/>
                <a:gd name="T76" fmla="+- 0 9295 2940"/>
                <a:gd name="T77" fmla="*/ T76 w 6355"/>
                <a:gd name="T78" fmla="+- 0 3720 188"/>
                <a:gd name="T79" fmla="*/ 3720 h 3616"/>
                <a:gd name="T80" fmla="+- 0 9295 2940"/>
                <a:gd name="T81" fmla="*/ T80 w 6355"/>
                <a:gd name="T82" fmla="+- 0 273 188"/>
                <a:gd name="T83" fmla="*/ 273 h 3616"/>
                <a:gd name="T84" fmla="+- 0 9295 2940"/>
                <a:gd name="T85" fmla="*/ T84 w 6355"/>
                <a:gd name="T86" fmla="+- 0 188 188"/>
                <a:gd name="T87" fmla="*/ 188 h 3616"/>
                <a:gd name="T88" fmla="+- 0 2940 2940"/>
                <a:gd name="T89" fmla="*/ T88 w 6355"/>
                <a:gd name="T90" fmla="+- 0 188 188"/>
                <a:gd name="T91" fmla="*/ 188 h 3616"/>
                <a:gd name="T92" fmla="+- 0 2940 2940"/>
                <a:gd name="T93" fmla="*/ T92 w 6355"/>
                <a:gd name="T94" fmla="+- 0 272 188"/>
                <a:gd name="T95" fmla="*/ 272 h 3616"/>
                <a:gd name="T96" fmla="+- 0 2940 2940"/>
                <a:gd name="T97" fmla="*/ T96 w 6355"/>
                <a:gd name="T98" fmla="+- 0 3720 188"/>
                <a:gd name="T99" fmla="*/ 3720 h 3616"/>
                <a:gd name="T100" fmla="+- 0 2940 2940"/>
                <a:gd name="T101" fmla="*/ T100 w 6355"/>
                <a:gd name="T102" fmla="+- 0 3804 188"/>
                <a:gd name="T103" fmla="*/ 3804 h 3616"/>
                <a:gd name="T104" fmla="+- 0 9295 2940"/>
                <a:gd name="T105" fmla="*/ T104 w 6355"/>
                <a:gd name="T106" fmla="+- 0 3804 188"/>
                <a:gd name="T107" fmla="*/ 3804 h 3616"/>
                <a:gd name="T108" fmla="+- 0 9295 2940"/>
                <a:gd name="T109" fmla="*/ T108 w 6355"/>
                <a:gd name="T110" fmla="+- 0 3720 188"/>
                <a:gd name="T111" fmla="*/ 3720 h 3616"/>
                <a:gd name="T112" fmla="+- 0 3024 2940"/>
                <a:gd name="T113" fmla="*/ T112 w 6355"/>
                <a:gd name="T114" fmla="+- 0 3720 188"/>
                <a:gd name="T115" fmla="*/ 3720 h 3616"/>
                <a:gd name="T116" fmla="+- 0 3024 2940"/>
                <a:gd name="T117" fmla="*/ T116 w 6355"/>
                <a:gd name="T118" fmla="+- 0 272 188"/>
                <a:gd name="T119" fmla="*/ 272 h 3616"/>
                <a:gd name="T120" fmla="+- 0 9295 2940"/>
                <a:gd name="T121" fmla="*/ T120 w 6355"/>
                <a:gd name="T122" fmla="+- 0 272 188"/>
                <a:gd name="T123" fmla="*/ 272 h 3616"/>
                <a:gd name="T124" fmla="+- 0 9295 2940"/>
                <a:gd name="T125" fmla="*/ T124 w 6355"/>
                <a:gd name="T126" fmla="+- 0 188 188"/>
                <a:gd name="T127" fmla="*/ 188 h 36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6355" h="3616">
                  <a:moveTo>
                    <a:pt x="6243" y="141"/>
                  </a:moveTo>
                  <a:lnTo>
                    <a:pt x="6215" y="141"/>
                  </a:lnTo>
                  <a:lnTo>
                    <a:pt x="6215" y="3476"/>
                  </a:lnTo>
                  <a:lnTo>
                    <a:pt x="6243" y="3476"/>
                  </a:lnTo>
                  <a:lnTo>
                    <a:pt x="6243" y="141"/>
                  </a:lnTo>
                  <a:close/>
                  <a:moveTo>
                    <a:pt x="6243" y="112"/>
                  </a:moveTo>
                  <a:lnTo>
                    <a:pt x="112" y="112"/>
                  </a:lnTo>
                  <a:lnTo>
                    <a:pt x="112" y="140"/>
                  </a:lnTo>
                  <a:lnTo>
                    <a:pt x="112" y="3476"/>
                  </a:lnTo>
                  <a:lnTo>
                    <a:pt x="112" y="3504"/>
                  </a:lnTo>
                  <a:lnTo>
                    <a:pt x="6243" y="3504"/>
                  </a:lnTo>
                  <a:lnTo>
                    <a:pt x="6243" y="3476"/>
                  </a:lnTo>
                  <a:lnTo>
                    <a:pt x="140" y="3476"/>
                  </a:lnTo>
                  <a:lnTo>
                    <a:pt x="140" y="140"/>
                  </a:lnTo>
                  <a:lnTo>
                    <a:pt x="6243" y="140"/>
                  </a:lnTo>
                  <a:lnTo>
                    <a:pt x="6243" y="112"/>
                  </a:lnTo>
                  <a:close/>
                  <a:moveTo>
                    <a:pt x="6355" y="85"/>
                  </a:moveTo>
                  <a:lnTo>
                    <a:pt x="6271" y="85"/>
                  </a:lnTo>
                  <a:lnTo>
                    <a:pt x="6271" y="3532"/>
                  </a:lnTo>
                  <a:lnTo>
                    <a:pt x="6355" y="3532"/>
                  </a:lnTo>
                  <a:lnTo>
                    <a:pt x="6355" y="85"/>
                  </a:lnTo>
                  <a:close/>
                  <a:moveTo>
                    <a:pt x="6355" y="0"/>
                  </a:moveTo>
                  <a:lnTo>
                    <a:pt x="0" y="0"/>
                  </a:lnTo>
                  <a:lnTo>
                    <a:pt x="0" y="84"/>
                  </a:lnTo>
                  <a:lnTo>
                    <a:pt x="0" y="3532"/>
                  </a:lnTo>
                  <a:lnTo>
                    <a:pt x="0" y="3616"/>
                  </a:lnTo>
                  <a:lnTo>
                    <a:pt x="6355" y="3616"/>
                  </a:lnTo>
                  <a:lnTo>
                    <a:pt x="6355" y="3532"/>
                  </a:lnTo>
                  <a:lnTo>
                    <a:pt x="84" y="3532"/>
                  </a:lnTo>
                  <a:lnTo>
                    <a:pt x="84" y="84"/>
                  </a:lnTo>
                  <a:lnTo>
                    <a:pt x="6355" y="84"/>
                  </a:lnTo>
                  <a:lnTo>
                    <a:pt x="63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122140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D00880F-D030-E8C0-77E1-0E3EA1C832D4}"/>
              </a:ext>
            </a:extLst>
          </p:cNvPr>
          <p:cNvSpPr txBox="1"/>
          <p:nvPr/>
        </p:nvSpPr>
        <p:spPr>
          <a:xfrm>
            <a:off x="0" y="377825"/>
            <a:ext cx="12192000" cy="646331"/>
          </a:xfrm>
          <a:prstGeom prst="rect">
            <a:avLst/>
          </a:prstGeom>
          <a:noFill/>
        </p:spPr>
        <p:txBody>
          <a:bodyPr wrap="square" rtlCol="0">
            <a:spAutoFit/>
          </a:bodyPr>
          <a:lstStyle/>
          <a:p>
            <a:pPr algn="ctr"/>
            <a:r>
              <a:rPr lang="en-IN" sz="3600" b="1" dirty="0"/>
              <a:t>Implementing Decision Tree Classifier</a:t>
            </a:r>
          </a:p>
        </p:txBody>
      </p:sp>
      <p:sp>
        <p:nvSpPr>
          <p:cNvPr id="2" name="TextBox 1">
            <a:extLst>
              <a:ext uri="{FF2B5EF4-FFF2-40B4-BE49-F238E27FC236}">
                <a16:creationId xmlns:a16="http://schemas.microsoft.com/office/drawing/2014/main" id="{31066D09-0A31-50E0-AA1C-4488D4E5FE83}"/>
              </a:ext>
            </a:extLst>
          </p:cNvPr>
          <p:cNvSpPr txBox="1"/>
          <p:nvPr/>
        </p:nvSpPr>
        <p:spPr>
          <a:xfrm>
            <a:off x="191344" y="1196752"/>
            <a:ext cx="11809312" cy="5509200"/>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A Decision tree is a flowchart like tree structure, where each internal node denotes a test on an attribute, each branch represents an outcome of the test, and each leaf node (terminal node) holds a class label. </a:t>
            </a:r>
          </a:p>
          <a:p>
            <a:pPr algn="just"/>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000" dirty="0">
                <a:effectLst/>
                <a:latin typeface="Calibri" panose="020F0502020204030204" pitchFamily="34" charset="0"/>
                <a:ea typeface="Calibri" panose="020F0502020204030204" pitchFamily="34" charset="0"/>
                <a:cs typeface="Calibri" panose="020F0502020204030204" pitchFamily="34" charset="0"/>
              </a:rPr>
              <a:t>ID3 is algorithm which is used to build decision trees. ID3 has some features like removing outliers, handling missing values. </a:t>
            </a:r>
            <a:r>
              <a:rPr lang="en-IN" sz="2000" dirty="0">
                <a:effectLst/>
                <a:latin typeface="Calibri" panose="020F0502020204030204" pitchFamily="34" charset="0"/>
                <a:ea typeface="Calibri" panose="020F0502020204030204" pitchFamily="34" charset="0"/>
                <a:cs typeface="Calibri" panose="020F0502020204030204" pitchFamily="34" charset="0"/>
              </a:rPr>
              <a:t>	</a:t>
            </a:r>
          </a:p>
          <a:p>
            <a:pPr algn="just"/>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2000" dirty="0">
                <a:effectLst/>
                <a:latin typeface="Calibri" panose="020F0502020204030204" pitchFamily="34" charset="0"/>
                <a:ea typeface="Calibri" panose="020F0502020204030204" pitchFamily="34" charset="0"/>
                <a:cs typeface="Calibri" panose="020F0502020204030204" pitchFamily="34" charset="0"/>
              </a:rPr>
              <a:t>An instance is classified by starting at the root node of the tree, testing the attribute specified by this node, then moving down the tree branch corresponding to the value of the attribute. </a:t>
            </a:r>
            <a:endParaRPr lang="en-IN" sz="900" dirty="0">
              <a:latin typeface="Calibri" panose="020F0502020204030204" pitchFamily="34" charset="0"/>
              <a:ea typeface="Calibri" panose="020F0502020204030204" pitchFamily="34" charset="0"/>
              <a:cs typeface="Calibri" panose="020F0502020204030204" pitchFamily="34" charset="0"/>
            </a:endParaRPr>
          </a:p>
          <a:p>
            <a:pPr algn="just"/>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2000" dirty="0">
                <a:effectLst/>
                <a:latin typeface="Calibri" panose="020F0502020204030204" pitchFamily="34" charset="0"/>
                <a:ea typeface="Calibri" panose="020F0502020204030204" pitchFamily="34" charset="0"/>
                <a:cs typeface="Calibri" panose="020F0502020204030204" pitchFamily="34" charset="0"/>
              </a:rPr>
              <a:t>Decision Tree selects the roo</a:t>
            </a:r>
            <a:r>
              <a:rPr lang="en-IN" sz="2000" dirty="0">
                <a:latin typeface="Calibri" panose="020F0502020204030204" pitchFamily="34" charset="0"/>
                <a:ea typeface="Calibri" panose="020F0502020204030204" pitchFamily="34" charset="0"/>
                <a:cs typeface="Calibri" panose="020F0502020204030204" pitchFamily="34" charset="0"/>
              </a:rPr>
              <a:t>t node from the list of attributes by the criteria for which the Information gain is maximum.</a:t>
            </a:r>
            <a:r>
              <a:rPr lang="en-IN" sz="2000" dirty="0">
                <a:effectLst/>
                <a:latin typeface="Calibri" panose="020F0502020204030204" pitchFamily="34" charset="0"/>
                <a:ea typeface="Calibri" panose="020F0502020204030204" pitchFamily="34" charset="0"/>
                <a:cs typeface="Calibri" panose="020F0502020204030204" pitchFamily="34" charset="0"/>
              </a:rPr>
              <a:t> </a:t>
            </a:r>
          </a:p>
          <a:p>
            <a:pPr algn="just"/>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2000" b="1" dirty="0">
                <a:latin typeface="Calibri" panose="020F0502020204030204" pitchFamily="34" charset="0"/>
                <a:ea typeface="Calibri" panose="020F0502020204030204" pitchFamily="34" charset="0"/>
                <a:cs typeface="Calibri" panose="020F0502020204030204" pitchFamily="34" charset="0"/>
              </a:rPr>
              <a:t>Information Gain : </a:t>
            </a:r>
            <a:r>
              <a:rPr lang="en-US" sz="2000" dirty="0">
                <a:latin typeface="Calibri" panose="020F0502020204030204" pitchFamily="34" charset="0"/>
                <a:ea typeface="Calibri" panose="020F0502020204030204" pitchFamily="34" charset="0"/>
                <a:cs typeface="Calibri" panose="020F0502020204030204" pitchFamily="34" charset="0"/>
              </a:rPr>
              <a:t>The information gain function is known as measure of the “reduction in entropy”.</a:t>
            </a:r>
          </a:p>
          <a:p>
            <a:pPr algn="just"/>
            <a:r>
              <a:rPr lang="en-US" sz="2000" dirty="0">
                <a:latin typeface="Calibri" panose="020F0502020204030204" pitchFamily="34" charset="0"/>
                <a:ea typeface="Calibri" panose="020F0502020204030204" pitchFamily="34" charset="0"/>
                <a:cs typeface="Calibri" panose="020F0502020204030204" pitchFamily="34" charset="0"/>
              </a:rPr>
              <a:t>It measures how well a given attribute separates the training examples according to their target classification.</a:t>
            </a:r>
          </a:p>
          <a:p>
            <a:pPr algn="just"/>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a:p>
            <a:pPr algn="just"/>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964F26F-2228-7A21-72FA-98B36B05392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80" y="5805264"/>
            <a:ext cx="4884543" cy="792088"/>
          </a:xfrm>
          <a:prstGeom prst="rect">
            <a:avLst/>
          </a:prstGeom>
          <a:noFill/>
        </p:spPr>
      </p:pic>
    </p:spTree>
    <p:extLst>
      <p:ext uri="{BB962C8B-B14F-4D97-AF65-F5344CB8AC3E}">
        <p14:creationId xmlns:p14="http://schemas.microsoft.com/office/powerpoint/2010/main" val="392610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E1EF53-6E5F-7253-FCAD-5B3878569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4864"/>
            <a:ext cx="12192000" cy="4416049"/>
          </a:xfrm>
          <a:prstGeom prst="rect">
            <a:avLst/>
          </a:prstGeom>
        </p:spPr>
      </p:pic>
      <p:sp>
        <p:nvSpPr>
          <p:cNvPr id="8" name="TextBox 7">
            <a:extLst>
              <a:ext uri="{FF2B5EF4-FFF2-40B4-BE49-F238E27FC236}">
                <a16:creationId xmlns:a16="http://schemas.microsoft.com/office/drawing/2014/main" id="{45AEFFDA-BB42-1C0D-330D-246A065F134A}"/>
              </a:ext>
            </a:extLst>
          </p:cNvPr>
          <p:cNvSpPr txBox="1"/>
          <p:nvPr/>
        </p:nvSpPr>
        <p:spPr>
          <a:xfrm>
            <a:off x="-3656" y="1124744"/>
            <a:ext cx="12192000" cy="707886"/>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&gt;&gt; An accuracy of 96% is observed for Decision Tree Classifier.</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123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76672"/>
            <a:ext cx="9613861" cy="1080938"/>
          </a:xfrm>
        </p:spPr>
        <p:txBody>
          <a:bodyPr/>
          <a:lstStyle/>
          <a:p>
            <a:pPr algn="ctr"/>
            <a:r>
              <a:rPr lang="en-US" b="1" dirty="0"/>
              <a:t>Decision Tree</a:t>
            </a:r>
          </a:p>
        </p:txBody>
      </p:sp>
      <p:pic>
        <p:nvPicPr>
          <p:cNvPr id="6" name="Content Placeholder 5">
            <a:extLst>
              <a:ext uri="{FF2B5EF4-FFF2-40B4-BE49-F238E27FC236}">
                <a16:creationId xmlns:a16="http://schemas.microsoft.com/office/drawing/2014/main" id="{92545916-2A08-5A9A-848F-6CD09F143E42}"/>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1473984"/>
            <a:ext cx="12192000" cy="5373216"/>
          </a:xfrm>
        </p:spPr>
      </p:pic>
    </p:spTree>
    <p:extLst>
      <p:ext uri="{BB962C8B-B14F-4D97-AF65-F5344CB8AC3E}">
        <p14:creationId xmlns:p14="http://schemas.microsoft.com/office/powerpoint/2010/main" val="314699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alpha val="52000"/>
                <a:lumMod val="71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089A-A1D3-FBAE-1CF7-60EEE9A18259}"/>
              </a:ext>
            </a:extLst>
          </p:cNvPr>
          <p:cNvSpPr>
            <a:spLocks noGrp="1"/>
          </p:cNvSpPr>
          <p:nvPr>
            <p:ph type="title"/>
          </p:nvPr>
        </p:nvSpPr>
        <p:spPr/>
        <p:txBody>
          <a:bodyPr/>
          <a:lstStyle/>
          <a:p>
            <a:r>
              <a:rPr lang="en-IN" dirty="0"/>
              <a:t>Comparing Accuracies of different Algorithms</a:t>
            </a:r>
          </a:p>
        </p:txBody>
      </p:sp>
      <p:pic>
        <p:nvPicPr>
          <p:cNvPr id="4098" name="Picture 2">
            <a:extLst>
              <a:ext uri="{FF2B5EF4-FFF2-40B4-BE49-F238E27FC236}">
                <a16:creationId xmlns:a16="http://schemas.microsoft.com/office/drawing/2014/main" id="{624E398E-5925-BE7D-1623-4941EC57E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2060848"/>
            <a:ext cx="5417995" cy="37055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7FCEA85-7D68-9020-BCCF-3C79252DB345}"/>
              </a:ext>
            </a:extLst>
          </p:cNvPr>
          <p:cNvSpPr txBox="1"/>
          <p:nvPr/>
        </p:nvSpPr>
        <p:spPr>
          <a:xfrm>
            <a:off x="3575720" y="6053197"/>
            <a:ext cx="4464496" cy="369332"/>
          </a:xfrm>
          <a:prstGeom prst="rect">
            <a:avLst/>
          </a:prstGeom>
          <a:noFill/>
        </p:spPr>
        <p:txBody>
          <a:bodyPr wrap="square" rtlCol="0">
            <a:spAutoFit/>
          </a:bodyPr>
          <a:lstStyle/>
          <a:p>
            <a:r>
              <a:rPr lang="en-IN" dirty="0"/>
              <a:t>0.961039  ||    0.827922    ||   0.837662</a:t>
            </a:r>
          </a:p>
        </p:txBody>
      </p:sp>
    </p:spTree>
    <p:extLst>
      <p:ext uri="{BB962C8B-B14F-4D97-AF65-F5344CB8AC3E}">
        <p14:creationId xmlns:p14="http://schemas.microsoft.com/office/powerpoint/2010/main" val="311807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F1E5-5CA3-AAEF-FBF1-225033CFF714}"/>
              </a:ext>
            </a:extLst>
          </p:cNvPr>
          <p:cNvSpPr>
            <a:spLocks noGrp="1"/>
          </p:cNvSpPr>
          <p:nvPr>
            <p:ph type="title"/>
          </p:nvPr>
        </p:nvSpPr>
        <p:spPr/>
        <p:txBody>
          <a:bodyPr/>
          <a:lstStyle/>
          <a:p>
            <a:pPr algn="ctr"/>
            <a:r>
              <a:rPr lang="en-IN" dirty="0"/>
              <a:t>Output Screens</a:t>
            </a:r>
          </a:p>
        </p:txBody>
      </p:sp>
      <p:pic>
        <p:nvPicPr>
          <p:cNvPr id="10" name="Content Placeholder 9">
            <a:extLst>
              <a:ext uri="{FF2B5EF4-FFF2-40B4-BE49-F238E27FC236}">
                <a16:creationId xmlns:a16="http://schemas.microsoft.com/office/drawing/2014/main" id="{1F321DA0-BE03-4476-FCBC-B24A68FA8A8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49788" y="2348880"/>
            <a:ext cx="6043446" cy="3399438"/>
          </a:xfrm>
        </p:spPr>
      </p:pic>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3DF55CFB-806D-3C76-D4DE-C7011E5685B2}"/>
                  </a:ext>
                </a:extLst>
              </p:cNvPr>
              <p:cNvGraphicFramePr>
                <a:graphicFrameLocks noChangeAspect="1"/>
              </p:cNvGraphicFramePr>
              <p:nvPr/>
            </p:nvGraphicFramePr>
            <p:xfrm>
              <a:off x="-2905" y="2348880"/>
              <a:ext cx="6043445" cy="3399438"/>
            </p:xfrm>
            <a:graphic>
              <a:graphicData uri="http://schemas.microsoft.com/office/powerpoint/2016/slidezoom">
                <pslz:sldZm>
                  <pslz:sldZmObj sldId="318" cId="1913706892">
                    <pslz:zmPr id="{3C48BE45-EC46-4C28-95C4-7EF5E3D1DDD7}" returnToParent="0" transitionDur="1000">
                      <p166:blipFill xmlns:p166="http://schemas.microsoft.com/office/powerpoint/2016/6/main">
                        <a:blip r:embed="rId3"/>
                        <a:stretch>
                          <a:fillRect/>
                        </a:stretch>
                      </p166:blipFill>
                      <p166:spPr xmlns:p166="http://schemas.microsoft.com/office/powerpoint/2016/6/main">
                        <a:xfrm>
                          <a:off x="0" y="0"/>
                          <a:ext cx="6043445" cy="3399438"/>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3DF55CFB-806D-3C76-D4DE-C7011E5685B2}"/>
                  </a:ext>
                </a:extLst>
              </p:cNvPr>
              <p:cNvPicPr>
                <a:picLocks noGrp="1" noRot="1" noChangeAspect="1" noMove="1" noResize="1" noEditPoints="1" noAdjustHandles="1" noChangeArrowheads="1" noChangeShapeType="1"/>
              </p:cNvPicPr>
              <p:nvPr/>
            </p:nvPicPr>
            <p:blipFill>
              <a:blip r:embed="rId4"/>
              <a:stretch>
                <a:fillRect/>
              </a:stretch>
            </p:blipFill>
            <p:spPr>
              <a:xfrm>
                <a:off x="-2905" y="2348880"/>
                <a:ext cx="6043445" cy="3399438"/>
              </a:xfrm>
              <a:prstGeom prst="rect">
                <a:avLst/>
              </a:prstGeom>
              <a:ln w="3175">
                <a:solidFill>
                  <a:prstClr val="ltGray"/>
                </a:solidFill>
              </a:ln>
            </p:spPr>
          </p:pic>
        </mc:Fallback>
      </mc:AlternateContent>
      <p:pic>
        <p:nvPicPr>
          <p:cNvPr id="14" name="Picture 13">
            <a:extLst>
              <a:ext uri="{FF2B5EF4-FFF2-40B4-BE49-F238E27FC236}">
                <a16:creationId xmlns:a16="http://schemas.microsoft.com/office/drawing/2014/main" id="{DDCA45EB-6C14-96C7-8E7B-C1D43819F4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0" y="2348880"/>
            <a:ext cx="6043445" cy="3399438"/>
          </a:xfrm>
          <a:prstGeom prst="rect">
            <a:avLst/>
          </a:prstGeom>
        </p:spPr>
      </p:pic>
    </p:spTree>
    <p:extLst>
      <p:ext uri="{BB962C8B-B14F-4D97-AF65-F5344CB8AC3E}">
        <p14:creationId xmlns:p14="http://schemas.microsoft.com/office/powerpoint/2010/main" val="269584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FBDEE6-E697-9C47-6011-034E8FA0C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7152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F75E43-30C1-4983-895C-A1DC59C6B7E6}"/>
              </a:ext>
            </a:extLst>
          </p:cNvPr>
          <p:cNvSpPr/>
          <p:nvPr/>
        </p:nvSpPr>
        <p:spPr>
          <a:xfrm>
            <a:off x="0" y="1473943"/>
            <a:ext cx="12192000" cy="54332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95400" y="476672"/>
            <a:ext cx="9613861" cy="1080938"/>
          </a:xfrm>
        </p:spPr>
        <p:txBody>
          <a:bodyPr/>
          <a:lstStyle/>
          <a:p>
            <a:pPr algn="ctr"/>
            <a:r>
              <a:rPr lang="en-US" dirty="0"/>
              <a:t>SYSTEM ARCHITECTURE</a:t>
            </a:r>
          </a:p>
        </p:txBody>
      </p:sp>
      <p:pic>
        <p:nvPicPr>
          <p:cNvPr id="5" name="Picture 4">
            <a:extLst>
              <a:ext uri="{FF2B5EF4-FFF2-40B4-BE49-F238E27FC236}">
                <a16:creationId xmlns:a16="http://schemas.microsoft.com/office/drawing/2014/main" id="{CD334F55-7C99-280E-4624-7A579886A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2375755"/>
            <a:ext cx="9205664" cy="353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3432" y="2532398"/>
            <a:ext cx="7865850" cy="1217140"/>
          </a:xfrm>
        </p:spPr>
        <p:txBody>
          <a:bodyPr>
            <a:noAutofit/>
          </a:bodyPr>
          <a:lstStyle/>
          <a:p>
            <a:pPr algn="l"/>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Heart Disease Prediction</a:t>
            </a:r>
          </a:p>
        </p:txBody>
      </p:sp>
      <p:sp>
        <p:nvSpPr>
          <p:cNvPr id="3" name="Subtitle 2"/>
          <p:cNvSpPr>
            <a:spLocks noGrp="1"/>
          </p:cNvSpPr>
          <p:nvPr>
            <p:ph type="subTitle" idx="1"/>
          </p:nvPr>
        </p:nvSpPr>
        <p:spPr>
          <a:xfrm>
            <a:off x="3503712" y="3645024"/>
            <a:ext cx="4098175" cy="685800"/>
          </a:xfrm>
        </p:spPr>
        <p:txBody>
          <a:bodyPr/>
          <a:lstStyle/>
          <a:p>
            <a:r>
              <a:rPr lang="en-US" cap="none" dirty="0">
                <a:ln w="0"/>
                <a:gradFill>
                  <a:gsLst>
                    <a:gs pos="21000">
                      <a:srgbClr val="53575C"/>
                    </a:gs>
                    <a:gs pos="88000">
                      <a:srgbClr val="C5C7CA"/>
                    </a:gs>
                  </a:gsLst>
                  <a:lin ang="5400000"/>
                </a:gradFill>
              </a:rPr>
              <a:t>USING MACHINE LEARNING</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1B58-F3D3-4453-B1A2-469B9AB63A87}"/>
              </a:ext>
            </a:extLst>
          </p:cNvPr>
          <p:cNvSpPr>
            <a:spLocks noGrp="1"/>
          </p:cNvSpPr>
          <p:nvPr>
            <p:ph type="title"/>
          </p:nvPr>
        </p:nvSpPr>
        <p:spPr>
          <a:xfrm>
            <a:off x="407369" y="548680"/>
            <a:ext cx="10058400" cy="1325563"/>
          </a:xfrm>
        </p:spPr>
        <p:txBody>
          <a:bodyPr/>
          <a:lstStyle/>
          <a:p>
            <a:pPr algn="ctr"/>
            <a:r>
              <a:rPr lang="en-IN" dirty="0"/>
              <a:t>Software and Hardware Requirements</a:t>
            </a:r>
          </a:p>
        </p:txBody>
      </p:sp>
      <p:sp>
        <p:nvSpPr>
          <p:cNvPr id="3" name="Content Placeholder 2">
            <a:extLst>
              <a:ext uri="{FF2B5EF4-FFF2-40B4-BE49-F238E27FC236}">
                <a16:creationId xmlns:a16="http://schemas.microsoft.com/office/drawing/2014/main" id="{5C4F6F79-0DF2-43BB-9735-DE572DC18240}"/>
              </a:ext>
            </a:extLst>
          </p:cNvPr>
          <p:cNvSpPr>
            <a:spLocks noGrp="1"/>
          </p:cNvSpPr>
          <p:nvPr>
            <p:ph idx="1"/>
          </p:nvPr>
        </p:nvSpPr>
        <p:spPr>
          <a:xfrm>
            <a:off x="695400" y="2060848"/>
            <a:ext cx="11089232" cy="4464495"/>
          </a:xfrm>
        </p:spPr>
        <p:txBody>
          <a:bodyPr>
            <a:normAutofit/>
          </a:bodyPr>
          <a:lstStyle/>
          <a:p>
            <a:pPr marL="0" lvl="0" indent="0">
              <a:buNone/>
            </a:pPr>
            <a:r>
              <a:rPr lang="en-US" sz="2000" u="sng" dirty="0"/>
              <a:t>Software Requirements :</a:t>
            </a:r>
          </a:p>
          <a:p>
            <a:pPr lvl="0"/>
            <a:r>
              <a:rPr lang="en-US" sz="1800" dirty="0"/>
              <a:t>Operating system 		: 	Windows 10.</a:t>
            </a:r>
            <a:endParaRPr lang="en-IN" sz="1800" dirty="0"/>
          </a:p>
          <a:p>
            <a:pPr lvl="0"/>
            <a:r>
              <a:rPr lang="en-US" sz="1800" dirty="0"/>
              <a:t>Coding Language		:	Python </a:t>
            </a:r>
            <a:endParaRPr lang="en-IN" sz="1800" dirty="0"/>
          </a:p>
          <a:p>
            <a:pPr lvl="0"/>
            <a:r>
              <a:rPr lang="en-US" sz="1800" dirty="0"/>
              <a:t>Web Framework    		:   	Flask</a:t>
            </a:r>
          </a:p>
          <a:p>
            <a:pPr marL="0" lvl="0" indent="0">
              <a:buNone/>
            </a:pPr>
            <a:endParaRPr lang="en-US" sz="1800" dirty="0"/>
          </a:p>
          <a:p>
            <a:pPr marL="0" lvl="0" indent="0">
              <a:buNone/>
            </a:pPr>
            <a:r>
              <a:rPr lang="en-US" sz="2000" u="sng" dirty="0"/>
              <a:t>Hardware Requirements :</a:t>
            </a:r>
          </a:p>
          <a:p>
            <a:pPr lvl="0"/>
            <a:r>
              <a:rPr lang="en-GB" sz="1800" dirty="0"/>
              <a:t>System			: 	min. Pentium i3 Processor.</a:t>
            </a:r>
            <a:endParaRPr lang="en-IN" sz="1800" dirty="0"/>
          </a:p>
          <a:p>
            <a:pPr lvl="0"/>
            <a:r>
              <a:rPr lang="en-GB" sz="1800" dirty="0"/>
              <a:t>Hard Disk 			: 	500 GB.</a:t>
            </a:r>
            <a:endParaRPr lang="en-IN" sz="1800" dirty="0"/>
          </a:p>
          <a:p>
            <a:pPr lvl="0"/>
            <a:r>
              <a:rPr lang="en-GB" sz="1800" dirty="0"/>
              <a:t>Monitor			: 	14’’ LED</a:t>
            </a:r>
            <a:endParaRPr lang="en-IN" sz="1800" dirty="0"/>
          </a:p>
          <a:p>
            <a:pPr lvl="0"/>
            <a:r>
              <a:rPr lang="en-GB" sz="1800" dirty="0"/>
              <a:t>Input Devices			: 	Keyboard, Mouse</a:t>
            </a:r>
            <a:endParaRPr lang="en-IN" sz="1800" dirty="0"/>
          </a:p>
          <a:p>
            <a:pPr lvl="0"/>
            <a:r>
              <a:rPr lang="en-GB" sz="1800" dirty="0"/>
              <a:t>Ram				:	4 GB</a:t>
            </a:r>
            <a:endParaRPr lang="en-IN" sz="1800" dirty="0"/>
          </a:p>
          <a:p>
            <a:pPr marL="0" lvl="0" indent="0">
              <a:buNone/>
            </a:pPr>
            <a:endParaRPr lang="en-IN" sz="1800" dirty="0"/>
          </a:p>
          <a:p>
            <a:endParaRPr lang="en-IN" sz="1800" dirty="0"/>
          </a:p>
        </p:txBody>
      </p:sp>
    </p:spTree>
    <p:extLst>
      <p:ext uri="{BB962C8B-B14F-4D97-AF65-F5344CB8AC3E}">
        <p14:creationId xmlns:p14="http://schemas.microsoft.com/office/powerpoint/2010/main" val="45087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AE65-DCFE-ECFC-B48A-CB472B8F300D}"/>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55623DE2-0A08-02C0-8475-676C528BA8DD}"/>
              </a:ext>
            </a:extLst>
          </p:cNvPr>
          <p:cNvSpPr>
            <a:spLocks noGrp="1"/>
          </p:cNvSpPr>
          <p:nvPr>
            <p:ph idx="1"/>
          </p:nvPr>
        </p:nvSpPr>
        <p:spPr>
          <a:xfrm>
            <a:off x="666009" y="2203088"/>
            <a:ext cx="10801200" cy="5029201"/>
          </a:xfrm>
        </p:spPr>
        <p:txBody>
          <a:bodyPr>
            <a:normAutofit/>
          </a:bodyPr>
          <a:lstStyle/>
          <a:p>
            <a:pPr algn="just">
              <a:lnSpc>
                <a:spcPct val="100000"/>
              </a:lnSpc>
            </a:pPr>
            <a:r>
              <a:rPr lang="en-IN" sz="2000" dirty="0">
                <a:effectLst/>
                <a:latin typeface="Abadi" panose="020B0604020104020204" pitchFamily="34" charset="0"/>
                <a:ea typeface="Calibri" panose="020F0502020204030204" pitchFamily="34" charset="0"/>
                <a:cs typeface="Calibri" panose="020F0502020204030204" pitchFamily="34" charset="0"/>
              </a:rPr>
              <a:t>Decision Tree is an efficient algorithm for classification problems. Predicting Heart disease is a classification problem with classes Positive and Negative. In this, what we found is during small datasets in some other cases most of  time other algorithms direct  us to  a solution  which is  not accurate, but when we look at Decision Tree results we are getting more accurate  results.</a:t>
            </a:r>
          </a:p>
          <a:p>
            <a:pPr algn="just">
              <a:lnSpc>
                <a:spcPct val="100000"/>
              </a:lnSpc>
            </a:pPr>
            <a:endParaRPr lang="en-IN" sz="2000" dirty="0">
              <a:effectLst/>
              <a:latin typeface="Abadi" panose="020B0604020104020204" pitchFamily="34" charset="0"/>
              <a:ea typeface="Calibri" panose="020F0502020204030204" pitchFamily="34" charset="0"/>
              <a:cs typeface="Calibri" panose="020F0502020204030204" pitchFamily="34" charset="0"/>
            </a:endParaRPr>
          </a:p>
          <a:p>
            <a:pPr algn="just">
              <a:lnSpc>
                <a:spcPct val="100000"/>
              </a:lnSpc>
            </a:pPr>
            <a:r>
              <a:rPr lang="en-IN" sz="2000" dirty="0">
                <a:effectLst/>
                <a:latin typeface="Abadi" panose="020B0604020104020204" pitchFamily="34" charset="0"/>
                <a:ea typeface="Calibri" panose="020F0502020204030204" pitchFamily="34" charset="0"/>
                <a:cs typeface="Calibri" panose="020F0502020204030204" pitchFamily="34" charset="0"/>
              </a:rPr>
              <a:t> This algorithm constructs decision tree based on the important attributes and classifies the new input. So accuracy of prediction at early stages is achieved effectively. We got an accuracy of 96% using Decision Tree Classification.</a:t>
            </a:r>
          </a:p>
          <a:p>
            <a:pPr algn="just">
              <a:lnSpc>
                <a:spcPct val="100000"/>
              </a:lnSpc>
            </a:pPr>
            <a:endParaRPr lang="en-US" sz="2000" dirty="0">
              <a:latin typeface="Abadi" panose="020B0604020104020204" pitchFamily="34" charset="0"/>
              <a:ea typeface="Calibri" panose="020F0502020204030204" pitchFamily="34" charset="0"/>
              <a:cs typeface="Calibri" panose="020F0502020204030204" pitchFamily="34" charset="0"/>
            </a:endParaRPr>
          </a:p>
          <a:p>
            <a:pPr algn="just">
              <a:lnSpc>
                <a:spcPct val="100000"/>
              </a:lnSpc>
            </a:pPr>
            <a:r>
              <a:rPr lang="en-US" sz="2000" dirty="0">
                <a:latin typeface="Abadi" panose="020B0604020104020204" pitchFamily="34" charset="0"/>
                <a:ea typeface="Calibri" panose="020F0502020204030204" pitchFamily="34" charset="0"/>
                <a:cs typeface="Calibri" panose="020F0502020204030204" pitchFamily="34" charset="0"/>
              </a:rPr>
              <a:t>With this application if the patient/user is away from reach of doctor, he/she can make use of the application in prediction of disease just by entering the report values. And can proceed further whether to consult a doctor or not.</a:t>
            </a:r>
            <a:endParaRPr lang="en-IN" sz="2000" dirty="0">
              <a:latin typeface="Abadi" panose="020B0604020104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67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AE65-DCFE-ECFC-B48A-CB472B8F300D}"/>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55623DE2-0A08-02C0-8475-676C528BA8DD}"/>
              </a:ext>
            </a:extLst>
          </p:cNvPr>
          <p:cNvSpPr>
            <a:spLocks noGrp="1"/>
          </p:cNvSpPr>
          <p:nvPr>
            <p:ph idx="1"/>
          </p:nvPr>
        </p:nvSpPr>
        <p:spPr>
          <a:xfrm>
            <a:off x="695400" y="2093976"/>
            <a:ext cx="10801200" cy="5029201"/>
          </a:xfrm>
        </p:spPr>
        <p:txBody>
          <a:bodyPr>
            <a:normAutofit/>
          </a:bodyPr>
          <a:lstStyle/>
          <a:p>
            <a:pPr algn="just">
              <a:lnSpc>
                <a:spcPct val="100000"/>
              </a:lnSpc>
            </a:pPr>
            <a:r>
              <a:rPr lang="en-US" sz="2000" dirty="0">
                <a:effectLst/>
                <a:latin typeface="Abadi" panose="020B0604020104020204" pitchFamily="34" charset="0"/>
                <a:ea typeface="Calibri" panose="020F0502020204030204" pitchFamily="34" charset="0"/>
              </a:rPr>
              <a:t>M. </a:t>
            </a:r>
            <a:r>
              <a:rPr lang="en-US" sz="2000" dirty="0" err="1">
                <a:effectLst/>
                <a:latin typeface="Abadi" panose="020B0604020104020204" pitchFamily="34" charset="0"/>
                <a:ea typeface="Calibri" panose="020F0502020204030204" pitchFamily="34" charset="0"/>
              </a:rPr>
              <a:t>Snehith</a:t>
            </a:r>
            <a:r>
              <a:rPr lang="en-US" sz="2000" dirty="0">
                <a:effectLst/>
                <a:latin typeface="Abadi" panose="020B0604020104020204" pitchFamily="34" charset="0"/>
                <a:ea typeface="Calibri" panose="020F0502020204030204" pitchFamily="34" charset="0"/>
              </a:rPr>
              <a:t> Raja; M. Anurag; Ch. </a:t>
            </a:r>
            <a:r>
              <a:rPr lang="en-US" sz="2000" dirty="0" err="1">
                <a:effectLst/>
                <a:latin typeface="Abadi" panose="020B0604020104020204" pitchFamily="34" charset="0"/>
                <a:ea typeface="Calibri" panose="020F0502020204030204" pitchFamily="34" charset="0"/>
              </a:rPr>
              <a:t>Prachetan</a:t>
            </a:r>
            <a:r>
              <a:rPr lang="en-US" sz="2000" dirty="0">
                <a:effectLst/>
                <a:latin typeface="Abadi" panose="020B0604020104020204" pitchFamily="34" charset="0"/>
                <a:ea typeface="Calibri" panose="020F0502020204030204" pitchFamily="34" charset="0"/>
              </a:rPr>
              <a:t> Reddy; Nageswara Rao </a:t>
            </a:r>
            <a:r>
              <a:rPr lang="en-US" sz="2000" dirty="0" err="1">
                <a:effectLst/>
                <a:latin typeface="Abadi" panose="020B0604020104020204" pitchFamily="34" charset="0"/>
                <a:ea typeface="Calibri" panose="020F0502020204030204" pitchFamily="34" charset="0"/>
              </a:rPr>
              <a:t>Sirisala</a:t>
            </a:r>
            <a:r>
              <a:rPr lang="en-US" sz="2000" dirty="0">
                <a:effectLst/>
                <a:latin typeface="Abadi" panose="020B0604020104020204" pitchFamily="34" charset="0"/>
                <a:ea typeface="Calibri" panose="020F0502020204030204" pitchFamily="34" charset="0"/>
              </a:rPr>
              <a:t>, “Machine Learning Based Heart Disease Prediction System”, IEEE Conference, 2021 </a:t>
            </a:r>
          </a:p>
          <a:p>
            <a:pPr algn="just">
              <a:lnSpc>
                <a:spcPct val="100000"/>
              </a:lnSpc>
            </a:pPr>
            <a:endParaRPr lang="en-US" sz="1050" dirty="0">
              <a:latin typeface="Abadi" panose="020B0604020104020204" pitchFamily="34" charset="0"/>
              <a:ea typeface="Calibri" panose="020F0502020204030204" pitchFamily="34" charset="0"/>
            </a:endParaRPr>
          </a:p>
          <a:p>
            <a:pPr algn="just">
              <a:lnSpc>
                <a:spcPct val="100000"/>
              </a:lnSpc>
            </a:pPr>
            <a:r>
              <a:rPr lang="en-US" sz="2000" dirty="0">
                <a:effectLst/>
                <a:latin typeface="Abadi" panose="020B0604020104020204" pitchFamily="34" charset="0"/>
                <a:ea typeface="Calibri" panose="020F0502020204030204" pitchFamily="34" charset="0"/>
              </a:rPr>
              <a:t>M.M. </a:t>
            </a:r>
            <a:r>
              <a:rPr lang="en-US" sz="2000" dirty="0" err="1">
                <a:effectLst/>
                <a:latin typeface="Abadi" panose="020B0604020104020204" pitchFamily="34" charset="0"/>
                <a:ea typeface="Calibri" panose="020F0502020204030204" pitchFamily="34" charset="0"/>
              </a:rPr>
              <a:t>Kirmani</a:t>
            </a:r>
            <a:r>
              <a:rPr lang="en-US" sz="2000" dirty="0">
                <a:effectLst/>
                <a:latin typeface="Abadi" panose="020B0604020104020204" pitchFamily="34" charset="0"/>
                <a:ea typeface="Calibri" panose="020F0502020204030204" pitchFamily="34" charset="0"/>
              </a:rPr>
              <a:t> and S.I. Ansarullah, "Prediction of heart disease using decision tree a data mining technique", IJCSN Int. J. </a:t>
            </a:r>
            <a:r>
              <a:rPr lang="en-US" sz="2000" dirty="0" err="1">
                <a:effectLst/>
                <a:latin typeface="Abadi" panose="020B0604020104020204" pitchFamily="34" charset="0"/>
                <a:ea typeface="Calibri" panose="020F0502020204030204" pitchFamily="34" charset="0"/>
              </a:rPr>
              <a:t>Comput</a:t>
            </a:r>
            <a:r>
              <a:rPr lang="en-US" sz="2000" dirty="0">
                <a:effectLst/>
                <a:latin typeface="Abadi" panose="020B0604020104020204" pitchFamily="34" charset="0"/>
                <a:ea typeface="Calibri" panose="020F0502020204030204" pitchFamily="34" charset="0"/>
              </a:rPr>
              <a:t>. Sci. </a:t>
            </a:r>
            <a:r>
              <a:rPr lang="en-US" sz="2000" dirty="0" err="1">
                <a:effectLst/>
                <a:latin typeface="Abadi" panose="020B0604020104020204" pitchFamily="34" charset="0"/>
                <a:ea typeface="Calibri" panose="020F0502020204030204" pitchFamily="34" charset="0"/>
              </a:rPr>
              <a:t>Netw</a:t>
            </a:r>
            <a:r>
              <a:rPr lang="en-US" sz="2000" dirty="0">
                <a:effectLst/>
                <a:latin typeface="Abadi" panose="020B0604020104020204" pitchFamily="34" charset="0"/>
                <a:ea typeface="Calibri" panose="020F0502020204030204" pitchFamily="34" charset="0"/>
              </a:rPr>
              <a:t>., vol. 5, no. 6, pp. 885-892, 2016.</a:t>
            </a:r>
          </a:p>
          <a:p>
            <a:pPr algn="just">
              <a:lnSpc>
                <a:spcPct val="100000"/>
              </a:lnSpc>
            </a:pPr>
            <a:endParaRPr lang="en-US" sz="1000" dirty="0">
              <a:effectLst/>
              <a:latin typeface="Abadi" panose="020B0604020104020204" pitchFamily="34" charset="0"/>
              <a:ea typeface="Calibri" panose="020F0502020204030204" pitchFamily="34" charset="0"/>
            </a:endParaRPr>
          </a:p>
          <a:p>
            <a:pPr algn="just">
              <a:lnSpc>
                <a:spcPct val="100000"/>
              </a:lnSpc>
            </a:pPr>
            <a:r>
              <a:rPr lang="en-IN" sz="2000" dirty="0">
                <a:effectLst/>
                <a:latin typeface="Abadi" panose="020B0604020104020204" pitchFamily="34" charset="0"/>
                <a:ea typeface="Calibri" panose="020F0502020204030204" pitchFamily="34" charset="0"/>
                <a:cs typeface="Times New Roman" panose="02020603050405020304" pitchFamily="18" charset="0"/>
              </a:rPr>
              <a:t>M.A. Jabbar, </a:t>
            </a:r>
            <a:r>
              <a:rPr lang="en-IN" sz="2000" dirty="0" err="1">
                <a:effectLst/>
                <a:latin typeface="Abadi" panose="020B0604020104020204" pitchFamily="34" charset="0"/>
                <a:ea typeface="Calibri" panose="020F0502020204030204" pitchFamily="34" charset="0"/>
                <a:cs typeface="Times New Roman" panose="02020603050405020304" pitchFamily="18" charset="0"/>
              </a:rPr>
              <a:t>B.L.Deekshatulu</a:t>
            </a:r>
            <a:r>
              <a:rPr lang="en-IN" sz="2000" dirty="0">
                <a:effectLst/>
                <a:latin typeface="Abadi" panose="020B0604020104020204" pitchFamily="34" charset="0"/>
                <a:ea typeface="Calibri" panose="020F0502020204030204" pitchFamily="34" charset="0"/>
                <a:cs typeface="Times New Roman" panose="02020603050405020304" pitchFamily="18" charset="0"/>
              </a:rPr>
              <a:t>, and </a:t>
            </a:r>
            <a:r>
              <a:rPr lang="en-IN" sz="2000" dirty="0" err="1">
                <a:effectLst/>
                <a:latin typeface="Abadi" panose="020B0604020104020204" pitchFamily="34" charset="0"/>
                <a:ea typeface="Calibri" panose="020F0502020204030204" pitchFamily="34" charset="0"/>
                <a:cs typeface="Times New Roman" panose="02020603050405020304" pitchFamily="18" charset="0"/>
              </a:rPr>
              <a:t>Priti</a:t>
            </a:r>
            <a:r>
              <a:rPr lang="en-IN" sz="2000" dirty="0">
                <a:effectLst/>
                <a:latin typeface="Abadi" panose="020B0604020104020204" pitchFamily="34" charset="0"/>
                <a:ea typeface="Calibri" panose="020F0502020204030204" pitchFamily="34" charset="0"/>
                <a:cs typeface="Times New Roman" panose="02020603050405020304" pitchFamily="18" charset="0"/>
              </a:rPr>
              <a:t> Chandra, “Intelligent heart disease prediction system using random forest and evolutionary approach”, Journal of Network and Innovative Computing, Vol. 4, pp.174-184, 2016.</a:t>
            </a:r>
            <a:endParaRPr lang="en-IN" sz="2000" dirty="0">
              <a:effectLst/>
              <a:latin typeface="Abadi" panose="020B0604020104020204" pitchFamily="34" charset="0"/>
              <a:ea typeface="Calibri" panose="020F0502020204030204" pitchFamily="34" charset="0"/>
              <a:cs typeface="Calibri" panose="020F0502020204030204" pitchFamily="34" charset="0"/>
            </a:endParaRPr>
          </a:p>
          <a:p>
            <a:pPr algn="just">
              <a:lnSpc>
                <a:spcPct val="100000"/>
              </a:lnSpc>
            </a:pPr>
            <a:r>
              <a:rPr lang="en-IN" sz="300" i="1" dirty="0">
                <a:solidFill>
                  <a:schemeClr val="tx1"/>
                </a:solidFill>
                <a:effectLst/>
                <a:latin typeface="Times New Roman" panose="02020603050405020304" pitchFamily="18" charset="0"/>
                <a:ea typeface="Calibri" panose="020F0502020204030204" pitchFamily="34" charset="0"/>
              </a:rPr>
              <a:t>&lt;&lt;</a:t>
            </a:r>
          </a:p>
          <a:p>
            <a:pPr algn="just">
              <a:lnSpc>
                <a:spcPct val="100000"/>
              </a:lnSpc>
            </a:pPr>
            <a:r>
              <a:rPr lang="en-IN" sz="2000" i="1" dirty="0">
                <a:solidFill>
                  <a:schemeClr val="tx1"/>
                </a:solidFill>
                <a:effectLst/>
                <a:latin typeface="Times New Roman" panose="02020603050405020304" pitchFamily="18" charset="0"/>
                <a:ea typeface="Calibri" panose="020F0502020204030204" pitchFamily="34" charset="0"/>
              </a:rPr>
              <a:t> </a:t>
            </a:r>
            <a:r>
              <a:rPr lang="en-US" sz="2000" i="1"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Predicting Heart disease using Machine Learning | by Pulkit Khandelwal | Analytics Vidhya | Medium</a:t>
            </a:r>
            <a:endParaRPr lang="en-IN" sz="2000" i="1" dirty="0">
              <a:solidFill>
                <a:schemeClr val="tx1"/>
              </a:solidFill>
              <a:latin typeface="Abadi" panose="020B0604020104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644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6000"/>
                <a:shade val="100000"/>
                <a:hueMod val="270000"/>
                <a:satMod val="200000"/>
                <a:lumMod val="86000"/>
              </a:schemeClr>
            </a:gs>
            <a:gs pos="50000">
              <a:schemeClr val="bg2">
                <a:shade val="100000"/>
                <a:hueMod val="100000"/>
                <a:satMod val="110000"/>
                <a:lumMod val="98000"/>
              </a:schemeClr>
            </a:gs>
            <a:gs pos="100000">
              <a:schemeClr val="bg2">
                <a:shade val="78000"/>
                <a:hueMod val="44000"/>
                <a:satMod val="200000"/>
                <a:lumMod val="76000"/>
              </a:schemeClr>
            </a:gs>
          </a:gsLst>
          <a:lin ang="252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4CE4-40BE-4B59-ACDB-42C9F79D457B}"/>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BE8368DD-6EE7-4187-8A0B-C12AE790E121}"/>
              </a:ext>
            </a:extLst>
          </p:cNvPr>
          <p:cNvSpPr>
            <a:spLocks noGrp="1"/>
          </p:cNvSpPr>
          <p:nvPr>
            <p:ph idx="1"/>
          </p:nvPr>
        </p:nvSpPr>
        <p:spPr>
          <a:xfrm>
            <a:off x="680321" y="2348880"/>
            <a:ext cx="10024191" cy="4116463"/>
          </a:xfrm>
        </p:spPr>
        <p:txBody>
          <a:bodyPr>
            <a:normAutofit fontScale="85000" lnSpcReduction="20000"/>
          </a:bodyPr>
          <a:lstStyle/>
          <a:p>
            <a:pPr>
              <a:lnSpc>
                <a:spcPct val="100000"/>
              </a:lnSpc>
              <a:buFont typeface="Wingdings" panose="05000000000000000000" pitchFamily="2" charset="2"/>
              <a:buChar char="ü"/>
            </a:pPr>
            <a:r>
              <a:rPr lang="en-IN" dirty="0">
                <a:latin typeface="Amasis MT Pro Medium" panose="02040604050005020304" pitchFamily="18" charset="0"/>
              </a:rPr>
              <a:t>ABSTRACT  -  INTRODUCTION  </a:t>
            </a:r>
          </a:p>
          <a:p>
            <a:pPr>
              <a:lnSpc>
                <a:spcPct val="100000"/>
              </a:lnSpc>
              <a:buFont typeface="Wingdings" panose="05000000000000000000" pitchFamily="2" charset="2"/>
              <a:buChar char="ü"/>
            </a:pPr>
            <a:r>
              <a:rPr lang="en-IN" dirty="0">
                <a:latin typeface="Amasis MT Pro Medium" panose="02040604050005020304" pitchFamily="18" charset="0"/>
              </a:rPr>
              <a:t>EXISTING SYSTEM AND IT’S DISADVANTAGES</a:t>
            </a:r>
          </a:p>
          <a:p>
            <a:pPr>
              <a:lnSpc>
                <a:spcPct val="100000"/>
              </a:lnSpc>
              <a:buFont typeface="Wingdings" panose="05000000000000000000" pitchFamily="2" charset="2"/>
              <a:buChar char="ü"/>
            </a:pPr>
            <a:r>
              <a:rPr lang="en-IN" dirty="0">
                <a:latin typeface="Amasis MT Pro Medium" panose="02040604050005020304" pitchFamily="18" charset="0"/>
              </a:rPr>
              <a:t>PROPOSED SYSTEM AND IT’S ADVANTAGES</a:t>
            </a:r>
          </a:p>
          <a:p>
            <a:pPr>
              <a:lnSpc>
                <a:spcPct val="100000"/>
              </a:lnSpc>
              <a:buFont typeface="Wingdings" panose="05000000000000000000" pitchFamily="2" charset="2"/>
              <a:buChar char="ü"/>
            </a:pPr>
            <a:r>
              <a:rPr lang="en-IN" dirty="0">
                <a:latin typeface="Amasis MT Pro Medium" panose="02040604050005020304" pitchFamily="18" charset="0"/>
              </a:rPr>
              <a:t>MODULES</a:t>
            </a:r>
          </a:p>
          <a:p>
            <a:pPr>
              <a:lnSpc>
                <a:spcPct val="100000"/>
              </a:lnSpc>
              <a:buFont typeface="Wingdings" panose="05000000000000000000" pitchFamily="2" charset="2"/>
              <a:buChar char="ü"/>
            </a:pPr>
            <a:r>
              <a:rPr lang="en-IN" dirty="0">
                <a:latin typeface="Amasis MT Pro Medium" panose="02040604050005020304" pitchFamily="18" charset="0"/>
              </a:rPr>
              <a:t>DATASET </a:t>
            </a:r>
          </a:p>
          <a:p>
            <a:pPr>
              <a:lnSpc>
                <a:spcPct val="100000"/>
              </a:lnSpc>
              <a:buFont typeface="Wingdings" panose="05000000000000000000" pitchFamily="2" charset="2"/>
              <a:buChar char="ü"/>
            </a:pPr>
            <a:r>
              <a:rPr lang="en-IN" dirty="0">
                <a:latin typeface="Amasis MT Pro Medium" panose="02040604050005020304" pitchFamily="18" charset="0"/>
              </a:rPr>
              <a:t>IMPLEMENTING ML ALGORITHMS</a:t>
            </a:r>
          </a:p>
          <a:p>
            <a:pPr>
              <a:lnSpc>
                <a:spcPct val="100000"/>
              </a:lnSpc>
              <a:buFont typeface="Wingdings" panose="05000000000000000000" pitchFamily="2" charset="2"/>
              <a:buChar char="ü"/>
            </a:pPr>
            <a:r>
              <a:rPr lang="en-IN" dirty="0">
                <a:latin typeface="Amasis MT Pro Medium" panose="02040604050005020304" pitchFamily="18" charset="0"/>
              </a:rPr>
              <a:t>COMPARING ACCURACIES</a:t>
            </a:r>
          </a:p>
          <a:p>
            <a:pPr>
              <a:lnSpc>
                <a:spcPct val="100000"/>
              </a:lnSpc>
              <a:buFont typeface="Wingdings" panose="05000000000000000000" pitchFamily="2" charset="2"/>
              <a:buChar char="ü"/>
            </a:pPr>
            <a:r>
              <a:rPr lang="en-IN" dirty="0">
                <a:latin typeface="Amasis MT Pro Medium" panose="02040604050005020304" pitchFamily="18" charset="0"/>
              </a:rPr>
              <a:t>SYSTEM ARCHITECTURE</a:t>
            </a:r>
          </a:p>
          <a:p>
            <a:pPr>
              <a:lnSpc>
                <a:spcPct val="100000"/>
              </a:lnSpc>
              <a:buFont typeface="Wingdings" panose="05000000000000000000" pitchFamily="2" charset="2"/>
              <a:buChar char="ü"/>
            </a:pPr>
            <a:r>
              <a:rPr lang="en-IN" dirty="0">
                <a:latin typeface="Amasis MT Pro Medium" panose="02040604050005020304" pitchFamily="18" charset="0"/>
              </a:rPr>
              <a:t>SOFTWARE AND HARDWARE REQUIREMENTS</a:t>
            </a:r>
          </a:p>
          <a:p>
            <a:pPr>
              <a:lnSpc>
                <a:spcPct val="100000"/>
              </a:lnSpc>
              <a:buFont typeface="Wingdings" panose="05000000000000000000" pitchFamily="2" charset="2"/>
              <a:buChar char="ü"/>
            </a:pPr>
            <a:r>
              <a:rPr lang="en-IN" dirty="0">
                <a:latin typeface="Amasis MT Pro Medium" panose="02040604050005020304" pitchFamily="18" charset="0"/>
              </a:rPr>
              <a:t>CONCLUSION</a:t>
            </a:r>
          </a:p>
          <a:p>
            <a:pPr>
              <a:lnSpc>
                <a:spcPct val="100000"/>
              </a:lnSpc>
              <a:buFont typeface="Wingdings" panose="05000000000000000000" pitchFamily="2" charset="2"/>
              <a:buChar char="ü"/>
            </a:pPr>
            <a:r>
              <a:rPr lang="en-IN" dirty="0">
                <a:latin typeface="Amasis MT Pro Medium" panose="02040604050005020304" pitchFamily="18" charset="0"/>
              </a:rPr>
              <a:t>REFERENCES</a:t>
            </a:r>
          </a:p>
          <a:p>
            <a:pPr marL="0" indent="0">
              <a:lnSpc>
                <a:spcPct val="100000"/>
              </a:lnSpc>
              <a:buNone/>
            </a:pPr>
            <a:endParaRPr lang="en-IN" dirty="0"/>
          </a:p>
          <a:p>
            <a:pPr marL="0" indent="0">
              <a:lnSpc>
                <a:spcPct val="100000"/>
              </a:lnSpc>
              <a:buNone/>
            </a:pPr>
            <a:endParaRPr lang="en-IN" dirty="0"/>
          </a:p>
          <a:p>
            <a:pPr marL="0" indent="0">
              <a:lnSpc>
                <a:spcPct val="100000"/>
              </a:lnSpc>
              <a:buNone/>
            </a:pPr>
            <a:endParaRPr lang="en-IN" dirty="0"/>
          </a:p>
          <a:p>
            <a:pPr marL="0" indent="0">
              <a:lnSpc>
                <a:spcPct val="100000"/>
              </a:lnSpc>
              <a:buNone/>
            </a:pPr>
            <a:endParaRPr lang="en-IN" dirty="0"/>
          </a:p>
          <a:p>
            <a:pPr marL="0" indent="0">
              <a:lnSpc>
                <a:spcPct val="100000"/>
              </a:lnSpc>
              <a:buNone/>
            </a:pPr>
            <a:endParaRPr lang="en-IN" dirty="0"/>
          </a:p>
        </p:txBody>
      </p:sp>
    </p:spTree>
    <p:extLst>
      <p:ext uri="{BB962C8B-B14F-4D97-AF65-F5344CB8AC3E}">
        <p14:creationId xmlns:p14="http://schemas.microsoft.com/office/powerpoint/2010/main" val="149929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ABSTRACT</a:t>
            </a:r>
          </a:p>
        </p:txBody>
      </p:sp>
      <p:sp>
        <p:nvSpPr>
          <p:cNvPr id="3" name="Content Placeholder 2"/>
          <p:cNvSpPr>
            <a:spLocks noGrp="1"/>
          </p:cNvSpPr>
          <p:nvPr>
            <p:ph idx="1"/>
          </p:nvPr>
        </p:nvSpPr>
        <p:spPr>
          <a:xfrm>
            <a:off x="911424" y="2267027"/>
            <a:ext cx="10213776" cy="4572001"/>
          </a:xfrm>
        </p:spPr>
        <p:txBody>
          <a:bodyPr>
            <a:normAutofit/>
          </a:bodyPr>
          <a:lstStyle/>
          <a:p>
            <a:pPr marL="457200" indent="-457200" algn="just">
              <a:lnSpc>
                <a:spcPct val="150000"/>
              </a:lnSpc>
              <a:buFont typeface="Arial" panose="020B0604020202020204" pitchFamily="34" charset="0"/>
              <a:buChar char="•"/>
            </a:pPr>
            <a:r>
              <a:rPr lang="en-US" sz="2000" dirty="0"/>
              <a:t>Heart attack disease is one of the leading causes of the death worldwide. In the modern era, approximately one person dies per minute due to heart disease.</a:t>
            </a:r>
          </a:p>
          <a:p>
            <a:pPr marL="457200" indent="-457200" algn="just">
              <a:lnSpc>
                <a:spcPct val="150000"/>
              </a:lnSpc>
              <a:buFont typeface="Arial" panose="020B0604020202020204" pitchFamily="34" charset="0"/>
              <a:buChar char="•"/>
            </a:pPr>
            <a:r>
              <a:rPr lang="en-US" sz="2000" dirty="0"/>
              <a:t>Predicting the occurrence of disease at early stages is a major challenge nowadays. </a:t>
            </a:r>
          </a:p>
          <a:p>
            <a:pPr marL="457200" indent="-457200" algn="just">
              <a:lnSpc>
                <a:spcPct val="150000"/>
              </a:lnSpc>
              <a:buFont typeface="Arial" panose="020B0604020202020204" pitchFamily="34" charset="0"/>
              <a:buChar char="•"/>
            </a:pPr>
            <a:r>
              <a:rPr lang="en-US" sz="2000" dirty="0"/>
              <a:t>This is where Machine learning can be used. Early detection of cardiac diseases and continuous supervision of clinicians can reduce the mortality rate.  </a:t>
            </a:r>
          </a:p>
          <a:p>
            <a:pPr marL="457200" indent="-457200" algn="just">
              <a:lnSpc>
                <a:spcPct val="150000"/>
              </a:lnSpc>
              <a:buFont typeface="Arial" panose="020B0604020202020204" pitchFamily="34" charset="0"/>
              <a:buChar char="•"/>
            </a:pPr>
            <a:r>
              <a:rPr lang="en-US" sz="2000" dirty="0"/>
              <a:t>Machine learning algorithms have shown promising results in accurately diagnosing and risk stratifying patients with concern for coronary artery disease.</a:t>
            </a:r>
          </a:p>
          <a:p>
            <a:pPr marL="457200" indent="-457200" algn="just">
              <a:lnSpc>
                <a:spcPct val="150000"/>
              </a:lnSpc>
              <a:buFont typeface="Arial" panose="020B0604020202020204" pitchFamily="34" charset="0"/>
              <a:buChar char="•"/>
            </a:pPr>
            <a:endParaRPr lang="en-US" sz="2000" dirty="0"/>
          </a:p>
          <a:p>
            <a:pPr marL="457200" indent="-457200" algn="just">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90209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670345" y="2204864"/>
            <a:ext cx="10744271" cy="4572001"/>
          </a:xfrm>
        </p:spPr>
        <p:txBody>
          <a:bodyPr>
            <a:noAutofit/>
          </a:bodyPr>
          <a:lstStyle/>
          <a:p>
            <a:pPr marL="457200" indent="-457200" algn="just">
              <a:lnSpc>
                <a:spcPct val="150000"/>
              </a:lnSpc>
              <a:buFont typeface="Arial" panose="020B0604020202020204" pitchFamily="34" charset="0"/>
              <a:buChar char="•"/>
            </a:pPr>
            <a:r>
              <a:rPr lang="en-IN" sz="2000" dirty="0"/>
              <a:t>Based on W.H.O. reports, every year 12 million deaths occur worldwide due to Heart Disease. Thus, there is an implicit necessity to predict the condition at the earliest.</a:t>
            </a:r>
            <a:endParaRPr lang="en-US" sz="2000" dirty="0"/>
          </a:p>
          <a:p>
            <a:pPr marL="457200" indent="-457200" algn="just">
              <a:lnSpc>
                <a:spcPct val="150000"/>
              </a:lnSpc>
              <a:buFont typeface="Arial" panose="020B0604020202020204" pitchFamily="34" charset="0"/>
              <a:buChar char="•"/>
            </a:pPr>
            <a:r>
              <a:rPr lang="en-US" sz="2000" dirty="0"/>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a:p>
            <a:pPr marL="457200" indent="-457200" algn="just">
              <a:lnSpc>
                <a:spcPct val="150000"/>
              </a:lnSpc>
              <a:buFont typeface="Arial" panose="020B0604020202020204" pitchFamily="34" charset="0"/>
              <a:buChar char="•"/>
            </a:pPr>
            <a:r>
              <a:rPr lang="en-US" sz="2000" dirty="0"/>
              <a:t>This project aims to predict future Heart Disease by analyzing data of patients which classifies whether they have heart disease or not using machine-learning algorithms. </a:t>
            </a:r>
            <a:endParaRPr lang="en-IN" sz="2000"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 System</a:t>
            </a:r>
          </a:p>
        </p:txBody>
      </p:sp>
      <p:sp>
        <p:nvSpPr>
          <p:cNvPr id="8" name="TextBox 7">
            <a:extLst>
              <a:ext uri="{FF2B5EF4-FFF2-40B4-BE49-F238E27FC236}">
                <a16:creationId xmlns:a16="http://schemas.microsoft.com/office/drawing/2014/main" id="{DF6A1274-A1C4-40D1-AF0F-5D82529A257A}"/>
              </a:ext>
            </a:extLst>
          </p:cNvPr>
          <p:cNvSpPr txBox="1"/>
          <p:nvPr/>
        </p:nvSpPr>
        <p:spPr>
          <a:xfrm>
            <a:off x="407368" y="2132856"/>
            <a:ext cx="11233248" cy="4515019"/>
          </a:xfrm>
          <a:prstGeom prst="rect">
            <a:avLst/>
          </a:prstGeom>
          <a:noFill/>
        </p:spPr>
        <p:txBody>
          <a:bodyPr wrap="square" rtlCol="0">
            <a:spAutoFit/>
          </a:bodyPr>
          <a:lstStyle/>
          <a:p>
            <a:pPr algn="just">
              <a:lnSpc>
                <a:spcPct val="122000"/>
              </a:lnSpc>
            </a:pPr>
            <a:r>
              <a:rPr lang="en-US" sz="2400" dirty="0">
                <a:latin typeface="Aparajita" panose="02020603050405020304" pitchFamily="18" charset="0"/>
                <a:cs typeface="Aparajita" panose="02020603050405020304" pitchFamily="18" charset="0"/>
              </a:rPr>
              <a:t>There are many existing algorithms like KNN, NB, SVM to predict heart disease using machine learning. Though all these algorithms can be used for prediction, sometimes they can predict inaccurate and can take more time. Due to this there will be many problems for predicting incorrectly. </a:t>
            </a:r>
          </a:p>
          <a:p>
            <a:pPr algn="just">
              <a:lnSpc>
                <a:spcPct val="122000"/>
              </a:lnSpc>
            </a:pPr>
            <a:endParaRPr lang="en-US" sz="2400" dirty="0">
              <a:latin typeface="Aparajita" panose="02020603050405020304" pitchFamily="18" charset="0"/>
              <a:cs typeface="Aparajita" panose="02020603050405020304" pitchFamily="18" charset="0"/>
            </a:endParaRPr>
          </a:p>
          <a:p>
            <a:pPr algn="just">
              <a:lnSpc>
                <a:spcPct val="122000"/>
              </a:lnSpc>
            </a:pPr>
            <a:r>
              <a:rPr lang="en-IN" sz="2400" b="1" dirty="0">
                <a:latin typeface="Aparajita" panose="02020603050405020304" pitchFamily="18" charset="0"/>
                <a:cs typeface="Aparajita" panose="02020603050405020304" pitchFamily="18" charset="0"/>
              </a:rPr>
              <a:t>Disadvantages of Existing system :</a:t>
            </a:r>
            <a:endParaRPr lang="en-US" sz="2400" dirty="0">
              <a:latin typeface="Aparajita" panose="02020603050405020304" pitchFamily="18" charset="0"/>
              <a:cs typeface="Aparajita" panose="02020603050405020304" pitchFamily="18" charset="0"/>
            </a:endParaRPr>
          </a:p>
          <a:p>
            <a:pPr marL="342900" indent="-342900" algn="just">
              <a:lnSpc>
                <a:spcPct val="150000"/>
              </a:lnSpc>
              <a:buFont typeface="Arial" panose="020B0604020202020204" pitchFamily="34" charset="0"/>
              <a:buChar char="•"/>
            </a:pPr>
            <a:r>
              <a:rPr lang="en-US" sz="2400" dirty="0">
                <a:latin typeface="Aparajita" panose="02020603050405020304" pitchFamily="18" charset="0"/>
                <a:cs typeface="Aparajita" panose="02020603050405020304" pitchFamily="18" charset="0"/>
              </a:rPr>
              <a:t>Low Accuracy rates.</a:t>
            </a:r>
          </a:p>
          <a:p>
            <a:pPr marL="342900" indent="-342900" algn="just">
              <a:lnSpc>
                <a:spcPct val="150000"/>
              </a:lnSpc>
              <a:buFont typeface="Arial" panose="020B0604020202020204" pitchFamily="34" charset="0"/>
              <a:buChar char="•"/>
            </a:pPr>
            <a:r>
              <a:rPr lang="en-US" sz="2400" dirty="0">
                <a:latin typeface="Aparajita" panose="02020603050405020304" pitchFamily="18" charset="0"/>
                <a:cs typeface="Aparajita" panose="02020603050405020304" pitchFamily="18" charset="0"/>
              </a:rPr>
              <a:t>It requires much computational power.</a:t>
            </a:r>
          </a:p>
          <a:p>
            <a:pPr marL="342900" indent="-342900" algn="just">
              <a:lnSpc>
                <a:spcPct val="150000"/>
              </a:lnSpc>
              <a:buFont typeface="Arial" panose="020B0604020202020204" pitchFamily="34" charset="0"/>
              <a:buChar char="•"/>
            </a:pPr>
            <a:r>
              <a:rPr lang="en-US" sz="2400" dirty="0">
                <a:latin typeface="Aparajita" panose="02020603050405020304" pitchFamily="18" charset="0"/>
                <a:cs typeface="Aparajita" panose="02020603050405020304" pitchFamily="18" charset="0"/>
              </a:rPr>
              <a:t>Higher time required to train datasets.</a:t>
            </a:r>
          </a:p>
          <a:p>
            <a:pPr marL="342900" indent="-342900" algn="just">
              <a:lnSpc>
                <a:spcPct val="150000"/>
              </a:lnSpc>
              <a:buFont typeface="Arial" panose="020B0604020202020204" pitchFamily="34" charset="0"/>
              <a:buChar char="•"/>
            </a:pPr>
            <a:r>
              <a:rPr lang="en-US" sz="2400" dirty="0">
                <a:latin typeface="Aparajita" panose="02020603050405020304" pitchFamily="18" charset="0"/>
                <a:cs typeface="Aparajita" panose="02020603050405020304" pitchFamily="18" charset="0"/>
              </a:rPr>
              <a:t>Accuracy depends on the quality of the data.</a:t>
            </a: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Proposed System</a:t>
            </a:r>
          </a:p>
        </p:txBody>
      </p:sp>
      <p:sp>
        <p:nvSpPr>
          <p:cNvPr id="8" name="TextBox 7">
            <a:extLst>
              <a:ext uri="{FF2B5EF4-FFF2-40B4-BE49-F238E27FC236}">
                <a16:creationId xmlns:a16="http://schemas.microsoft.com/office/drawing/2014/main" id="{DF6A1274-A1C4-40D1-AF0F-5D82529A257A}"/>
              </a:ext>
            </a:extLst>
          </p:cNvPr>
          <p:cNvSpPr txBox="1"/>
          <p:nvPr/>
        </p:nvSpPr>
        <p:spPr>
          <a:xfrm>
            <a:off x="479376" y="2276872"/>
            <a:ext cx="11233248" cy="3696909"/>
          </a:xfrm>
          <a:prstGeom prst="rect">
            <a:avLst/>
          </a:prstGeom>
          <a:noFill/>
        </p:spPr>
        <p:txBody>
          <a:bodyPr wrap="square" rtlCol="0">
            <a:spAutoFit/>
          </a:bodyPr>
          <a:lstStyle/>
          <a:p>
            <a:pPr algn="just">
              <a:lnSpc>
                <a:spcPct val="122000"/>
              </a:lnSpc>
            </a:pPr>
            <a:r>
              <a:rPr lang="en-US" sz="2400" dirty="0">
                <a:latin typeface="Aparajita" panose="02020603050405020304" pitchFamily="18" charset="0"/>
                <a:cs typeface="Aparajita" panose="02020603050405020304" pitchFamily="18" charset="0"/>
              </a:rPr>
              <a:t>To overcome this we are implementing Decision Tree Classifier in order to achieve accurate results in less time. </a:t>
            </a:r>
          </a:p>
          <a:p>
            <a:pPr algn="just">
              <a:lnSpc>
                <a:spcPct val="122000"/>
              </a:lnSpc>
            </a:pPr>
            <a:endParaRPr lang="en-US" sz="2400" b="1" dirty="0">
              <a:latin typeface="Aparajita" panose="02020603050405020304" pitchFamily="18" charset="0"/>
              <a:cs typeface="Aparajita" panose="02020603050405020304" pitchFamily="18" charset="0"/>
            </a:endParaRPr>
          </a:p>
          <a:p>
            <a:pPr algn="just">
              <a:lnSpc>
                <a:spcPct val="122000"/>
              </a:lnSpc>
            </a:pPr>
            <a:r>
              <a:rPr lang="en-US" sz="2400" b="1" dirty="0">
                <a:latin typeface="Aparajita" panose="02020603050405020304" pitchFamily="18" charset="0"/>
                <a:cs typeface="Aparajita" panose="02020603050405020304" pitchFamily="18" charset="0"/>
              </a:rPr>
              <a:t>Advantages of Proposed system :</a:t>
            </a:r>
          </a:p>
          <a:p>
            <a:pPr marL="457200" indent="-457200" algn="just">
              <a:lnSpc>
                <a:spcPct val="122000"/>
              </a:lnSpc>
              <a:buFont typeface="Arial" panose="020B0604020202020204" pitchFamily="34" charset="0"/>
              <a:buChar char="•"/>
            </a:pPr>
            <a:r>
              <a:rPr lang="en-US" sz="2400" dirty="0">
                <a:latin typeface="Aparajita" panose="02020603050405020304" pitchFamily="18" charset="0"/>
                <a:cs typeface="Aparajita" panose="02020603050405020304" pitchFamily="18" charset="0"/>
              </a:rPr>
              <a:t>Compared to other algorithms Decision trees requires less effort for data preparation during pre-processing.</a:t>
            </a:r>
          </a:p>
          <a:p>
            <a:pPr marL="457200" indent="-457200" algn="just">
              <a:lnSpc>
                <a:spcPct val="122000"/>
              </a:lnSpc>
              <a:buFont typeface="Arial" panose="020B0604020202020204" pitchFamily="34" charset="0"/>
              <a:buChar char="•"/>
            </a:pPr>
            <a:r>
              <a:rPr lang="en-US" sz="2400" dirty="0">
                <a:latin typeface="Aparajita" panose="02020603050405020304" pitchFamily="18" charset="0"/>
                <a:cs typeface="Aparajita" panose="02020603050405020304" pitchFamily="18" charset="0"/>
              </a:rPr>
              <a:t>There will be no impact of missing values.</a:t>
            </a:r>
          </a:p>
          <a:p>
            <a:pPr marL="457200" indent="-457200" algn="just">
              <a:lnSpc>
                <a:spcPct val="122000"/>
              </a:lnSpc>
              <a:buFont typeface="Arial" panose="020B0604020202020204" pitchFamily="34" charset="0"/>
              <a:buChar char="•"/>
            </a:pPr>
            <a:r>
              <a:rPr lang="en-US" sz="2400" dirty="0">
                <a:latin typeface="Aparajita" panose="02020603050405020304" pitchFamily="18" charset="0"/>
                <a:cs typeface="Aparajita" panose="02020603050405020304" pitchFamily="18" charset="0"/>
              </a:rPr>
              <a:t>A decision tree does not require normalization and scaling of data.</a:t>
            </a:r>
          </a:p>
          <a:p>
            <a:pPr marL="457200" indent="-457200" algn="just">
              <a:lnSpc>
                <a:spcPct val="122000"/>
              </a:lnSpc>
              <a:buFont typeface="Arial" panose="020B0604020202020204" pitchFamily="34" charset="0"/>
              <a:buChar char="•"/>
            </a:pPr>
            <a:r>
              <a:rPr lang="en-US" sz="2400" dirty="0">
                <a:latin typeface="Aparajita" panose="02020603050405020304" pitchFamily="18" charset="0"/>
                <a:cs typeface="Aparajita" panose="02020603050405020304" pitchFamily="18" charset="0"/>
              </a:rPr>
              <a:t>It has High performance and accuracy rates in Classification.</a:t>
            </a:r>
          </a:p>
          <a:p>
            <a:pPr marL="457200" indent="-457200" algn="just">
              <a:lnSpc>
                <a:spcPct val="122000"/>
              </a:lnSpc>
              <a:buFont typeface="Arial" panose="020B0604020202020204" pitchFamily="34" charset="0"/>
              <a:buChar char="•"/>
            </a:pPr>
            <a:endParaRPr lang="en-US" sz="24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9377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62000"/>
              </a:schemeClr>
            </a:gs>
            <a:gs pos="50000">
              <a:schemeClr val="bg2">
                <a:shade val="100000"/>
                <a:hueMod val="100000"/>
                <a:satMod val="110000"/>
                <a:lumMod val="98000"/>
              </a:schemeClr>
            </a:gs>
            <a:gs pos="100000">
              <a:schemeClr val="bg2">
                <a:shade val="78000"/>
                <a:hueMod val="44000"/>
                <a:satMod val="200000"/>
                <a:lumMod val="41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Modules</a:t>
            </a:r>
          </a:p>
        </p:txBody>
      </p:sp>
      <p:sp>
        <p:nvSpPr>
          <p:cNvPr id="3" name="Content Placeholder 2"/>
          <p:cNvSpPr>
            <a:spLocks noGrp="1"/>
          </p:cNvSpPr>
          <p:nvPr>
            <p:ph sz="half" idx="1"/>
          </p:nvPr>
        </p:nvSpPr>
        <p:spPr>
          <a:xfrm>
            <a:off x="680320" y="2132856"/>
            <a:ext cx="10888287" cy="4968552"/>
          </a:xfrm>
        </p:spPr>
        <p:txBody>
          <a:bodyPr>
            <a:normAutofit/>
          </a:bodyPr>
          <a:lstStyle/>
          <a:p>
            <a:pPr>
              <a:lnSpc>
                <a:spcPct val="150000"/>
              </a:lnSpc>
            </a:pPr>
            <a:r>
              <a:rPr lang="en-US" sz="2000" b="1" dirty="0">
                <a:latin typeface="+mj-lt"/>
                <a:cs typeface="Aparajita" panose="02020603050405020304" pitchFamily="18" charset="0"/>
              </a:rPr>
              <a:t>Data Collection - </a:t>
            </a:r>
            <a:r>
              <a:rPr lang="en-US" sz="2000" dirty="0">
                <a:latin typeface="+mj-lt"/>
                <a:cs typeface="Aparajita" panose="02020603050405020304" pitchFamily="18" charset="0"/>
              </a:rPr>
              <a:t>Heart Disease dataset taken from Kaggle (</a:t>
            </a:r>
            <a:r>
              <a:rPr lang="en-US" sz="2000" dirty="0">
                <a:solidFill>
                  <a:schemeClr val="accent5">
                    <a:lumMod val="60000"/>
                    <a:lumOff val="40000"/>
                  </a:schemeClr>
                </a:solidFill>
                <a:latin typeface="+mj-lt"/>
                <a:cs typeface="Aparajita" panose="02020603050405020304" pitchFamily="18" charset="0"/>
                <a:hlinkClick r:id="rId3">
                  <a:extLst>
                    <a:ext uri="{A12FA001-AC4F-418D-AE19-62706E023703}">
                      <ahyp:hlinkClr xmlns:ahyp="http://schemas.microsoft.com/office/drawing/2018/hyperlinkcolor" val="tx"/>
                    </a:ext>
                  </a:extLst>
                </a:hlinkClick>
              </a:rPr>
              <a:t>https://www.kaggle.com/code/ronitf/predicting-heart-disease/notebook</a:t>
            </a:r>
            <a:r>
              <a:rPr lang="en-US" sz="2000" dirty="0">
                <a:latin typeface="+mj-lt"/>
                <a:cs typeface="Aparajita" panose="02020603050405020304" pitchFamily="18" charset="0"/>
              </a:rPr>
              <a:t>)</a:t>
            </a:r>
          </a:p>
          <a:p>
            <a:pPr>
              <a:lnSpc>
                <a:spcPct val="100000"/>
              </a:lnSpc>
            </a:pPr>
            <a:r>
              <a:rPr lang="en-US" sz="2000" b="1" dirty="0">
                <a:latin typeface="+mj-lt"/>
                <a:cs typeface="Aparajita" panose="02020603050405020304" pitchFamily="18" charset="0"/>
              </a:rPr>
              <a:t>Data Preprocessing -  </a:t>
            </a:r>
            <a:r>
              <a:rPr lang="en-US" sz="2000" dirty="0">
                <a:latin typeface="+mj-lt"/>
                <a:cs typeface="Aparajita" panose="02020603050405020304" pitchFamily="18" charset="0"/>
              </a:rPr>
              <a:t>remove duplicates, correct errors, deal with missing values, normalization, data type conversions and prepare a final dataset.</a:t>
            </a:r>
          </a:p>
          <a:p>
            <a:pPr>
              <a:lnSpc>
                <a:spcPct val="150000"/>
              </a:lnSpc>
            </a:pPr>
            <a:r>
              <a:rPr lang="en-US" sz="2000" b="1" dirty="0">
                <a:latin typeface="+mj-lt"/>
                <a:cs typeface="Aparajita" panose="02020603050405020304" pitchFamily="18" charset="0"/>
              </a:rPr>
              <a:t>Login - </a:t>
            </a:r>
            <a:r>
              <a:rPr lang="en-US" sz="2000" dirty="0">
                <a:latin typeface="+mj-lt"/>
                <a:cs typeface="Aparajita" panose="02020603050405020304" pitchFamily="18" charset="0"/>
              </a:rPr>
              <a:t>Firstly , we login to the website by using default login id &amp; password.</a:t>
            </a:r>
          </a:p>
          <a:p>
            <a:pPr>
              <a:lnSpc>
                <a:spcPct val="150000"/>
              </a:lnSpc>
            </a:pPr>
            <a:r>
              <a:rPr lang="en-US" sz="2000" b="1" dirty="0">
                <a:latin typeface="+mj-lt"/>
                <a:cs typeface="Aparajita" panose="02020603050405020304" pitchFamily="18" charset="0"/>
              </a:rPr>
              <a:t>Training Model - </a:t>
            </a:r>
            <a:r>
              <a:rPr lang="en-US" sz="2000" dirty="0">
                <a:latin typeface="+mj-lt"/>
                <a:cs typeface="Aparajita" panose="02020603050405020304" pitchFamily="18" charset="0"/>
              </a:rPr>
              <a:t>Then, we have to train the model by uploading the dataset file.</a:t>
            </a:r>
          </a:p>
          <a:p>
            <a:pPr>
              <a:lnSpc>
                <a:spcPct val="100000"/>
              </a:lnSpc>
            </a:pPr>
            <a:r>
              <a:rPr lang="en-US" sz="2000" b="1" dirty="0">
                <a:latin typeface="+mj-lt"/>
                <a:cs typeface="Aparajita" panose="02020603050405020304" pitchFamily="18" charset="0"/>
              </a:rPr>
              <a:t>Inputs -</a:t>
            </a:r>
            <a:r>
              <a:rPr lang="en-US" sz="2000" dirty="0">
                <a:latin typeface="+mj-lt"/>
                <a:cs typeface="Aparajita" panose="02020603050405020304" pitchFamily="18" charset="0"/>
              </a:rPr>
              <a:t> You’ll be redirected to another page where you have to provide inputs such as age, sex, type of chest pain, resting blood pressure, cholesterol levels, Resting ECG, max. heart rate and more.</a:t>
            </a:r>
          </a:p>
          <a:p>
            <a:pPr>
              <a:lnSpc>
                <a:spcPct val="150000"/>
              </a:lnSpc>
            </a:pPr>
            <a:r>
              <a:rPr lang="en-US" sz="2000" b="1" dirty="0">
                <a:latin typeface="+mj-lt"/>
                <a:cs typeface="Aparajita" panose="02020603050405020304" pitchFamily="18" charset="0"/>
              </a:rPr>
              <a:t>Prediction - </a:t>
            </a:r>
            <a:r>
              <a:rPr lang="en-US" sz="2000" dirty="0">
                <a:latin typeface="+mj-lt"/>
                <a:cs typeface="Aparajita" panose="02020603050405020304" pitchFamily="18" charset="0"/>
              </a:rPr>
              <a:t>By reading the given inputs the model predicts the outcome of the patient.</a:t>
            </a:r>
          </a:p>
          <a:p>
            <a:endParaRPr lang="en-US" sz="2000" dirty="0">
              <a:latin typeface="+mj-lt"/>
              <a:cs typeface="Aparajita" panose="02020603050405020304" pitchFamily="18" charset="0"/>
            </a:endParaRPr>
          </a:p>
        </p:txBody>
      </p:sp>
    </p:spTree>
    <p:extLst>
      <p:ext uri="{BB962C8B-B14F-4D97-AF65-F5344CB8AC3E}">
        <p14:creationId xmlns:p14="http://schemas.microsoft.com/office/powerpoint/2010/main" val="163885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Dataset</a:t>
            </a:r>
          </a:p>
        </p:txBody>
      </p:sp>
      <p:graphicFrame>
        <p:nvGraphicFramePr>
          <p:cNvPr id="7" name="Content Placeholder 6">
            <a:extLst>
              <a:ext uri="{FF2B5EF4-FFF2-40B4-BE49-F238E27FC236}">
                <a16:creationId xmlns:a16="http://schemas.microsoft.com/office/drawing/2014/main" id="{EB079C6F-F4FB-53A2-B30B-A0FD51FE0D08}"/>
              </a:ext>
            </a:extLst>
          </p:cNvPr>
          <p:cNvGraphicFramePr>
            <a:graphicFrameLocks noGrp="1"/>
          </p:cNvGraphicFramePr>
          <p:nvPr>
            <p:ph sz="half" idx="1"/>
            <p:extLst>
              <p:ext uri="{D42A27DB-BD31-4B8C-83A1-F6EECF244321}">
                <p14:modId xmlns:p14="http://schemas.microsoft.com/office/powerpoint/2010/main" val="1618534828"/>
              </p:ext>
            </p:extLst>
          </p:nvPr>
        </p:nvGraphicFramePr>
        <p:xfrm>
          <a:off x="648457" y="3212976"/>
          <a:ext cx="11047374" cy="3510027"/>
        </p:xfrm>
        <a:graphic>
          <a:graphicData uri="http://schemas.openxmlformats.org/drawingml/2006/table">
            <a:tbl>
              <a:tblPr>
                <a:tableStyleId>{D7AC3CCA-C797-4891-BE02-D94E43425B78}</a:tableStyleId>
              </a:tblPr>
              <a:tblGrid>
                <a:gridCol w="849798">
                  <a:extLst>
                    <a:ext uri="{9D8B030D-6E8A-4147-A177-3AD203B41FA5}">
                      <a16:colId xmlns:a16="http://schemas.microsoft.com/office/drawing/2014/main" val="3698750088"/>
                    </a:ext>
                  </a:extLst>
                </a:gridCol>
                <a:gridCol w="849798">
                  <a:extLst>
                    <a:ext uri="{9D8B030D-6E8A-4147-A177-3AD203B41FA5}">
                      <a16:colId xmlns:a16="http://schemas.microsoft.com/office/drawing/2014/main" val="2173621714"/>
                    </a:ext>
                  </a:extLst>
                </a:gridCol>
                <a:gridCol w="849798">
                  <a:extLst>
                    <a:ext uri="{9D8B030D-6E8A-4147-A177-3AD203B41FA5}">
                      <a16:colId xmlns:a16="http://schemas.microsoft.com/office/drawing/2014/main" val="4115624373"/>
                    </a:ext>
                  </a:extLst>
                </a:gridCol>
                <a:gridCol w="849798">
                  <a:extLst>
                    <a:ext uri="{9D8B030D-6E8A-4147-A177-3AD203B41FA5}">
                      <a16:colId xmlns:a16="http://schemas.microsoft.com/office/drawing/2014/main" val="4100429939"/>
                    </a:ext>
                  </a:extLst>
                </a:gridCol>
                <a:gridCol w="849798">
                  <a:extLst>
                    <a:ext uri="{9D8B030D-6E8A-4147-A177-3AD203B41FA5}">
                      <a16:colId xmlns:a16="http://schemas.microsoft.com/office/drawing/2014/main" val="3731413849"/>
                    </a:ext>
                  </a:extLst>
                </a:gridCol>
                <a:gridCol w="849798">
                  <a:extLst>
                    <a:ext uri="{9D8B030D-6E8A-4147-A177-3AD203B41FA5}">
                      <a16:colId xmlns:a16="http://schemas.microsoft.com/office/drawing/2014/main" val="548265973"/>
                    </a:ext>
                  </a:extLst>
                </a:gridCol>
                <a:gridCol w="849798">
                  <a:extLst>
                    <a:ext uri="{9D8B030D-6E8A-4147-A177-3AD203B41FA5}">
                      <a16:colId xmlns:a16="http://schemas.microsoft.com/office/drawing/2014/main" val="3396412686"/>
                    </a:ext>
                  </a:extLst>
                </a:gridCol>
                <a:gridCol w="849798">
                  <a:extLst>
                    <a:ext uri="{9D8B030D-6E8A-4147-A177-3AD203B41FA5}">
                      <a16:colId xmlns:a16="http://schemas.microsoft.com/office/drawing/2014/main" val="4187395503"/>
                    </a:ext>
                  </a:extLst>
                </a:gridCol>
                <a:gridCol w="849798">
                  <a:extLst>
                    <a:ext uri="{9D8B030D-6E8A-4147-A177-3AD203B41FA5}">
                      <a16:colId xmlns:a16="http://schemas.microsoft.com/office/drawing/2014/main" val="3907809252"/>
                    </a:ext>
                  </a:extLst>
                </a:gridCol>
                <a:gridCol w="849798">
                  <a:extLst>
                    <a:ext uri="{9D8B030D-6E8A-4147-A177-3AD203B41FA5}">
                      <a16:colId xmlns:a16="http://schemas.microsoft.com/office/drawing/2014/main" val="803627386"/>
                    </a:ext>
                  </a:extLst>
                </a:gridCol>
                <a:gridCol w="849798">
                  <a:extLst>
                    <a:ext uri="{9D8B030D-6E8A-4147-A177-3AD203B41FA5}">
                      <a16:colId xmlns:a16="http://schemas.microsoft.com/office/drawing/2014/main" val="1671411087"/>
                    </a:ext>
                  </a:extLst>
                </a:gridCol>
                <a:gridCol w="849798">
                  <a:extLst>
                    <a:ext uri="{9D8B030D-6E8A-4147-A177-3AD203B41FA5}">
                      <a16:colId xmlns:a16="http://schemas.microsoft.com/office/drawing/2014/main" val="1595972370"/>
                    </a:ext>
                  </a:extLst>
                </a:gridCol>
                <a:gridCol w="849798">
                  <a:extLst>
                    <a:ext uri="{9D8B030D-6E8A-4147-A177-3AD203B41FA5}">
                      <a16:colId xmlns:a16="http://schemas.microsoft.com/office/drawing/2014/main" val="339417367"/>
                    </a:ext>
                  </a:extLst>
                </a:gridCol>
              </a:tblGrid>
              <a:tr h="910007">
                <a:tc>
                  <a:txBody>
                    <a:bodyPr/>
                    <a:lstStyle/>
                    <a:p>
                      <a:pPr algn="ctr" fontAlgn="ctr"/>
                      <a:endParaRPr lang="en-IN" sz="1600" b="1" dirty="0">
                        <a:effectLst/>
                        <a:latin typeface="Rockwell" panose="02060603020205020403" pitchFamily="18" charset="0"/>
                      </a:endParaRPr>
                    </a:p>
                  </a:txBody>
                  <a:tcPr marL="48006" marR="48006" marT="24003" marB="24003" anchor="ctr"/>
                </a:tc>
                <a:tc>
                  <a:txBody>
                    <a:bodyPr/>
                    <a:lstStyle/>
                    <a:p>
                      <a:pPr algn="ctr" fontAlgn="ctr"/>
                      <a:r>
                        <a:rPr lang="en-IN" sz="1600" b="1" dirty="0">
                          <a:effectLst/>
                        </a:rPr>
                        <a:t>age</a:t>
                      </a:r>
                      <a:endParaRPr lang="en-IN" sz="1600" b="1" dirty="0">
                        <a:effectLst/>
                        <a:latin typeface="Rockwell" panose="02060603020205020403" pitchFamily="18" charset="0"/>
                      </a:endParaRPr>
                    </a:p>
                  </a:txBody>
                  <a:tcPr marL="48006" marR="48006" marT="24003" marB="24003" anchor="ctr"/>
                </a:tc>
                <a:tc>
                  <a:txBody>
                    <a:bodyPr/>
                    <a:lstStyle/>
                    <a:p>
                      <a:pPr algn="ctr" fontAlgn="ctr"/>
                      <a:r>
                        <a:rPr lang="en-IN" sz="1600" b="1" dirty="0">
                          <a:effectLst/>
                        </a:rPr>
                        <a:t>sex</a:t>
                      </a:r>
                      <a:endParaRPr lang="en-IN" sz="1600" b="1" dirty="0">
                        <a:effectLst/>
                        <a:latin typeface="Rockwell" panose="02060603020205020403" pitchFamily="18" charset="0"/>
                      </a:endParaRPr>
                    </a:p>
                  </a:txBody>
                  <a:tcPr marL="48006" marR="48006" marT="24003" marB="24003" anchor="ctr"/>
                </a:tc>
                <a:tc>
                  <a:txBody>
                    <a:bodyPr/>
                    <a:lstStyle/>
                    <a:p>
                      <a:pPr algn="ctr" fontAlgn="ctr"/>
                      <a:r>
                        <a:rPr lang="en-IN" sz="1600" b="1">
                          <a:effectLst/>
                        </a:rPr>
                        <a:t>cp</a:t>
                      </a:r>
                      <a:endParaRPr lang="en-IN" sz="1600" b="1">
                        <a:effectLst/>
                        <a:latin typeface="Rockwell" panose="02060603020205020403" pitchFamily="18" charset="0"/>
                      </a:endParaRPr>
                    </a:p>
                  </a:txBody>
                  <a:tcPr marL="48006" marR="48006" marT="24003" marB="24003" anchor="ctr"/>
                </a:tc>
                <a:tc>
                  <a:txBody>
                    <a:bodyPr/>
                    <a:lstStyle/>
                    <a:p>
                      <a:pPr algn="ctr" fontAlgn="ctr"/>
                      <a:r>
                        <a:rPr lang="en-IN" sz="1600" b="1" dirty="0" err="1">
                          <a:effectLst/>
                        </a:rPr>
                        <a:t>restbps</a:t>
                      </a:r>
                      <a:endParaRPr lang="en-IN" sz="1600" b="1" dirty="0">
                        <a:effectLst/>
                        <a:latin typeface="Rockwell" panose="02060603020205020403" pitchFamily="18" charset="0"/>
                      </a:endParaRPr>
                    </a:p>
                  </a:txBody>
                  <a:tcPr marL="48006" marR="48006" marT="24003" marB="24003" anchor="ctr"/>
                </a:tc>
                <a:tc>
                  <a:txBody>
                    <a:bodyPr/>
                    <a:lstStyle/>
                    <a:p>
                      <a:pPr algn="ctr" fontAlgn="ctr"/>
                      <a:r>
                        <a:rPr lang="en-IN" sz="1600" b="1" dirty="0" err="1">
                          <a:effectLst/>
                        </a:rPr>
                        <a:t>chol</a:t>
                      </a:r>
                      <a:endParaRPr lang="en-IN" sz="1600" b="1" dirty="0">
                        <a:effectLst/>
                        <a:latin typeface="Rockwell" panose="02060603020205020403" pitchFamily="18" charset="0"/>
                      </a:endParaRPr>
                    </a:p>
                  </a:txBody>
                  <a:tcPr marL="48006" marR="48006" marT="24003" marB="24003" anchor="ctr"/>
                </a:tc>
                <a:tc>
                  <a:txBody>
                    <a:bodyPr/>
                    <a:lstStyle/>
                    <a:p>
                      <a:pPr algn="ctr" fontAlgn="ctr"/>
                      <a:r>
                        <a:rPr lang="en-IN" sz="1600" b="1" dirty="0" err="1">
                          <a:effectLst/>
                        </a:rPr>
                        <a:t>fbs</a:t>
                      </a:r>
                      <a:endParaRPr lang="en-IN" sz="1600" b="1" dirty="0">
                        <a:effectLst/>
                        <a:latin typeface="Rockwell" panose="02060603020205020403" pitchFamily="18" charset="0"/>
                      </a:endParaRPr>
                    </a:p>
                  </a:txBody>
                  <a:tcPr marL="48006" marR="48006" marT="24003" marB="24003" anchor="ctr"/>
                </a:tc>
                <a:tc>
                  <a:txBody>
                    <a:bodyPr/>
                    <a:lstStyle/>
                    <a:p>
                      <a:pPr algn="ctr" fontAlgn="ctr"/>
                      <a:r>
                        <a:rPr lang="en-IN" sz="1600" b="1" dirty="0" err="1">
                          <a:effectLst/>
                        </a:rPr>
                        <a:t>restecg</a:t>
                      </a:r>
                      <a:endParaRPr lang="en-IN" sz="1600" b="1" dirty="0">
                        <a:effectLst/>
                        <a:latin typeface="Rockwell" panose="02060603020205020403" pitchFamily="18" charset="0"/>
                      </a:endParaRPr>
                    </a:p>
                  </a:txBody>
                  <a:tcPr marL="48006" marR="48006" marT="24003" marB="24003" anchor="ctr"/>
                </a:tc>
                <a:tc>
                  <a:txBody>
                    <a:bodyPr/>
                    <a:lstStyle/>
                    <a:p>
                      <a:pPr algn="ctr" fontAlgn="ctr"/>
                      <a:r>
                        <a:rPr lang="en-IN" sz="1600" b="1" dirty="0" err="1">
                          <a:effectLst/>
                        </a:rPr>
                        <a:t>thalach</a:t>
                      </a:r>
                      <a:endParaRPr lang="en-IN" sz="1600" b="1" dirty="0">
                        <a:effectLst/>
                        <a:latin typeface="Rockwell" panose="02060603020205020403" pitchFamily="18" charset="0"/>
                      </a:endParaRPr>
                    </a:p>
                  </a:txBody>
                  <a:tcPr marL="48006" marR="48006" marT="24003" marB="24003" anchor="ctr"/>
                </a:tc>
                <a:tc>
                  <a:txBody>
                    <a:bodyPr/>
                    <a:lstStyle/>
                    <a:p>
                      <a:pPr algn="ctr" fontAlgn="ctr"/>
                      <a:r>
                        <a:rPr lang="en-IN" sz="1600" b="1" dirty="0" err="1">
                          <a:effectLst/>
                        </a:rPr>
                        <a:t>exang</a:t>
                      </a:r>
                      <a:endParaRPr lang="en-IN" sz="1600" b="1" dirty="0">
                        <a:effectLst/>
                        <a:latin typeface="Rockwell" panose="02060603020205020403" pitchFamily="18" charset="0"/>
                      </a:endParaRPr>
                    </a:p>
                  </a:txBody>
                  <a:tcPr marL="48006" marR="48006" marT="24003" marB="24003" anchor="ctr"/>
                </a:tc>
                <a:tc>
                  <a:txBody>
                    <a:bodyPr/>
                    <a:lstStyle/>
                    <a:p>
                      <a:pPr algn="ctr" fontAlgn="ctr"/>
                      <a:r>
                        <a:rPr lang="en-IN" sz="1400" b="1" dirty="0" err="1">
                          <a:effectLst/>
                        </a:rPr>
                        <a:t>oldpeak</a:t>
                      </a:r>
                      <a:endParaRPr lang="en-IN" sz="1400" b="1" dirty="0">
                        <a:effectLst/>
                        <a:latin typeface="Rockwell" panose="02060603020205020403" pitchFamily="18" charset="0"/>
                      </a:endParaRPr>
                    </a:p>
                  </a:txBody>
                  <a:tcPr marL="48006" marR="48006" marT="24003" marB="24003" anchor="ctr"/>
                </a:tc>
                <a:tc>
                  <a:txBody>
                    <a:bodyPr/>
                    <a:lstStyle/>
                    <a:p>
                      <a:pPr algn="ctr" fontAlgn="ctr"/>
                      <a:r>
                        <a:rPr lang="en-IN" sz="1600" b="1" dirty="0">
                          <a:effectLst/>
                        </a:rPr>
                        <a:t>slope</a:t>
                      </a:r>
                      <a:endParaRPr lang="en-IN" sz="1600" b="1" dirty="0">
                        <a:effectLst/>
                        <a:latin typeface="Rockwell" panose="02060603020205020403" pitchFamily="18" charset="0"/>
                      </a:endParaRPr>
                    </a:p>
                  </a:txBody>
                  <a:tcPr marL="48006" marR="48006" marT="24003" marB="24003" anchor="ctr"/>
                </a:tc>
                <a:tc>
                  <a:txBody>
                    <a:bodyPr/>
                    <a:lstStyle/>
                    <a:p>
                      <a:pPr algn="ctr" fontAlgn="ctr"/>
                      <a:r>
                        <a:rPr lang="en-IN" sz="1600" b="1" dirty="0">
                          <a:effectLst/>
                        </a:rPr>
                        <a:t>target</a:t>
                      </a:r>
                      <a:endParaRPr lang="en-IN" sz="1600" b="1" dirty="0">
                        <a:effectLst/>
                        <a:latin typeface="Rockwell" panose="02060603020205020403" pitchFamily="18" charset="0"/>
                      </a:endParaRPr>
                    </a:p>
                  </a:txBody>
                  <a:tcPr marL="48006" marR="48006" marT="24003" marB="24003" anchor="ctr"/>
                </a:tc>
                <a:extLst>
                  <a:ext uri="{0D108BD9-81ED-4DB2-BD59-A6C34878D82A}">
                    <a16:rowId xmlns:a16="http://schemas.microsoft.com/office/drawing/2014/main" val="3058782512"/>
                  </a:ext>
                </a:extLst>
              </a:tr>
              <a:tr h="520004">
                <a:tc>
                  <a:txBody>
                    <a:bodyPr/>
                    <a:lstStyle/>
                    <a:p>
                      <a:pPr algn="ctr" fontAlgn="ctr"/>
                      <a:r>
                        <a:rPr lang="en-IN" sz="1600" b="1" dirty="0">
                          <a:effectLst/>
                        </a:rPr>
                        <a:t>0</a:t>
                      </a:r>
                      <a:endParaRPr lang="en-IN" sz="1600" b="1" dirty="0">
                        <a:effectLst/>
                        <a:latin typeface="Rockwell" panose="02060603020205020403" pitchFamily="18" charset="0"/>
                      </a:endParaRPr>
                    </a:p>
                  </a:txBody>
                  <a:tcPr marL="48006" marR="48006" marT="24003" marB="24003" anchor="ctr"/>
                </a:tc>
                <a:tc>
                  <a:txBody>
                    <a:bodyPr/>
                    <a:lstStyle/>
                    <a:p>
                      <a:pPr algn="ctr" fontAlgn="ctr"/>
                      <a:r>
                        <a:rPr lang="en-IN" sz="1600">
                          <a:effectLst/>
                        </a:rPr>
                        <a:t>52</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dirty="0">
                          <a:effectLst/>
                        </a:rPr>
                        <a:t>0</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125</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212</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a:effectLst/>
                        </a:rPr>
                        <a:t>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168</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2</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dirty="0">
                          <a:effectLst/>
                        </a:rPr>
                        <a:t>0</a:t>
                      </a:r>
                      <a:endParaRPr lang="en-IN" sz="1600" dirty="0">
                        <a:effectLst/>
                        <a:latin typeface="Rockwell" panose="02060603020205020403" pitchFamily="18" charset="0"/>
                      </a:endParaRPr>
                    </a:p>
                  </a:txBody>
                  <a:tcPr marL="48006" marR="48006" marT="24003" marB="24003" anchor="ctr"/>
                </a:tc>
                <a:extLst>
                  <a:ext uri="{0D108BD9-81ED-4DB2-BD59-A6C34878D82A}">
                    <a16:rowId xmlns:a16="http://schemas.microsoft.com/office/drawing/2014/main" val="4045579678"/>
                  </a:ext>
                </a:extLst>
              </a:tr>
              <a:tr h="520004">
                <a:tc>
                  <a:txBody>
                    <a:bodyPr/>
                    <a:lstStyle/>
                    <a:p>
                      <a:pPr algn="ctr" fontAlgn="ctr"/>
                      <a:r>
                        <a:rPr lang="en-IN" sz="1600" b="1">
                          <a:effectLst/>
                        </a:rPr>
                        <a:t>1</a:t>
                      </a:r>
                      <a:endParaRPr lang="en-IN" sz="1600" b="1">
                        <a:effectLst/>
                        <a:latin typeface="Rockwell" panose="02060603020205020403" pitchFamily="18" charset="0"/>
                      </a:endParaRPr>
                    </a:p>
                  </a:txBody>
                  <a:tcPr marL="48006" marR="48006" marT="24003" marB="24003" anchor="ctr"/>
                </a:tc>
                <a:tc>
                  <a:txBody>
                    <a:bodyPr/>
                    <a:lstStyle/>
                    <a:p>
                      <a:pPr algn="ctr" fontAlgn="ctr"/>
                      <a:r>
                        <a:rPr lang="en-IN" sz="1600" dirty="0">
                          <a:effectLst/>
                        </a:rPr>
                        <a:t>53</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a:effectLst/>
                        </a:rPr>
                        <a:t>1</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140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203</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155</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3.1</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dirty="0">
                          <a:effectLst/>
                        </a:rPr>
                        <a:t>0</a:t>
                      </a:r>
                      <a:endParaRPr lang="en-IN" sz="1600" dirty="0">
                        <a:effectLst/>
                        <a:latin typeface="Rockwell" panose="02060603020205020403" pitchFamily="18" charset="0"/>
                      </a:endParaRPr>
                    </a:p>
                  </a:txBody>
                  <a:tcPr marL="48006" marR="48006" marT="24003" marB="24003" anchor="ctr"/>
                </a:tc>
                <a:extLst>
                  <a:ext uri="{0D108BD9-81ED-4DB2-BD59-A6C34878D82A}">
                    <a16:rowId xmlns:a16="http://schemas.microsoft.com/office/drawing/2014/main" val="200408125"/>
                  </a:ext>
                </a:extLst>
              </a:tr>
              <a:tr h="520004">
                <a:tc>
                  <a:txBody>
                    <a:bodyPr/>
                    <a:lstStyle/>
                    <a:p>
                      <a:pPr algn="ctr" fontAlgn="ctr"/>
                      <a:r>
                        <a:rPr lang="en-IN" sz="1600" b="1">
                          <a:effectLst/>
                        </a:rPr>
                        <a:t>2</a:t>
                      </a:r>
                      <a:endParaRPr lang="en-IN" sz="1600" b="1">
                        <a:effectLst/>
                        <a:latin typeface="Rockwell" panose="02060603020205020403" pitchFamily="18" charset="0"/>
                      </a:endParaRPr>
                    </a:p>
                  </a:txBody>
                  <a:tcPr marL="48006" marR="48006" marT="24003" marB="24003" anchor="ctr"/>
                </a:tc>
                <a:tc>
                  <a:txBody>
                    <a:bodyPr/>
                    <a:lstStyle/>
                    <a:p>
                      <a:pPr algn="ctr" fontAlgn="ctr"/>
                      <a:r>
                        <a:rPr lang="en-IN" sz="1600">
                          <a:effectLst/>
                        </a:rPr>
                        <a:t>70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145</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174</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125</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2.6</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dirty="0">
                          <a:effectLst/>
                        </a:rPr>
                        <a:t>0</a:t>
                      </a:r>
                      <a:endParaRPr lang="en-IN" sz="1600" dirty="0">
                        <a:effectLst/>
                        <a:latin typeface="Rockwell" panose="02060603020205020403" pitchFamily="18" charset="0"/>
                      </a:endParaRPr>
                    </a:p>
                  </a:txBody>
                  <a:tcPr marL="48006" marR="48006" marT="24003" marB="24003" anchor="ctr"/>
                </a:tc>
                <a:extLst>
                  <a:ext uri="{0D108BD9-81ED-4DB2-BD59-A6C34878D82A}">
                    <a16:rowId xmlns:a16="http://schemas.microsoft.com/office/drawing/2014/main" val="242557872"/>
                  </a:ext>
                </a:extLst>
              </a:tr>
              <a:tr h="520004">
                <a:tc>
                  <a:txBody>
                    <a:bodyPr/>
                    <a:lstStyle/>
                    <a:p>
                      <a:pPr algn="ctr" fontAlgn="ctr"/>
                      <a:r>
                        <a:rPr lang="en-IN" sz="1600" b="1">
                          <a:effectLst/>
                        </a:rPr>
                        <a:t>3</a:t>
                      </a:r>
                      <a:endParaRPr lang="en-IN" sz="1600" b="1">
                        <a:effectLst/>
                        <a:latin typeface="Rockwell" panose="02060603020205020403" pitchFamily="18" charset="0"/>
                      </a:endParaRPr>
                    </a:p>
                  </a:txBody>
                  <a:tcPr marL="48006" marR="48006" marT="24003" marB="24003" anchor="ctr"/>
                </a:tc>
                <a:tc>
                  <a:txBody>
                    <a:bodyPr/>
                    <a:lstStyle/>
                    <a:p>
                      <a:pPr algn="ctr" fontAlgn="ctr"/>
                      <a:r>
                        <a:rPr lang="en-IN" sz="1600" dirty="0">
                          <a:effectLst/>
                        </a:rPr>
                        <a:t>50</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0</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0</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110</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254</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0</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0</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159</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0</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0.0</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2</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1</a:t>
                      </a:r>
                      <a:endParaRPr lang="en-IN" sz="1600" dirty="0">
                        <a:effectLst/>
                        <a:latin typeface="Rockwell" panose="02060603020205020403" pitchFamily="18" charset="0"/>
                      </a:endParaRPr>
                    </a:p>
                  </a:txBody>
                  <a:tcPr marL="48006" marR="48006" marT="24003" marB="24003" anchor="ctr"/>
                </a:tc>
                <a:extLst>
                  <a:ext uri="{0D108BD9-81ED-4DB2-BD59-A6C34878D82A}">
                    <a16:rowId xmlns:a16="http://schemas.microsoft.com/office/drawing/2014/main" val="2115867484"/>
                  </a:ext>
                </a:extLst>
              </a:tr>
              <a:tr h="520004">
                <a:tc>
                  <a:txBody>
                    <a:bodyPr/>
                    <a:lstStyle/>
                    <a:p>
                      <a:pPr algn="ctr" fontAlgn="ctr"/>
                      <a:r>
                        <a:rPr lang="en-IN" sz="1600" b="1">
                          <a:effectLst/>
                        </a:rPr>
                        <a:t>4</a:t>
                      </a:r>
                      <a:endParaRPr lang="en-IN" sz="1600" b="1">
                        <a:effectLst/>
                        <a:latin typeface="Rockwell" panose="02060603020205020403" pitchFamily="18" charset="0"/>
                      </a:endParaRPr>
                    </a:p>
                  </a:txBody>
                  <a:tcPr marL="48006" marR="48006" marT="24003" marB="24003" anchor="ctr"/>
                </a:tc>
                <a:tc>
                  <a:txBody>
                    <a:bodyPr/>
                    <a:lstStyle/>
                    <a:p>
                      <a:pPr algn="ctr" fontAlgn="ctr"/>
                      <a:r>
                        <a:rPr lang="en-IN" sz="1600">
                          <a:effectLst/>
                        </a:rPr>
                        <a:t>62</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138</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294</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106</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0</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a:effectLst/>
                        </a:rPr>
                        <a:t>1.9</a:t>
                      </a:r>
                      <a:endParaRPr lang="en-IN" sz="1600">
                        <a:effectLst/>
                        <a:latin typeface="Rockwell" panose="02060603020205020403" pitchFamily="18" charset="0"/>
                      </a:endParaRPr>
                    </a:p>
                  </a:txBody>
                  <a:tcPr marL="48006" marR="48006" marT="24003" marB="24003" anchor="ctr"/>
                </a:tc>
                <a:tc>
                  <a:txBody>
                    <a:bodyPr/>
                    <a:lstStyle/>
                    <a:p>
                      <a:pPr algn="ctr" fontAlgn="ctr"/>
                      <a:r>
                        <a:rPr lang="en-IN" sz="1600" dirty="0">
                          <a:effectLst/>
                        </a:rPr>
                        <a:t>1</a:t>
                      </a:r>
                      <a:endParaRPr lang="en-IN" sz="1600" dirty="0">
                        <a:effectLst/>
                        <a:latin typeface="Rockwell" panose="02060603020205020403" pitchFamily="18" charset="0"/>
                      </a:endParaRPr>
                    </a:p>
                  </a:txBody>
                  <a:tcPr marL="48006" marR="48006" marT="24003" marB="24003" anchor="ctr"/>
                </a:tc>
                <a:tc>
                  <a:txBody>
                    <a:bodyPr/>
                    <a:lstStyle/>
                    <a:p>
                      <a:pPr algn="ctr" fontAlgn="ctr"/>
                      <a:r>
                        <a:rPr lang="en-IN" sz="1600" dirty="0">
                          <a:effectLst/>
                        </a:rPr>
                        <a:t>0</a:t>
                      </a:r>
                      <a:endParaRPr lang="en-IN" sz="1600" dirty="0">
                        <a:effectLst/>
                        <a:latin typeface="Rockwell" panose="02060603020205020403" pitchFamily="18" charset="0"/>
                      </a:endParaRPr>
                    </a:p>
                  </a:txBody>
                  <a:tcPr marL="48006" marR="48006" marT="24003" marB="24003" anchor="ctr"/>
                </a:tc>
                <a:extLst>
                  <a:ext uri="{0D108BD9-81ED-4DB2-BD59-A6C34878D82A}">
                    <a16:rowId xmlns:a16="http://schemas.microsoft.com/office/drawing/2014/main" val="2971092195"/>
                  </a:ext>
                </a:extLst>
              </a:tr>
            </a:tbl>
          </a:graphicData>
        </a:graphic>
      </p:graphicFrame>
      <p:sp>
        <p:nvSpPr>
          <p:cNvPr id="4" name="TextBox 3">
            <a:extLst>
              <a:ext uri="{FF2B5EF4-FFF2-40B4-BE49-F238E27FC236}">
                <a16:creationId xmlns:a16="http://schemas.microsoft.com/office/drawing/2014/main" id="{FE9BD573-3C6F-4620-A27B-B38D380D6FDF}"/>
              </a:ext>
            </a:extLst>
          </p:cNvPr>
          <p:cNvSpPr txBox="1"/>
          <p:nvPr/>
        </p:nvSpPr>
        <p:spPr>
          <a:xfrm>
            <a:off x="515381" y="2107517"/>
            <a:ext cx="11676619" cy="954107"/>
          </a:xfrm>
          <a:prstGeom prst="rect">
            <a:avLst/>
          </a:prstGeom>
          <a:noFill/>
        </p:spPr>
        <p:txBody>
          <a:bodyPr wrap="square" rtlCol="0">
            <a:spAutoFit/>
          </a:bodyPr>
          <a:lstStyle/>
          <a:p>
            <a:r>
              <a:rPr lang="en-IN" sz="2800" dirty="0">
                <a:latin typeface="Aparajita" panose="02020603050405020304" pitchFamily="18" charset="0"/>
                <a:cs typeface="Aparajita" panose="02020603050405020304" pitchFamily="18" charset="0"/>
              </a:rPr>
              <a:t>These are some of the attributes used to train the model. </a:t>
            </a:r>
            <a:r>
              <a:rPr lang="en-US" sz="2800" dirty="0">
                <a:latin typeface="Aparajita" panose="02020603050405020304" pitchFamily="18" charset="0"/>
                <a:cs typeface="Aparajita" panose="02020603050405020304" pitchFamily="18" charset="0"/>
              </a:rPr>
              <a:t>The dataset consisting of the parameters including age, sex, chest pain type, serum cholesterol, resting blood pressure, resting ECG etc.,  </a:t>
            </a:r>
            <a:endParaRPr lang="en-IN"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1_Berl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4.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5.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6.xml><?xml version="1.0" encoding="utf-8"?>
<a:theme xmlns:a="http://schemas.openxmlformats.org/drawingml/2006/main" name="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7.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2.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3.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4.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Facet</Template>
  <TotalTime>1564</TotalTime>
  <Words>1490</Words>
  <Application>Microsoft Office PowerPoint</Application>
  <PresentationFormat>Widescreen</PresentationFormat>
  <Paragraphs>194</Paragraphs>
  <Slides>22</Slides>
  <Notes>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22</vt:i4>
      </vt:variant>
    </vt:vector>
  </HeadingPairs>
  <TitlesOfParts>
    <vt:vector size="43" baseType="lpstr">
      <vt:lpstr>Abadi</vt:lpstr>
      <vt:lpstr>Agency FB</vt:lpstr>
      <vt:lpstr>Amasis MT Pro Black</vt:lpstr>
      <vt:lpstr>Amasis MT Pro Medium</vt:lpstr>
      <vt:lpstr>Aparajita</vt:lpstr>
      <vt:lpstr>Arial</vt:lpstr>
      <vt:lpstr>Calibri</vt:lpstr>
      <vt:lpstr>Calibri Light</vt:lpstr>
      <vt:lpstr>Franklin Gothic Medium</vt:lpstr>
      <vt:lpstr>Posterama</vt:lpstr>
      <vt:lpstr>Rockwell</vt:lpstr>
      <vt:lpstr>Rockwell Condensed</vt:lpstr>
      <vt:lpstr>Times New Roman</vt:lpstr>
      <vt:lpstr>Trebuchet MS</vt:lpstr>
      <vt:lpstr>Wingdings</vt:lpstr>
      <vt:lpstr>Office Theme</vt:lpstr>
      <vt:lpstr>Berlin</vt:lpstr>
      <vt:lpstr>1_Berlin</vt:lpstr>
      <vt:lpstr>2_Berlin</vt:lpstr>
      <vt:lpstr>Wood Type</vt:lpstr>
      <vt:lpstr>3_Berlin</vt:lpstr>
      <vt:lpstr>PowerPoint Presentation</vt:lpstr>
      <vt:lpstr>Heart Disease Prediction</vt:lpstr>
      <vt:lpstr>CONTENTS</vt:lpstr>
      <vt:lpstr>ABSTRACT</vt:lpstr>
      <vt:lpstr>INTRODUCTION</vt:lpstr>
      <vt:lpstr>Existing System</vt:lpstr>
      <vt:lpstr>Proposed System</vt:lpstr>
      <vt:lpstr>Modules</vt:lpstr>
      <vt:lpstr>Dataset</vt:lpstr>
      <vt:lpstr>PowerPoint Presentation</vt:lpstr>
      <vt:lpstr>PowerPoint Presentation</vt:lpstr>
      <vt:lpstr>PowerPoint Presentation</vt:lpstr>
      <vt:lpstr>PowerPoint Presentation</vt:lpstr>
      <vt:lpstr>PowerPoint Presentation</vt:lpstr>
      <vt:lpstr>Decision Tree</vt:lpstr>
      <vt:lpstr>Comparing Accuracies of different Algorithms</vt:lpstr>
      <vt:lpstr>Output Screens</vt:lpstr>
      <vt:lpstr>PowerPoint Presentation</vt:lpstr>
      <vt:lpstr>SYSTEM ARCHITECTURE</vt:lpstr>
      <vt:lpstr>Software and Hardware Requirements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Nallapati Sai Tejaswini</dc:creator>
  <cp:lastModifiedBy>E. SWETHA</cp:lastModifiedBy>
  <cp:revision>24</cp:revision>
  <dcterms:created xsi:type="dcterms:W3CDTF">2021-12-19T09:36:53Z</dcterms:created>
  <dcterms:modified xsi:type="dcterms:W3CDTF">2022-05-19T18:41:23Z</dcterms:modified>
</cp:coreProperties>
</file>