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75" r:id="rId9"/>
    <p:sldId id="276" r:id="rId10"/>
    <p:sldId id="281" r:id="rId11"/>
    <p:sldId id="277" r:id="rId12"/>
    <p:sldId id="268" r:id="rId13"/>
    <p:sldId id="267" r:id="rId14"/>
    <p:sldId id="272" r:id="rId15"/>
    <p:sldId id="282" r:id="rId16"/>
    <p:sldId id="279" r:id="rId17"/>
    <p:sldId id="265" r:id="rId18"/>
    <p:sldId id="28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8E58-415D-52C8-D427-8972636CDEB6}"/>
              </a:ext>
            </a:extLst>
          </p:cNvPr>
          <p:cNvSpPr>
            <a:spLocks noGrp="1"/>
          </p:cNvSpPr>
          <p:nvPr>
            <p:ph type="ctrTitle"/>
          </p:nvPr>
        </p:nvSpPr>
        <p:spPr>
          <a:xfrm>
            <a:off x="581191" y="1020431"/>
            <a:ext cx="10993547" cy="1883190"/>
          </a:xfrm>
        </p:spPr>
        <p:txBody>
          <a:bodyPr>
            <a:noAutofit/>
          </a:bodyPr>
          <a:lstStyle/>
          <a:p>
            <a:pPr indent="449580">
              <a:lnSpc>
                <a:spcPct val="115000"/>
              </a:lnSpc>
              <a:spcAft>
                <a:spcPts val="1000"/>
              </a:spcAft>
            </a:pPr>
            <a:r>
              <a:rPr lang="en-US" sz="3200" b="1" dirty="0">
                <a:effectLst/>
                <a:latin typeface="Times New Roman" panose="02020603050405020304" pitchFamily="18" charset="0"/>
                <a:ea typeface="Calibri" panose="020F0502020204030204" pitchFamily="34" charset="0"/>
              </a:rPr>
              <a:t>IMAGE SCENARIO DESCRIPTION FOR THE BLIND                                 </a:t>
            </a:r>
            <a:br>
              <a:rPr lang="en-IN" sz="3200" dirty="0">
                <a:effectLst/>
                <a:latin typeface="Times New Roman" panose="02020603050405020304" pitchFamily="18" charset="0"/>
                <a:ea typeface="Calibri" panose="020F0502020204030204" pitchFamily="34" charset="0"/>
              </a:rPr>
            </a:br>
            <a:r>
              <a:rPr lang="en-US" sz="3200" b="1" dirty="0">
                <a:effectLst/>
                <a:latin typeface="Times New Roman" panose="02020603050405020304" pitchFamily="18" charset="0"/>
                <a:ea typeface="Calibri" panose="020F0502020204030204" pitchFamily="34" charset="0"/>
              </a:rPr>
              <a:t>                          		             USING DSP</a:t>
            </a:r>
            <a:br>
              <a:rPr lang="en-IN" sz="3200" dirty="0">
                <a:effectLst/>
                <a:latin typeface="Times New Roman" panose="02020603050405020304" pitchFamily="18" charset="0"/>
                <a:ea typeface="Calibri" panose="020F0502020204030204" pitchFamily="34" charset="0"/>
              </a:rPr>
            </a:br>
            <a:endParaRPr lang="en-IN" sz="3200" dirty="0"/>
          </a:p>
        </p:txBody>
      </p:sp>
      <p:sp>
        <p:nvSpPr>
          <p:cNvPr id="3" name="Subtitle 2">
            <a:extLst>
              <a:ext uri="{FF2B5EF4-FFF2-40B4-BE49-F238E27FC236}">
                <a16:creationId xmlns:a16="http://schemas.microsoft.com/office/drawing/2014/main" id="{A421D075-1BC6-EBF0-AD83-45514A003A3F}"/>
              </a:ext>
            </a:extLst>
          </p:cNvPr>
          <p:cNvSpPr>
            <a:spLocks noGrp="1"/>
          </p:cNvSpPr>
          <p:nvPr>
            <p:ph type="subTitle" idx="1"/>
          </p:nvPr>
        </p:nvSpPr>
        <p:spPr>
          <a:xfrm>
            <a:off x="7466089" y="4294095"/>
            <a:ext cx="5514806" cy="2554598"/>
          </a:xfrm>
        </p:spPr>
        <p:txBody>
          <a:bodyPr>
            <a:normAutofit fontScale="32500" lnSpcReduction="20000"/>
          </a:bodyPr>
          <a:lstStyle/>
          <a:p>
            <a:pPr marL="457200" algn="just">
              <a:lnSpc>
                <a:spcPct val="150000"/>
              </a:lnSpc>
              <a:spcAft>
                <a:spcPts val="1000"/>
              </a:spcAft>
            </a:pPr>
            <a:r>
              <a:rPr lang="en-US" sz="4500" b="1" dirty="0">
                <a:solidFill>
                  <a:schemeClr val="bg1"/>
                </a:solidFill>
                <a:effectLst/>
                <a:latin typeface="Times New Roman" panose="02020603050405020304" pitchFamily="18" charset="0"/>
                <a:ea typeface="Calibri" panose="020F0502020204030204" pitchFamily="34" charset="0"/>
              </a:rPr>
              <a:t>M. Simhachalam	</a:t>
            </a:r>
            <a:r>
              <a:rPr lang="te-IN" sz="4500" b="1" dirty="0">
                <a:solidFill>
                  <a:schemeClr val="bg1"/>
                </a:solidFill>
                <a:effectLst/>
                <a:latin typeface="Times New Roman" panose="02020603050405020304" pitchFamily="18" charset="0"/>
                <a:ea typeface="Calibri" panose="020F0502020204030204" pitchFamily="34" charset="0"/>
              </a:rPr>
              <a:t>	 </a:t>
            </a:r>
            <a:r>
              <a:rPr lang="en-US" sz="4500" b="1" dirty="0">
                <a:solidFill>
                  <a:schemeClr val="bg1"/>
                </a:solidFill>
                <a:effectLst/>
                <a:latin typeface="Times New Roman" panose="02020603050405020304" pitchFamily="18" charset="0"/>
                <a:ea typeface="Calibri" panose="020F0502020204030204" pitchFamily="34" charset="0"/>
              </a:rPr>
              <a:t>(19KD1A05A9)</a:t>
            </a:r>
            <a:endParaRPr lang="en-IN" sz="4500" dirty="0">
              <a:solidFill>
                <a:schemeClr val="bg1"/>
              </a:solidFill>
              <a:effectLst/>
              <a:latin typeface="Times New Roman" panose="02020603050405020304" pitchFamily="18" charset="0"/>
              <a:ea typeface="Calibri" panose="020F0502020204030204" pitchFamily="34" charset="0"/>
            </a:endParaRPr>
          </a:p>
          <a:p>
            <a:pPr algn="just">
              <a:lnSpc>
                <a:spcPct val="150000"/>
              </a:lnSpc>
              <a:spcAft>
                <a:spcPts val="1000"/>
              </a:spcAft>
            </a:pPr>
            <a:r>
              <a:rPr lang="en-US" sz="4500" b="1" dirty="0">
                <a:solidFill>
                  <a:schemeClr val="bg1"/>
                </a:solidFill>
                <a:effectLst/>
                <a:latin typeface="Times New Roman" panose="02020603050405020304" pitchFamily="18" charset="0"/>
                <a:ea typeface="Calibri" panose="020F0502020204030204" pitchFamily="34" charset="0"/>
              </a:rPr>
              <a:t>         K. Jagadeesh 		 (19KD1A0594)</a:t>
            </a:r>
            <a:endParaRPr lang="en-IN" sz="4500" dirty="0">
              <a:solidFill>
                <a:schemeClr val="bg1"/>
              </a:solidFill>
              <a:effectLst/>
              <a:latin typeface="Times New Roman" panose="02020603050405020304" pitchFamily="18" charset="0"/>
              <a:ea typeface="Calibri" panose="020F0502020204030204" pitchFamily="34" charset="0"/>
            </a:endParaRPr>
          </a:p>
          <a:p>
            <a:pPr algn="just">
              <a:lnSpc>
                <a:spcPct val="150000"/>
              </a:lnSpc>
              <a:spcAft>
                <a:spcPts val="1000"/>
              </a:spcAft>
            </a:pPr>
            <a:r>
              <a:rPr lang="en-US" sz="4500" b="1" dirty="0">
                <a:solidFill>
                  <a:schemeClr val="bg1"/>
                </a:solidFill>
                <a:effectLst/>
                <a:latin typeface="Times New Roman" panose="02020603050405020304" pitchFamily="18" charset="0"/>
                <a:ea typeface="Calibri" panose="020F0502020204030204" pitchFamily="34" charset="0"/>
              </a:rPr>
              <a:t>         P. Law Bind Kumar        (19KD1A05A3)</a:t>
            </a:r>
            <a:endParaRPr lang="en-IN" sz="4500" dirty="0">
              <a:solidFill>
                <a:schemeClr val="bg1"/>
              </a:solidFill>
              <a:effectLst/>
              <a:latin typeface="Times New Roman" panose="02020603050405020304" pitchFamily="18" charset="0"/>
              <a:ea typeface="Calibri" panose="020F0502020204030204" pitchFamily="34" charset="0"/>
            </a:endParaRPr>
          </a:p>
          <a:p>
            <a:pPr algn="just">
              <a:lnSpc>
                <a:spcPct val="150000"/>
              </a:lnSpc>
              <a:spcAft>
                <a:spcPts val="1000"/>
              </a:spcAft>
            </a:pPr>
            <a:r>
              <a:rPr lang="en-US" sz="4500" b="1" dirty="0">
                <a:solidFill>
                  <a:schemeClr val="bg1"/>
                </a:solidFill>
                <a:effectLst/>
                <a:latin typeface="Times New Roman" panose="02020603050405020304" pitchFamily="18" charset="0"/>
                <a:ea typeface="Calibri" panose="020F0502020204030204" pitchFamily="34" charset="0"/>
              </a:rPr>
              <a:t>         R. Kushal Kumar            (20KD1A0512)</a:t>
            </a:r>
            <a:endParaRPr lang="en-IN" sz="4500" dirty="0">
              <a:solidFill>
                <a:schemeClr val="bg1"/>
              </a:solidFill>
              <a:effectLst/>
              <a:latin typeface="Times New Roman" panose="02020603050405020304" pitchFamily="18" charset="0"/>
              <a:ea typeface="Calibri" panose="020F0502020204030204" pitchFamily="34" charset="0"/>
            </a:endParaRPr>
          </a:p>
          <a:p>
            <a:pPr algn="just">
              <a:lnSpc>
                <a:spcPct val="150000"/>
              </a:lnSpc>
              <a:spcAft>
                <a:spcPts val="1000"/>
              </a:spcAft>
            </a:pPr>
            <a:r>
              <a:rPr lang="en-IN" sz="4500" b="1" dirty="0">
                <a:solidFill>
                  <a:schemeClr val="bg1"/>
                </a:solidFill>
                <a:effectLst/>
                <a:latin typeface="Times New Roman" panose="02020603050405020304" pitchFamily="18" charset="0"/>
                <a:ea typeface="Calibri" panose="020F0502020204030204" pitchFamily="34" charset="0"/>
              </a:rPr>
              <a:t> </a:t>
            </a:r>
            <a:endParaRPr lang="en-IN" sz="4500" dirty="0">
              <a:solidFill>
                <a:schemeClr val="bg1"/>
              </a:solidFill>
              <a:effectLst/>
              <a:latin typeface="Times New Roman" panose="02020603050405020304" pitchFamily="18" charset="0"/>
              <a:ea typeface="Calibri" panose="020F0502020204030204" pitchFamily="34" charset="0"/>
            </a:endParaRPr>
          </a:p>
          <a:p>
            <a:endParaRPr lang="en-IN" dirty="0"/>
          </a:p>
        </p:txBody>
      </p:sp>
      <p:sp>
        <p:nvSpPr>
          <p:cNvPr id="5" name="TextBox 4">
            <a:extLst>
              <a:ext uri="{FF2B5EF4-FFF2-40B4-BE49-F238E27FC236}">
                <a16:creationId xmlns:a16="http://schemas.microsoft.com/office/drawing/2014/main" id="{39DFE332-CDE3-B054-DF24-7703D2FAF85F}"/>
              </a:ext>
            </a:extLst>
          </p:cNvPr>
          <p:cNvSpPr txBox="1"/>
          <p:nvPr/>
        </p:nvSpPr>
        <p:spPr>
          <a:xfrm>
            <a:off x="2517571" y="3810945"/>
            <a:ext cx="5514806" cy="1186863"/>
          </a:xfrm>
          <a:prstGeom prst="rect">
            <a:avLst/>
          </a:prstGeom>
          <a:noFill/>
        </p:spPr>
        <p:txBody>
          <a:bodyPr wrap="square">
            <a:spAutoFit/>
          </a:bodyPr>
          <a:lstStyle/>
          <a:p>
            <a:pPr algn="just">
              <a:lnSpc>
                <a:spcPct val="115000"/>
              </a:lnSpc>
              <a:spcAft>
                <a:spcPts val="1000"/>
              </a:spcAft>
            </a:pPr>
            <a:r>
              <a:rPr lang="en-IN" sz="2000" dirty="0">
                <a:solidFill>
                  <a:srgbClr val="00B0F0"/>
                </a:solidFill>
                <a:effectLst/>
                <a:latin typeface="Times New Roman" panose="02020603050405020304" pitchFamily="18" charset="0"/>
                <a:ea typeface="Calibri" panose="020F0502020204030204" pitchFamily="34" charset="0"/>
              </a:rPr>
              <a:t>                      </a:t>
            </a:r>
            <a:r>
              <a:rPr lang="en-US" sz="2000" dirty="0">
                <a:solidFill>
                  <a:schemeClr val="bg1"/>
                </a:solidFill>
                <a:effectLst/>
                <a:latin typeface="Times New Roman" panose="02020603050405020304" pitchFamily="18" charset="0"/>
                <a:ea typeface="Calibri" panose="020F0502020204030204" pitchFamily="34" charset="0"/>
              </a:rPr>
              <a:t>Under the guidance of</a:t>
            </a:r>
            <a:endParaRPr lang="en-IN" sz="2000" dirty="0">
              <a:solidFill>
                <a:schemeClr val="bg1"/>
              </a:solidFill>
              <a:effectLst/>
              <a:latin typeface="Times New Roman" panose="02020603050405020304" pitchFamily="18" charset="0"/>
              <a:ea typeface="Calibri" panose="020F0502020204030204" pitchFamily="34" charset="0"/>
            </a:endParaRPr>
          </a:p>
          <a:p>
            <a:pPr algn="ctr">
              <a:lnSpc>
                <a:spcPct val="115000"/>
              </a:lnSpc>
              <a:spcAft>
                <a:spcPts val="1000"/>
              </a:spcAft>
            </a:pPr>
            <a:r>
              <a:rPr lang="en-US" sz="1800" b="1" dirty="0">
                <a:solidFill>
                  <a:schemeClr val="bg1"/>
                </a:solidFill>
                <a:effectLst/>
                <a:latin typeface="Times New Roman" panose="02020603050405020304" pitchFamily="18" charset="0"/>
                <a:ea typeface="Calibri" panose="020F0502020204030204" pitchFamily="34" charset="0"/>
              </a:rPr>
              <a:t>    Mr. A.V.D.N Murthy, Assistant Professor</a:t>
            </a:r>
            <a:r>
              <a:rPr lang="en-IN" dirty="0">
                <a:solidFill>
                  <a:schemeClr val="bg1"/>
                </a:solidFill>
                <a:latin typeface="Times New Roman" panose="02020603050405020304" pitchFamily="18" charset="0"/>
                <a:ea typeface="Calibri" panose="020F0502020204030204" pitchFamily="34" charset="0"/>
              </a:rPr>
              <a:t> </a:t>
            </a:r>
            <a:r>
              <a:rPr lang="en-US" sz="1800" b="1" dirty="0">
                <a:solidFill>
                  <a:schemeClr val="bg1"/>
                </a:solidFill>
                <a:effectLst/>
                <a:latin typeface="Times New Roman" panose="02020603050405020304" pitchFamily="18" charset="0"/>
                <a:ea typeface="Calibri" panose="020F0502020204030204" pitchFamily="34" charset="0"/>
              </a:rPr>
              <a:t>Department of CSE</a:t>
            </a:r>
            <a:endParaRPr lang="en-IN" dirty="0">
              <a:solidFill>
                <a:schemeClr val="bg1"/>
              </a:solidFill>
            </a:endParaRPr>
          </a:p>
        </p:txBody>
      </p:sp>
    </p:spTree>
    <p:extLst>
      <p:ext uri="{BB962C8B-B14F-4D97-AF65-F5344CB8AC3E}">
        <p14:creationId xmlns:p14="http://schemas.microsoft.com/office/powerpoint/2010/main" val="438932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B86D403-BF5A-736C-5DE8-41B34E2080CA}"/>
              </a:ext>
            </a:extLst>
          </p:cNvPr>
          <p:cNvPicPr>
            <a:picLocks noChangeAspect="1"/>
          </p:cNvPicPr>
          <p:nvPr/>
        </p:nvPicPr>
        <p:blipFill>
          <a:blip r:embed="rId2"/>
          <a:srcRect/>
          <a:stretch/>
        </p:blipFill>
        <p:spPr>
          <a:xfrm>
            <a:off x="1237129" y="1138518"/>
            <a:ext cx="8937812" cy="3585882"/>
          </a:xfrm>
          <a:prstGeom prst="rect">
            <a:avLst/>
          </a:prstGeom>
        </p:spPr>
      </p:pic>
      <p:sp>
        <p:nvSpPr>
          <p:cNvPr id="4" name="TextBox 3">
            <a:extLst>
              <a:ext uri="{FF2B5EF4-FFF2-40B4-BE49-F238E27FC236}">
                <a16:creationId xmlns:a16="http://schemas.microsoft.com/office/drawing/2014/main" id="{7187BC54-A990-9042-40F9-5E1E5C50A515}"/>
              </a:ext>
            </a:extLst>
          </p:cNvPr>
          <p:cNvSpPr txBox="1"/>
          <p:nvPr/>
        </p:nvSpPr>
        <p:spPr>
          <a:xfrm>
            <a:off x="4177553" y="4633863"/>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Fig 1:System  Architecture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681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00520-2921-26FA-DADC-F4CC44551BC4}"/>
              </a:ext>
            </a:extLst>
          </p:cNvPr>
          <p:cNvSpPr txBox="1"/>
          <p:nvPr/>
        </p:nvSpPr>
        <p:spPr>
          <a:xfrm>
            <a:off x="476250" y="838200"/>
            <a:ext cx="11239500" cy="2369880"/>
          </a:xfrm>
          <a:prstGeom prst="rect">
            <a:avLst/>
          </a:prstGeom>
          <a:noFill/>
        </p:spPr>
        <p:txBody>
          <a:bodyPr wrap="square">
            <a:spAutoFit/>
          </a:bodyPr>
          <a:lstStyle/>
          <a:p>
            <a:r>
              <a:rPr lang="en-IN" sz="2000" b="1" dirty="0">
                <a:effectLst/>
                <a:latin typeface="Times New Roman" panose="02020603050405020304" pitchFamily="18" charset="0"/>
                <a:ea typeface="Times New Roman" panose="02020603050405020304" pitchFamily="18" charset="0"/>
                <a:cs typeface="Arial" panose="020B0604020202020204" pitchFamily="34" charset="0"/>
              </a:rPr>
              <a:t>Digital Signal Processing</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r>
              <a:rPr lang="en-IN" sz="20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b="1" dirty="0">
              <a:latin typeface="Calibri" panose="020F0502020204030204" pitchFamily="34" charset="0"/>
              <a:ea typeface="Calibri" panose="020F0502020204030204" pitchFamily="34" charset="0"/>
              <a:cs typeface="Arial" panose="020B0604020202020204" pitchFamily="34" charset="0"/>
            </a:endParaRPr>
          </a:p>
          <a:p>
            <a:pPr algn="just"/>
            <a:r>
              <a:rPr lang="en-US" sz="1800" dirty="0">
                <a:effectLst/>
                <a:latin typeface="Times New Roman" panose="02020603050405020304" pitchFamily="18" charset="0"/>
                <a:ea typeface="Times New Roman" panose="02020603050405020304" pitchFamily="18" charset="0"/>
                <a:cs typeface="Arial" panose="020B0604020202020204" pitchFamily="34" charset="0"/>
              </a:rPr>
              <a:t>A Text-to-speech synthesizer is an application that converts text into spoken word, by analyzing and processing the text using Natural Language Processing (NLP) and then using Digital Signal Processing (DSP) technology to convert this processed text into synthesized speech representation of the text. Here, we developed a useful text-to-speech synthesizer in the form of a simple application that converts generated caption into synthesized speech and reads out to the user which can then be saved as an mp3. file. The development of a text to speech synthesizer will be of great help to people with visual impairment and make making through large volume of text easier.</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608BD0D-414A-6AD2-3A48-A51BE7BF69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2762" y="3276600"/>
            <a:ext cx="5730875" cy="2743200"/>
          </a:xfrm>
          <a:prstGeom prst="rect">
            <a:avLst/>
          </a:prstGeom>
          <a:noFill/>
          <a:ln>
            <a:noFill/>
          </a:ln>
        </p:spPr>
      </p:pic>
      <p:sp>
        <p:nvSpPr>
          <p:cNvPr id="6" name="TextBox 5">
            <a:extLst>
              <a:ext uri="{FF2B5EF4-FFF2-40B4-BE49-F238E27FC236}">
                <a16:creationId xmlns:a16="http://schemas.microsoft.com/office/drawing/2014/main" id="{4F71BC99-F6E4-1479-A215-935597DAEE74}"/>
              </a:ext>
            </a:extLst>
          </p:cNvPr>
          <p:cNvSpPr txBox="1"/>
          <p:nvPr/>
        </p:nvSpPr>
        <p:spPr>
          <a:xfrm>
            <a:off x="3416300" y="6096000"/>
            <a:ext cx="6096000" cy="400110"/>
          </a:xfrm>
          <a:prstGeom prst="rect">
            <a:avLst/>
          </a:prstGeom>
          <a:noFill/>
        </p:spPr>
        <p:txBody>
          <a:bodyPr wrap="square">
            <a:spAutoFit/>
          </a:bodyPr>
          <a:lstStyle/>
          <a:p>
            <a:r>
              <a:rPr lang="en-IN" sz="2000" b="1"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Fig 2:  Digital Signal Processing Architecture</a:t>
            </a:r>
            <a:endParaRPr lang="en-IN" dirty="0"/>
          </a:p>
        </p:txBody>
      </p:sp>
    </p:spTree>
    <p:extLst>
      <p:ext uri="{BB962C8B-B14F-4D97-AF65-F5344CB8AC3E}">
        <p14:creationId xmlns:p14="http://schemas.microsoft.com/office/powerpoint/2010/main" val="14284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5F40-F032-E243-E527-A98453AB0864}"/>
              </a:ext>
            </a:extLst>
          </p:cNvPr>
          <p:cNvSpPr>
            <a:spLocks noGrp="1"/>
          </p:cNvSpPr>
          <p:nvPr>
            <p:ph type="title"/>
          </p:nvPr>
        </p:nvSpPr>
        <p:spPr/>
        <p:txBody>
          <a:bodyPr>
            <a:normAutofit/>
          </a:bodyPr>
          <a:lstStyle/>
          <a:p>
            <a:r>
              <a:rPr lang="en-IN" sz="4400" dirty="0"/>
              <a:t>example</a:t>
            </a:r>
          </a:p>
        </p:txBody>
      </p:sp>
      <p:pic>
        <p:nvPicPr>
          <p:cNvPr id="6" name="Content Placeholder 5">
            <a:extLst>
              <a:ext uri="{FF2B5EF4-FFF2-40B4-BE49-F238E27FC236}">
                <a16:creationId xmlns:a16="http://schemas.microsoft.com/office/drawing/2014/main" id="{E1ECBB67-B000-966D-38EB-49BABE90A6FB}"/>
              </a:ext>
            </a:extLst>
          </p:cNvPr>
          <p:cNvPicPr>
            <a:picLocks noGrp="1" noChangeAspect="1"/>
          </p:cNvPicPr>
          <p:nvPr>
            <p:ph idx="1"/>
          </p:nvPr>
        </p:nvPicPr>
        <p:blipFill>
          <a:blip r:embed="rId2"/>
          <a:stretch>
            <a:fillRect/>
          </a:stretch>
        </p:blipFill>
        <p:spPr>
          <a:xfrm>
            <a:off x="797859" y="2432902"/>
            <a:ext cx="9905999" cy="3652253"/>
          </a:xfrm>
        </p:spPr>
      </p:pic>
    </p:spTree>
    <p:extLst>
      <p:ext uri="{BB962C8B-B14F-4D97-AF65-F5344CB8AC3E}">
        <p14:creationId xmlns:p14="http://schemas.microsoft.com/office/powerpoint/2010/main" val="287233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7171-D60E-08C5-41B4-96B880D8353C}"/>
              </a:ext>
            </a:extLst>
          </p:cNvPr>
          <p:cNvSpPr>
            <a:spLocks noGrp="1"/>
          </p:cNvSpPr>
          <p:nvPr>
            <p:ph type="title"/>
          </p:nvPr>
        </p:nvSpPr>
        <p:spPr>
          <a:xfrm>
            <a:off x="581191" y="999201"/>
            <a:ext cx="11029616" cy="1013800"/>
          </a:xfrm>
        </p:spPr>
        <p:txBody>
          <a:bodyPr>
            <a:normAutofit fontScale="90000"/>
          </a:bodyPr>
          <a:lstStyle/>
          <a:p>
            <a:r>
              <a:rPr lang="en-IN" sz="4400" dirty="0"/>
              <a:t>Algorithms </a:t>
            </a:r>
            <a:br>
              <a:rPr lang="en-IN" sz="4400" dirty="0"/>
            </a:br>
            <a:endParaRPr lang="en-IN" sz="4400" dirty="0"/>
          </a:p>
        </p:txBody>
      </p:sp>
      <p:sp>
        <p:nvSpPr>
          <p:cNvPr id="3" name="Content Placeholder 2">
            <a:extLst>
              <a:ext uri="{FF2B5EF4-FFF2-40B4-BE49-F238E27FC236}">
                <a16:creationId xmlns:a16="http://schemas.microsoft.com/office/drawing/2014/main" id="{C0756862-209E-6E6C-0D5B-2F3A50C8F0EB}"/>
              </a:ext>
            </a:extLst>
          </p:cNvPr>
          <p:cNvSpPr>
            <a:spLocks noGrp="1"/>
          </p:cNvSpPr>
          <p:nvPr>
            <p:ph idx="1"/>
          </p:nvPr>
        </p:nvSpPr>
        <p:spPr>
          <a:xfrm>
            <a:off x="459272" y="2531016"/>
            <a:ext cx="11029615" cy="3678303"/>
          </a:xfrm>
        </p:spPr>
        <p:txBody>
          <a:bodyPr>
            <a:noAutofit/>
          </a:bodyPr>
          <a:lstStyle/>
          <a:p>
            <a:pPr marL="0" lvl="0" indent="0" algn="just">
              <a:lnSpc>
                <a:spcPct val="150000"/>
              </a:lnSpc>
              <a:spcAft>
                <a:spcPts val="1200"/>
              </a:spcAft>
              <a:buNone/>
            </a:pPr>
            <a:r>
              <a:rPr lang="en-IN" dirty="0">
                <a:solidFill>
                  <a:srgbClr val="000000"/>
                </a:solidFill>
                <a:effectLst/>
                <a:latin typeface="Times New Roman" panose="02020603050405020304" pitchFamily="18" charset="0"/>
                <a:ea typeface="Calibri" panose="020F0502020204030204" pitchFamily="34" charset="0"/>
              </a:rPr>
              <a:t>	The </a:t>
            </a:r>
            <a:r>
              <a:rPr lang="en-IN" b="1" dirty="0">
                <a:solidFill>
                  <a:srgbClr val="000000"/>
                </a:solidFill>
                <a:effectLst/>
                <a:latin typeface="Times New Roman" panose="02020603050405020304" pitchFamily="18" charset="0"/>
                <a:ea typeface="Calibri" panose="020F0502020204030204" pitchFamily="34" charset="0"/>
              </a:rPr>
              <a:t>encoder-decoder</a:t>
            </a:r>
            <a:r>
              <a:rPr lang="en-IN" dirty="0">
                <a:solidFill>
                  <a:srgbClr val="000000"/>
                </a:solidFill>
                <a:effectLst/>
                <a:latin typeface="Times New Roman" panose="02020603050405020304" pitchFamily="18" charset="0"/>
                <a:ea typeface="Calibri" panose="020F0502020204030204" pitchFamily="34" charset="0"/>
              </a:rPr>
              <a:t> algorithm is a type of neural network architecture that is commonly used for tasks such as language translation, image captioning, and speech recognition. In this architecture, the input data is first passed through an encoder network, which transforms it into a fixed-length vector representation.  The encoder is typically composed of one or more layers of neural network units, such as convolutional or recurrent layers, that extract and compress the most relevant information from the input. The encoded representation is then passed to a decoder network, which generates the output based on the encoded input. The decoder is typically composed of one or more layers of neural network units, such as LSTM or GRU layers, that use the encoded representation to generate the output.  </a:t>
            </a:r>
            <a:r>
              <a:rPr lang="en-US" dirty="0">
                <a:solidFill>
                  <a:srgbClr val="000000"/>
                </a:solidFill>
                <a:effectLst/>
                <a:latin typeface="Times New Roman" panose="02020603050405020304" pitchFamily="18" charset="0"/>
                <a:ea typeface="Calibri" panose="020F0502020204030204" pitchFamily="34" charset="0"/>
              </a:rPr>
              <a:t>Encoder-Decoder models have become very popular for image caption generation tasks. In this approach, the model consists of two parts: an encoder and a decoder. The encoder extracts features from the input image and the decoder generates a sentence that describes the image based on the extracted features.</a:t>
            </a:r>
            <a:endParaRPr lang="en-IN"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24376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2649-CF85-3984-805F-6447E42D2918}"/>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E6B9363A-98AF-E192-2D86-5B1890B1F06A}"/>
              </a:ext>
            </a:extLst>
          </p:cNvPr>
          <p:cNvSpPr>
            <a:spLocks noGrp="1"/>
          </p:cNvSpPr>
          <p:nvPr>
            <p:ph idx="1"/>
          </p:nvPr>
        </p:nvSpPr>
        <p:spPr>
          <a:xfrm>
            <a:off x="501597" y="1947333"/>
            <a:ext cx="10955487" cy="4741334"/>
          </a:xfrm>
        </p:spPr>
        <p:txBody>
          <a:bodyPr>
            <a:normAutofit fontScale="92500" lnSpcReduction="20000"/>
          </a:bodyPr>
          <a:lstStyle/>
          <a:p>
            <a:pPr marL="0" indent="0" algn="just">
              <a:spcAft>
                <a:spcPts val="1000"/>
              </a:spcAft>
              <a:buNone/>
            </a:pPr>
            <a:endPar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SOURCE CODE</a:t>
            </a: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 Modules</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os</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pickle</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numpy</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np</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tqdm</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notebook </a:t>
            </a: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tqdm</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tensorflow.keras.applications</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vgg16 </a:t>
            </a: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VGG16,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preprocess_input</a:t>
            </a: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tensorflow</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keras</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preprocessing.image</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load_img</a:t>
            </a:r>
            <a:r>
              <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img_to_array</a:t>
            </a:r>
            <a:endParaRPr lang="en-IN"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tensorflow.keras.preprocessing.text</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Tokenizer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tensorflow.keras.preprocessing.sequence</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pad_sequences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tensorflow.keras.models</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import</a:t>
            </a:r>
            <a:r>
              <a:rPr lang="en-IN"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Model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endParaRPr lang="en-IN"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FB21B5-5D30-17D9-D2D6-CF387CE3E04A}"/>
              </a:ext>
            </a:extLst>
          </p:cNvPr>
          <p:cNvSpPr txBox="1"/>
          <p:nvPr/>
        </p:nvSpPr>
        <p:spPr>
          <a:xfrm>
            <a:off x="663387" y="869508"/>
            <a:ext cx="10470777" cy="5637441"/>
          </a:xfrm>
          <a:prstGeom prst="rect">
            <a:avLst/>
          </a:prstGeom>
          <a:noFill/>
        </p:spPr>
        <p:txBody>
          <a:bodyPr wrap="square">
            <a:spAutoFit/>
          </a:bodyPr>
          <a:lstStyle/>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tensorflow.keras.utils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to_categorical</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plot_model</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000"/>
              </a:spcAft>
              <a:buNone/>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tensorflow.keras.layers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Input, Dense, LSTM, Embedding, Dropout, add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000"/>
              </a:spcAft>
              <a:buNone/>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BASE_DIR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kaggle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/input/flickr8k’</a:t>
            </a:r>
          </a:p>
          <a:p>
            <a:pPr>
              <a:spcAft>
                <a:spcPts val="1000"/>
              </a:spcAft>
            </a:pP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Text Data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clean(mapping):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key, captions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mapping</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items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range(</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take one caption at a time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caption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captions[</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steps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convert to lowercase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caption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lower</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delete digits, special chars, etc.,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1000"/>
              </a:spcAft>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416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B9FB9-F396-698D-0643-CC2914E25547}"/>
              </a:ext>
            </a:extLst>
          </p:cNvPr>
          <p:cNvSpPr txBox="1"/>
          <p:nvPr/>
        </p:nvSpPr>
        <p:spPr>
          <a:xfrm>
            <a:off x="465667" y="685800"/>
            <a:ext cx="11260666" cy="6232475"/>
          </a:xfrm>
          <a:prstGeom prst="rect">
            <a:avLst/>
          </a:prstGeom>
          <a:noFill/>
        </p:spPr>
        <p:txBody>
          <a:bodyPr wrap="square">
            <a:spAutoFit/>
          </a:bodyPr>
          <a:lstStyle/>
          <a:p>
            <a:pPr>
              <a:spcAft>
                <a:spcPts val="1000"/>
              </a:spcAft>
            </a:pPr>
            <a:r>
              <a:rPr lang="en-IN"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replace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('[^A-Za-z]',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delete additional spaces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caption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replace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 ')</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add start and end tags to the caption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caption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startseq</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join([word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word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(word)</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endseq</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captions[</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caption</a:t>
            </a:r>
            <a:endPar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with Real Image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vgg_model</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VGG16()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vgg_model</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Model(inputs</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vgg_model</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outputs</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vgg_model</a:t>
            </a:r>
            <a:r>
              <a:rPr lang="en-IN"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layers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image_path</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kaggle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/input/flickr8k/Images/1000268201_693b08cb0e.jpg'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load_img</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image_path</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target_size</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(224, 224))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convert image pixels to </a:t>
            </a:r>
            <a:r>
              <a:rPr lang="en-IN"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numpy</a:t>
            </a:r>
            <a:r>
              <a:rPr lang="en-IN"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array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img_to_array</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a:t>
            </a:r>
          </a:p>
          <a:p>
            <a:pPr>
              <a:spcAft>
                <a:spcPts val="1000"/>
              </a:spcAft>
            </a:pP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generate_caption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("1001773457_577c3a7d70.jpg")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spcAft>
                <a:spcPts val="1000"/>
              </a:spcAft>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spcAft>
                <a:spcPts val="1000"/>
              </a:spcAft>
            </a:pPr>
            <a:r>
              <a:rPr lang="en-IN" sz="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2228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8123-06C8-59BF-8E8A-6DA21E3102A9}"/>
              </a:ext>
            </a:extLst>
          </p:cNvPr>
          <p:cNvSpPr>
            <a:spLocks noGrp="1"/>
          </p:cNvSpPr>
          <p:nvPr>
            <p:ph type="title"/>
          </p:nvPr>
        </p:nvSpPr>
        <p:spPr>
          <a:xfrm>
            <a:off x="581192" y="1166696"/>
            <a:ext cx="11029616" cy="441971"/>
          </a:xfrm>
        </p:spPr>
        <p:txBody>
          <a:bodyPr>
            <a:normAutofit fontScale="90000"/>
          </a:bodyPr>
          <a:lstStyle/>
          <a:p>
            <a:r>
              <a:rPr lang="en-IN" sz="4400"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340FC99B-2284-244E-FA03-FA583142FE98}"/>
              </a:ext>
            </a:extLst>
          </p:cNvPr>
          <p:cNvSpPr>
            <a:spLocks noGrp="1"/>
          </p:cNvSpPr>
          <p:nvPr>
            <p:ph idx="1"/>
          </p:nvPr>
        </p:nvSpPr>
        <p:spPr>
          <a:xfrm>
            <a:off x="462659" y="-736599"/>
            <a:ext cx="11343858" cy="7713134"/>
          </a:xfrm>
        </p:spPr>
        <p:txBody>
          <a:bodyPr>
            <a:noAutofit/>
          </a:bodyPr>
          <a:lstStyle/>
          <a:p>
            <a:pPr marL="0" indent="0" algn="just">
              <a:spcAft>
                <a:spcPts val="1000"/>
              </a:spcAft>
              <a:buNone/>
            </a:pPr>
            <a:endParaRPr lang="en-IN" sz="1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spcAft>
                <a:spcPts val="1000"/>
              </a:spcAft>
              <a:buNone/>
            </a:pPr>
            <a:endParaRPr lang="en-IN" sz="10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0" indent="0" algn="just">
              <a:spcAft>
                <a:spcPts val="1000"/>
              </a:spcAft>
              <a:buNone/>
            </a:pPr>
            <a:endParaRPr lang="en-IN" sz="1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0" indent="0" algn="just">
              <a:spcAft>
                <a:spcPts val="1000"/>
              </a:spcAft>
              <a:buNone/>
            </a:pP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startseq</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little girl covered in paint sits in front of painted rainbow with her hands in bowl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endseq</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startseq</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little girl is sitting in front of large painted rainbow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endseq</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startseq</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small girl in the grass plays with fingerpaints in front of white canvas with rainbow on it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endseq</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startseq</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there is girl with pigtails sitting in front of rainbow painting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endseq</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startseq</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young girl with pigtails painting outside in the grass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endseq</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--------------------Predicted--------------------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marL="0" indent="0" algn="just">
              <a:spcAft>
                <a:spcPts val="1000"/>
              </a:spcAft>
              <a:buNone/>
            </a:pP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startseq</a:t>
            </a:r>
            <a:r>
              <a:rPr lang="en-I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little girl in pink dress is lying on the side of the grass </a:t>
            </a:r>
            <a:r>
              <a:rPr lang="en-I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endseq</a:t>
            </a:r>
            <a:endParaRPr lang="en-IN" sz="16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endParaRPr lang="en-IN" sz="1000" dirty="0">
              <a:effectLst/>
              <a:latin typeface="Times New Roman" panose="02020603050405020304" pitchFamily="18" charset="0"/>
              <a:ea typeface="Calibri" panose="020F0502020204030204" pitchFamily="34" charset="0"/>
            </a:endParaRPr>
          </a:p>
        </p:txBody>
      </p:sp>
      <p:sp>
        <p:nvSpPr>
          <p:cNvPr id="10" name="Rectangle 12">
            <a:extLst>
              <a:ext uri="{FF2B5EF4-FFF2-40B4-BE49-F238E27FC236}">
                <a16:creationId xmlns:a16="http://schemas.microsoft.com/office/drawing/2014/main" id="{609B1022-6BF6-4C9B-BD2D-AB10E7A49302}"/>
              </a:ext>
            </a:extLst>
          </p:cNvPr>
          <p:cNvSpPr>
            <a:spLocks noChangeArrowheads="1"/>
          </p:cNvSpPr>
          <p:nvPr/>
        </p:nvSpPr>
        <p:spPr bwMode="auto">
          <a:xfrm>
            <a:off x="-118533" y="5147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5" name="Picture 25">
            <a:extLst>
              <a:ext uri="{FF2B5EF4-FFF2-40B4-BE49-F238E27FC236}">
                <a16:creationId xmlns:a16="http://schemas.microsoft.com/office/drawing/2014/main" id="{AF36D3BB-7EEE-3099-3263-6D3509385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976" y="3119968"/>
            <a:ext cx="3474071" cy="28194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3">
            <a:extLst>
              <a:ext uri="{FF2B5EF4-FFF2-40B4-BE49-F238E27FC236}">
                <a16:creationId xmlns:a16="http://schemas.microsoft.com/office/drawing/2014/main" id="{0FBC8DDF-5A80-E0E9-A1BB-93B14FF5C6D0}"/>
              </a:ext>
            </a:extLst>
          </p:cNvPr>
          <p:cNvSpPr>
            <a:spLocks noChangeArrowheads="1"/>
          </p:cNvSpPr>
          <p:nvPr/>
        </p:nvSpPr>
        <p:spPr bwMode="auto">
          <a:xfrm>
            <a:off x="6576108" y="5201749"/>
            <a:ext cx="5230409" cy="167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IN" sz="1200" b="1" dirty="0">
              <a:latin typeface="Times New Roman" panose="02020603050405020304" pitchFamily="18" charset="0"/>
              <a:ea typeface="Times New Roman" panose="02020603050405020304" pitchFamily="18" charset="0"/>
              <a:cs typeface="Arial" panose="020B0604020202020204" pitchFamily="34" charset="0"/>
            </a:endParaRPr>
          </a:p>
          <a:p>
            <a:pPr algn="ctr"/>
            <a:endParaRPr lang="en-IN" sz="1200" b="1" dirty="0">
              <a:latin typeface="Times New Roman" panose="02020603050405020304" pitchFamily="18" charset="0"/>
              <a:ea typeface="Times New Roman" panose="02020603050405020304" pitchFamily="18" charset="0"/>
              <a:cs typeface="Arial" panose="020B0604020202020204" pitchFamily="34" charset="0"/>
            </a:endParaRPr>
          </a:p>
          <a:p>
            <a:pPr algn="ctr"/>
            <a:endParaRPr lang="en-IN" sz="1200" b="1" dirty="0">
              <a:latin typeface="Times New Roman" panose="02020603050405020304" pitchFamily="18" charset="0"/>
              <a:ea typeface="Times New Roman" panose="02020603050405020304" pitchFamily="18" charset="0"/>
              <a:cs typeface="Arial" panose="020B0604020202020204" pitchFamily="34" charset="0"/>
            </a:endParaRPr>
          </a:p>
          <a:p>
            <a:pPr algn="ctr"/>
            <a:r>
              <a:rPr lang="en-IN" sz="1200" b="1" dirty="0">
                <a:latin typeface="Times New Roman" panose="02020603050405020304" pitchFamily="18" charset="0"/>
                <a:ea typeface="Times New Roman" panose="02020603050405020304" pitchFamily="18" charset="0"/>
                <a:cs typeface="Arial" panose="020B0604020202020204" pitchFamily="34" charset="0"/>
              </a:rPr>
              <a:t>Fig 1: </a:t>
            </a:r>
            <a:r>
              <a:rPr lang="en-IN" sz="1200" dirty="0">
                <a:effectLst/>
                <a:latin typeface="Times New Roman" panose="02020603050405020304" pitchFamily="18" charset="0"/>
                <a:ea typeface="Times New Roman" panose="02020603050405020304" pitchFamily="18" charset="0"/>
                <a:cs typeface="Arial" panose="020B0604020202020204" pitchFamily="34" charset="0"/>
              </a:rPr>
              <a:t>After Uploading image in Encoder-Decoder model the predicted caption is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algn="ctr"/>
            <a:r>
              <a:rPr lang="en-IN" sz="1200" b="1" dirty="0">
                <a:effectLst/>
                <a:latin typeface="Times New Roman" panose="02020603050405020304" pitchFamily="18" charset="0"/>
                <a:ea typeface="Times New Roman" panose="02020603050405020304" pitchFamily="18" charset="0"/>
                <a:cs typeface="Arial" panose="020B0604020202020204" pitchFamily="34" charset="0"/>
              </a:rPr>
              <a:t>Little girl in pink dress is lying on the side of the grass</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indent="90170" algn="ctr"/>
            <a:r>
              <a:rPr lang="en-IN" sz="1000" dirty="0">
                <a:effectLst/>
                <a:latin typeface="Calibri" panose="020F0502020204030204" pitchFamily="34" charset="0"/>
                <a:ea typeface="Calibri" panose="020F0502020204030204" pitchFamily="34" charset="0"/>
                <a:cs typeface="Arial" panose="020B0604020202020204" pitchFamily="34" charset="0"/>
              </a:rPr>
              <a:t> </a:t>
            </a:r>
          </a:p>
          <a:p>
            <a:pPr indent="90170" algn="ctr"/>
            <a:r>
              <a:rPr lang="en-IN" sz="1000" dirty="0">
                <a:effectLst/>
                <a:latin typeface="Calibri" panose="020F0502020204030204" pitchFamily="34" charset="0"/>
                <a:ea typeface="Calibri" panose="020F0502020204030204" pitchFamily="34" charset="0"/>
                <a:cs typeface="Arial" panose="020B0604020202020204" pitchFamily="34" charset="0"/>
              </a:rPr>
              <a:t> </a:t>
            </a:r>
          </a:p>
          <a:p>
            <a:pPr>
              <a:lnSpc>
                <a:spcPts val="1000"/>
              </a:lnSpc>
            </a:pPr>
            <a:r>
              <a:rPr lang="en-IN" sz="10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a:lnSpc>
                <a:spcPts val="100"/>
              </a:lnSpc>
            </a:pPr>
            <a:r>
              <a:rPr lang="en-IN" sz="10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9605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415A09-BDD3-9C04-0311-00805348A02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9">
            <a:extLst>
              <a:ext uri="{FF2B5EF4-FFF2-40B4-BE49-F238E27FC236}">
                <a16:creationId xmlns:a16="http://schemas.microsoft.com/office/drawing/2014/main" id="{6DA110D0-1B61-05B3-8B61-3E2D780D7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3" y="1007533"/>
            <a:ext cx="5582010" cy="31368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55E54C21-53CD-9C5E-F6D8-899EA9741B06}"/>
              </a:ext>
            </a:extLst>
          </p:cNvPr>
          <p:cNvSpPr>
            <a:spLocks noChangeArrowheads="1"/>
          </p:cNvSpPr>
          <p:nvPr/>
        </p:nvSpPr>
        <p:spPr bwMode="auto">
          <a:xfrm>
            <a:off x="255288" y="4361591"/>
            <a:ext cx="524675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2:</a:t>
            </a: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After Uploading image in Encoder-Decoder model the predicted caption is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Man hikes on hill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E7AF9C26-B7B8-3F1A-67CC-CDD67ACE27DF}"/>
              </a:ext>
            </a:extLst>
          </p:cNvPr>
          <p:cNvSpPr>
            <a:spLocks noChangeArrowheads="1"/>
          </p:cNvSpPr>
          <p:nvPr/>
        </p:nvSpPr>
        <p:spPr bwMode="auto">
          <a:xfrm>
            <a:off x="4766733" y="50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7">
            <a:extLst>
              <a:ext uri="{FF2B5EF4-FFF2-40B4-BE49-F238E27FC236}">
                <a16:creationId xmlns:a16="http://schemas.microsoft.com/office/drawing/2014/main" id="{8650D44D-03C7-B80A-D29D-33328FB36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07533"/>
            <a:ext cx="5657294" cy="3136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4B88C9DB-712E-6112-E4E7-3B4F8F604BFE}"/>
              </a:ext>
            </a:extLst>
          </p:cNvPr>
          <p:cNvSpPr>
            <a:spLocks noChangeArrowheads="1"/>
          </p:cNvSpPr>
          <p:nvPr/>
        </p:nvSpPr>
        <p:spPr bwMode="auto">
          <a:xfrm>
            <a:off x="5495633" y="3956245"/>
            <a:ext cx="669502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3: </a:t>
            </a: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After Uploading image in Encoder-Decoder model the predicted caption is</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Two dogs playing with each other</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39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0E38-E15C-3EE6-39B3-BD1AC0C92571}"/>
              </a:ext>
            </a:extLst>
          </p:cNvPr>
          <p:cNvSpPr>
            <a:spLocks noGrp="1"/>
          </p:cNvSpPr>
          <p:nvPr>
            <p:ph type="title"/>
          </p:nvPr>
        </p:nvSpPr>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33C14A0F-A3C0-E530-0640-A80E00F0847B}"/>
              </a:ext>
            </a:extLst>
          </p:cNvPr>
          <p:cNvSpPr>
            <a:spLocks noGrp="1"/>
          </p:cNvSpPr>
          <p:nvPr>
            <p:ph idx="1"/>
          </p:nvPr>
        </p:nvSpPr>
        <p:spPr/>
        <p:txBody>
          <a:bodyPr>
            <a:normAutofit/>
          </a:bodyPr>
          <a:lstStyle/>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In conclusion, an image caption generator using encoder-decoder architecture is a powerful tool that can automatically generate captions for images. This approach involves encoding the image into a fixed-length vector representation using a convolutional neural network (CNN), and then decoding the vector into a natural language sentence using a recurrent neural network (RNN).</a:t>
            </a:r>
            <a:endParaRPr lang="en-IN" sz="1800" dirty="0">
              <a:effectLst/>
              <a:latin typeface="Times New Roman" panose="02020603050405020304" pitchFamily="18" charset="0"/>
              <a:ea typeface="Calibri" panose="020F0502020204030204" pitchFamily="34" charset="0"/>
            </a:endParaRPr>
          </a:p>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The encoder-decoder architecture has shown impressive results in generating captions that are accurate and relevant to the content of the image. This model can be trained on datasets such as Flickr8k, which contain a large number of images with corresponding captions.</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7815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7DFA-3E8E-2422-B1A4-DDCE2A7E42ED}"/>
              </a:ext>
            </a:extLst>
          </p:cNvPr>
          <p:cNvSpPr>
            <a:spLocks noGrp="1"/>
          </p:cNvSpPr>
          <p:nvPr>
            <p:ph type="title"/>
          </p:nvPr>
        </p:nvSpPr>
        <p:spPr/>
        <p:txBody>
          <a:bodyPr>
            <a:normAutofit/>
          </a:bodyPr>
          <a:lstStyle/>
          <a:p>
            <a:r>
              <a:rPr lang="en-IN" sz="4400" dirty="0"/>
              <a:t>AGENDA</a:t>
            </a:r>
          </a:p>
        </p:txBody>
      </p:sp>
      <p:sp>
        <p:nvSpPr>
          <p:cNvPr id="3" name="Content Placeholder 2">
            <a:extLst>
              <a:ext uri="{FF2B5EF4-FFF2-40B4-BE49-F238E27FC236}">
                <a16:creationId xmlns:a16="http://schemas.microsoft.com/office/drawing/2014/main" id="{58AE2F5E-4CB0-CE3D-EBC5-0E860F6B0A22}"/>
              </a:ext>
            </a:extLst>
          </p:cNvPr>
          <p:cNvSpPr>
            <a:spLocks noGrp="1"/>
          </p:cNvSpPr>
          <p:nvPr>
            <p:ph idx="1"/>
          </p:nvPr>
        </p:nvSpPr>
        <p:spPr/>
        <p:txBody>
          <a:bodyPr>
            <a:noAutofit/>
          </a:bodyPr>
          <a:lstStyle/>
          <a:p>
            <a:pPr marL="2571400" lvl="8" indent="0">
              <a:buNone/>
            </a:pPr>
            <a:endParaRPr lang="en-IN" sz="2000" dirty="0"/>
          </a:p>
          <a:p>
            <a:r>
              <a:rPr lang="en-IN" sz="2000" dirty="0">
                <a:latin typeface="Times New Roman" panose="02020603050405020304" pitchFamily="18" charset="0"/>
                <a:cs typeface="Times New Roman" panose="02020603050405020304" pitchFamily="18" charset="0"/>
              </a:rPr>
              <a:t>Introduction</a:t>
            </a:r>
          </a:p>
          <a:p>
            <a:r>
              <a:rPr lang="en-IN" sz="2000" dirty="0">
                <a:latin typeface="Times New Roman" panose="02020603050405020304" pitchFamily="18" charset="0"/>
                <a:cs typeface="Times New Roman" panose="02020603050405020304" pitchFamily="18" charset="0"/>
              </a:rPr>
              <a:t> Existing System and Limitations</a:t>
            </a:r>
          </a:p>
          <a:p>
            <a:r>
              <a:rPr lang="en-IN" sz="2000" dirty="0">
                <a:latin typeface="Times New Roman" panose="02020603050405020304" pitchFamily="18" charset="0"/>
                <a:cs typeface="Times New Roman" panose="02020603050405020304" pitchFamily="18" charset="0"/>
              </a:rPr>
              <a:t>Proposed system and Advantages </a:t>
            </a:r>
          </a:p>
          <a:p>
            <a:r>
              <a:rPr lang="en-IN" sz="2000" dirty="0">
                <a:latin typeface="Times New Roman" panose="02020603050405020304" pitchFamily="18" charset="0"/>
                <a:cs typeface="Times New Roman" panose="02020603050405020304" pitchFamily="18" charset="0"/>
              </a:rPr>
              <a:t>System Architecture</a:t>
            </a:r>
          </a:p>
          <a:p>
            <a:r>
              <a:rPr lang="en-IN" sz="2000" dirty="0">
                <a:latin typeface="Times New Roman" panose="02020603050405020304" pitchFamily="18" charset="0"/>
                <a:cs typeface="Times New Roman" panose="02020603050405020304" pitchFamily="18" charset="0"/>
              </a:rPr>
              <a:t>Algorithm</a:t>
            </a:r>
          </a:p>
          <a:p>
            <a:r>
              <a:rPr lang="en-IN" sz="2000" dirty="0">
                <a:latin typeface="Times New Roman" panose="02020603050405020304" pitchFamily="18" charset="0"/>
                <a:cs typeface="Times New Roman" panose="02020603050405020304" pitchFamily="18" charset="0"/>
              </a:rPr>
              <a:t>Implementation</a:t>
            </a:r>
          </a:p>
          <a:p>
            <a:r>
              <a:rPr lang="en-IN" sz="2000" dirty="0">
                <a:latin typeface="Times New Roman" panose="02020603050405020304" pitchFamily="18" charset="0"/>
                <a:cs typeface="Times New Roman" panose="02020603050405020304" pitchFamily="18" charset="0"/>
              </a:rPr>
              <a:t>Result</a:t>
            </a:r>
          </a:p>
          <a:p>
            <a:r>
              <a:rPr lang="en-IN"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6079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D68D-9371-1AF0-5E03-BF9557371EB4}"/>
              </a:ext>
            </a:extLst>
          </p:cNvPr>
          <p:cNvSpPr>
            <a:spLocks noGrp="1"/>
          </p:cNvSpPr>
          <p:nvPr>
            <p:ph type="title"/>
          </p:nvPr>
        </p:nvSpPr>
        <p:spPr/>
        <p:txBody>
          <a:bodyPr>
            <a:normAutofit fontScale="90000"/>
          </a:bodyPr>
          <a:lstStyle/>
          <a:p>
            <a:r>
              <a:rPr lang="en-IN" sz="4900" dirty="0"/>
              <a:t>INTRODUCTION</a:t>
            </a:r>
            <a:br>
              <a:rPr lang="en-IN" dirty="0"/>
            </a:br>
            <a:endParaRPr lang="en-IN" dirty="0"/>
          </a:p>
        </p:txBody>
      </p:sp>
      <p:sp>
        <p:nvSpPr>
          <p:cNvPr id="3" name="Content Placeholder 2">
            <a:extLst>
              <a:ext uri="{FF2B5EF4-FFF2-40B4-BE49-F238E27FC236}">
                <a16:creationId xmlns:a16="http://schemas.microsoft.com/office/drawing/2014/main" id="{320261F4-80EB-7AD3-ED89-957568F79FF8}"/>
              </a:ext>
            </a:extLst>
          </p:cNvPr>
          <p:cNvSpPr>
            <a:spLocks noGrp="1"/>
          </p:cNvSpPr>
          <p:nvPr>
            <p:ph idx="1"/>
          </p:nvPr>
        </p:nvSpPr>
        <p:spPr>
          <a:xfrm>
            <a:off x="581192" y="2205318"/>
            <a:ext cx="11241840" cy="3827929"/>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E76723-5389-6AEE-40BC-D1FAD3C4E995}"/>
              </a:ext>
            </a:extLst>
          </p:cNvPr>
          <p:cNvSpPr txBox="1"/>
          <p:nvPr/>
        </p:nvSpPr>
        <p:spPr>
          <a:xfrm>
            <a:off x="434779" y="1715956"/>
            <a:ext cx="11388253" cy="5029326"/>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Image description provides the process of describing the content from an image . The idea is based on the detection of objects and what actions in the input image . Bottom-up and top-down approaches are two main approaches of image description . Bottom-up approaches generate contents in an input image , and then combine them into a caption . Top-down approaches generate a semantic representation of an input image that is then decoded into a caption using various architectures like recurrent neural networks . Image description could have many benefits , for instance by helping visually impaired people better understand the content of images on the web . Now , we will explain what exactly will happen .</a:t>
            </a:r>
            <a:r>
              <a:rPr lang="en-US" dirty="0">
                <a:solidFill>
                  <a:srgbClr val="000000"/>
                </a:solidFill>
                <a:effectLst/>
                <a:latin typeface="Times New Roman" panose="02020603050405020304" pitchFamily="18" charset="0"/>
                <a:ea typeface="Calibri" panose="020F0502020204030204" pitchFamily="34" charset="0"/>
              </a:rPr>
              <a:t> Image caption generation is a task that involves image processing and natural language processing concepts to recognize the context of an image and describe them in a natural language like English or any other language. Our model is based on a deep learning neural network that consists of a vision CNN followed by a language generating RNN. It generates complete sentences as an output captions or descriptive sentences. Here we use Encoder - Decoder model to generate captions syntactically semantically correct further we convert these generated captions into speech with help of Digital Signal Processing(DSP).</a:t>
            </a:r>
            <a:endParaRPr lang="en-IN" dirty="0"/>
          </a:p>
        </p:txBody>
      </p:sp>
    </p:spTree>
    <p:extLst>
      <p:ext uri="{BB962C8B-B14F-4D97-AF65-F5344CB8AC3E}">
        <p14:creationId xmlns:p14="http://schemas.microsoft.com/office/powerpoint/2010/main" val="369095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12F5-A740-BAAC-D94C-C0237B136656}"/>
              </a:ext>
            </a:extLst>
          </p:cNvPr>
          <p:cNvSpPr>
            <a:spLocks noGrp="1"/>
          </p:cNvSpPr>
          <p:nvPr>
            <p:ph type="title"/>
          </p:nvPr>
        </p:nvSpPr>
        <p:spPr/>
        <p:txBody>
          <a:bodyPr>
            <a:normAutofit/>
          </a:bodyPr>
          <a:lstStyle/>
          <a:p>
            <a:r>
              <a:rPr lang="en-IN" sz="4400" dirty="0"/>
              <a:t>Existing System and Limitations</a:t>
            </a:r>
          </a:p>
        </p:txBody>
      </p:sp>
      <p:sp>
        <p:nvSpPr>
          <p:cNvPr id="3" name="Content Placeholder 2">
            <a:extLst>
              <a:ext uri="{FF2B5EF4-FFF2-40B4-BE49-F238E27FC236}">
                <a16:creationId xmlns:a16="http://schemas.microsoft.com/office/drawing/2014/main" id="{69679112-D1B0-DE48-2EF4-B897EB7F03D8}"/>
              </a:ext>
            </a:extLst>
          </p:cNvPr>
          <p:cNvSpPr>
            <a:spLocks noGrp="1"/>
          </p:cNvSpPr>
          <p:nvPr>
            <p:ph idx="1"/>
          </p:nvPr>
        </p:nvSpPr>
        <p:spPr>
          <a:xfrm>
            <a:off x="581192" y="1918447"/>
            <a:ext cx="11029615" cy="4715435"/>
          </a:xfrm>
        </p:spPr>
        <p:txBody>
          <a:bodyPr>
            <a:normAutofit lnSpcReduction="10000"/>
          </a:bodyPr>
          <a:lstStyle/>
          <a:p>
            <a:pPr marL="0" lv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rPr>
              <a:t>	</a:t>
            </a:r>
            <a:r>
              <a:rPr lang="en-US" dirty="0">
                <a:solidFill>
                  <a:srgbClr val="000000"/>
                </a:solidFill>
                <a:effectLst/>
                <a:latin typeface="Times New Roman" panose="02020603050405020304" pitchFamily="18" charset="0"/>
                <a:ea typeface="Calibri" panose="020F0502020204030204" pitchFamily="34" charset="0"/>
              </a:rPr>
              <a:t>Long Short-Term Memory (LSTM) networks are a type of Recurrent Neural Network (RNN) capable of learning order dependence in sequence prediction problems. This is most used in complex problems like Machine Translation, Speech Recognition, and many more.</a:t>
            </a:r>
            <a:endParaRPr lang="en-IN" dirty="0">
              <a:effectLst/>
              <a:latin typeface="Times New Roman" panose="02020603050405020304" pitchFamily="18" charset="0"/>
              <a:ea typeface="Calibri" panose="020F0502020204030204" pitchFamily="34" charset="0"/>
            </a:endParaRPr>
          </a:p>
          <a:p>
            <a:pPr marL="0" lvl="0" indent="0" algn="just">
              <a:lnSpc>
                <a:spcPct val="150000"/>
              </a:lnSpc>
              <a:buNone/>
            </a:pPr>
            <a:r>
              <a:rPr lang="en-US" dirty="0">
                <a:solidFill>
                  <a:srgbClr val="000000"/>
                </a:solidFill>
                <a:effectLst/>
                <a:latin typeface="Times New Roman" panose="02020603050405020304" pitchFamily="18" charset="0"/>
                <a:ea typeface="Calibri" panose="020F0502020204030204" pitchFamily="34" charset="0"/>
              </a:rPr>
              <a:t>The reason behind developing LSTM was, when we go deeper into a neural network if the gradients are very small or zero, then little to no training can take place, leading to poor predictive performance and this problem was encountered when training traditional RNNs. LSTM networks are well- suited for classifying, processing, and making predictions based on time series data since there can be lags of unknown duration between important events in a time series.</a:t>
            </a:r>
            <a:endParaRPr lang="en-IN" dirty="0">
              <a:effectLst/>
              <a:latin typeface="Times New Roman" panose="02020603050405020304" pitchFamily="18" charset="0"/>
              <a:ea typeface="Calibri" panose="020F0502020204030204" pitchFamily="34" charset="0"/>
            </a:endParaRPr>
          </a:p>
          <a:p>
            <a:pPr marL="0" lvl="0" indent="0" algn="just">
              <a:lnSpc>
                <a:spcPct val="150000"/>
              </a:lnSpc>
              <a:spcAft>
                <a:spcPts val="1000"/>
              </a:spcAft>
              <a:buNone/>
            </a:pPr>
            <a:r>
              <a:rPr lang="en-US" dirty="0">
                <a:solidFill>
                  <a:srgbClr val="000000"/>
                </a:solidFill>
                <a:effectLst/>
                <a:latin typeface="Times New Roman" panose="02020603050405020304" pitchFamily="18" charset="0"/>
                <a:ea typeface="Calibri" panose="020F0502020204030204" pitchFamily="34" charset="0"/>
              </a:rPr>
              <a:t>LSTM is way more effective and better compared to the traditional RNN as it overcomes the short term memory limitations of the RNN. LSTM can carry out relevant information throughout the processing of inputs and discards non-relevant information with a forget gate.</a:t>
            </a:r>
            <a:endParaRPr lang="en-IN" dirty="0">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54092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9C9D-717B-ADBA-07FC-662BD0E6B0EF}"/>
              </a:ext>
            </a:extLst>
          </p:cNvPr>
          <p:cNvSpPr>
            <a:spLocks noGrp="1"/>
          </p:cNvSpPr>
          <p:nvPr>
            <p:ph type="title"/>
          </p:nvPr>
        </p:nvSpPr>
        <p:spPr/>
        <p:txBody>
          <a:bodyPr>
            <a:normAutofit/>
          </a:bodyPr>
          <a:lstStyle/>
          <a:p>
            <a:r>
              <a:rPr lang="en-IN" sz="4400" dirty="0"/>
              <a:t>limitations</a:t>
            </a:r>
          </a:p>
        </p:txBody>
      </p:sp>
      <p:sp>
        <p:nvSpPr>
          <p:cNvPr id="3" name="Content Placeholder 2">
            <a:extLst>
              <a:ext uri="{FF2B5EF4-FFF2-40B4-BE49-F238E27FC236}">
                <a16:creationId xmlns:a16="http://schemas.microsoft.com/office/drawing/2014/main" id="{E073CEAA-2773-4382-9851-057A4B868718}"/>
              </a:ext>
            </a:extLst>
          </p:cNvPr>
          <p:cNvSpPr>
            <a:spLocks noGrp="1"/>
          </p:cNvSpPr>
          <p:nvPr>
            <p:ph idx="1"/>
          </p:nvPr>
        </p:nvSpPr>
        <p:spPr/>
        <p:txBody>
          <a:bodyPr/>
          <a:lstStyle/>
          <a:p>
            <a:pPr marL="342900" lvl="0" indent="-342900" algn="just">
              <a:lnSpc>
                <a:spcPct val="150000"/>
              </a:lnSpc>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LSTM can fail in image caption generation when the image contains complex objects or scenes that require more context than a single sentence to describe.</a:t>
            </a:r>
            <a:endParaRPr lang="en-I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Additionally, LSTM can struggle with multiple objects or people as it may not be able to accurately capture the relationship between them.</a:t>
            </a:r>
            <a:endParaRPr lang="en-IN" sz="18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rPr>
              <a:t>Finally, LSTM can also fail when the image contains subtle details that require more sophisticated language processing capabilities than what is available in LSTM model.</a:t>
            </a:r>
            <a:endParaRPr lang="en-IN"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46410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72F5-B86F-F253-EDF3-DFA30F791CF8}"/>
              </a:ext>
            </a:extLst>
          </p:cNvPr>
          <p:cNvSpPr>
            <a:spLocks noGrp="1"/>
          </p:cNvSpPr>
          <p:nvPr>
            <p:ph type="title"/>
          </p:nvPr>
        </p:nvSpPr>
        <p:spPr>
          <a:xfrm>
            <a:off x="581192" y="1197176"/>
            <a:ext cx="11029616" cy="1013800"/>
          </a:xfrm>
        </p:spPr>
        <p:txBody>
          <a:bodyPr>
            <a:normAutofit fontScale="90000"/>
          </a:bodyPr>
          <a:lstStyle/>
          <a:p>
            <a:r>
              <a:rPr lang="en-IN" sz="4400" dirty="0"/>
              <a:t>Proposed system and Advantages </a:t>
            </a:r>
            <a:br>
              <a:rPr lang="en-IN" sz="4400" dirty="0"/>
            </a:br>
            <a:endParaRPr lang="en-IN" sz="4400" dirty="0"/>
          </a:p>
        </p:txBody>
      </p:sp>
      <p:sp>
        <p:nvSpPr>
          <p:cNvPr id="3" name="Content Placeholder 2">
            <a:extLst>
              <a:ext uri="{FF2B5EF4-FFF2-40B4-BE49-F238E27FC236}">
                <a16:creationId xmlns:a16="http://schemas.microsoft.com/office/drawing/2014/main" id="{0ED6DF60-E610-D3B9-EF71-072E44B5C89F}"/>
              </a:ext>
            </a:extLst>
          </p:cNvPr>
          <p:cNvSpPr>
            <a:spLocks noGrp="1"/>
          </p:cNvSpPr>
          <p:nvPr>
            <p:ph idx="1"/>
          </p:nvPr>
        </p:nvSpPr>
        <p:spPr>
          <a:xfrm>
            <a:off x="444032" y="2210976"/>
            <a:ext cx="11029615" cy="4243612"/>
          </a:xfrm>
        </p:spPr>
        <p:txBody>
          <a:bodyPr>
            <a:normAutofit/>
          </a:bodyPr>
          <a:lstStyle/>
          <a:p>
            <a:pPr algn="just"/>
            <a:r>
              <a:rPr lang="en-US" dirty="0">
                <a:latin typeface="Times New Roman" panose="02020603050405020304" pitchFamily="18" charset="0"/>
                <a:cs typeface="Times New Roman" panose="02020603050405020304" pitchFamily="18" charset="0"/>
              </a:rPr>
              <a:t>Now, to overcome the drawbacks of LSTM in our project we have taken the advanced model called Encoder-Decoder model.</a:t>
            </a:r>
          </a:p>
          <a:p>
            <a:pPr algn="just"/>
            <a:r>
              <a:rPr lang="en-US" dirty="0">
                <a:latin typeface="Times New Roman" panose="02020603050405020304" pitchFamily="18" charset="0"/>
                <a:cs typeface="Times New Roman" panose="02020603050405020304" pitchFamily="18" charset="0"/>
              </a:rPr>
              <a:t>The encoder-decoder algorithm is a type of neural network architecture that is commonly used for tasks such as language translation, image captioning, and speech recognition. In this architecture, the input data is first passed through an encoder network, which transforms it into a fixed-length vector representation. </a:t>
            </a:r>
          </a:p>
          <a:p>
            <a:pPr algn="just"/>
            <a:r>
              <a:rPr lang="en-US" dirty="0">
                <a:latin typeface="Times New Roman" panose="02020603050405020304" pitchFamily="18" charset="0"/>
                <a:cs typeface="Times New Roman" panose="02020603050405020304" pitchFamily="18" charset="0"/>
              </a:rPr>
              <a:t>The encoder is typically composed of one or more layers of neural network units, such as convolutional or recurrent layers, that extract and compress the most relevant information from the input. The encoded representation is then passed to a decoder network, which generates the output based on the encoded input. The decoder is typically composed of one or more layers of neural network units, such as LSTM or GRU layers, that use the encoded representation to generate the output. </a:t>
            </a:r>
          </a:p>
          <a:p>
            <a:pPr algn="just"/>
            <a:r>
              <a:rPr lang="en-US" dirty="0">
                <a:latin typeface="Times New Roman" panose="02020603050405020304" pitchFamily="18" charset="0"/>
                <a:cs typeface="Times New Roman" panose="02020603050405020304" pitchFamily="18" charset="0"/>
              </a:rPr>
              <a:t>Encoder-Decoder models have become very popular for image caption generation tasks. In this approach, the model consists of two parts: an encoder and a decoder. The encoder extracts features from the input image and the decoder generates a sentence that describes the image based on the extracted features</a:t>
            </a:r>
          </a:p>
          <a:p>
            <a:endParaRPr lang="en-IN" dirty="0"/>
          </a:p>
        </p:txBody>
      </p:sp>
    </p:spTree>
    <p:extLst>
      <p:ext uri="{BB962C8B-B14F-4D97-AF65-F5344CB8AC3E}">
        <p14:creationId xmlns:p14="http://schemas.microsoft.com/office/powerpoint/2010/main" val="40812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66A1-B88D-DB0B-E710-F51CA3141239}"/>
              </a:ext>
            </a:extLst>
          </p:cNvPr>
          <p:cNvSpPr>
            <a:spLocks noGrp="1"/>
          </p:cNvSpPr>
          <p:nvPr>
            <p:ph type="title"/>
          </p:nvPr>
        </p:nvSpPr>
        <p:spPr/>
        <p:txBody>
          <a:bodyPr>
            <a:normAutofit/>
          </a:bodyPr>
          <a:lstStyle/>
          <a:p>
            <a:r>
              <a:rPr lang="en-IN" sz="4400" b="1" dirty="0">
                <a:effectLst/>
                <a:latin typeface="Times New Roman" panose="02020603050405020304" pitchFamily="18" charset="0"/>
                <a:ea typeface="Calibri" panose="020F0502020204030204" pitchFamily="34" charset="0"/>
              </a:rPr>
              <a:t>Advantages</a:t>
            </a:r>
            <a:endParaRPr lang="en-IN" sz="4400" dirty="0"/>
          </a:p>
        </p:txBody>
      </p:sp>
      <p:sp>
        <p:nvSpPr>
          <p:cNvPr id="3" name="Content Placeholder 2">
            <a:extLst>
              <a:ext uri="{FF2B5EF4-FFF2-40B4-BE49-F238E27FC236}">
                <a16:creationId xmlns:a16="http://schemas.microsoft.com/office/drawing/2014/main" id="{A4FD15D9-FA2F-93A5-E718-4B51CD23D875}"/>
              </a:ext>
            </a:extLst>
          </p:cNvPr>
          <p:cNvSpPr>
            <a:spLocks noGrp="1"/>
          </p:cNvSpPr>
          <p:nvPr>
            <p:ph idx="1"/>
          </p:nvPr>
        </p:nvSpPr>
        <p:spPr>
          <a:xfrm>
            <a:off x="581192" y="2180496"/>
            <a:ext cx="11029615" cy="4139622"/>
          </a:xfrm>
        </p:spPr>
        <p:txBody>
          <a:bodyPr>
            <a:normAutofit lnSpcReduction="10000"/>
          </a:bodyPr>
          <a:lstStyle/>
          <a:p>
            <a:pPr algn="just">
              <a:lnSpc>
                <a:spcPct val="150000"/>
              </a:lnSpc>
              <a:spcAft>
                <a:spcPts val="10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Capturing complex image features: The encoder component of the algorithm uses pre-trained convolutional neural networks (CNNs) to extract high-level features from the input image. These features capture complex details and patterns of the image, making it easier for the model to generate accurate and detailed captions.</a:t>
            </a:r>
          </a:p>
          <a:p>
            <a:pPr algn="just">
              <a:lnSpc>
                <a:spcPct val="150000"/>
              </a:lnSpc>
              <a:spcAft>
                <a:spcPts val="10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Flexibility in generating captions: The decoder component of the algorithm uses a recurrent neural network (RNN) to generate captions one word at a time. This flexibility allows the model to generate captions of varying lengths and structures, which can capture the diverse ways in which humans describe images.</a:t>
            </a:r>
          </a:p>
          <a:p>
            <a:pPr algn="just">
              <a:lnSpc>
                <a:spcPct val="150000"/>
              </a:lnSpc>
              <a:spcAft>
                <a:spcPts val="10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Transfer learning: The encoder component of the algorithm can be pre-trained on large image datasets, such as ImageNet, and then fine-tuned on a smaller dataset specific to the image captioning task. This transfer learning approach can help improve the model's performance and reduce training time.</a:t>
            </a:r>
          </a:p>
          <a:p>
            <a:endParaRPr lang="en-IN" dirty="0"/>
          </a:p>
        </p:txBody>
      </p:sp>
    </p:spTree>
    <p:extLst>
      <p:ext uri="{BB962C8B-B14F-4D97-AF65-F5344CB8AC3E}">
        <p14:creationId xmlns:p14="http://schemas.microsoft.com/office/powerpoint/2010/main" val="163928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E2888-A6A9-74B5-A4E9-56DDF2F9773C}"/>
              </a:ext>
            </a:extLst>
          </p:cNvPr>
          <p:cNvSpPr txBox="1"/>
          <p:nvPr/>
        </p:nvSpPr>
        <p:spPr>
          <a:xfrm>
            <a:off x="461682" y="750025"/>
            <a:ext cx="11308977" cy="3134704"/>
          </a:xfrm>
          <a:prstGeom prst="rect">
            <a:avLst/>
          </a:prstGeom>
          <a:noFill/>
        </p:spPr>
        <p:txBody>
          <a:bodyPr wrap="square">
            <a:spAutoFit/>
          </a:bodyPr>
          <a:lstStyle/>
          <a:p>
            <a:pPr marL="306000" marR="0" lvl="0" indent="-306000" algn="just" defTabSz="457200" rtl="0" eaLnBrk="1" fontAlgn="auto" latinLnBrk="0" hangingPunct="1">
              <a:lnSpc>
                <a:spcPct val="150000"/>
              </a:lnSpc>
              <a:spcBef>
                <a:spcPct val="20000"/>
              </a:spcBef>
              <a:spcAft>
                <a:spcPts val="1000"/>
              </a:spcAft>
              <a:buClr>
                <a:srgbClr val="4590B8"/>
              </a:buClr>
              <a:buSzPct val="92000"/>
              <a:buFont typeface="Wingdings 2" panose="05020102010507070707" pitchFamily="18" charset="2"/>
              <a:buChar char=""/>
              <a:tabLst>
                <a:tab pos="457200" algn="l"/>
              </a:tabLst>
              <a:defRPr/>
            </a:pPr>
            <a: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End-to-end training: The encoder-decoder algorithm can be trained end-to-end using a single loss function, which optimizes both the encoder and decoder components of the model simultaneously. This approach can lead to better integration of the two components, resulting in more accurate and coherent captions.</a:t>
            </a:r>
          </a:p>
          <a:p>
            <a:pPr marL="306000" marR="0" lvl="0" indent="-306000" algn="just" defTabSz="457200" rtl="0" eaLnBrk="1" fontAlgn="auto" latinLnBrk="0" hangingPunct="1">
              <a:lnSpc>
                <a:spcPct val="150000"/>
              </a:lnSpc>
              <a:spcBef>
                <a:spcPct val="20000"/>
              </a:spcBef>
              <a:spcAft>
                <a:spcPts val="1000"/>
              </a:spcAft>
              <a:buClr>
                <a:srgbClr val="4590B8"/>
              </a:buClr>
              <a:buSzPct val="92000"/>
              <a:buFont typeface="Wingdings 2" panose="05020102010507070707" pitchFamily="18" charset="2"/>
              <a:buChar char=""/>
              <a:tabLst>
                <a:tab pos="457200" algn="l"/>
              </a:tabLst>
              <a:defRPr/>
            </a:pPr>
            <a:r>
              <a:rPr kumimoji="0" lang="en-IN"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mn-cs"/>
              </a:rPr>
              <a:t>Generalization: The encoder-decoder algorithm can generalize well to new images, meaning that it can generate accurate captions for images it has never seen before. This is because the model learns to capture the underlying structure of the image and generate captions based on that structure, rather than just memorizing specific image-caption pairs.</a:t>
            </a:r>
          </a:p>
        </p:txBody>
      </p:sp>
    </p:spTree>
    <p:extLst>
      <p:ext uri="{BB962C8B-B14F-4D97-AF65-F5344CB8AC3E}">
        <p14:creationId xmlns:p14="http://schemas.microsoft.com/office/powerpoint/2010/main" val="284066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BAC6-1015-0266-CB12-B8818FE4F0A4}"/>
              </a:ext>
            </a:extLst>
          </p:cNvPr>
          <p:cNvSpPr>
            <a:spLocks noGrp="1"/>
          </p:cNvSpPr>
          <p:nvPr>
            <p:ph type="title"/>
          </p:nvPr>
        </p:nvSpPr>
        <p:spPr>
          <a:xfrm>
            <a:off x="581192" y="228600"/>
            <a:ext cx="11029616" cy="1270001"/>
          </a:xfrm>
        </p:spPr>
        <p:txBody>
          <a:bodyPr>
            <a:normAutofit/>
          </a:bodyPr>
          <a:lstStyle/>
          <a:p>
            <a:r>
              <a:rPr lang="en-IN" sz="4000" dirty="0"/>
              <a:t>SYSTEM ARCHITECTURE</a:t>
            </a:r>
            <a:endParaRPr lang="en-IN" dirty="0"/>
          </a:p>
        </p:txBody>
      </p:sp>
      <p:sp>
        <p:nvSpPr>
          <p:cNvPr id="3" name="Content Placeholder 2">
            <a:extLst>
              <a:ext uri="{FF2B5EF4-FFF2-40B4-BE49-F238E27FC236}">
                <a16:creationId xmlns:a16="http://schemas.microsoft.com/office/drawing/2014/main" id="{D53D200B-CE9D-E0D3-1DE3-53C2E487716E}"/>
              </a:ext>
            </a:extLst>
          </p:cNvPr>
          <p:cNvSpPr>
            <a:spLocks noGrp="1"/>
          </p:cNvSpPr>
          <p:nvPr>
            <p:ph idx="1"/>
          </p:nvPr>
        </p:nvSpPr>
        <p:spPr>
          <a:xfrm>
            <a:off x="431801" y="1498600"/>
            <a:ext cx="11311964" cy="5233894"/>
          </a:xfrm>
        </p:spPr>
        <p:txBody>
          <a:bodyPr>
            <a:normAutofit lnSpcReduction="10000"/>
          </a:bodyPr>
          <a:lstStyle/>
          <a:p>
            <a:pPr marL="0" indent="0">
              <a:buNone/>
            </a:pPr>
            <a:endParaRPr lang="en-IN" sz="1800" b="1"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just">
              <a:buNone/>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ENCODER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50000"/>
              </a:lnSpc>
              <a:buNone/>
            </a:pPr>
            <a:r>
              <a:rPr lang="en-IN" sz="1800" kern="0" dirty="0">
                <a:effectLst/>
                <a:latin typeface="Times New Roman" panose="02020603050405020304" pitchFamily="18" charset="0"/>
                <a:ea typeface="Times New Roman" panose="02020603050405020304" pitchFamily="18" charset="0"/>
                <a:cs typeface="Arial" panose="020B0604020202020204" pitchFamily="34" charset="0"/>
              </a:rPr>
              <a:t>In image captioning, an encoder is a component of the overall architecture that is responsible for extracting features from an input image. The encoder takes in an image as input and produces a fixed-length vector of numerical features that represents the contents of the image. The encoder is typically a convolutional neural network (CNN) that has been pre-trained on a large dataset of images, such as ImageNet. The CNN processes the image through multiple layers of convolutions, pooling, and non-linear activations to produce a high-level representation of the image</a:t>
            </a:r>
            <a:endParaRPr lang="en-IN" sz="100" b="1"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just">
              <a:buNone/>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DECODER</a:t>
            </a:r>
            <a:r>
              <a:rPr lang="en-IN" b="1" dirty="0">
                <a:latin typeface="Calibri" panose="020F0502020204030204" pitchFamily="34" charset="0"/>
                <a:ea typeface="Calibri" panose="020F0502020204030204" pitchFamily="34" charset="0"/>
                <a:cs typeface="Arial" panose="020B0604020202020204" pitchFamily="34" charset="0"/>
              </a:rPr>
              <a:t>  </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In image captioning, a decoder is a component of the system that generates a natural</a:t>
            </a:r>
            <a:r>
              <a:rPr lang="en-IN" dirty="0">
                <a:latin typeface="Calibri" panose="020F0502020204030204" pitchFamily="34" charset="0"/>
                <a:ea typeface="Calibri" panose="020F0502020204030204" pitchFamily="34" charset="0"/>
                <a:cs typeface="Arial" panose="020B0604020202020204" pitchFamily="34" charset="0"/>
              </a:rPr>
              <a:t> </a:t>
            </a:r>
            <a:r>
              <a:rPr lang="en-IN" sz="1800" kern="0" dirty="0">
                <a:effectLst/>
                <a:latin typeface="Times New Roman" panose="02020603050405020304" pitchFamily="18" charset="0"/>
                <a:ea typeface="Times New Roman" panose="02020603050405020304" pitchFamily="18" charset="0"/>
                <a:cs typeface="Arial" panose="020B0604020202020204" pitchFamily="34" charset="0"/>
              </a:rPr>
              <a:t>language description of an image. The decoder takes as input a vector representation of the image, which is typically obtained using a convolutional neural network (CNN), and produces a sequence of words that describe the image. The decoder is typically implemented as a recurrent neural network (RNN), such as a long short-term memory (LSTM) or gated recurrent unit (GRU), which is trained to generate a sequence of words that corresponds to the image</a:t>
            </a:r>
            <a:endParaRPr lang="en-IN" dirty="0"/>
          </a:p>
        </p:txBody>
      </p:sp>
    </p:spTree>
    <p:extLst>
      <p:ext uri="{BB962C8B-B14F-4D97-AF65-F5344CB8AC3E}">
        <p14:creationId xmlns:p14="http://schemas.microsoft.com/office/powerpoint/2010/main" val="27504338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477</TotalTime>
  <Words>2202</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Gill Sans MT</vt:lpstr>
      <vt:lpstr>Symbol</vt:lpstr>
      <vt:lpstr>Times New Roman</vt:lpstr>
      <vt:lpstr>Wingdings 2</vt:lpstr>
      <vt:lpstr>Dividend</vt:lpstr>
      <vt:lpstr>IMAGE SCENARIO DESCRIPTION FOR THE BLIND                                                                           USING DSP </vt:lpstr>
      <vt:lpstr>AGENDA</vt:lpstr>
      <vt:lpstr>INTRODUCTION </vt:lpstr>
      <vt:lpstr>Existing System and Limitations</vt:lpstr>
      <vt:lpstr>limitations</vt:lpstr>
      <vt:lpstr>Proposed system and Advantages  </vt:lpstr>
      <vt:lpstr>Advantages</vt:lpstr>
      <vt:lpstr>PowerPoint Presentation</vt:lpstr>
      <vt:lpstr>SYSTEM ARCHITECTURE</vt:lpstr>
      <vt:lpstr>PowerPoint Presentation</vt:lpstr>
      <vt:lpstr>PowerPoint Presentation</vt:lpstr>
      <vt:lpstr>example</vt:lpstr>
      <vt:lpstr>Algorithms  </vt:lpstr>
      <vt:lpstr>Implementation</vt:lpstr>
      <vt:lpstr>PowerPoint Presentation</vt:lpstr>
      <vt:lpstr>PowerPoint Presentation</vt:lpstr>
      <vt:lpstr>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SCENARIO DESCRIPTION FOR THE BLIND                                                                           USING DSP</dc:title>
  <dc:creator>SIMHACHALAM M</dc:creator>
  <cp:lastModifiedBy>MADABHUSHI JAYASRI</cp:lastModifiedBy>
  <cp:revision>18</cp:revision>
  <dcterms:created xsi:type="dcterms:W3CDTF">2023-03-02T09:23:55Z</dcterms:created>
  <dcterms:modified xsi:type="dcterms:W3CDTF">2023-04-17T08:08:30Z</dcterms:modified>
</cp:coreProperties>
</file>