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80" r:id="rId2"/>
  </p:sldMasterIdLst>
  <p:notesMasterIdLst>
    <p:notesMasterId r:id="rId12"/>
  </p:notesMasterIdLst>
  <p:sldIdLst>
    <p:sldId id="256" r:id="rId3"/>
    <p:sldId id="257" r:id="rId4"/>
    <p:sldId id="258" r:id="rId5"/>
    <p:sldId id="267" r:id="rId6"/>
    <p:sldId id="270" r:id="rId7"/>
    <p:sldId id="272" r:id="rId8"/>
    <p:sldId id="273" r:id="rId9"/>
    <p:sldId id="27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1BDDE6-4501-5845-C093-FFF253872D5B}" v="255" dt="2019-12-04T04:16:33.052"/>
    <p1510:client id="{4D22A2AB-73B6-45CA-0452-DBB1554A4D59}" v="272" dt="2019-12-02T20:10:39.536"/>
    <p1510:client id="{A55DC7E8-6CD0-46B8-AB04-056D5F82901E}" v="684" dt="2019-12-02T20:13:43.193"/>
    <p1510:client id="{A7081CF4-68BB-8F76-09F5-007677F9449E}" v="8" dt="2019-12-02T23:49:51.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B58297-ADD4-42B6-AD33-9AC6473F309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DE7EACA-A7D8-454A-A94B-62D0E563D6E1}">
      <dgm:prSet/>
      <dgm:spPr/>
      <dgm:t>
        <a:bodyPr/>
        <a:lstStyle/>
        <a:p>
          <a:r>
            <a:rPr lang="en-US" dirty="0"/>
            <a:t>The main idea is to do the ETL process using Spark  and implementing the </a:t>
          </a:r>
          <a:r>
            <a:rPr lang="en-US" dirty="0" err="1"/>
            <a:t>graphframe</a:t>
          </a:r>
          <a:r>
            <a:rPr lang="en-US" dirty="0"/>
            <a:t> concepts on this real-time data. We got useful insights and plot them in visualizations.</a:t>
          </a:r>
        </a:p>
      </dgm:t>
    </dgm:pt>
    <dgm:pt modelId="{16A64AAB-34F2-4583-AC83-C05C1E177CCA}" type="parTrans" cxnId="{0AF4DFE1-A010-41BE-86D7-B9D2B50AA30B}">
      <dgm:prSet/>
      <dgm:spPr/>
      <dgm:t>
        <a:bodyPr/>
        <a:lstStyle/>
        <a:p>
          <a:endParaRPr lang="en-US"/>
        </a:p>
      </dgm:t>
    </dgm:pt>
    <dgm:pt modelId="{01D26B4D-14D7-412B-874F-8E04690A6E3C}" type="sibTrans" cxnId="{0AF4DFE1-A010-41BE-86D7-B9D2B50AA30B}">
      <dgm:prSet/>
      <dgm:spPr/>
      <dgm:t>
        <a:bodyPr/>
        <a:lstStyle/>
        <a:p>
          <a:endParaRPr lang="en-US"/>
        </a:p>
      </dgm:t>
    </dgm:pt>
    <dgm:pt modelId="{C09D8349-2502-4A83-B2E8-B22376129E69}">
      <dgm:prSet/>
      <dgm:spPr/>
      <dgm:t>
        <a:bodyPr/>
        <a:lstStyle/>
        <a:p>
          <a:r>
            <a:rPr lang="en-US" dirty="0"/>
            <a:t>The source of our system is Twitter data collected using twitter stream API in python</a:t>
          </a:r>
        </a:p>
      </dgm:t>
    </dgm:pt>
    <dgm:pt modelId="{DE811C19-9280-4C19-9AE8-E7FFA5FC8318}" type="parTrans" cxnId="{F5F12F02-9B70-417D-A4A9-FB3CCA8E213A}">
      <dgm:prSet/>
      <dgm:spPr/>
      <dgm:t>
        <a:bodyPr/>
        <a:lstStyle/>
        <a:p>
          <a:endParaRPr lang="en-US"/>
        </a:p>
      </dgm:t>
    </dgm:pt>
    <dgm:pt modelId="{679AC770-ECC0-4B4D-AA05-07EB77850B64}" type="sibTrans" cxnId="{F5F12F02-9B70-417D-A4A9-FB3CCA8E213A}">
      <dgm:prSet/>
      <dgm:spPr/>
      <dgm:t>
        <a:bodyPr/>
        <a:lstStyle/>
        <a:p>
          <a:endParaRPr lang="en-US"/>
        </a:p>
      </dgm:t>
    </dgm:pt>
    <dgm:pt modelId="{5F530734-BB50-40E1-A01B-9D135B284E59}">
      <dgm:prSet/>
      <dgm:spPr/>
      <dgm:t>
        <a:bodyPr/>
        <a:lstStyle/>
        <a:p>
          <a:r>
            <a:rPr lang="en-US" dirty="0"/>
            <a:t>Loaded the data into HDFS and performed queries in the Hive system which is like basic ETL process. </a:t>
          </a:r>
        </a:p>
      </dgm:t>
    </dgm:pt>
    <dgm:pt modelId="{190B6743-D062-42BA-A1CE-D3A97CFF7F57}" type="parTrans" cxnId="{56A33E67-CB8D-4740-9FE7-FB12AFC3EC40}">
      <dgm:prSet/>
      <dgm:spPr/>
      <dgm:t>
        <a:bodyPr/>
        <a:lstStyle/>
        <a:p>
          <a:endParaRPr lang="en-US"/>
        </a:p>
      </dgm:t>
    </dgm:pt>
    <dgm:pt modelId="{AD528478-E0BB-4E57-815C-4AFA912B45D0}" type="sibTrans" cxnId="{56A33E67-CB8D-4740-9FE7-FB12AFC3EC40}">
      <dgm:prSet/>
      <dgm:spPr/>
      <dgm:t>
        <a:bodyPr/>
        <a:lstStyle/>
        <a:p>
          <a:endParaRPr lang="en-US"/>
        </a:p>
      </dgm:t>
    </dgm:pt>
    <dgm:pt modelId="{AC6390D2-552B-45DD-AB1F-CA8A1D7C4611}">
      <dgm:prSet/>
      <dgm:spPr/>
      <dgm:t>
        <a:bodyPr/>
        <a:lstStyle/>
        <a:p>
          <a:r>
            <a:rPr lang="en-US" dirty="0"/>
            <a:t>Created data frame in spark and got some useful insights by performing queries in spark. Plotted visualizations  </a:t>
          </a:r>
        </a:p>
      </dgm:t>
    </dgm:pt>
    <dgm:pt modelId="{F72A8C0E-4B67-4893-853B-54A4B5891939}" type="parTrans" cxnId="{409911B4-9B5C-42CD-A222-E15509A8DE74}">
      <dgm:prSet/>
      <dgm:spPr/>
      <dgm:t>
        <a:bodyPr/>
        <a:lstStyle/>
        <a:p>
          <a:endParaRPr lang="en-US"/>
        </a:p>
      </dgm:t>
    </dgm:pt>
    <dgm:pt modelId="{AFEB99E1-B69B-4046-825A-4F12563B52E7}" type="sibTrans" cxnId="{409911B4-9B5C-42CD-A222-E15509A8DE74}">
      <dgm:prSet/>
      <dgm:spPr/>
      <dgm:t>
        <a:bodyPr/>
        <a:lstStyle/>
        <a:p>
          <a:endParaRPr lang="en-US"/>
        </a:p>
      </dgm:t>
    </dgm:pt>
    <dgm:pt modelId="{ADD44D50-B4D9-4DFE-95A4-206B851DE497}">
      <dgm:prSet/>
      <dgm:spPr/>
      <dgm:t>
        <a:bodyPr/>
        <a:lstStyle/>
        <a:p>
          <a:r>
            <a:rPr lang="en-US" dirty="0"/>
            <a:t>Performed transitions in </a:t>
          </a:r>
          <a:r>
            <a:rPr lang="en-US" dirty="0" err="1"/>
            <a:t>solr</a:t>
          </a:r>
          <a:r>
            <a:rPr lang="en-US" dirty="0"/>
            <a:t>.</a:t>
          </a:r>
        </a:p>
        <a:p>
          <a:r>
            <a:rPr lang="en-US" dirty="0"/>
            <a:t> </a:t>
          </a:r>
        </a:p>
      </dgm:t>
    </dgm:pt>
    <dgm:pt modelId="{C7B905BC-A2BB-4365-B3CE-F2093DF1A026}" type="parTrans" cxnId="{77FDB628-25C3-41A4-8C33-0758F340F526}">
      <dgm:prSet/>
      <dgm:spPr/>
      <dgm:t>
        <a:bodyPr/>
        <a:lstStyle/>
        <a:p>
          <a:endParaRPr lang="en-US"/>
        </a:p>
      </dgm:t>
    </dgm:pt>
    <dgm:pt modelId="{4968AA33-901C-4143-9752-FAD9369F2F06}" type="sibTrans" cxnId="{77FDB628-25C3-41A4-8C33-0758F340F526}">
      <dgm:prSet/>
      <dgm:spPr/>
      <dgm:t>
        <a:bodyPr/>
        <a:lstStyle/>
        <a:p>
          <a:endParaRPr lang="en-US"/>
        </a:p>
      </dgm:t>
    </dgm:pt>
    <dgm:pt modelId="{BF337E77-4ECC-4B4C-B22E-5940174019F9}">
      <dgm:prSet/>
      <dgm:spPr/>
      <dgm:t>
        <a:bodyPr/>
        <a:lstStyle/>
        <a:p>
          <a:r>
            <a:rPr lang="en-US" dirty="0"/>
            <a:t>Created a graph frame using Spark graph frame API and performed various operations.</a:t>
          </a:r>
        </a:p>
      </dgm:t>
    </dgm:pt>
    <dgm:pt modelId="{49427000-1507-4326-A42C-47761B2E4AFC}" type="parTrans" cxnId="{3865260C-DA55-4AF9-9ECC-F1E29AA0610D}">
      <dgm:prSet/>
      <dgm:spPr/>
      <dgm:t>
        <a:bodyPr/>
        <a:lstStyle/>
        <a:p>
          <a:endParaRPr lang="en-US"/>
        </a:p>
      </dgm:t>
    </dgm:pt>
    <dgm:pt modelId="{289E4665-C126-4BFE-A3B6-BD593F78F220}" type="sibTrans" cxnId="{3865260C-DA55-4AF9-9ECC-F1E29AA0610D}">
      <dgm:prSet/>
      <dgm:spPr/>
      <dgm:t>
        <a:bodyPr/>
        <a:lstStyle/>
        <a:p>
          <a:endParaRPr lang="en-US"/>
        </a:p>
      </dgm:t>
    </dgm:pt>
    <dgm:pt modelId="{288F755D-5986-47C9-AF26-9C527107BFAD}" type="pres">
      <dgm:prSet presAssocID="{4EB58297-ADD4-42B6-AD33-9AC6473F3099}" presName="diagram" presStyleCnt="0">
        <dgm:presLayoutVars>
          <dgm:dir/>
          <dgm:resizeHandles val="exact"/>
        </dgm:presLayoutVars>
      </dgm:prSet>
      <dgm:spPr/>
    </dgm:pt>
    <dgm:pt modelId="{64EE0732-446C-482A-A344-66899B9AB82B}" type="pres">
      <dgm:prSet presAssocID="{9DE7EACA-A7D8-454A-A94B-62D0E563D6E1}" presName="node" presStyleLbl="node1" presStyleIdx="0" presStyleCnt="6">
        <dgm:presLayoutVars>
          <dgm:bulletEnabled val="1"/>
        </dgm:presLayoutVars>
      </dgm:prSet>
      <dgm:spPr/>
    </dgm:pt>
    <dgm:pt modelId="{10CB32F4-7B1E-49BE-971C-134841405615}" type="pres">
      <dgm:prSet presAssocID="{01D26B4D-14D7-412B-874F-8E04690A6E3C}" presName="sibTrans" presStyleCnt="0"/>
      <dgm:spPr/>
    </dgm:pt>
    <dgm:pt modelId="{CCE9EE1B-2D2F-4D76-A3F4-FB33AD2BF7A4}" type="pres">
      <dgm:prSet presAssocID="{C09D8349-2502-4A83-B2E8-B22376129E69}" presName="node" presStyleLbl="node1" presStyleIdx="1" presStyleCnt="6">
        <dgm:presLayoutVars>
          <dgm:bulletEnabled val="1"/>
        </dgm:presLayoutVars>
      </dgm:prSet>
      <dgm:spPr/>
    </dgm:pt>
    <dgm:pt modelId="{FA0E2E9E-29A6-4697-8ED3-F2A5B8BB479E}" type="pres">
      <dgm:prSet presAssocID="{679AC770-ECC0-4B4D-AA05-07EB77850B64}" presName="sibTrans" presStyleCnt="0"/>
      <dgm:spPr/>
    </dgm:pt>
    <dgm:pt modelId="{98B0797C-1DBE-467B-9E4F-C17A7975E428}" type="pres">
      <dgm:prSet presAssocID="{5F530734-BB50-40E1-A01B-9D135B284E59}" presName="node" presStyleLbl="node1" presStyleIdx="2" presStyleCnt="6">
        <dgm:presLayoutVars>
          <dgm:bulletEnabled val="1"/>
        </dgm:presLayoutVars>
      </dgm:prSet>
      <dgm:spPr/>
    </dgm:pt>
    <dgm:pt modelId="{23B3282D-E1CB-421C-8EA8-1513E2F0897A}" type="pres">
      <dgm:prSet presAssocID="{AD528478-E0BB-4E57-815C-4AFA912B45D0}" presName="sibTrans" presStyleCnt="0"/>
      <dgm:spPr/>
    </dgm:pt>
    <dgm:pt modelId="{5956C529-992D-4165-8DE3-9C15A4DAF437}" type="pres">
      <dgm:prSet presAssocID="{AC6390D2-552B-45DD-AB1F-CA8A1D7C4611}" presName="node" presStyleLbl="node1" presStyleIdx="3" presStyleCnt="6">
        <dgm:presLayoutVars>
          <dgm:bulletEnabled val="1"/>
        </dgm:presLayoutVars>
      </dgm:prSet>
      <dgm:spPr/>
    </dgm:pt>
    <dgm:pt modelId="{2691811C-643B-485A-967C-AF8EF7ED00F8}" type="pres">
      <dgm:prSet presAssocID="{AFEB99E1-B69B-4046-825A-4F12563B52E7}" presName="sibTrans" presStyleCnt="0"/>
      <dgm:spPr/>
    </dgm:pt>
    <dgm:pt modelId="{CFFEF4A2-5AE4-4E86-9E9F-FF7E7F650D28}" type="pres">
      <dgm:prSet presAssocID="{ADD44D50-B4D9-4DFE-95A4-206B851DE497}" presName="node" presStyleLbl="node1" presStyleIdx="4" presStyleCnt="6">
        <dgm:presLayoutVars>
          <dgm:bulletEnabled val="1"/>
        </dgm:presLayoutVars>
      </dgm:prSet>
      <dgm:spPr/>
    </dgm:pt>
    <dgm:pt modelId="{49DD6A7A-96B1-431E-8BFE-8C9957ACA8CE}" type="pres">
      <dgm:prSet presAssocID="{4968AA33-901C-4143-9752-FAD9369F2F06}" presName="sibTrans" presStyleCnt="0"/>
      <dgm:spPr/>
    </dgm:pt>
    <dgm:pt modelId="{4F72A101-F296-4626-B4F3-03E1ED463179}" type="pres">
      <dgm:prSet presAssocID="{BF337E77-4ECC-4B4C-B22E-5940174019F9}" presName="node" presStyleLbl="node1" presStyleIdx="5" presStyleCnt="6">
        <dgm:presLayoutVars>
          <dgm:bulletEnabled val="1"/>
        </dgm:presLayoutVars>
      </dgm:prSet>
      <dgm:spPr/>
    </dgm:pt>
  </dgm:ptLst>
  <dgm:cxnLst>
    <dgm:cxn modelId="{F5F12F02-9B70-417D-A4A9-FB3CCA8E213A}" srcId="{4EB58297-ADD4-42B6-AD33-9AC6473F3099}" destId="{C09D8349-2502-4A83-B2E8-B22376129E69}" srcOrd="1" destOrd="0" parTransId="{DE811C19-9280-4C19-9AE8-E7FFA5FC8318}" sibTransId="{679AC770-ECC0-4B4D-AA05-07EB77850B64}"/>
    <dgm:cxn modelId="{3865260C-DA55-4AF9-9ECC-F1E29AA0610D}" srcId="{4EB58297-ADD4-42B6-AD33-9AC6473F3099}" destId="{BF337E77-4ECC-4B4C-B22E-5940174019F9}" srcOrd="5" destOrd="0" parTransId="{49427000-1507-4326-A42C-47761B2E4AFC}" sibTransId="{289E4665-C126-4BFE-A3B6-BD593F78F220}"/>
    <dgm:cxn modelId="{77FDB628-25C3-41A4-8C33-0758F340F526}" srcId="{4EB58297-ADD4-42B6-AD33-9AC6473F3099}" destId="{ADD44D50-B4D9-4DFE-95A4-206B851DE497}" srcOrd="4" destOrd="0" parTransId="{C7B905BC-A2BB-4365-B3CE-F2093DF1A026}" sibTransId="{4968AA33-901C-4143-9752-FAD9369F2F06}"/>
    <dgm:cxn modelId="{4303D42C-6D0D-4516-8AFA-C50A9723F0CF}" type="presOf" srcId="{C09D8349-2502-4A83-B2E8-B22376129E69}" destId="{CCE9EE1B-2D2F-4D76-A3F4-FB33AD2BF7A4}" srcOrd="0" destOrd="0" presId="urn:microsoft.com/office/officeart/2005/8/layout/default"/>
    <dgm:cxn modelId="{2655FF2E-F7EC-4B7B-BEBC-01D6AEA3EE22}" type="presOf" srcId="{9DE7EACA-A7D8-454A-A94B-62D0E563D6E1}" destId="{64EE0732-446C-482A-A344-66899B9AB82B}" srcOrd="0" destOrd="0" presId="urn:microsoft.com/office/officeart/2005/8/layout/default"/>
    <dgm:cxn modelId="{2D2D362F-6CE6-4A47-9BD7-E04D96C337FC}" type="presOf" srcId="{5F530734-BB50-40E1-A01B-9D135B284E59}" destId="{98B0797C-1DBE-467B-9E4F-C17A7975E428}" srcOrd="0" destOrd="0" presId="urn:microsoft.com/office/officeart/2005/8/layout/default"/>
    <dgm:cxn modelId="{56A33E67-CB8D-4740-9FE7-FB12AFC3EC40}" srcId="{4EB58297-ADD4-42B6-AD33-9AC6473F3099}" destId="{5F530734-BB50-40E1-A01B-9D135B284E59}" srcOrd="2" destOrd="0" parTransId="{190B6743-D062-42BA-A1CE-D3A97CFF7F57}" sibTransId="{AD528478-E0BB-4E57-815C-4AFA912B45D0}"/>
    <dgm:cxn modelId="{538AF86D-7BD9-45E4-A1B5-448DDA67AD92}" type="presOf" srcId="{4EB58297-ADD4-42B6-AD33-9AC6473F3099}" destId="{288F755D-5986-47C9-AF26-9C527107BFAD}" srcOrd="0" destOrd="0" presId="urn:microsoft.com/office/officeart/2005/8/layout/default"/>
    <dgm:cxn modelId="{E45D5FA1-1F51-45B8-B32F-66EFD7F27A27}" type="presOf" srcId="{ADD44D50-B4D9-4DFE-95A4-206B851DE497}" destId="{CFFEF4A2-5AE4-4E86-9E9F-FF7E7F650D28}" srcOrd="0" destOrd="0" presId="urn:microsoft.com/office/officeart/2005/8/layout/default"/>
    <dgm:cxn modelId="{409911B4-9B5C-42CD-A222-E15509A8DE74}" srcId="{4EB58297-ADD4-42B6-AD33-9AC6473F3099}" destId="{AC6390D2-552B-45DD-AB1F-CA8A1D7C4611}" srcOrd="3" destOrd="0" parTransId="{F72A8C0E-4B67-4893-853B-54A4B5891939}" sibTransId="{AFEB99E1-B69B-4046-825A-4F12563B52E7}"/>
    <dgm:cxn modelId="{5E6563DE-E5CA-47AA-A1A3-4150AAFCD09E}" type="presOf" srcId="{AC6390D2-552B-45DD-AB1F-CA8A1D7C4611}" destId="{5956C529-992D-4165-8DE3-9C15A4DAF437}" srcOrd="0" destOrd="0" presId="urn:microsoft.com/office/officeart/2005/8/layout/default"/>
    <dgm:cxn modelId="{0AF4DFE1-A010-41BE-86D7-B9D2B50AA30B}" srcId="{4EB58297-ADD4-42B6-AD33-9AC6473F3099}" destId="{9DE7EACA-A7D8-454A-A94B-62D0E563D6E1}" srcOrd="0" destOrd="0" parTransId="{16A64AAB-34F2-4583-AC83-C05C1E177CCA}" sibTransId="{01D26B4D-14D7-412B-874F-8E04690A6E3C}"/>
    <dgm:cxn modelId="{AAEE7AF1-9C2E-43F9-98FD-54ADF9025ED6}" type="presOf" srcId="{BF337E77-4ECC-4B4C-B22E-5940174019F9}" destId="{4F72A101-F296-4626-B4F3-03E1ED463179}" srcOrd="0" destOrd="0" presId="urn:microsoft.com/office/officeart/2005/8/layout/default"/>
    <dgm:cxn modelId="{8C71E3CD-86A8-4A92-B0BB-A47060E1DDD4}" type="presParOf" srcId="{288F755D-5986-47C9-AF26-9C527107BFAD}" destId="{64EE0732-446C-482A-A344-66899B9AB82B}" srcOrd="0" destOrd="0" presId="urn:microsoft.com/office/officeart/2005/8/layout/default"/>
    <dgm:cxn modelId="{422DFC61-3D15-4B21-B9D0-ABC4DCED7DA4}" type="presParOf" srcId="{288F755D-5986-47C9-AF26-9C527107BFAD}" destId="{10CB32F4-7B1E-49BE-971C-134841405615}" srcOrd="1" destOrd="0" presId="urn:microsoft.com/office/officeart/2005/8/layout/default"/>
    <dgm:cxn modelId="{206624DE-9EBF-49C6-93AE-2B0428B1EA81}" type="presParOf" srcId="{288F755D-5986-47C9-AF26-9C527107BFAD}" destId="{CCE9EE1B-2D2F-4D76-A3F4-FB33AD2BF7A4}" srcOrd="2" destOrd="0" presId="urn:microsoft.com/office/officeart/2005/8/layout/default"/>
    <dgm:cxn modelId="{F4ABAAF8-A729-4962-8362-047323526AC7}" type="presParOf" srcId="{288F755D-5986-47C9-AF26-9C527107BFAD}" destId="{FA0E2E9E-29A6-4697-8ED3-F2A5B8BB479E}" srcOrd="3" destOrd="0" presId="urn:microsoft.com/office/officeart/2005/8/layout/default"/>
    <dgm:cxn modelId="{77C56AE3-FAF3-4E4F-A8F4-FA41CEA10FBC}" type="presParOf" srcId="{288F755D-5986-47C9-AF26-9C527107BFAD}" destId="{98B0797C-1DBE-467B-9E4F-C17A7975E428}" srcOrd="4" destOrd="0" presId="urn:microsoft.com/office/officeart/2005/8/layout/default"/>
    <dgm:cxn modelId="{094F5AB1-625D-4527-84D9-7993206B5961}" type="presParOf" srcId="{288F755D-5986-47C9-AF26-9C527107BFAD}" destId="{23B3282D-E1CB-421C-8EA8-1513E2F0897A}" srcOrd="5" destOrd="0" presId="urn:microsoft.com/office/officeart/2005/8/layout/default"/>
    <dgm:cxn modelId="{7860BE1F-0BE2-4537-8A5A-FD7E2136E6F0}" type="presParOf" srcId="{288F755D-5986-47C9-AF26-9C527107BFAD}" destId="{5956C529-992D-4165-8DE3-9C15A4DAF437}" srcOrd="6" destOrd="0" presId="urn:microsoft.com/office/officeart/2005/8/layout/default"/>
    <dgm:cxn modelId="{1E2C2DF5-4B8B-4FDA-88B7-7873D48C46B0}" type="presParOf" srcId="{288F755D-5986-47C9-AF26-9C527107BFAD}" destId="{2691811C-643B-485A-967C-AF8EF7ED00F8}" srcOrd="7" destOrd="0" presId="urn:microsoft.com/office/officeart/2005/8/layout/default"/>
    <dgm:cxn modelId="{459CF95D-0741-4774-9445-2731CA4EB443}" type="presParOf" srcId="{288F755D-5986-47C9-AF26-9C527107BFAD}" destId="{CFFEF4A2-5AE4-4E86-9E9F-FF7E7F650D28}" srcOrd="8" destOrd="0" presId="urn:microsoft.com/office/officeart/2005/8/layout/default"/>
    <dgm:cxn modelId="{031E3D0F-34C7-4FD4-A348-F502E5B87AC3}" type="presParOf" srcId="{288F755D-5986-47C9-AF26-9C527107BFAD}" destId="{49DD6A7A-96B1-431E-8BFE-8C9957ACA8CE}" srcOrd="9" destOrd="0" presId="urn:microsoft.com/office/officeart/2005/8/layout/default"/>
    <dgm:cxn modelId="{5B5E1603-3FE5-4B3D-882D-DEB3462F61CE}" type="presParOf" srcId="{288F755D-5986-47C9-AF26-9C527107BFAD}" destId="{4F72A101-F296-4626-B4F3-03E1ED46317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E0732-446C-482A-A344-66899B9AB82B}">
      <dsp:nvSpPr>
        <dsp:cNvPr id="0" name=""/>
        <dsp:cNvSpPr/>
      </dsp:nvSpPr>
      <dsp:spPr>
        <a:xfrm>
          <a:off x="0" y="1404"/>
          <a:ext cx="2808563" cy="168513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main idea is to do the ETL process using Spark  and implementing the </a:t>
          </a:r>
          <a:r>
            <a:rPr lang="en-US" sz="1600" kern="1200" dirty="0" err="1"/>
            <a:t>graphframe</a:t>
          </a:r>
          <a:r>
            <a:rPr lang="en-US" sz="1600" kern="1200" dirty="0"/>
            <a:t> concepts on this real-time data. We got useful insights and plot them in visualizations.</a:t>
          </a:r>
        </a:p>
      </dsp:txBody>
      <dsp:txXfrm>
        <a:off x="0" y="1404"/>
        <a:ext cx="2808563" cy="1685138"/>
      </dsp:txXfrm>
    </dsp:sp>
    <dsp:sp modelId="{CCE9EE1B-2D2F-4D76-A3F4-FB33AD2BF7A4}">
      <dsp:nvSpPr>
        <dsp:cNvPr id="0" name=""/>
        <dsp:cNvSpPr/>
      </dsp:nvSpPr>
      <dsp:spPr>
        <a:xfrm>
          <a:off x="3089420" y="1404"/>
          <a:ext cx="2808563" cy="1685138"/>
        </a:xfrm>
        <a:prstGeom prst="rect">
          <a:avLst/>
        </a:prstGeom>
        <a:solidFill>
          <a:schemeClr val="accent2">
            <a:hueOff val="90633"/>
            <a:satOff val="-9599"/>
            <a:lumOff val="-2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source of our system is Twitter data collected using twitter stream API in python</a:t>
          </a:r>
        </a:p>
      </dsp:txBody>
      <dsp:txXfrm>
        <a:off x="3089420" y="1404"/>
        <a:ext cx="2808563" cy="1685138"/>
      </dsp:txXfrm>
    </dsp:sp>
    <dsp:sp modelId="{98B0797C-1DBE-467B-9E4F-C17A7975E428}">
      <dsp:nvSpPr>
        <dsp:cNvPr id="0" name=""/>
        <dsp:cNvSpPr/>
      </dsp:nvSpPr>
      <dsp:spPr>
        <a:xfrm>
          <a:off x="6178840" y="1404"/>
          <a:ext cx="2808563" cy="1685138"/>
        </a:xfrm>
        <a:prstGeom prst="rect">
          <a:avLst/>
        </a:prstGeom>
        <a:solidFill>
          <a:schemeClr val="accent2">
            <a:hueOff val="181266"/>
            <a:satOff val="-19197"/>
            <a:lumOff val="-4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Loaded the data into HDFS and performed queries in the Hive system which is like basic ETL process. </a:t>
          </a:r>
        </a:p>
      </dsp:txBody>
      <dsp:txXfrm>
        <a:off x="6178840" y="1404"/>
        <a:ext cx="2808563" cy="1685138"/>
      </dsp:txXfrm>
    </dsp:sp>
    <dsp:sp modelId="{5956C529-992D-4165-8DE3-9C15A4DAF437}">
      <dsp:nvSpPr>
        <dsp:cNvPr id="0" name=""/>
        <dsp:cNvSpPr/>
      </dsp:nvSpPr>
      <dsp:spPr>
        <a:xfrm>
          <a:off x="0" y="1967398"/>
          <a:ext cx="2808563" cy="1685138"/>
        </a:xfrm>
        <a:prstGeom prst="rect">
          <a:avLst/>
        </a:prstGeom>
        <a:solidFill>
          <a:schemeClr val="accent2">
            <a:hueOff val="271899"/>
            <a:satOff val="-28796"/>
            <a:lumOff val="-7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Created data frame in spark and got some useful insights by performing queries in spark. Plotted visualizations  </a:t>
          </a:r>
        </a:p>
      </dsp:txBody>
      <dsp:txXfrm>
        <a:off x="0" y="1967398"/>
        <a:ext cx="2808563" cy="1685138"/>
      </dsp:txXfrm>
    </dsp:sp>
    <dsp:sp modelId="{CFFEF4A2-5AE4-4E86-9E9F-FF7E7F650D28}">
      <dsp:nvSpPr>
        <dsp:cNvPr id="0" name=""/>
        <dsp:cNvSpPr/>
      </dsp:nvSpPr>
      <dsp:spPr>
        <a:xfrm>
          <a:off x="3089420" y="1967398"/>
          <a:ext cx="2808563" cy="1685138"/>
        </a:xfrm>
        <a:prstGeom prst="rect">
          <a:avLst/>
        </a:prstGeom>
        <a:solidFill>
          <a:schemeClr val="accent2">
            <a:hueOff val="362532"/>
            <a:satOff val="-38394"/>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Performed transitions in </a:t>
          </a:r>
          <a:r>
            <a:rPr lang="en-US" sz="1600" kern="1200" dirty="0" err="1"/>
            <a:t>solr</a:t>
          </a:r>
          <a:r>
            <a:rPr lang="en-US" sz="1600" kern="1200" dirty="0"/>
            <a:t>.</a:t>
          </a:r>
        </a:p>
        <a:p>
          <a:pPr marL="0" lvl="0" indent="0" algn="ctr" defTabSz="711200">
            <a:lnSpc>
              <a:spcPct val="90000"/>
            </a:lnSpc>
            <a:spcBef>
              <a:spcPct val="0"/>
            </a:spcBef>
            <a:spcAft>
              <a:spcPct val="35000"/>
            </a:spcAft>
            <a:buNone/>
          </a:pPr>
          <a:r>
            <a:rPr lang="en-US" sz="1600" kern="1200" dirty="0"/>
            <a:t> </a:t>
          </a:r>
        </a:p>
      </dsp:txBody>
      <dsp:txXfrm>
        <a:off x="3089420" y="1967398"/>
        <a:ext cx="2808563" cy="1685138"/>
      </dsp:txXfrm>
    </dsp:sp>
    <dsp:sp modelId="{4F72A101-F296-4626-B4F3-03E1ED463179}">
      <dsp:nvSpPr>
        <dsp:cNvPr id="0" name=""/>
        <dsp:cNvSpPr/>
      </dsp:nvSpPr>
      <dsp:spPr>
        <a:xfrm>
          <a:off x="6178840" y="1967398"/>
          <a:ext cx="2808563" cy="1685138"/>
        </a:xfrm>
        <a:prstGeom prst="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Created a graph frame using Spark graph frame API and performed various operations.</a:t>
          </a:r>
        </a:p>
      </dsp:txBody>
      <dsp:txXfrm>
        <a:off x="6178840" y="1967398"/>
        <a:ext cx="2808563" cy="16851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ABD0E-97ED-4F84-80B5-78F3CEC67B85}"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6B018-407E-47AC-98CD-1810EB4A4B35}" type="slidenum">
              <a:rPr lang="en-US" smtClean="0"/>
              <a:t>‹#›</a:t>
            </a:fld>
            <a:endParaRPr lang="en-US"/>
          </a:p>
        </p:txBody>
      </p:sp>
    </p:spTree>
    <p:extLst>
      <p:ext uri="{BB962C8B-B14F-4D97-AF65-F5344CB8AC3E}">
        <p14:creationId xmlns:p14="http://schemas.microsoft.com/office/powerpoint/2010/main" val="293455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6B018-407E-47AC-98CD-1810EB4A4B35}" type="slidenum">
              <a:rPr lang="en-US" smtClean="0"/>
              <a:t>3</a:t>
            </a:fld>
            <a:endParaRPr lang="en-US"/>
          </a:p>
        </p:txBody>
      </p:sp>
    </p:spTree>
    <p:extLst>
      <p:ext uri="{BB962C8B-B14F-4D97-AF65-F5344CB8AC3E}">
        <p14:creationId xmlns:p14="http://schemas.microsoft.com/office/powerpoint/2010/main" val="204832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7DF8-31AA-4AC8-9F0A-878D306F3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DC6B8-577A-4900-BAB8-C30F1DDCB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7F4DF0-2A44-40AC-8AD2-5E126B56D3E8}"/>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5" name="Footer Placeholder 4">
            <a:extLst>
              <a:ext uri="{FF2B5EF4-FFF2-40B4-BE49-F238E27FC236}">
                <a16:creationId xmlns:a16="http://schemas.microsoft.com/office/drawing/2014/main" id="{DCAB01E3-6FF9-4B83-ABBB-A309D863A5A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243A649-2051-4739-B085-6C3C55A2902A}"/>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4160082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9689-D0EF-4207-8F25-8551F6A0A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10F88-1F33-4727-AC2F-6462503F6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0EFB6-E548-48B9-9712-6AE8889A7B24}"/>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5" name="Footer Placeholder 4">
            <a:extLst>
              <a:ext uri="{FF2B5EF4-FFF2-40B4-BE49-F238E27FC236}">
                <a16:creationId xmlns:a16="http://schemas.microsoft.com/office/drawing/2014/main" id="{C074DC19-F004-4146-BF23-96BBCA5BBD2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6289C0-B91B-466D-AA8E-B6FD074EBAE7}"/>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1457559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DCDD-6508-4002-9E8A-7DD5FBB84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6F558C-D394-4E75-B89F-71574B5FE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1AFB7-56E6-4ECC-8441-D43F02BE4CE6}"/>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5" name="Footer Placeholder 4">
            <a:extLst>
              <a:ext uri="{FF2B5EF4-FFF2-40B4-BE49-F238E27FC236}">
                <a16:creationId xmlns:a16="http://schemas.microsoft.com/office/drawing/2014/main" id="{C9B07772-364F-499A-A1A1-DBB5E43311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03B7394-455B-4B44-A309-AD1486481A29}"/>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125422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90CF-B3A8-4127-8D6E-B5BAA1364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2DEE4-9A2E-457D-A013-BCE2CC7AC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6D4E71-7045-4F2F-BF7E-132C8A5078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30AF5F-38D3-4CFD-8FFA-38C410E08587}"/>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6" name="Footer Placeholder 5">
            <a:extLst>
              <a:ext uri="{FF2B5EF4-FFF2-40B4-BE49-F238E27FC236}">
                <a16:creationId xmlns:a16="http://schemas.microsoft.com/office/drawing/2014/main" id="{36A633B9-E14A-4D62-A834-112B172B73F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D6ABD32-3092-4D9B-9286-538FAF0A7089}"/>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3639002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4003-8CBD-4C10-9F1D-AAA71AA121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71859-7F74-4CA5-9AFD-336D4F6E9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F22CB-00AD-46B7-8594-C52783BBE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0B9068-4E9B-46EA-8EB9-D6E02ABD1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A74B54-3BDF-4EF9-A177-065E1FE731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88DD74-805F-493C-9FC2-783FA2DF0BF3}"/>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8" name="Footer Placeholder 7">
            <a:extLst>
              <a:ext uri="{FF2B5EF4-FFF2-40B4-BE49-F238E27FC236}">
                <a16:creationId xmlns:a16="http://schemas.microsoft.com/office/drawing/2014/main" id="{E91DE849-E2F5-4221-A5AC-49106E67E8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68AD0D7-3882-4933-AD33-3AF918181777}"/>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2154520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62AE-074F-4100-A62C-D449A79EF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8348-2041-4F23-8BF8-454651B4F6AF}"/>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4" name="Footer Placeholder 3">
            <a:extLst>
              <a:ext uri="{FF2B5EF4-FFF2-40B4-BE49-F238E27FC236}">
                <a16:creationId xmlns:a16="http://schemas.microsoft.com/office/drawing/2014/main" id="{51E3B670-6848-4DF1-A66E-2A8FB6EADC5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BBC0E4D-272B-4C02-9A54-836BBE6D7652}"/>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4250829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7DE05-BD6D-4896-A94A-A906C424C4CA}"/>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3" name="Footer Placeholder 2">
            <a:extLst>
              <a:ext uri="{FF2B5EF4-FFF2-40B4-BE49-F238E27FC236}">
                <a16:creationId xmlns:a16="http://schemas.microsoft.com/office/drawing/2014/main" id="{93012E53-7947-49B1-A152-C848D73B70D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A5ADB3F-BAC7-45BF-BA15-586436655EEF}"/>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21682973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1CB4-2AE2-4A55-8628-B287F8A84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1BD64A-C7F1-4BF0-B0D4-669B59CFC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84E1F6-08E9-4CBD-A3A3-E94B1A8D8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A5517-EA97-4EB2-8729-7E1E4731FF8D}"/>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6" name="Footer Placeholder 5">
            <a:extLst>
              <a:ext uri="{FF2B5EF4-FFF2-40B4-BE49-F238E27FC236}">
                <a16:creationId xmlns:a16="http://schemas.microsoft.com/office/drawing/2014/main" id="{E3C008E5-6762-4F64-B9AF-23BF5869754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6B4CDB7-4645-46E6-BE90-6F7354B48540}"/>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1391010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8B9D-FF9E-4967-A34B-54950549D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AD7A35-D288-4CAF-9FA8-8D3783883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6CA7EB-0BEB-459C-8E50-DACA5CBA3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0BDF0-AB02-4E3B-8F52-B498FCA7D7C3}"/>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6" name="Footer Placeholder 5">
            <a:extLst>
              <a:ext uri="{FF2B5EF4-FFF2-40B4-BE49-F238E27FC236}">
                <a16:creationId xmlns:a16="http://schemas.microsoft.com/office/drawing/2014/main" id="{1B17C08A-8BB9-48BB-9B9C-B0CF2B71E43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89DE643-CB32-45BC-B3FF-1E4C25C02C76}"/>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1247572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A587-0C90-445D-B275-7689795D6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2DA18B-174F-4EAF-9877-44CC190049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FAD60-FBFF-4CCE-BF3D-EA632FC1E9FE}"/>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5" name="Footer Placeholder 4">
            <a:extLst>
              <a:ext uri="{FF2B5EF4-FFF2-40B4-BE49-F238E27FC236}">
                <a16:creationId xmlns:a16="http://schemas.microsoft.com/office/drawing/2014/main" id="{681E7289-D826-4B0A-A321-EC213B9E486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66BB29-2754-456B-984E-F99870623F2F}"/>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340031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6DCAAF-0D14-4887-954A-76618753FB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9279AF-4D30-4D10-8188-4FB395A89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DD0A6-2C75-440B-963D-D649C420F16B}"/>
              </a:ext>
            </a:extLst>
          </p:cNvPr>
          <p:cNvSpPr>
            <a:spLocks noGrp="1"/>
          </p:cNvSpPr>
          <p:nvPr>
            <p:ph type="dt" sz="half" idx="10"/>
          </p:nvPr>
        </p:nvSpPr>
        <p:spPr/>
        <p:txBody>
          <a:bodyPr/>
          <a:lstStyle/>
          <a:p>
            <a:fld id="{27E538DD-0EE1-4DD6-BC7F-1EBDC7F66486}" type="datetimeFigureOut">
              <a:rPr lang="en-IN" smtClean="0"/>
              <a:t>12-05-2020</a:t>
            </a:fld>
            <a:endParaRPr lang="en-IN" dirty="0"/>
          </a:p>
        </p:txBody>
      </p:sp>
      <p:sp>
        <p:nvSpPr>
          <p:cNvPr id="5" name="Footer Placeholder 4">
            <a:extLst>
              <a:ext uri="{FF2B5EF4-FFF2-40B4-BE49-F238E27FC236}">
                <a16:creationId xmlns:a16="http://schemas.microsoft.com/office/drawing/2014/main" id="{94DC32FC-180C-43EE-B6EA-6BE730A7A89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CB46B8F-47B6-465E-B2A1-6372BA558B51}"/>
              </a:ext>
            </a:extLst>
          </p:cNvPr>
          <p:cNvSpPr>
            <a:spLocks noGrp="1"/>
          </p:cNvSpPr>
          <p:nvPr>
            <p:ph type="sldNum" sz="quarter" idx="12"/>
          </p:nvPr>
        </p:nvSpPr>
        <p:spPr/>
        <p:txBody>
          <a:bodyPr/>
          <a:lstStyle/>
          <a:p>
            <a:fld id="{69126246-C22C-46EF-BCCA-7CADEBB40A34}" type="slidenum">
              <a:rPr lang="en-IN" smtClean="0"/>
              <a:t>‹#›</a:t>
            </a:fld>
            <a:endParaRPr lang="en-IN" dirty="0"/>
          </a:p>
        </p:txBody>
      </p:sp>
    </p:spTree>
    <p:extLst>
      <p:ext uri="{BB962C8B-B14F-4D97-AF65-F5344CB8AC3E}">
        <p14:creationId xmlns:p14="http://schemas.microsoft.com/office/powerpoint/2010/main" val="262646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DD13C6-8369-4335-9372-59740DFF7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CD0E0-31B8-41B1-800E-FCDC42980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14635-67AA-4772-8D0D-811F540C3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5/12/2020</a:t>
            </a:fld>
            <a:endParaRPr lang="en-US"/>
          </a:p>
        </p:txBody>
      </p:sp>
      <p:sp>
        <p:nvSpPr>
          <p:cNvPr id="5" name="Footer Placeholder 4">
            <a:extLst>
              <a:ext uri="{FF2B5EF4-FFF2-40B4-BE49-F238E27FC236}">
                <a16:creationId xmlns:a16="http://schemas.microsoft.com/office/drawing/2014/main" id="{AB4E1C8D-8DC0-4E4B-8050-8E324E0D8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81F194-54C1-4BBB-A059-362ED8CEF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6386623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hyperlink" Target="http://www.searchtools.com/news/lucene-solr-june-2009.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searchtools.com/news/lucene-solr-june-2009.html"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4"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p:cNvSpPr>
            <a:spLocks noGrp="1"/>
          </p:cNvSpPr>
          <p:nvPr>
            <p:ph type="ctrTitle"/>
          </p:nvPr>
        </p:nvSpPr>
        <p:spPr>
          <a:xfrm>
            <a:off x="987215" y="1318590"/>
            <a:ext cx="5102159" cy="4220820"/>
          </a:xfrm>
        </p:spPr>
        <p:txBody>
          <a:bodyPr anchor="ctr">
            <a:normAutofit/>
          </a:bodyPr>
          <a:lstStyle/>
          <a:p>
            <a:r>
              <a:rPr lang="en-US" dirty="0">
                <a:solidFill>
                  <a:srgbClr val="FFFFFF"/>
                </a:solidFill>
                <a:ea typeface="+mj-lt"/>
                <a:cs typeface="+mj-lt"/>
              </a:rPr>
              <a:t>Analysis of twitter data using </a:t>
            </a:r>
            <a:r>
              <a:rPr lang="en-US" dirty="0" err="1">
                <a:solidFill>
                  <a:srgbClr val="FFFFFF"/>
                </a:solidFill>
                <a:ea typeface="+mj-lt"/>
                <a:cs typeface="+mj-lt"/>
              </a:rPr>
              <a:t>Spark,Hive</a:t>
            </a:r>
            <a:r>
              <a:rPr lang="en-US" dirty="0">
                <a:solidFill>
                  <a:srgbClr val="FFFFFF"/>
                </a:solidFill>
                <a:ea typeface="+mj-lt"/>
                <a:cs typeface="+mj-lt"/>
              </a:rPr>
              <a:t> and </a:t>
            </a:r>
            <a:r>
              <a:rPr lang="en-US" dirty="0" err="1">
                <a:solidFill>
                  <a:srgbClr val="FFFFFF"/>
                </a:solidFill>
                <a:ea typeface="+mj-lt"/>
                <a:cs typeface="+mj-lt"/>
              </a:rPr>
              <a:t>Solr</a:t>
            </a:r>
            <a:endParaRPr lang="en-US" dirty="0">
              <a:solidFill>
                <a:srgbClr val="FFFFFF"/>
              </a:solidFill>
            </a:endParaRPr>
          </a:p>
        </p:txBody>
      </p:sp>
      <p:sp>
        <p:nvSpPr>
          <p:cNvPr id="3" name="Subtitle 2"/>
          <p:cNvSpPr>
            <a:spLocks noGrp="1"/>
          </p:cNvSpPr>
          <p:nvPr>
            <p:ph type="subTitle" idx="1"/>
          </p:nvPr>
        </p:nvSpPr>
        <p:spPr>
          <a:xfrm>
            <a:off x="7712032" y="804334"/>
            <a:ext cx="4092577" cy="5249332"/>
          </a:xfrm>
        </p:spPr>
        <p:txBody>
          <a:bodyPr anchor="ctr">
            <a:normAutofit/>
          </a:bodyPr>
          <a:lstStyle/>
          <a:p>
            <a:pPr lvl="8">
              <a:lnSpc>
                <a:spcPct val="90000"/>
              </a:lnSpc>
            </a:pPr>
            <a:endParaRPr lang="en-US" sz="1300" dirty="0">
              <a:solidFill>
                <a:schemeClr val="tx1"/>
              </a:solidFill>
            </a:endParaRPr>
          </a:p>
          <a:p>
            <a:pPr marL="285750" indent="-285750">
              <a:lnSpc>
                <a:spcPct val="90000"/>
              </a:lnSpc>
              <a:buFont typeface="Wingdings" charset="2"/>
              <a:buChar char="Ø"/>
            </a:pPr>
            <a:r>
              <a:rPr lang="en-US" sz="2000" dirty="0">
                <a:ea typeface="+mn-lt"/>
                <a:cs typeface="+mn-lt"/>
              </a:rPr>
              <a:t>Jagadheesh Maroju</a:t>
            </a:r>
          </a:p>
          <a:p>
            <a:pPr marL="285750" indent="-285750">
              <a:lnSpc>
                <a:spcPct val="90000"/>
              </a:lnSpc>
              <a:buFont typeface="Wingdings" charset="2"/>
              <a:buChar char="Ø"/>
            </a:pPr>
            <a:r>
              <a:rPr lang="en-US" sz="2000" dirty="0">
                <a:ea typeface="+mn-lt"/>
                <a:cs typeface="+mn-lt"/>
              </a:rPr>
              <a:t>Sai Prasad Raju</a:t>
            </a:r>
          </a:p>
          <a:p>
            <a:pPr marL="285750" indent="-285750">
              <a:lnSpc>
                <a:spcPct val="90000"/>
              </a:lnSpc>
              <a:buFont typeface="Wingdings" charset="2"/>
              <a:buChar char="Ø"/>
            </a:pPr>
            <a:r>
              <a:rPr lang="en-US" sz="2000" dirty="0">
                <a:ea typeface="+mn-lt"/>
                <a:cs typeface="+mn-lt"/>
              </a:rPr>
              <a:t>Praveen Poluri</a:t>
            </a:r>
          </a:p>
          <a:p>
            <a:pPr marL="285750" indent="-285750">
              <a:lnSpc>
                <a:spcPct val="90000"/>
              </a:lnSpc>
              <a:buFont typeface="Wingdings" charset="2"/>
              <a:buChar char="Ø"/>
            </a:pPr>
            <a:r>
              <a:rPr lang="en-US" sz="2000" dirty="0">
                <a:ea typeface="+mn-lt"/>
                <a:cs typeface="+mn-lt"/>
              </a:rPr>
              <a:t>Paul Gomes</a:t>
            </a:r>
          </a:p>
        </p:txBody>
      </p:sp>
    </p:spTree>
    <p:extLst>
      <p:ext uri="{BB962C8B-B14F-4D97-AF65-F5344CB8AC3E}">
        <p14:creationId xmlns:p14="http://schemas.microsoft.com/office/powerpoint/2010/main" val="36226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3" name="Rectangle 36">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1635B-86BB-454D-8DE4-A4C85D9C8F89}"/>
              </a:ext>
            </a:extLst>
          </p:cNvPr>
          <p:cNvSpPr>
            <a:spLocks noGrp="1"/>
          </p:cNvSpPr>
          <p:nvPr>
            <p:ph type="title"/>
          </p:nvPr>
        </p:nvSpPr>
        <p:spPr>
          <a:xfrm>
            <a:off x="1794897" y="624110"/>
            <a:ext cx="9712998" cy="1280890"/>
          </a:xfrm>
        </p:spPr>
        <p:txBody>
          <a:bodyPr>
            <a:normAutofit/>
          </a:bodyPr>
          <a:lstStyle/>
          <a:p>
            <a:r>
              <a:rPr lang="en-US" dirty="0">
                <a:ea typeface="+mj-lt"/>
                <a:cs typeface="+mj-lt"/>
              </a:rPr>
              <a:t>ABSTRACT</a:t>
            </a:r>
            <a:endParaRPr lang="en-US" dirty="0"/>
          </a:p>
        </p:txBody>
      </p:sp>
      <p:sp>
        <p:nvSpPr>
          <p:cNvPr id="44" name="Rectangle 38">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1" name="Diagram 11">
            <a:extLst>
              <a:ext uri="{FF2B5EF4-FFF2-40B4-BE49-F238E27FC236}">
                <a16:creationId xmlns:a16="http://schemas.microsoft.com/office/drawing/2014/main" id="{CF688386-2F4A-4040-8633-ED6E9C951F8E}"/>
              </a:ext>
            </a:extLst>
          </p:cNvPr>
          <p:cNvGraphicFramePr/>
          <p:nvPr>
            <p:extLst>
              <p:ext uri="{D42A27DB-BD31-4B8C-83A1-F6EECF244321}">
                <p14:modId xmlns:p14="http://schemas.microsoft.com/office/powerpoint/2010/main" val="334726434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14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1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C7260-5092-4916-B96B-DE3408630C9E}"/>
              </a:ext>
            </a:extLst>
          </p:cNvPr>
          <p:cNvSpPr>
            <a:spLocks noGrp="1"/>
          </p:cNvSpPr>
          <p:nvPr>
            <p:ph type="title"/>
          </p:nvPr>
        </p:nvSpPr>
        <p:spPr>
          <a:xfrm>
            <a:off x="484631" y="2405812"/>
            <a:ext cx="3650279" cy="1259894"/>
          </a:xfrm>
        </p:spPr>
        <p:txBody>
          <a:bodyPr>
            <a:normAutofit/>
          </a:bodyPr>
          <a:lstStyle/>
          <a:p>
            <a:r>
              <a:rPr lang="en-US" dirty="0">
                <a:ea typeface="+mj-lt"/>
                <a:cs typeface="+mj-lt"/>
              </a:rPr>
              <a:t>PROJECT FLOW</a:t>
            </a:r>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EE980C24-CEAC-4F74-9182-8FA05B518148}"/>
              </a:ext>
            </a:extLst>
          </p:cNvPr>
          <p:cNvPicPr>
            <a:picLocks noGrp="1" noChangeAspect="1"/>
          </p:cNvPicPr>
          <p:nvPr>
            <p:ph idx="1"/>
          </p:nvPr>
        </p:nvPicPr>
        <p:blipFill>
          <a:blip r:embed="rId3"/>
          <a:stretch>
            <a:fillRect/>
          </a:stretch>
        </p:blipFill>
        <p:spPr>
          <a:xfrm>
            <a:off x="4619543" y="623720"/>
            <a:ext cx="7576019" cy="5096144"/>
          </a:xfrm>
        </p:spPr>
      </p:pic>
    </p:spTree>
    <p:extLst>
      <p:ext uri="{BB962C8B-B14F-4D97-AF65-F5344CB8AC3E}">
        <p14:creationId xmlns:p14="http://schemas.microsoft.com/office/powerpoint/2010/main" val="37505969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112E-3C6F-4BB1-9033-7865E9EDEE20}"/>
              </a:ext>
            </a:extLst>
          </p:cNvPr>
          <p:cNvSpPr>
            <a:spLocks noGrp="1"/>
          </p:cNvSpPr>
          <p:nvPr>
            <p:ph type="title"/>
          </p:nvPr>
        </p:nvSpPr>
        <p:spPr/>
        <p:txBody>
          <a:bodyPr/>
          <a:lstStyle/>
          <a:p>
            <a:r>
              <a:rPr lang="en-US" dirty="0"/>
              <a:t>Hive operations:</a:t>
            </a:r>
          </a:p>
        </p:txBody>
      </p:sp>
      <p:sp>
        <p:nvSpPr>
          <p:cNvPr id="3" name="Content Placeholder 2">
            <a:extLst>
              <a:ext uri="{FF2B5EF4-FFF2-40B4-BE49-F238E27FC236}">
                <a16:creationId xmlns:a16="http://schemas.microsoft.com/office/drawing/2014/main" id="{B4561166-28A1-445E-89F3-14F47AB385FC}"/>
              </a:ext>
            </a:extLst>
          </p:cNvPr>
          <p:cNvSpPr>
            <a:spLocks noGrp="1"/>
          </p:cNvSpPr>
          <p:nvPr>
            <p:ph idx="1"/>
          </p:nvPr>
        </p:nvSpPr>
        <p:spPr/>
        <p:txBody>
          <a:bodyPr/>
          <a:lstStyle/>
          <a:p>
            <a:endParaRPr lang="en-US" dirty="0"/>
          </a:p>
          <a:p>
            <a:endParaRPr lang="en-US" dirty="0"/>
          </a:p>
          <a:p>
            <a:endParaRPr lang="en-US" dirty="0"/>
          </a:p>
          <a:p>
            <a:r>
              <a:rPr lang="en-US" dirty="0"/>
              <a:t>Imported the twitter data file into HDFS</a:t>
            </a:r>
          </a:p>
          <a:p>
            <a:r>
              <a:rPr lang="en-US" dirty="0"/>
              <a:t>Created table in Hive and loaded the HDFS data into the created table</a:t>
            </a:r>
          </a:p>
          <a:p>
            <a:r>
              <a:rPr lang="en-US" dirty="0"/>
              <a:t>Performed different queries in hive</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4485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3029-69F9-4A33-BC00-F3A79C65AE70}"/>
              </a:ext>
            </a:extLst>
          </p:cNvPr>
          <p:cNvSpPr txBox="1">
            <a:spLocks/>
          </p:cNvSpPr>
          <p:nvPr/>
        </p:nvSpPr>
        <p:spPr>
          <a:xfrm>
            <a:off x="3572979" y="39517"/>
            <a:ext cx="5143500" cy="571500"/>
          </a:xfrm>
          <a:prstGeom prst="rect">
            <a:avLst/>
          </a:prstGeom>
          <a:solidFill>
            <a:schemeClr val="accent2">
              <a:lumMod val="50000"/>
            </a:schemeClr>
          </a:solidFill>
        </p:spPr>
        <p:txBody>
          <a:bodyPr>
            <a:normAutofit fontScale="77500" lnSpcReduction="20000"/>
          </a:bodyP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br>
              <a:rPr lang="en-US" sz="1688" b="1" dirty="0">
                <a:solidFill>
                  <a:schemeClr val="bg1">
                    <a:lumMod val="95000"/>
                  </a:schemeClr>
                </a:solidFill>
                <a:cs typeface="Times New Roman" panose="02020603050405020304" pitchFamily="18" charset="0"/>
              </a:rPr>
            </a:br>
            <a:r>
              <a:rPr lang="en-US" sz="1688" b="1" dirty="0">
                <a:solidFill>
                  <a:schemeClr val="bg1">
                    <a:lumMod val="95000"/>
                  </a:schemeClr>
                </a:solidFill>
                <a:cs typeface="Times New Roman" panose="02020603050405020304" pitchFamily="18" charset="0"/>
              </a:rPr>
              <a:t>Twitter Data Analysis </a:t>
            </a:r>
            <a:br>
              <a:rPr lang="en-US" sz="1688" b="1" dirty="0">
                <a:solidFill>
                  <a:schemeClr val="bg1">
                    <a:lumMod val="95000"/>
                  </a:schemeClr>
                </a:solidFill>
                <a:cs typeface="Times New Roman" panose="02020603050405020304" pitchFamily="18" charset="0"/>
              </a:rPr>
            </a:br>
            <a:r>
              <a:rPr lang="en-US" sz="1688" b="1" dirty="0">
                <a:solidFill>
                  <a:schemeClr val="bg1">
                    <a:lumMod val="95000"/>
                  </a:schemeClr>
                </a:solidFill>
                <a:cs typeface="Times New Roman" panose="02020603050405020304" pitchFamily="18" charset="0"/>
              </a:rPr>
              <a:t> </a:t>
            </a:r>
            <a:r>
              <a:rPr lang="en-US" sz="1625" b="1" dirty="0">
                <a:solidFill>
                  <a:schemeClr val="bg1">
                    <a:lumMod val="95000"/>
                  </a:schemeClr>
                </a:solidFill>
                <a:cs typeface="Times New Roman" panose="02020603050405020304" pitchFamily="18" charset="0"/>
              </a:rPr>
              <a:t>DEMOCRATICS v/s REPUBLICANS</a:t>
            </a:r>
          </a:p>
        </p:txBody>
      </p:sp>
      <p:sp>
        <p:nvSpPr>
          <p:cNvPr id="3" name="Rectangle 2">
            <a:extLst>
              <a:ext uri="{FF2B5EF4-FFF2-40B4-BE49-F238E27FC236}">
                <a16:creationId xmlns:a16="http://schemas.microsoft.com/office/drawing/2014/main" id="{98268E24-68FB-42B7-8678-83C25BEF2C4E}"/>
              </a:ext>
            </a:extLst>
          </p:cNvPr>
          <p:cNvSpPr/>
          <p:nvPr/>
        </p:nvSpPr>
        <p:spPr>
          <a:xfrm>
            <a:off x="3578944" y="890457"/>
            <a:ext cx="2019894" cy="571500"/>
          </a:xfrm>
          <a:prstGeom prst="rect">
            <a:avLst/>
          </a:prstGeom>
          <a:noFill/>
          <a:ln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r>
              <a:rPr lang="en-US" sz="625" dirty="0">
                <a:solidFill>
                  <a:schemeClr val="tx1"/>
                </a:solidFill>
                <a:latin typeface="+mj-lt"/>
                <a:cs typeface="Times New Roman" panose="02020603050405020304" pitchFamily="18" charset="0"/>
              </a:rPr>
              <a:t>Twitter is a 'microblogging' system that allows  you to send and receive short posts called tweets. We have collected more than 300,000 tweets using Stream API. The Collected data is Analyzed and visually represented using Mat-plot visualization.</a:t>
            </a:r>
          </a:p>
          <a:p>
            <a:endParaRPr lang="en-US" sz="875" dirty="0">
              <a:solidFill>
                <a:schemeClr val="tx1"/>
              </a:solidFill>
              <a:cs typeface="Times New Roman" panose="02020603050405020304" pitchFamily="18" charset="0"/>
            </a:endParaRPr>
          </a:p>
        </p:txBody>
      </p:sp>
      <p:sp>
        <p:nvSpPr>
          <p:cNvPr id="4" name="Rectangle 3">
            <a:extLst>
              <a:ext uri="{FF2B5EF4-FFF2-40B4-BE49-F238E27FC236}">
                <a16:creationId xmlns:a16="http://schemas.microsoft.com/office/drawing/2014/main" id="{427DCDF7-7E3E-449E-B769-749C33483F03}"/>
              </a:ext>
            </a:extLst>
          </p:cNvPr>
          <p:cNvSpPr/>
          <p:nvPr/>
        </p:nvSpPr>
        <p:spPr>
          <a:xfrm>
            <a:off x="3578944" y="661770"/>
            <a:ext cx="2019894" cy="238268"/>
          </a:xfrm>
          <a:prstGeom prst="rect">
            <a:avLst/>
          </a:prstGeom>
          <a:solidFill>
            <a:schemeClr val="accent2">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1000" b="1" dirty="0"/>
              <a:t>Introduction</a:t>
            </a:r>
          </a:p>
        </p:txBody>
      </p:sp>
      <p:sp>
        <p:nvSpPr>
          <p:cNvPr id="7" name="Rectangle 6">
            <a:extLst>
              <a:ext uri="{FF2B5EF4-FFF2-40B4-BE49-F238E27FC236}">
                <a16:creationId xmlns:a16="http://schemas.microsoft.com/office/drawing/2014/main" id="{A377C63A-75C7-4502-953D-07312BCD8672}"/>
              </a:ext>
            </a:extLst>
          </p:cNvPr>
          <p:cNvSpPr/>
          <p:nvPr/>
        </p:nvSpPr>
        <p:spPr>
          <a:xfrm>
            <a:off x="5652662" y="661770"/>
            <a:ext cx="2933337" cy="854080"/>
          </a:xfrm>
          <a:prstGeom prst="rect">
            <a:avLst/>
          </a:prstGeom>
          <a:ln>
            <a:solidFill>
              <a:srgbClr val="00B0F0"/>
            </a:solidFill>
          </a:ln>
        </p:spPr>
        <p:txBody>
          <a:bodyPr wrap="square">
            <a:spAutoFit/>
          </a:bodyP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defTabSz="214313">
              <a:lnSpc>
                <a:spcPct val="90000"/>
              </a:lnSpc>
              <a:spcBef>
                <a:spcPct val="0"/>
              </a:spcBef>
              <a:defRPr/>
            </a:pPr>
            <a:r>
              <a:rPr lang="en-US" sz="875" u="sng" dirty="0">
                <a:cs typeface="Times New Roman" panose="02020603050405020304" pitchFamily="18" charset="0"/>
              </a:rPr>
              <a:t>Technologies</a:t>
            </a:r>
            <a:r>
              <a:rPr lang="en-US" sz="875" b="1" dirty="0">
                <a:cs typeface="Times New Roman" panose="02020603050405020304" pitchFamily="18" charset="0"/>
              </a:rPr>
              <a:t>: </a:t>
            </a:r>
          </a:p>
          <a:p>
            <a:pPr defTabSz="214313">
              <a:lnSpc>
                <a:spcPct val="90000"/>
              </a:lnSpc>
              <a:spcBef>
                <a:spcPct val="0"/>
              </a:spcBef>
              <a:defRPr/>
            </a:pPr>
            <a:r>
              <a:rPr lang="en-US" sz="625" dirty="0">
                <a:latin typeface="+mj-lt"/>
                <a:cs typeface="Times New Roman" panose="02020603050405020304" pitchFamily="18" charset="0"/>
              </a:rPr>
              <a:t>Python, Apache Spark, Mat-plot, Twitter, Hadoop</a:t>
            </a:r>
          </a:p>
          <a:p>
            <a:pPr defTabSz="214313">
              <a:lnSpc>
                <a:spcPct val="90000"/>
              </a:lnSpc>
              <a:spcBef>
                <a:spcPct val="0"/>
              </a:spcBef>
              <a:defRPr/>
            </a:pPr>
            <a:r>
              <a:rPr lang="en-US" sz="875" u="sng" dirty="0">
                <a:cs typeface="Times New Roman" panose="02020603050405020304" pitchFamily="18" charset="0"/>
              </a:rPr>
              <a:t>Conclusion</a:t>
            </a:r>
            <a:r>
              <a:rPr lang="en-US" sz="625" dirty="0">
                <a:latin typeface="+mj-lt"/>
                <a:cs typeface="Times New Roman" panose="02020603050405020304" pitchFamily="18" charset="0"/>
              </a:rPr>
              <a:t>: </a:t>
            </a:r>
          </a:p>
          <a:p>
            <a:pPr defTabSz="214313">
              <a:lnSpc>
                <a:spcPct val="90000"/>
              </a:lnSpc>
              <a:spcBef>
                <a:spcPct val="0"/>
              </a:spcBef>
              <a:defRPr/>
            </a:pPr>
            <a:r>
              <a:rPr lang="en-US" sz="625" dirty="0">
                <a:latin typeface="+mj-lt"/>
                <a:cs typeface="Times New Roman" panose="02020603050405020304" pitchFamily="18" charset="0"/>
              </a:rPr>
              <a:t>We have collected the tweets with tags “Democratic Party, Republican Party, Democrats, Republican, GOP, Democratic, Republics”. We have analyzed and visualized the tweeter data about which party is mostly liked by people of USA, who has more supporters, who are the top users, who tweet more, Who has got more polarity ,user who gets more retweets, what is the mostly used device for tweeting . </a:t>
            </a:r>
          </a:p>
        </p:txBody>
      </p:sp>
      <p:sp>
        <p:nvSpPr>
          <p:cNvPr id="34" name="Rectangle 33">
            <a:extLst>
              <a:ext uri="{FF2B5EF4-FFF2-40B4-BE49-F238E27FC236}">
                <a16:creationId xmlns:a16="http://schemas.microsoft.com/office/drawing/2014/main" id="{02B5A077-A632-421D-A40D-7D5DC075CD41}"/>
              </a:ext>
            </a:extLst>
          </p:cNvPr>
          <p:cNvSpPr/>
          <p:nvPr/>
        </p:nvSpPr>
        <p:spPr>
          <a:xfrm>
            <a:off x="3524250" y="1655592"/>
            <a:ext cx="14287" cy="1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endParaRPr lang="en-US" sz="279"/>
          </a:p>
        </p:txBody>
      </p:sp>
      <p:sp>
        <p:nvSpPr>
          <p:cNvPr id="35" name="Rectangle 34">
            <a:extLst>
              <a:ext uri="{FF2B5EF4-FFF2-40B4-BE49-F238E27FC236}">
                <a16:creationId xmlns:a16="http://schemas.microsoft.com/office/drawing/2014/main" id="{3B62B6C8-A14F-4EDD-8309-927022FF24B2}"/>
              </a:ext>
            </a:extLst>
          </p:cNvPr>
          <p:cNvSpPr/>
          <p:nvPr/>
        </p:nvSpPr>
        <p:spPr>
          <a:xfrm>
            <a:off x="5152467" y="1552460"/>
            <a:ext cx="2280932" cy="1403546"/>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endParaRPr lang="en-US" sz="279"/>
          </a:p>
        </p:txBody>
      </p:sp>
      <p:sp>
        <p:nvSpPr>
          <p:cNvPr id="6" name="Rectangle: Rounded Corners 5">
            <a:extLst>
              <a:ext uri="{FF2B5EF4-FFF2-40B4-BE49-F238E27FC236}">
                <a16:creationId xmlns:a16="http://schemas.microsoft.com/office/drawing/2014/main" id="{801BFFFC-4D83-4114-9C9E-6BE16E61ACBE}"/>
              </a:ext>
            </a:extLst>
          </p:cNvPr>
          <p:cNvSpPr/>
          <p:nvPr/>
        </p:nvSpPr>
        <p:spPr>
          <a:xfrm>
            <a:off x="3568137" y="4806386"/>
            <a:ext cx="1390019" cy="16548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Top 5 users with Highest number of Retweets</a:t>
            </a:r>
          </a:p>
        </p:txBody>
      </p:sp>
      <p:sp>
        <p:nvSpPr>
          <p:cNvPr id="38" name="Rectangle: Rounded Corners 37">
            <a:extLst>
              <a:ext uri="{FF2B5EF4-FFF2-40B4-BE49-F238E27FC236}">
                <a16:creationId xmlns:a16="http://schemas.microsoft.com/office/drawing/2014/main" id="{FF09D3FB-B4A6-4CF9-B4AC-BF51B893A1DD}"/>
              </a:ext>
            </a:extLst>
          </p:cNvPr>
          <p:cNvSpPr/>
          <p:nvPr/>
        </p:nvSpPr>
        <p:spPr>
          <a:xfrm>
            <a:off x="5093866" y="3124286"/>
            <a:ext cx="1385270" cy="152573"/>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Top 5 Countries who Tweets more</a:t>
            </a:r>
          </a:p>
        </p:txBody>
      </p:sp>
      <p:sp>
        <p:nvSpPr>
          <p:cNvPr id="42" name="Rectangle: Rounded Corners 41">
            <a:extLst>
              <a:ext uri="{FF2B5EF4-FFF2-40B4-BE49-F238E27FC236}">
                <a16:creationId xmlns:a16="http://schemas.microsoft.com/office/drawing/2014/main" id="{916A98DE-F33A-4792-8419-57DD122DFDDF}"/>
              </a:ext>
            </a:extLst>
          </p:cNvPr>
          <p:cNvSpPr/>
          <p:nvPr/>
        </p:nvSpPr>
        <p:spPr>
          <a:xfrm>
            <a:off x="6581988" y="3110866"/>
            <a:ext cx="2004010" cy="184158"/>
          </a:xfrm>
          <a:prstGeom prst="round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625" b="1" dirty="0"/>
              <a:t>Tweets collected from Various Cities in USA</a:t>
            </a:r>
          </a:p>
        </p:txBody>
      </p:sp>
      <p:sp>
        <p:nvSpPr>
          <p:cNvPr id="43" name="Rectangle: Rounded Corners 42">
            <a:extLst>
              <a:ext uri="{FF2B5EF4-FFF2-40B4-BE49-F238E27FC236}">
                <a16:creationId xmlns:a16="http://schemas.microsoft.com/office/drawing/2014/main" id="{0248B1BB-9EA6-4E57-A5AC-08D0FD8F35C0}"/>
              </a:ext>
            </a:extLst>
          </p:cNvPr>
          <p:cNvSpPr/>
          <p:nvPr/>
        </p:nvSpPr>
        <p:spPr>
          <a:xfrm>
            <a:off x="3554070" y="3127375"/>
            <a:ext cx="1404086" cy="159353"/>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Mostly used language of Tweets</a:t>
            </a:r>
          </a:p>
        </p:txBody>
      </p:sp>
      <p:sp>
        <p:nvSpPr>
          <p:cNvPr id="45" name="Rectangle: Rounded Corners 44">
            <a:extLst>
              <a:ext uri="{FF2B5EF4-FFF2-40B4-BE49-F238E27FC236}">
                <a16:creationId xmlns:a16="http://schemas.microsoft.com/office/drawing/2014/main" id="{7EA35C03-9589-4954-B180-F05907987923}"/>
              </a:ext>
            </a:extLst>
          </p:cNvPr>
          <p:cNvSpPr/>
          <p:nvPr/>
        </p:nvSpPr>
        <p:spPr>
          <a:xfrm>
            <a:off x="5020178" y="4806386"/>
            <a:ext cx="1259486" cy="175349"/>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Subjective Tweets for Both the parties</a:t>
            </a:r>
          </a:p>
        </p:txBody>
      </p:sp>
      <p:sp>
        <p:nvSpPr>
          <p:cNvPr id="46" name="Rectangle: Rounded Corners 45">
            <a:extLst>
              <a:ext uri="{FF2B5EF4-FFF2-40B4-BE49-F238E27FC236}">
                <a16:creationId xmlns:a16="http://schemas.microsoft.com/office/drawing/2014/main" id="{D90CBCD3-4C00-4F95-A8C6-CF347DBBCF09}"/>
              </a:ext>
            </a:extLst>
          </p:cNvPr>
          <p:cNvSpPr/>
          <p:nvPr/>
        </p:nvSpPr>
        <p:spPr>
          <a:xfrm>
            <a:off x="6345179" y="4806386"/>
            <a:ext cx="1251009" cy="172988"/>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User with </a:t>
            </a:r>
            <a:r>
              <a:rPr lang="en-US" sz="279" b="1" dirty="0" err="1"/>
              <a:t>maximun</a:t>
            </a:r>
            <a:r>
              <a:rPr lang="en-US" sz="279" b="1" dirty="0"/>
              <a:t> Number of Followers </a:t>
            </a:r>
          </a:p>
        </p:txBody>
      </p:sp>
      <p:sp>
        <p:nvSpPr>
          <p:cNvPr id="47" name="Rectangle: Rounded Corners 46">
            <a:extLst>
              <a:ext uri="{FF2B5EF4-FFF2-40B4-BE49-F238E27FC236}">
                <a16:creationId xmlns:a16="http://schemas.microsoft.com/office/drawing/2014/main" id="{D8D59543-7552-49C4-8DEA-56E7CE7A33FD}"/>
              </a:ext>
            </a:extLst>
          </p:cNvPr>
          <p:cNvSpPr/>
          <p:nvPr/>
        </p:nvSpPr>
        <p:spPr>
          <a:xfrm>
            <a:off x="5598838" y="1485760"/>
            <a:ext cx="1797388" cy="184118"/>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Tweets in </a:t>
            </a:r>
            <a:r>
              <a:rPr lang="en-US" sz="279" b="1" dirty="0" err="1"/>
              <a:t>favour</a:t>
            </a:r>
            <a:r>
              <a:rPr lang="en-US" sz="279" b="1" dirty="0"/>
              <a:t> of Democratic and Republic party</a:t>
            </a:r>
          </a:p>
        </p:txBody>
      </p:sp>
      <p:sp>
        <p:nvSpPr>
          <p:cNvPr id="48" name="Rectangle: Rounded Corners 47">
            <a:extLst>
              <a:ext uri="{FF2B5EF4-FFF2-40B4-BE49-F238E27FC236}">
                <a16:creationId xmlns:a16="http://schemas.microsoft.com/office/drawing/2014/main" id="{E499F4D4-32BC-47A5-A323-1C79B8F49899}"/>
              </a:ext>
            </a:extLst>
          </p:cNvPr>
          <p:cNvSpPr/>
          <p:nvPr/>
        </p:nvSpPr>
        <p:spPr>
          <a:xfrm>
            <a:off x="7470564" y="1485760"/>
            <a:ext cx="1142492" cy="186919"/>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Tweets with Max Polarity score for Republicans</a:t>
            </a:r>
          </a:p>
        </p:txBody>
      </p:sp>
      <p:sp>
        <p:nvSpPr>
          <p:cNvPr id="50" name="Rectangle: Rounded Corners 49">
            <a:extLst>
              <a:ext uri="{FF2B5EF4-FFF2-40B4-BE49-F238E27FC236}">
                <a16:creationId xmlns:a16="http://schemas.microsoft.com/office/drawing/2014/main" id="{C13B4238-F618-44A7-AD8C-9C5A16EB9A99}"/>
              </a:ext>
            </a:extLst>
          </p:cNvPr>
          <p:cNvSpPr/>
          <p:nvPr/>
        </p:nvSpPr>
        <p:spPr>
          <a:xfrm>
            <a:off x="7658750" y="4806386"/>
            <a:ext cx="989498" cy="165487"/>
          </a:xfrm>
          <a:prstGeom prst="roundRect">
            <a:avLst/>
          </a:prstGeom>
          <a:solidFill>
            <a:srgbClr val="00B0F0"/>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Polarity of Tweets in </a:t>
            </a:r>
            <a:r>
              <a:rPr lang="en-US" sz="279" b="1" dirty="0" err="1"/>
              <a:t>favour</a:t>
            </a:r>
            <a:r>
              <a:rPr lang="en-US" sz="279" b="1" dirty="0"/>
              <a:t> of Trump and Joe</a:t>
            </a:r>
          </a:p>
        </p:txBody>
      </p:sp>
      <p:sp>
        <p:nvSpPr>
          <p:cNvPr id="51" name="Rectangle: Rounded Corners 50">
            <a:extLst>
              <a:ext uri="{FF2B5EF4-FFF2-40B4-BE49-F238E27FC236}">
                <a16:creationId xmlns:a16="http://schemas.microsoft.com/office/drawing/2014/main" id="{875CFCB5-CC42-4B38-8708-B087A5F4A707}"/>
              </a:ext>
            </a:extLst>
          </p:cNvPr>
          <p:cNvSpPr/>
          <p:nvPr/>
        </p:nvSpPr>
        <p:spPr>
          <a:xfrm>
            <a:off x="3578943" y="1498716"/>
            <a:ext cx="1945557" cy="171163"/>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ctr"/>
            <a:r>
              <a:rPr lang="en-US" sz="279" b="1" dirty="0"/>
              <a:t>Tweets Originated from Different Sources</a:t>
            </a:r>
          </a:p>
        </p:txBody>
      </p:sp>
      <p:sp>
        <p:nvSpPr>
          <p:cNvPr id="5" name="Rectangle 4">
            <a:extLst>
              <a:ext uri="{FF2B5EF4-FFF2-40B4-BE49-F238E27FC236}">
                <a16:creationId xmlns:a16="http://schemas.microsoft.com/office/drawing/2014/main" id="{EDBAD319-0C3A-4685-8EB1-14DC93A75744}"/>
              </a:ext>
            </a:extLst>
          </p:cNvPr>
          <p:cNvSpPr/>
          <p:nvPr/>
        </p:nvSpPr>
        <p:spPr>
          <a:xfrm>
            <a:off x="5097991" y="4434225"/>
            <a:ext cx="1381144" cy="293493"/>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just"/>
            <a:r>
              <a:rPr lang="en-US" sz="279" b="1" dirty="0">
                <a:solidFill>
                  <a:schemeClr val="tx1"/>
                </a:solidFill>
              </a:rPr>
              <a:t>Result :</a:t>
            </a:r>
          </a:p>
          <a:p>
            <a:pPr algn="just"/>
            <a:r>
              <a:rPr lang="en-US" sz="279" b="1" dirty="0">
                <a:solidFill>
                  <a:schemeClr val="tx1"/>
                </a:solidFill>
              </a:rPr>
              <a:t>Twitter users in United States tweets more than any other country in the world</a:t>
            </a:r>
          </a:p>
          <a:p>
            <a:pPr algn="ctr"/>
            <a:endParaRPr lang="en-US" sz="279" b="1" dirty="0">
              <a:solidFill>
                <a:schemeClr val="tx1"/>
              </a:solidFill>
            </a:endParaRPr>
          </a:p>
        </p:txBody>
      </p:sp>
      <p:sp>
        <p:nvSpPr>
          <p:cNvPr id="37" name="Rectangle 36">
            <a:extLst>
              <a:ext uri="{FF2B5EF4-FFF2-40B4-BE49-F238E27FC236}">
                <a16:creationId xmlns:a16="http://schemas.microsoft.com/office/drawing/2014/main" id="{B77399B6-319C-424E-83EC-0506615D49D6}"/>
              </a:ext>
            </a:extLst>
          </p:cNvPr>
          <p:cNvSpPr/>
          <p:nvPr/>
        </p:nvSpPr>
        <p:spPr>
          <a:xfrm>
            <a:off x="5616685" y="2725770"/>
            <a:ext cx="1781913" cy="273394"/>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just"/>
            <a:endParaRPr lang="en-US" sz="625" b="1" dirty="0">
              <a:solidFill>
                <a:schemeClr val="tx1"/>
              </a:solidFill>
            </a:endParaRPr>
          </a:p>
          <a:p>
            <a:pPr algn="just"/>
            <a:r>
              <a:rPr lang="en-US" sz="279" b="1" dirty="0">
                <a:solidFill>
                  <a:schemeClr val="tx1"/>
                </a:solidFill>
              </a:rPr>
              <a:t>Result :</a:t>
            </a:r>
          </a:p>
          <a:p>
            <a:pPr algn="just"/>
            <a:r>
              <a:rPr lang="en-US" sz="279" b="1" dirty="0">
                <a:solidFill>
                  <a:schemeClr val="tx1"/>
                </a:solidFill>
              </a:rPr>
              <a:t>Democratic party has more supporters compared to Republicans.</a:t>
            </a:r>
          </a:p>
          <a:p>
            <a:pPr algn="ctr"/>
            <a:endParaRPr lang="en-US" sz="625" dirty="0">
              <a:solidFill>
                <a:schemeClr val="tx1"/>
              </a:solidFill>
            </a:endParaRPr>
          </a:p>
        </p:txBody>
      </p:sp>
      <p:sp>
        <p:nvSpPr>
          <p:cNvPr id="39" name="Rectangle 38">
            <a:extLst>
              <a:ext uri="{FF2B5EF4-FFF2-40B4-BE49-F238E27FC236}">
                <a16:creationId xmlns:a16="http://schemas.microsoft.com/office/drawing/2014/main" id="{ADBBAA6A-3922-4043-9A18-088D93C901FE}"/>
              </a:ext>
            </a:extLst>
          </p:cNvPr>
          <p:cNvSpPr/>
          <p:nvPr/>
        </p:nvSpPr>
        <p:spPr>
          <a:xfrm>
            <a:off x="7470564" y="2723769"/>
            <a:ext cx="1142492" cy="275394"/>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r>
              <a:rPr lang="en-US" sz="279" b="1" dirty="0">
                <a:solidFill>
                  <a:schemeClr val="tx1"/>
                </a:solidFill>
              </a:rPr>
              <a:t>Result :</a:t>
            </a:r>
          </a:p>
          <a:p>
            <a:r>
              <a:rPr lang="en-US" sz="279" b="1" dirty="0">
                <a:solidFill>
                  <a:schemeClr val="tx1"/>
                </a:solidFill>
              </a:rPr>
              <a:t>Most of the tweets for Republicans are with polarity score -0.5 to 0.5 </a:t>
            </a:r>
          </a:p>
        </p:txBody>
      </p:sp>
      <p:sp>
        <p:nvSpPr>
          <p:cNvPr id="40" name="Rectangle 39">
            <a:extLst>
              <a:ext uri="{FF2B5EF4-FFF2-40B4-BE49-F238E27FC236}">
                <a16:creationId xmlns:a16="http://schemas.microsoft.com/office/drawing/2014/main" id="{3CEA7B52-A8E3-4CFF-8230-D1EB154B6AD3}"/>
              </a:ext>
            </a:extLst>
          </p:cNvPr>
          <p:cNvSpPr/>
          <p:nvPr/>
        </p:nvSpPr>
        <p:spPr>
          <a:xfrm>
            <a:off x="3561423" y="4437351"/>
            <a:ext cx="1396733" cy="290366"/>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just"/>
            <a:r>
              <a:rPr lang="en-US" sz="279" b="1" dirty="0">
                <a:solidFill>
                  <a:schemeClr val="tx1"/>
                </a:solidFill>
              </a:rPr>
              <a:t>Result : </a:t>
            </a:r>
          </a:p>
          <a:p>
            <a:pPr algn="just"/>
            <a:r>
              <a:rPr lang="en-US" sz="279" b="1" dirty="0">
                <a:solidFill>
                  <a:schemeClr val="tx1"/>
                </a:solidFill>
              </a:rPr>
              <a:t>English is the most popular language for tweeting.</a:t>
            </a:r>
          </a:p>
        </p:txBody>
      </p:sp>
      <p:sp>
        <p:nvSpPr>
          <p:cNvPr id="41" name="Rectangle 40">
            <a:extLst>
              <a:ext uri="{FF2B5EF4-FFF2-40B4-BE49-F238E27FC236}">
                <a16:creationId xmlns:a16="http://schemas.microsoft.com/office/drawing/2014/main" id="{97C5C300-8C95-4D9E-BD50-A4704560FB33}"/>
              </a:ext>
            </a:extLst>
          </p:cNvPr>
          <p:cNvSpPr/>
          <p:nvPr/>
        </p:nvSpPr>
        <p:spPr>
          <a:xfrm>
            <a:off x="6581988" y="4530897"/>
            <a:ext cx="2004010" cy="196821"/>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r>
              <a:rPr lang="en-US" sz="279" b="1" dirty="0">
                <a:solidFill>
                  <a:schemeClr val="tx1"/>
                </a:solidFill>
              </a:rPr>
              <a:t>Result:</a:t>
            </a:r>
          </a:p>
          <a:p>
            <a:r>
              <a:rPr lang="en-US" sz="279" b="1" dirty="0">
                <a:solidFill>
                  <a:schemeClr val="tx1"/>
                </a:solidFill>
              </a:rPr>
              <a:t>The graph shows the top users in USA are from Texas state .</a:t>
            </a:r>
          </a:p>
        </p:txBody>
      </p:sp>
      <p:sp>
        <p:nvSpPr>
          <p:cNvPr id="44" name="Rectangle 43">
            <a:extLst>
              <a:ext uri="{FF2B5EF4-FFF2-40B4-BE49-F238E27FC236}">
                <a16:creationId xmlns:a16="http://schemas.microsoft.com/office/drawing/2014/main" id="{09B2814D-B77C-4EE2-8D65-775E90201559}"/>
              </a:ext>
            </a:extLst>
          </p:cNvPr>
          <p:cNvSpPr/>
          <p:nvPr/>
        </p:nvSpPr>
        <p:spPr>
          <a:xfrm>
            <a:off x="7675155" y="6057277"/>
            <a:ext cx="973093" cy="319223"/>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just"/>
            <a:r>
              <a:rPr lang="en-US" sz="279" b="1" dirty="0">
                <a:solidFill>
                  <a:schemeClr val="tx1"/>
                </a:solidFill>
              </a:rPr>
              <a:t>Result:</a:t>
            </a:r>
          </a:p>
          <a:p>
            <a:pPr algn="just"/>
            <a:r>
              <a:rPr lang="en-US" sz="279" b="1" dirty="0">
                <a:solidFill>
                  <a:schemeClr val="tx1"/>
                </a:solidFill>
              </a:rPr>
              <a:t>Tweets collected in </a:t>
            </a:r>
            <a:r>
              <a:rPr lang="en-US" sz="279" b="1" dirty="0" err="1">
                <a:solidFill>
                  <a:schemeClr val="tx1"/>
                </a:solidFill>
              </a:rPr>
              <a:t>Favour</a:t>
            </a:r>
            <a:r>
              <a:rPr lang="en-US" sz="279" b="1" dirty="0">
                <a:solidFill>
                  <a:schemeClr val="tx1"/>
                </a:solidFill>
              </a:rPr>
              <a:t> of Joe has more polarity than Trump.</a:t>
            </a:r>
          </a:p>
        </p:txBody>
      </p:sp>
      <p:sp>
        <p:nvSpPr>
          <p:cNvPr id="49" name="Rectangle 48">
            <a:extLst>
              <a:ext uri="{FF2B5EF4-FFF2-40B4-BE49-F238E27FC236}">
                <a16:creationId xmlns:a16="http://schemas.microsoft.com/office/drawing/2014/main" id="{8DCC977F-AA5E-4906-970D-7CE7149DB907}"/>
              </a:ext>
            </a:extLst>
          </p:cNvPr>
          <p:cNvSpPr/>
          <p:nvPr/>
        </p:nvSpPr>
        <p:spPr>
          <a:xfrm>
            <a:off x="3578944" y="2723769"/>
            <a:ext cx="1945220" cy="276308"/>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575" tIns="14288" rIns="28575" bIns="14288" numCol="1" spcCol="0" rtlCol="0" fromWordArt="0" anchor="t" anchorCtr="0" forceAA="0" compatLnSpc="1">
            <a:prstTxWarp prst="textNoShape">
              <a:avLst/>
            </a:prstTxWarp>
            <a:noAutofit/>
          </a:bodyPr>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just"/>
            <a:r>
              <a:rPr lang="en-US" sz="279" b="1" dirty="0">
                <a:solidFill>
                  <a:schemeClr val="tx1"/>
                </a:solidFill>
              </a:rPr>
              <a:t>Result :</a:t>
            </a:r>
          </a:p>
          <a:p>
            <a:pPr algn="just"/>
            <a:r>
              <a:rPr lang="en-US" sz="279" b="1" dirty="0">
                <a:solidFill>
                  <a:schemeClr val="tx1"/>
                </a:solidFill>
              </a:rPr>
              <a:t>Highest number of tweets are tweeted from web and Android is the least used device.</a:t>
            </a:r>
          </a:p>
        </p:txBody>
      </p:sp>
      <p:sp>
        <p:nvSpPr>
          <p:cNvPr id="52" name="Rectangle 51">
            <a:extLst>
              <a:ext uri="{FF2B5EF4-FFF2-40B4-BE49-F238E27FC236}">
                <a16:creationId xmlns:a16="http://schemas.microsoft.com/office/drawing/2014/main" id="{2D6FB343-A37A-4B42-987E-CE9AC20F852C}"/>
              </a:ext>
            </a:extLst>
          </p:cNvPr>
          <p:cNvSpPr/>
          <p:nvPr/>
        </p:nvSpPr>
        <p:spPr>
          <a:xfrm>
            <a:off x="5020178" y="6047445"/>
            <a:ext cx="1259486" cy="346313"/>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just"/>
            <a:r>
              <a:rPr lang="en-US" sz="500" b="1" dirty="0">
                <a:solidFill>
                  <a:schemeClr val="tx1"/>
                </a:solidFill>
              </a:rPr>
              <a:t>Result:</a:t>
            </a:r>
          </a:p>
          <a:p>
            <a:pPr algn="just"/>
            <a:r>
              <a:rPr lang="en-US" sz="500" b="1" dirty="0">
                <a:solidFill>
                  <a:schemeClr val="tx1"/>
                </a:solidFill>
              </a:rPr>
              <a:t>The number of Subjective tweets in Democratic Party are much higher than that of Republicans Party.</a:t>
            </a:r>
          </a:p>
          <a:p>
            <a:pPr algn="just"/>
            <a:endParaRPr lang="en-US" sz="500" b="1" dirty="0">
              <a:solidFill>
                <a:schemeClr val="tx1"/>
              </a:solidFill>
            </a:endParaRPr>
          </a:p>
        </p:txBody>
      </p:sp>
      <p:sp>
        <p:nvSpPr>
          <p:cNvPr id="53" name="Rectangle 52">
            <a:extLst>
              <a:ext uri="{FF2B5EF4-FFF2-40B4-BE49-F238E27FC236}">
                <a16:creationId xmlns:a16="http://schemas.microsoft.com/office/drawing/2014/main" id="{42E72B84-CD35-446E-ACE7-C5F771EF105D}"/>
              </a:ext>
            </a:extLst>
          </p:cNvPr>
          <p:cNvSpPr/>
          <p:nvPr/>
        </p:nvSpPr>
        <p:spPr>
          <a:xfrm>
            <a:off x="6358631" y="6057277"/>
            <a:ext cx="1259486" cy="340144"/>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just"/>
            <a:r>
              <a:rPr lang="en-US" sz="279" b="1" dirty="0">
                <a:solidFill>
                  <a:schemeClr val="tx1"/>
                </a:solidFill>
              </a:rPr>
              <a:t>Result:</a:t>
            </a:r>
          </a:p>
          <a:p>
            <a:pPr algn="just"/>
            <a:r>
              <a:rPr lang="en-US" sz="279" b="1" dirty="0">
                <a:solidFill>
                  <a:schemeClr val="tx1"/>
                </a:solidFill>
              </a:rPr>
              <a:t>CNN gets most of the Retweets for their Tweets</a:t>
            </a:r>
          </a:p>
          <a:p>
            <a:pPr algn="just"/>
            <a:endParaRPr lang="en-US" sz="279" b="1" dirty="0">
              <a:solidFill>
                <a:schemeClr val="tx1"/>
              </a:solidFill>
            </a:endParaRPr>
          </a:p>
        </p:txBody>
      </p:sp>
      <p:sp>
        <p:nvSpPr>
          <p:cNvPr id="54" name="Rectangle 53">
            <a:extLst>
              <a:ext uri="{FF2B5EF4-FFF2-40B4-BE49-F238E27FC236}">
                <a16:creationId xmlns:a16="http://schemas.microsoft.com/office/drawing/2014/main" id="{AA57F075-05AE-4548-B4CE-58DBBE413BF3}"/>
              </a:ext>
            </a:extLst>
          </p:cNvPr>
          <p:cNvSpPr/>
          <p:nvPr/>
        </p:nvSpPr>
        <p:spPr>
          <a:xfrm>
            <a:off x="3578607" y="6040761"/>
            <a:ext cx="1371858" cy="346313"/>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226771" rtl="0" eaLnBrk="1" latinLnBrk="0" hangingPunct="1">
              <a:defRPr sz="893" kern="1200">
                <a:solidFill>
                  <a:schemeClr val="tx1"/>
                </a:solidFill>
                <a:latin typeface="+mn-lt"/>
                <a:ea typeface="+mn-ea"/>
                <a:cs typeface="+mn-cs"/>
              </a:defRPr>
            </a:lvl1pPr>
            <a:lvl2pPr marL="226771" algn="l" defTabSz="226771" rtl="0" eaLnBrk="1" latinLnBrk="0" hangingPunct="1">
              <a:defRPr sz="893" kern="1200">
                <a:solidFill>
                  <a:schemeClr val="tx1"/>
                </a:solidFill>
                <a:latin typeface="+mn-lt"/>
                <a:ea typeface="+mn-ea"/>
                <a:cs typeface="+mn-cs"/>
              </a:defRPr>
            </a:lvl2pPr>
            <a:lvl3pPr marL="453542" algn="l" defTabSz="226771" rtl="0" eaLnBrk="1" latinLnBrk="0" hangingPunct="1">
              <a:defRPr sz="893" kern="1200">
                <a:solidFill>
                  <a:schemeClr val="tx1"/>
                </a:solidFill>
                <a:latin typeface="+mn-lt"/>
                <a:ea typeface="+mn-ea"/>
                <a:cs typeface="+mn-cs"/>
              </a:defRPr>
            </a:lvl3pPr>
            <a:lvl4pPr marL="680314" algn="l" defTabSz="226771" rtl="0" eaLnBrk="1" latinLnBrk="0" hangingPunct="1">
              <a:defRPr sz="893" kern="1200">
                <a:solidFill>
                  <a:schemeClr val="tx1"/>
                </a:solidFill>
                <a:latin typeface="+mn-lt"/>
                <a:ea typeface="+mn-ea"/>
                <a:cs typeface="+mn-cs"/>
              </a:defRPr>
            </a:lvl4pPr>
            <a:lvl5pPr marL="907085" algn="l" defTabSz="226771" rtl="0" eaLnBrk="1" latinLnBrk="0" hangingPunct="1">
              <a:defRPr sz="893" kern="1200">
                <a:solidFill>
                  <a:schemeClr val="tx1"/>
                </a:solidFill>
                <a:latin typeface="+mn-lt"/>
                <a:ea typeface="+mn-ea"/>
                <a:cs typeface="+mn-cs"/>
              </a:defRPr>
            </a:lvl5pPr>
            <a:lvl6pPr marL="1133856" algn="l" defTabSz="226771" rtl="0" eaLnBrk="1" latinLnBrk="0" hangingPunct="1">
              <a:defRPr sz="893" kern="1200">
                <a:solidFill>
                  <a:schemeClr val="tx1"/>
                </a:solidFill>
                <a:latin typeface="+mn-lt"/>
                <a:ea typeface="+mn-ea"/>
                <a:cs typeface="+mn-cs"/>
              </a:defRPr>
            </a:lvl6pPr>
            <a:lvl7pPr marL="1360627" algn="l" defTabSz="226771" rtl="0" eaLnBrk="1" latinLnBrk="0" hangingPunct="1">
              <a:defRPr sz="893" kern="1200">
                <a:solidFill>
                  <a:schemeClr val="tx1"/>
                </a:solidFill>
                <a:latin typeface="+mn-lt"/>
                <a:ea typeface="+mn-ea"/>
                <a:cs typeface="+mn-cs"/>
              </a:defRPr>
            </a:lvl7pPr>
            <a:lvl8pPr marL="1587398" algn="l" defTabSz="226771" rtl="0" eaLnBrk="1" latinLnBrk="0" hangingPunct="1">
              <a:defRPr sz="893" kern="1200">
                <a:solidFill>
                  <a:schemeClr val="tx1"/>
                </a:solidFill>
                <a:latin typeface="+mn-lt"/>
                <a:ea typeface="+mn-ea"/>
                <a:cs typeface="+mn-cs"/>
              </a:defRPr>
            </a:lvl8pPr>
            <a:lvl9pPr marL="1814170" algn="l" defTabSz="226771" rtl="0" eaLnBrk="1" latinLnBrk="0" hangingPunct="1">
              <a:defRPr sz="893" kern="1200">
                <a:solidFill>
                  <a:schemeClr val="tx1"/>
                </a:solidFill>
                <a:latin typeface="+mn-lt"/>
                <a:ea typeface="+mn-ea"/>
                <a:cs typeface="+mn-cs"/>
              </a:defRPr>
            </a:lvl9pPr>
          </a:lstStyle>
          <a:p>
            <a:pPr algn="just"/>
            <a:r>
              <a:rPr lang="en-US" sz="279" b="1" dirty="0">
                <a:solidFill>
                  <a:schemeClr val="tx1"/>
                </a:solidFill>
              </a:rPr>
              <a:t>Result:</a:t>
            </a:r>
          </a:p>
          <a:p>
            <a:pPr algn="just"/>
            <a:r>
              <a:rPr lang="en-US" sz="279" b="1" dirty="0">
                <a:solidFill>
                  <a:schemeClr val="tx1"/>
                </a:solidFill>
              </a:rPr>
              <a:t>Top 5 users who has maximum number of Retweets </a:t>
            </a:r>
          </a:p>
        </p:txBody>
      </p:sp>
      <p:pic>
        <p:nvPicPr>
          <p:cNvPr id="8" name="Picture 7">
            <a:extLst>
              <a:ext uri="{FF2B5EF4-FFF2-40B4-BE49-F238E27FC236}">
                <a16:creationId xmlns:a16="http://schemas.microsoft.com/office/drawing/2014/main" id="{9DA0E849-163D-4C71-A05C-1E3B00C8DE13}"/>
              </a:ext>
            </a:extLst>
          </p:cNvPr>
          <p:cNvPicPr>
            <a:picLocks noChangeAspect="1"/>
          </p:cNvPicPr>
          <p:nvPr/>
        </p:nvPicPr>
        <p:blipFill>
          <a:blip r:embed="rId3"/>
          <a:stretch>
            <a:fillRect/>
          </a:stretch>
        </p:blipFill>
        <p:spPr>
          <a:xfrm>
            <a:off x="3578607" y="1667523"/>
            <a:ext cx="1945557" cy="1046917"/>
          </a:xfrm>
          <a:prstGeom prst="rect">
            <a:avLst/>
          </a:prstGeom>
        </p:spPr>
      </p:pic>
      <p:pic>
        <p:nvPicPr>
          <p:cNvPr id="10" name="Picture 9">
            <a:extLst>
              <a:ext uri="{FF2B5EF4-FFF2-40B4-BE49-F238E27FC236}">
                <a16:creationId xmlns:a16="http://schemas.microsoft.com/office/drawing/2014/main" id="{4E155877-136D-4405-97AC-6808C1B9AEE8}"/>
              </a:ext>
            </a:extLst>
          </p:cNvPr>
          <p:cNvPicPr>
            <a:picLocks noChangeAspect="1"/>
          </p:cNvPicPr>
          <p:nvPr/>
        </p:nvPicPr>
        <p:blipFill>
          <a:blip r:embed="rId4"/>
          <a:stretch>
            <a:fillRect/>
          </a:stretch>
        </p:blipFill>
        <p:spPr>
          <a:xfrm>
            <a:off x="5614313" y="1669878"/>
            <a:ext cx="1781913" cy="1053891"/>
          </a:xfrm>
          <a:prstGeom prst="rect">
            <a:avLst/>
          </a:prstGeom>
        </p:spPr>
      </p:pic>
      <p:pic>
        <p:nvPicPr>
          <p:cNvPr id="11" name="Picture 10">
            <a:extLst>
              <a:ext uri="{FF2B5EF4-FFF2-40B4-BE49-F238E27FC236}">
                <a16:creationId xmlns:a16="http://schemas.microsoft.com/office/drawing/2014/main" id="{C964116C-70FE-4DEF-ACC4-F3DF11FFDB98}"/>
              </a:ext>
            </a:extLst>
          </p:cNvPr>
          <p:cNvPicPr>
            <a:picLocks noChangeAspect="1"/>
          </p:cNvPicPr>
          <p:nvPr/>
        </p:nvPicPr>
        <p:blipFill>
          <a:blip r:embed="rId5"/>
          <a:stretch>
            <a:fillRect/>
          </a:stretch>
        </p:blipFill>
        <p:spPr>
          <a:xfrm>
            <a:off x="7470564" y="1669878"/>
            <a:ext cx="1150235" cy="1053891"/>
          </a:xfrm>
          <a:prstGeom prst="rect">
            <a:avLst/>
          </a:prstGeom>
        </p:spPr>
      </p:pic>
      <p:pic>
        <p:nvPicPr>
          <p:cNvPr id="15" name="Picture 14">
            <a:extLst>
              <a:ext uri="{FF2B5EF4-FFF2-40B4-BE49-F238E27FC236}">
                <a16:creationId xmlns:a16="http://schemas.microsoft.com/office/drawing/2014/main" id="{FE6D0F43-A62B-43F4-9750-0FBAE7D9D227}"/>
              </a:ext>
            </a:extLst>
          </p:cNvPr>
          <p:cNvPicPr>
            <a:picLocks noChangeAspect="1"/>
          </p:cNvPicPr>
          <p:nvPr/>
        </p:nvPicPr>
        <p:blipFill>
          <a:blip r:embed="rId6"/>
          <a:stretch>
            <a:fillRect/>
          </a:stretch>
        </p:blipFill>
        <p:spPr>
          <a:xfrm>
            <a:off x="3561423" y="3276858"/>
            <a:ext cx="1385270" cy="1160492"/>
          </a:xfrm>
          <a:prstGeom prst="rect">
            <a:avLst/>
          </a:prstGeom>
        </p:spPr>
      </p:pic>
      <p:pic>
        <p:nvPicPr>
          <p:cNvPr id="23" name="Picture 22">
            <a:extLst>
              <a:ext uri="{FF2B5EF4-FFF2-40B4-BE49-F238E27FC236}">
                <a16:creationId xmlns:a16="http://schemas.microsoft.com/office/drawing/2014/main" id="{D810317C-E47E-4512-8EB6-91F76923A211}"/>
              </a:ext>
            </a:extLst>
          </p:cNvPr>
          <p:cNvPicPr>
            <a:picLocks noChangeAspect="1"/>
          </p:cNvPicPr>
          <p:nvPr/>
        </p:nvPicPr>
        <p:blipFill>
          <a:blip r:embed="rId7"/>
          <a:stretch>
            <a:fillRect/>
          </a:stretch>
        </p:blipFill>
        <p:spPr>
          <a:xfrm>
            <a:off x="5093866" y="3276859"/>
            <a:ext cx="1385269" cy="1160493"/>
          </a:xfrm>
          <a:prstGeom prst="rect">
            <a:avLst/>
          </a:prstGeom>
        </p:spPr>
      </p:pic>
      <p:pic>
        <p:nvPicPr>
          <p:cNvPr id="24" name="Picture 23">
            <a:extLst>
              <a:ext uri="{FF2B5EF4-FFF2-40B4-BE49-F238E27FC236}">
                <a16:creationId xmlns:a16="http://schemas.microsoft.com/office/drawing/2014/main" id="{E6A69172-08C3-4C64-9590-6A31A8B4F8BA}"/>
              </a:ext>
            </a:extLst>
          </p:cNvPr>
          <p:cNvPicPr>
            <a:picLocks noChangeAspect="1"/>
          </p:cNvPicPr>
          <p:nvPr/>
        </p:nvPicPr>
        <p:blipFill>
          <a:blip r:embed="rId8"/>
          <a:stretch>
            <a:fillRect/>
          </a:stretch>
        </p:blipFill>
        <p:spPr>
          <a:xfrm>
            <a:off x="6581988" y="3294556"/>
            <a:ext cx="2004010" cy="1230486"/>
          </a:xfrm>
          <a:prstGeom prst="rect">
            <a:avLst/>
          </a:prstGeom>
        </p:spPr>
      </p:pic>
      <p:pic>
        <p:nvPicPr>
          <p:cNvPr id="26" name="Picture 25">
            <a:extLst>
              <a:ext uri="{FF2B5EF4-FFF2-40B4-BE49-F238E27FC236}">
                <a16:creationId xmlns:a16="http://schemas.microsoft.com/office/drawing/2014/main" id="{3FB36690-C4EC-4AB5-B02B-7C1A516AEA81}"/>
              </a:ext>
            </a:extLst>
          </p:cNvPr>
          <p:cNvPicPr>
            <a:picLocks noChangeAspect="1"/>
          </p:cNvPicPr>
          <p:nvPr/>
        </p:nvPicPr>
        <p:blipFill>
          <a:blip r:embed="rId9"/>
          <a:stretch>
            <a:fillRect/>
          </a:stretch>
        </p:blipFill>
        <p:spPr>
          <a:xfrm>
            <a:off x="3578607" y="4971873"/>
            <a:ext cx="1371858" cy="1068887"/>
          </a:xfrm>
          <a:prstGeom prst="rect">
            <a:avLst/>
          </a:prstGeom>
        </p:spPr>
      </p:pic>
      <p:pic>
        <p:nvPicPr>
          <p:cNvPr id="29" name="Picture 28">
            <a:extLst>
              <a:ext uri="{FF2B5EF4-FFF2-40B4-BE49-F238E27FC236}">
                <a16:creationId xmlns:a16="http://schemas.microsoft.com/office/drawing/2014/main" id="{BC654864-2E90-45BA-B4E8-DD66C9FB73BA}"/>
              </a:ext>
            </a:extLst>
          </p:cNvPr>
          <p:cNvPicPr>
            <a:picLocks noChangeAspect="1"/>
          </p:cNvPicPr>
          <p:nvPr/>
        </p:nvPicPr>
        <p:blipFill>
          <a:blip r:embed="rId10"/>
          <a:stretch>
            <a:fillRect/>
          </a:stretch>
        </p:blipFill>
        <p:spPr>
          <a:xfrm>
            <a:off x="5026146" y="4982984"/>
            <a:ext cx="1253517" cy="1064460"/>
          </a:xfrm>
          <a:prstGeom prst="rect">
            <a:avLst/>
          </a:prstGeom>
        </p:spPr>
      </p:pic>
      <p:pic>
        <p:nvPicPr>
          <p:cNvPr id="31" name="Picture 30">
            <a:extLst>
              <a:ext uri="{FF2B5EF4-FFF2-40B4-BE49-F238E27FC236}">
                <a16:creationId xmlns:a16="http://schemas.microsoft.com/office/drawing/2014/main" id="{DE44DEC7-D94C-47FF-9195-779B73E52349}"/>
              </a:ext>
            </a:extLst>
          </p:cNvPr>
          <p:cNvPicPr>
            <a:picLocks noChangeAspect="1"/>
          </p:cNvPicPr>
          <p:nvPr/>
        </p:nvPicPr>
        <p:blipFill>
          <a:blip r:embed="rId11"/>
          <a:stretch>
            <a:fillRect/>
          </a:stretch>
        </p:blipFill>
        <p:spPr>
          <a:xfrm>
            <a:off x="6358631" y="4989208"/>
            <a:ext cx="1253517" cy="1064460"/>
          </a:xfrm>
          <a:prstGeom prst="rect">
            <a:avLst/>
          </a:prstGeom>
        </p:spPr>
      </p:pic>
      <p:pic>
        <p:nvPicPr>
          <p:cNvPr id="36" name="Picture 35">
            <a:extLst>
              <a:ext uri="{FF2B5EF4-FFF2-40B4-BE49-F238E27FC236}">
                <a16:creationId xmlns:a16="http://schemas.microsoft.com/office/drawing/2014/main" id="{503CFEB4-9DE5-4618-A4E0-9DB338BA2F71}"/>
              </a:ext>
            </a:extLst>
          </p:cNvPr>
          <p:cNvPicPr>
            <a:picLocks noChangeAspect="1"/>
          </p:cNvPicPr>
          <p:nvPr/>
        </p:nvPicPr>
        <p:blipFill>
          <a:blip r:embed="rId12"/>
          <a:stretch>
            <a:fillRect/>
          </a:stretch>
        </p:blipFill>
        <p:spPr>
          <a:xfrm>
            <a:off x="7675155" y="4974968"/>
            <a:ext cx="973093" cy="1082309"/>
          </a:xfrm>
          <a:prstGeom prst="rect">
            <a:avLst/>
          </a:prstGeom>
        </p:spPr>
      </p:pic>
    </p:spTree>
    <p:extLst>
      <p:ext uri="{BB962C8B-B14F-4D97-AF65-F5344CB8AC3E}">
        <p14:creationId xmlns:p14="http://schemas.microsoft.com/office/powerpoint/2010/main" val="12916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5043-FD51-4428-BE38-49741B9211C0}"/>
              </a:ext>
            </a:extLst>
          </p:cNvPr>
          <p:cNvSpPr>
            <a:spLocks noGrp="1"/>
          </p:cNvSpPr>
          <p:nvPr>
            <p:ph type="ctrTitle"/>
          </p:nvPr>
        </p:nvSpPr>
        <p:spPr>
          <a:xfrm>
            <a:off x="2133601" y="1605887"/>
            <a:ext cx="9371012" cy="474734"/>
          </a:xfrm>
        </p:spPr>
        <p:txBody>
          <a:bodyPr>
            <a:noAutofit/>
          </a:bodyPr>
          <a:lstStyle/>
          <a:p>
            <a:r>
              <a:rPr lang="en-US" sz="3600" dirty="0" err="1"/>
              <a:t>Solr</a:t>
            </a:r>
            <a:endParaRPr lang="en-US" sz="3600" dirty="0"/>
          </a:p>
        </p:txBody>
      </p:sp>
      <p:sp>
        <p:nvSpPr>
          <p:cNvPr id="3" name="Subtitle 2">
            <a:extLst>
              <a:ext uri="{FF2B5EF4-FFF2-40B4-BE49-F238E27FC236}">
                <a16:creationId xmlns:a16="http://schemas.microsoft.com/office/drawing/2014/main" id="{D91DC07A-6E49-4D02-9C6F-A724915EB092}"/>
              </a:ext>
            </a:extLst>
          </p:cNvPr>
          <p:cNvSpPr>
            <a:spLocks noGrp="1"/>
          </p:cNvSpPr>
          <p:nvPr>
            <p:ph type="subTitle" idx="1"/>
          </p:nvPr>
        </p:nvSpPr>
        <p:spPr>
          <a:xfrm>
            <a:off x="2197291" y="2406555"/>
            <a:ext cx="9307322" cy="3497107"/>
          </a:xfrm>
        </p:spPr>
        <p:txBody>
          <a:bodyPr>
            <a:normAutofit/>
          </a:bodyPr>
          <a:lstStyle/>
          <a:p>
            <a:pPr marL="342900" indent="-342900">
              <a:buFont typeface="Arial" panose="020B0604020202020204" pitchFamily="34" charset="0"/>
              <a:buChar char="•"/>
            </a:pPr>
            <a:r>
              <a:rPr lang="en-US" dirty="0"/>
              <a:t>Cleaned tweets data</a:t>
            </a:r>
          </a:p>
          <a:p>
            <a:pPr marL="342900" indent="-342900">
              <a:buFont typeface="Arial" panose="020B0604020202020204" pitchFamily="34" charset="0"/>
              <a:buChar char="•"/>
            </a:pPr>
            <a:r>
              <a:rPr lang="en-US" dirty="0"/>
              <a:t>Created a csv file with necessary columns</a:t>
            </a:r>
          </a:p>
          <a:p>
            <a:pPr marL="342900" indent="-342900">
              <a:buFont typeface="Arial" panose="020B0604020202020204" pitchFamily="34" charset="0"/>
              <a:buChar char="•"/>
            </a:pPr>
            <a:r>
              <a:rPr lang="en-US" dirty="0"/>
              <a:t>Imported data into </a:t>
            </a:r>
            <a:r>
              <a:rPr lang="en-US" dirty="0" err="1"/>
              <a:t>solr</a:t>
            </a:r>
            <a:endParaRPr lang="en-US" dirty="0"/>
          </a:p>
          <a:p>
            <a:pPr marL="342900" indent="-342900">
              <a:buFont typeface="Arial" panose="020B0604020202020204" pitchFamily="34" charset="0"/>
              <a:buChar char="•"/>
            </a:pPr>
            <a:r>
              <a:rPr lang="en-US" dirty="0"/>
              <a:t>Performed several queries </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6B29D3AA-66A0-4D61-99DA-8B05B4332847}"/>
              </a:ext>
            </a:extLst>
          </p:cNvPr>
          <p:cNvPicPr>
            <a:picLocks noChangeAspect="1"/>
          </p:cNvPicPr>
          <p:nvPr/>
        </p:nvPicPr>
        <p:blipFill rotWithShape="1">
          <a:blip r:embed="rId2"/>
          <a:srcRect t="22400" b="4235"/>
          <a:stretch/>
        </p:blipFill>
        <p:spPr>
          <a:xfrm>
            <a:off x="7419382" y="2007358"/>
            <a:ext cx="4299496" cy="3792941"/>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198CB8DE-1F13-4CBE-A851-47EAFBD2393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23925" y="176670"/>
            <a:ext cx="2695575" cy="1485900"/>
          </a:xfrm>
          <a:prstGeom prst="rect">
            <a:avLst/>
          </a:prstGeom>
        </p:spPr>
      </p:pic>
    </p:spTree>
    <p:extLst>
      <p:ext uri="{BB962C8B-B14F-4D97-AF65-F5344CB8AC3E}">
        <p14:creationId xmlns:p14="http://schemas.microsoft.com/office/powerpoint/2010/main" val="34597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AB14-350F-452F-BEA4-6EC721C16687}"/>
              </a:ext>
            </a:extLst>
          </p:cNvPr>
          <p:cNvSpPr>
            <a:spLocks noGrp="1"/>
          </p:cNvSpPr>
          <p:nvPr>
            <p:ph type="title"/>
          </p:nvPr>
        </p:nvSpPr>
        <p:spPr/>
        <p:txBody>
          <a:bodyPr/>
          <a:lstStyle/>
          <a:p>
            <a:r>
              <a:rPr lang="en-US" dirty="0" err="1"/>
              <a:t>Solr</a:t>
            </a:r>
            <a:r>
              <a:rPr lang="en-US" dirty="0"/>
              <a:t> Queries </a:t>
            </a:r>
          </a:p>
        </p:txBody>
      </p:sp>
      <p:sp>
        <p:nvSpPr>
          <p:cNvPr id="3" name="Content Placeholder 2">
            <a:extLst>
              <a:ext uri="{FF2B5EF4-FFF2-40B4-BE49-F238E27FC236}">
                <a16:creationId xmlns:a16="http://schemas.microsoft.com/office/drawing/2014/main" id="{EDFEAF30-6E2B-4A58-9271-5C492ACFFC53}"/>
              </a:ext>
            </a:extLst>
          </p:cNvPr>
          <p:cNvSpPr>
            <a:spLocks noGrp="1"/>
          </p:cNvSpPr>
          <p:nvPr>
            <p:ph idx="1"/>
          </p:nvPr>
        </p:nvSpPr>
        <p:spPr>
          <a:xfrm>
            <a:off x="2589212" y="1801504"/>
            <a:ext cx="8915400" cy="4109718"/>
          </a:xfrm>
        </p:spPr>
        <p:txBody>
          <a:bodyPr/>
          <a:lstStyle/>
          <a:p>
            <a:r>
              <a:rPr lang="en-US" dirty="0"/>
              <a:t>1. Top 10 users with most followers </a:t>
            </a:r>
          </a:p>
          <a:p>
            <a:r>
              <a:rPr lang="en-US" dirty="0"/>
              <a:t>2. Top 10 users in the USA with most status count</a:t>
            </a:r>
          </a:p>
          <a:p>
            <a:r>
              <a:rPr lang="en-US" dirty="0"/>
              <a:t>3. Top 50 users in the USA with most friends</a:t>
            </a:r>
          </a:p>
          <a:p>
            <a:r>
              <a:rPr lang="en-US" dirty="0"/>
              <a:t>4. Users who tweeted about democrats</a:t>
            </a:r>
          </a:p>
          <a:p>
            <a:r>
              <a:rPr lang="en-US" dirty="0"/>
              <a:t>5. </a:t>
            </a:r>
            <a:r>
              <a:rPr lang="en-US" dirty="0" err="1"/>
              <a:t>Uesrs</a:t>
            </a:r>
            <a:r>
              <a:rPr lang="en-US" dirty="0"/>
              <a:t> who tweeted about republicans </a:t>
            </a:r>
          </a:p>
        </p:txBody>
      </p:sp>
      <p:pic>
        <p:nvPicPr>
          <p:cNvPr id="4" name="Picture 3" descr="A picture containing drawing&#10;&#10;Description automatically generated">
            <a:extLst>
              <a:ext uri="{FF2B5EF4-FFF2-40B4-BE49-F238E27FC236}">
                <a16:creationId xmlns:a16="http://schemas.microsoft.com/office/drawing/2014/main" id="{79C86F5B-7BCB-434C-8AC7-C2F64D1A55B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323925" y="195524"/>
            <a:ext cx="2695575" cy="1485900"/>
          </a:xfrm>
          <a:prstGeom prst="rect">
            <a:avLst/>
          </a:prstGeom>
        </p:spPr>
      </p:pic>
    </p:spTree>
    <p:extLst>
      <p:ext uri="{BB962C8B-B14F-4D97-AF65-F5344CB8AC3E}">
        <p14:creationId xmlns:p14="http://schemas.microsoft.com/office/powerpoint/2010/main" val="218069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50958-4DF8-4BA3-88EA-F1EA65DC4863}"/>
              </a:ext>
            </a:extLst>
          </p:cNvPr>
          <p:cNvSpPr>
            <a:spLocks noGrp="1"/>
          </p:cNvSpPr>
          <p:nvPr>
            <p:ph type="title"/>
          </p:nvPr>
        </p:nvSpPr>
        <p:spPr>
          <a:xfrm>
            <a:off x="519017" y="211103"/>
            <a:ext cx="5122652" cy="742208"/>
          </a:xfrm>
        </p:spPr>
        <p:txBody>
          <a:bodyPr>
            <a:normAutofit/>
          </a:bodyPr>
          <a:lstStyle/>
          <a:p>
            <a:r>
              <a:rPr lang="en-US" dirty="0"/>
              <a:t>Graph frames             </a:t>
            </a:r>
          </a:p>
        </p:txBody>
      </p:sp>
      <p:sp>
        <p:nvSpPr>
          <p:cNvPr id="139" name="Rectangle 138">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DC8D535-653E-4C8D-8817-FB20D2D3188A}"/>
              </a:ext>
            </a:extLst>
          </p:cNvPr>
          <p:cNvSpPr>
            <a:spLocks noGrp="1"/>
          </p:cNvSpPr>
          <p:nvPr>
            <p:ph idx="1"/>
          </p:nvPr>
        </p:nvSpPr>
        <p:spPr>
          <a:xfrm>
            <a:off x="649225" y="1079769"/>
            <a:ext cx="6179592" cy="5418307"/>
          </a:xfrm>
        </p:spPr>
        <p:txBody>
          <a:bodyPr>
            <a:noAutofit/>
          </a:bodyPr>
          <a:lstStyle/>
          <a:p>
            <a:r>
              <a:rPr lang="en-US" sz="2200" dirty="0"/>
              <a:t>Created a graph frame on data frame created from twitter data.</a:t>
            </a:r>
          </a:p>
          <a:p>
            <a:r>
              <a:rPr lang="en-US" sz="2200" dirty="0"/>
              <a:t>Calculated indegree and outdegree for the graph</a:t>
            </a:r>
          </a:p>
          <a:p>
            <a:r>
              <a:rPr lang="en-US" sz="2200" dirty="0"/>
              <a:t>Calculated the number of triangles formed on the graph frame.</a:t>
            </a:r>
          </a:p>
          <a:p>
            <a:r>
              <a:rPr lang="en-US" sz="2200" dirty="0"/>
              <a:t>Calculated page ran using the </a:t>
            </a:r>
            <a:r>
              <a:rPr lang="en-US" sz="2200" dirty="0" err="1"/>
              <a:t>graphframe</a:t>
            </a:r>
            <a:r>
              <a:rPr lang="en-US" sz="2200" dirty="0"/>
              <a:t>.</a:t>
            </a:r>
          </a:p>
          <a:p>
            <a:r>
              <a:rPr lang="en-US" sz="2200" dirty="0"/>
              <a:t>Stored the created graphs in to parquet file.</a:t>
            </a:r>
          </a:p>
          <a:p>
            <a:r>
              <a:rPr lang="en-US" sz="2200" dirty="0"/>
              <a:t>Generated labels based on the “id” column, we can use these labels for classification purposes in Machine Learning.</a:t>
            </a:r>
          </a:p>
        </p:txBody>
      </p:sp>
      <p:pic>
        <p:nvPicPr>
          <p:cNvPr id="1028" name="Picture 4" descr="Math Alive Graphs 1">
            <a:extLst>
              <a:ext uri="{FF2B5EF4-FFF2-40B4-BE49-F238E27FC236}">
                <a16:creationId xmlns:a16="http://schemas.microsoft.com/office/drawing/2014/main" id="{DD55CB66-9449-46CF-82AA-D3742B1C21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8936" y="353277"/>
            <a:ext cx="4282130" cy="20397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nalyzing Flight Delays with Apache Spark GraphFrames and MapR ...">
            <a:extLst>
              <a:ext uri="{FF2B5EF4-FFF2-40B4-BE49-F238E27FC236}">
                <a16:creationId xmlns:a16="http://schemas.microsoft.com/office/drawing/2014/main" id="{7581A856-FCBF-4B72-BCB1-606DEFB9FD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20646" y="2805435"/>
            <a:ext cx="4990289" cy="3468906"/>
          </a:xfrm>
          <a:prstGeom prst="rect">
            <a:avLst/>
          </a:prstGeom>
          <a:noFill/>
          <a:extLst>
            <a:ext uri="{909E8E84-426E-40DD-AFC4-6F175D3DCCD1}">
              <a14:hiddenFill xmlns:a14="http://schemas.microsoft.com/office/drawing/2010/main">
                <a:solidFill>
                  <a:srgbClr val="FFFFFF"/>
                </a:solidFill>
              </a14:hiddenFill>
            </a:ext>
          </a:extLst>
        </p:spPr>
      </p:pic>
      <p:sp>
        <p:nvSpPr>
          <p:cNvPr id="141"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3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7"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9"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6CB882B3-8B16-4974-B485-3F477767F47B}"/>
              </a:ext>
            </a:extLst>
          </p:cNvPr>
          <p:cNvSpPr>
            <a:spLocks noGrp="1"/>
          </p:cNvSpPr>
          <p:nvPr>
            <p:ph type="title"/>
          </p:nvPr>
        </p:nvSpPr>
        <p:spPr>
          <a:xfrm>
            <a:off x="1217056" y="1093380"/>
            <a:ext cx="3068182" cy="4671240"/>
          </a:xfrm>
        </p:spPr>
        <p:txBody>
          <a:bodyPr anchor="ctr">
            <a:normAutofit/>
          </a:bodyPr>
          <a:lstStyle/>
          <a:p>
            <a:pPr algn="r"/>
            <a:r>
              <a:rPr lang="en-US" dirty="0"/>
              <a:t>Conclusion</a:t>
            </a:r>
          </a:p>
        </p:txBody>
      </p:sp>
      <p:sp>
        <p:nvSpPr>
          <p:cNvPr id="24"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6" name="Rectangle 25">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06C620-7885-4B98-A58F-A5485C3CA40D}"/>
              </a:ext>
            </a:extLst>
          </p:cNvPr>
          <p:cNvSpPr>
            <a:spLocks noGrp="1"/>
          </p:cNvSpPr>
          <p:nvPr>
            <p:ph idx="1"/>
          </p:nvPr>
        </p:nvSpPr>
        <p:spPr>
          <a:xfrm>
            <a:off x="5285509" y="1073924"/>
            <a:ext cx="6219103" cy="4679250"/>
          </a:xfrm>
        </p:spPr>
        <p:txBody>
          <a:bodyPr vert="horz" lIns="91440" tIns="45720" rIns="91440" bIns="45720" rtlCol="0" anchor="ctr">
            <a:normAutofit/>
          </a:bodyPr>
          <a:lstStyle/>
          <a:p>
            <a:r>
              <a:rPr lang="en-US" dirty="0"/>
              <a:t>Collected Twitter data using hashtags #Democrats, #Republicans and loaded into Hadoop and ran hive queries to get information on particular topic, exported tweets file to solar and queried using it, implemented sentimental analysis, built data frames on the data, queried using spark </a:t>
            </a:r>
            <a:r>
              <a:rPr lang="en-US" dirty="0" err="1"/>
              <a:t>sql</a:t>
            </a:r>
            <a:r>
              <a:rPr lang="en-US" dirty="0"/>
              <a:t>, created graphs on the data frames and implemented various operations using Graph frames.</a:t>
            </a:r>
          </a:p>
          <a:p>
            <a:endParaRPr lang="en-US" dirty="0"/>
          </a:p>
          <a:p>
            <a:endParaRPr lang="en-US" dirty="0"/>
          </a:p>
        </p:txBody>
      </p:sp>
    </p:spTree>
    <p:extLst>
      <p:ext uri="{BB962C8B-B14F-4D97-AF65-F5344CB8AC3E}">
        <p14:creationId xmlns:p14="http://schemas.microsoft.com/office/powerpoint/2010/main" val="35691694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710</Words>
  <Application>Microsoft Office PowerPoint</Application>
  <PresentationFormat>Widescreen</PresentationFormat>
  <Paragraphs>82</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Century Gothic</vt:lpstr>
      <vt:lpstr>Wingdings</vt:lpstr>
      <vt:lpstr>Wingdings 3</vt:lpstr>
      <vt:lpstr>Wisp</vt:lpstr>
      <vt:lpstr>Office Theme</vt:lpstr>
      <vt:lpstr>Analysis of twitter data using Spark,Hive and Solr</vt:lpstr>
      <vt:lpstr>ABSTRACT</vt:lpstr>
      <vt:lpstr>PROJECT FLOW</vt:lpstr>
      <vt:lpstr>Hive operations:</vt:lpstr>
      <vt:lpstr>PowerPoint Presentation</vt:lpstr>
      <vt:lpstr>Solr</vt:lpstr>
      <vt:lpstr>Solr Queries </vt:lpstr>
      <vt:lpstr>Graph frames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twitter data using Spark,Hive and Solr</dc:title>
  <dc:creator>Praveen Poluri</dc:creator>
  <cp:lastModifiedBy>Praveen Poluri</cp:lastModifiedBy>
  <cp:revision>5</cp:revision>
  <dcterms:created xsi:type="dcterms:W3CDTF">2020-05-12T23:58:35Z</dcterms:created>
  <dcterms:modified xsi:type="dcterms:W3CDTF">2020-05-13T01:02:00Z</dcterms:modified>
</cp:coreProperties>
</file>