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9" r:id="rId2"/>
    <p:sldId id="257" r:id="rId3"/>
    <p:sldId id="258" r:id="rId4"/>
    <p:sldId id="275" r:id="rId5"/>
    <p:sldId id="270" r:id="rId6"/>
    <p:sldId id="276" r:id="rId7"/>
    <p:sldId id="261" r:id="rId8"/>
    <p:sldId id="277" r:id="rId9"/>
    <p:sldId id="271" r:id="rId10"/>
    <p:sldId id="278" r:id="rId11"/>
    <p:sldId id="279" r:id="rId12"/>
    <p:sldId id="280" r:id="rId13"/>
    <p:sldId id="281" r:id="rId14"/>
    <p:sldId id="282" r:id="rId15"/>
    <p:sldId id="283" r:id="rId16"/>
    <p:sldId id="268"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988D06E-FD69-4A90-B87E-8B1DDCF7DD45}">
          <p14:sldIdLst/>
        </p14:section>
        <p14:section name="Untitled Section" id="{36975FC7-B977-41FB-AF9A-E77D4BB1165E}">
          <p14:sldIdLst>
            <p14:sldId id="259"/>
            <p14:sldId id="257"/>
            <p14:sldId id="258"/>
            <p14:sldId id="275"/>
            <p14:sldId id="270"/>
            <p14:sldId id="276"/>
            <p14:sldId id="261"/>
            <p14:sldId id="277"/>
            <p14:sldId id="271"/>
            <p14:sldId id="278"/>
            <p14:sldId id="279"/>
            <p14:sldId id="280"/>
            <p14:sldId id="281"/>
            <p14:sldId id="282"/>
            <p14:sldId id="283"/>
            <p14:sldId id="268"/>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176D97-E300-48CF-82D9-404206E8ABA4}"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01E02C-A9E7-4CF5-9D8D-435CBBCB7232}" type="slidenum">
              <a:rPr lang="en-IN" smtClean="0"/>
              <a:t>‹#›</a:t>
            </a:fld>
            <a:endParaRPr lang="en-IN"/>
          </a:p>
        </p:txBody>
      </p:sp>
    </p:spTree>
    <p:extLst>
      <p:ext uri="{BB962C8B-B14F-4D97-AF65-F5344CB8AC3E}">
        <p14:creationId xmlns:p14="http://schemas.microsoft.com/office/powerpoint/2010/main" val="3588973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76D97-E300-48CF-82D9-404206E8ABA4}"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01E02C-A9E7-4CF5-9D8D-435CBBCB7232}" type="slidenum">
              <a:rPr lang="en-IN" smtClean="0"/>
              <a:t>‹#›</a:t>
            </a:fld>
            <a:endParaRPr lang="en-IN"/>
          </a:p>
        </p:txBody>
      </p:sp>
    </p:spTree>
    <p:extLst>
      <p:ext uri="{BB962C8B-B14F-4D97-AF65-F5344CB8AC3E}">
        <p14:creationId xmlns:p14="http://schemas.microsoft.com/office/powerpoint/2010/main" val="2668381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76D97-E300-48CF-82D9-404206E8ABA4}"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01E02C-A9E7-4CF5-9D8D-435CBBCB723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72631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76D97-E300-48CF-82D9-404206E8ABA4}"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01E02C-A9E7-4CF5-9D8D-435CBBCB7232}" type="slidenum">
              <a:rPr lang="en-IN" smtClean="0"/>
              <a:t>‹#›</a:t>
            </a:fld>
            <a:endParaRPr lang="en-IN"/>
          </a:p>
        </p:txBody>
      </p:sp>
    </p:spTree>
    <p:extLst>
      <p:ext uri="{BB962C8B-B14F-4D97-AF65-F5344CB8AC3E}">
        <p14:creationId xmlns:p14="http://schemas.microsoft.com/office/powerpoint/2010/main" val="1962935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76D97-E300-48CF-82D9-404206E8ABA4}"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01E02C-A9E7-4CF5-9D8D-435CBBCB723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0940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76D97-E300-48CF-82D9-404206E8ABA4}"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01E02C-A9E7-4CF5-9D8D-435CBBCB7232}" type="slidenum">
              <a:rPr lang="en-IN" smtClean="0"/>
              <a:t>‹#›</a:t>
            </a:fld>
            <a:endParaRPr lang="en-IN"/>
          </a:p>
        </p:txBody>
      </p:sp>
    </p:spTree>
    <p:extLst>
      <p:ext uri="{BB962C8B-B14F-4D97-AF65-F5344CB8AC3E}">
        <p14:creationId xmlns:p14="http://schemas.microsoft.com/office/powerpoint/2010/main" val="1464453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76D97-E300-48CF-82D9-404206E8ABA4}"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01E02C-A9E7-4CF5-9D8D-435CBBCB7232}" type="slidenum">
              <a:rPr lang="en-IN" smtClean="0"/>
              <a:t>‹#›</a:t>
            </a:fld>
            <a:endParaRPr lang="en-IN"/>
          </a:p>
        </p:txBody>
      </p:sp>
    </p:spTree>
    <p:extLst>
      <p:ext uri="{BB962C8B-B14F-4D97-AF65-F5344CB8AC3E}">
        <p14:creationId xmlns:p14="http://schemas.microsoft.com/office/powerpoint/2010/main" val="684283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76D97-E300-48CF-82D9-404206E8ABA4}"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01E02C-A9E7-4CF5-9D8D-435CBBCB7232}" type="slidenum">
              <a:rPr lang="en-IN" smtClean="0"/>
              <a:t>‹#›</a:t>
            </a:fld>
            <a:endParaRPr lang="en-IN"/>
          </a:p>
        </p:txBody>
      </p:sp>
    </p:spTree>
    <p:extLst>
      <p:ext uri="{BB962C8B-B14F-4D97-AF65-F5344CB8AC3E}">
        <p14:creationId xmlns:p14="http://schemas.microsoft.com/office/powerpoint/2010/main" val="1292254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76D97-E300-48CF-82D9-404206E8ABA4}"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01E02C-A9E7-4CF5-9D8D-435CBBCB7232}" type="slidenum">
              <a:rPr lang="en-IN" smtClean="0"/>
              <a:t>‹#›</a:t>
            </a:fld>
            <a:endParaRPr lang="en-IN"/>
          </a:p>
        </p:txBody>
      </p:sp>
    </p:spTree>
    <p:extLst>
      <p:ext uri="{BB962C8B-B14F-4D97-AF65-F5344CB8AC3E}">
        <p14:creationId xmlns:p14="http://schemas.microsoft.com/office/powerpoint/2010/main" val="192746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76D97-E300-48CF-82D9-404206E8ABA4}"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01E02C-A9E7-4CF5-9D8D-435CBBCB7232}" type="slidenum">
              <a:rPr lang="en-IN" smtClean="0"/>
              <a:t>‹#›</a:t>
            </a:fld>
            <a:endParaRPr lang="en-IN"/>
          </a:p>
        </p:txBody>
      </p:sp>
    </p:spTree>
    <p:extLst>
      <p:ext uri="{BB962C8B-B14F-4D97-AF65-F5344CB8AC3E}">
        <p14:creationId xmlns:p14="http://schemas.microsoft.com/office/powerpoint/2010/main" val="3303716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176D97-E300-48CF-82D9-404206E8ABA4}" type="datetimeFigureOut">
              <a:rPr lang="en-IN" smtClean="0"/>
              <a:t>16-03-2025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01E02C-A9E7-4CF5-9D8D-435CBBCB7232}" type="slidenum">
              <a:rPr lang="en-IN" smtClean="0"/>
              <a:t>‹#›</a:t>
            </a:fld>
            <a:endParaRPr lang="en-IN"/>
          </a:p>
        </p:txBody>
      </p:sp>
    </p:spTree>
    <p:extLst>
      <p:ext uri="{BB962C8B-B14F-4D97-AF65-F5344CB8AC3E}">
        <p14:creationId xmlns:p14="http://schemas.microsoft.com/office/powerpoint/2010/main" val="126545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176D97-E300-48CF-82D9-404206E8ABA4}" type="datetimeFigureOut">
              <a:rPr lang="en-IN" smtClean="0"/>
              <a:t>16-03-2025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01E02C-A9E7-4CF5-9D8D-435CBBCB7232}" type="slidenum">
              <a:rPr lang="en-IN" smtClean="0"/>
              <a:t>‹#›</a:t>
            </a:fld>
            <a:endParaRPr lang="en-IN"/>
          </a:p>
        </p:txBody>
      </p:sp>
    </p:spTree>
    <p:extLst>
      <p:ext uri="{BB962C8B-B14F-4D97-AF65-F5344CB8AC3E}">
        <p14:creationId xmlns:p14="http://schemas.microsoft.com/office/powerpoint/2010/main" val="1461600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176D97-E300-48CF-82D9-404206E8ABA4}" type="datetimeFigureOut">
              <a:rPr lang="en-IN" smtClean="0"/>
              <a:t>16-03-2025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01E02C-A9E7-4CF5-9D8D-435CBBCB7232}" type="slidenum">
              <a:rPr lang="en-IN" smtClean="0"/>
              <a:t>‹#›</a:t>
            </a:fld>
            <a:endParaRPr lang="en-IN"/>
          </a:p>
        </p:txBody>
      </p:sp>
    </p:spTree>
    <p:extLst>
      <p:ext uri="{BB962C8B-B14F-4D97-AF65-F5344CB8AC3E}">
        <p14:creationId xmlns:p14="http://schemas.microsoft.com/office/powerpoint/2010/main" val="1442797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76D97-E300-48CF-82D9-404206E8ABA4}" type="datetimeFigureOut">
              <a:rPr lang="en-IN" smtClean="0"/>
              <a:t>16-03-2025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01E02C-A9E7-4CF5-9D8D-435CBBCB7232}" type="slidenum">
              <a:rPr lang="en-IN" smtClean="0"/>
              <a:t>‹#›</a:t>
            </a:fld>
            <a:endParaRPr lang="en-IN"/>
          </a:p>
        </p:txBody>
      </p:sp>
    </p:spTree>
    <p:extLst>
      <p:ext uri="{BB962C8B-B14F-4D97-AF65-F5344CB8AC3E}">
        <p14:creationId xmlns:p14="http://schemas.microsoft.com/office/powerpoint/2010/main" val="991064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176D97-E300-48CF-82D9-404206E8ABA4}" type="datetimeFigureOut">
              <a:rPr lang="en-IN" smtClean="0"/>
              <a:t>16-03-2025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01E02C-A9E7-4CF5-9D8D-435CBBCB7232}" type="slidenum">
              <a:rPr lang="en-IN" smtClean="0"/>
              <a:t>‹#›</a:t>
            </a:fld>
            <a:endParaRPr lang="en-IN"/>
          </a:p>
        </p:txBody>
      </p:sp>
    </p:spTree>
    <p:extLst>
      <p:ext uri="{BB962C8B-B14F-4D97-AF65-F5344CB8AC3E}">
        <p14:creationId xmlns:p14="http://schemas.microsoft.com/office/powerpoint/2010/main" val="383180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76D97-E300-48CF-82D9-404206E8ABA4}" type="datetimeFigureOut">
              <a:rPr lang="en-IN" smtClean="0"/>
              <a:t>16-03-2025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01E02C-A9E7-4CF5-9D8D-435CBBCB7232}" type="slidenum">
              <a:rPr lang="en-IN" smtClean="0"/>
              <a:t>‹#›</a:t>
            </a:fld>
            <a:endParaRPr lang="en-IN"/>
          </a:p>
        </p:txBody>
      </p:sp>
    </p:spTree>
    <p:extLst>
      <p:ext uri="{BB962C8B-B14F-4D97-AF65-F5344CB8AC3E}">
        <p14:creationId xmlns:p14="http://schemas.microsoft.com/office/powerpoint/2010/main" val="3577590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1176D97-E300-48CF-82D9-404206E8ABA4}" type="datetimeFigureOut">
              <a:rPr lang="en-IN" smtClean="0"/>
              <a:t>16-03-2025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8B01E02C-A9E7-4CF5-9D8D-435CBBCB7232}" type="slidenum">
              <a:rPr lang="en-IN" smtClean="0"/>
              <a:t>‹#›</a:t>
            </a:fld>
            <a:endParaRPr lang="en-IN"/>
          </a:p>
        </p:txBody>
      </p:sp>
    </p:spTree>
    <p:extLst>
      <p:ext uri="{BB962C8B-B14F-4D97-AF65-F5344CB8AC3E}">
        <p14:creationId xmlns:p14="http://schemas.microsoft.com/office/powerpoint/2010/main" val="341026108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hlinkClick r:id="" action="ppaction://noaction" highlightClick="1"/>
            <a:extLst>
              <a:ext uri="{FF2B5EF4-FFF2-40B4-BE49-F238E27FC236}">
                <a16:creationId xmlns:a16="http://schemas.microsoft.com/office/drawing/2014/main" id="{849A7D56-C6D9-5983-B3ED-4DF8D303951C}"/>
              </a:ext>
            </a:extLst>
          </p:cNvPr>
          <p:cNvPicPr/>
          <p:nvPr/>
        </p:nvPicPr>
        <p:blipFill>
          <a:blip r:embed="rId2">
            <a:alphaModFix amt="10000"/>
          </a:blip>
          <a:stretch>
            <a:fillRect/>
          </a:stretch>
        </p:blipFill>
        <p:spPr>
          <a:xfrm>
            <a:off x="3830165" y="1841461"/>
            <a:ext cx="4058907" cy="3543498"/>
          </a:xfrm>
          <a:prstGeom prst="actionButtonBlank">
            <a:avLst/>
          </a:prstGeom>
          <a:effectLst>
            <a:reflection endPos="0" dir="5400000" sy="-100000" algn="bl" rotWithShape="0"/>
          </a:effectLst>
        </p:spPr>
      </p:pic>
      <p:sp>
        <p:nvSpPr>
          <p:cNvPr id="3" name="Subtitle 2">
            <a:extLst>
              <a:ext uri="{FF2B5EF4-FFF2-40B4-BE49-F238E27FC236}">
                <a16:creationId xmlns:a16="http://schemas.microsoft.com/office/drawing/2014/main" id="{40DBC778-2013-4A9F-0B7B-DF3A5FFEF0AE}"/>
              </a:ext>
            </a:extLst>
          </p:cNvPr>
          <p:cNvSpPr txBox="1">
            <a:spLocks/>
          </p:cNvSpPr>
          <p:nvPr/>
        </p:nvSpPr>
        <p:spPr>
          <a:xfrm>
            <a:off x="2030148" y="1828276"/>
            <a:ext cx="7737636" cy="386413"/>
          </a:xfrm>
          <a:prstGeom prst="rect">
            <a:avLst/>
          </a:prstGeom>
        </p:spPr>
        <p:txBody>
          <a:bodyPr>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sz="2400" b="1" dirty="0">
                <a:latin typeface="Calibri" panose="020F0502020204030204" pitchFamily="34" charset="0"/>
                <a:ea typeface="Calibri" panose="020F0502020204030204" pitchFamily="34" charset="0"/>
                <a:cs typeface="Times New Roman" panose="02020603050405020304" pitchFamily="18" charset="0"/>
              </a:rPr>
              <a:t>                                                </a:t>
            </a:r>
            <a:r>
              <a:rPr lang="en-IN" sz="2400" b="1" dirty="0">
                <a:latin typeface="Times New Roman" panose="02020603050405020304" pitchFamily="18" charset="0"/>
                <a:ea typeface="Calibri" panose="020F0502020204030204" pitchFamily="34" charset="0"/>
                <a:cs typeface="Times New Roman" panose="02020603050405020304" pitchFamily="18" charset="0"/>
              </a:rPr>
              <a:t>REVIEW-2 </a:t>
            </a:r>
            <a:endParaRPr lang="en-IN" sz="2400" b="1" baseline="30000"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Subtitle 2">
            <a:extLst>
              <a:ext uri="{FF2B5EF4-FFF2-40B4-BE49-F238E27FC236}">
                <a16:creationId xmlns:a16="http://schemas.microsoft.com/office/drawing/2014/main" id="{DBCE116C-7332-FAD5-05A0-21A6DD93D589}"/>
              </a:ext>
            </a:extLst>
          </p:cNvPr>
          <p:cNvSpPr txBox="1">
            <a:spLocks/>
          </p:cNvSpPr>
          <p:nvPr/>
        </p:nvSpPr>
        <p:spPr>
          <a:xfrm>
            <a:off x="488065" y="452909"/>
            <a:ext cx="10751300" cy="8943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kern="100" dirty="0">
                <a:solidFill>
                  <a:schemeClr val="accent2">
                    <a:lumMod val="50000"/>
                  </a:schemeClr>
                </a:solidFill>
                <a:effectLst/>
                <a:latin typeface="Times New Roman" panose="02020603050405020304" pitchFamily="18" charset="0"/>
                <a:ea typeface="Times New Roman" panose="02020603050405020304" pitchFamily="18" charset="0"/>
              </a:rPr>
              <a:t>Drug Sensitivity Prediction Based on Genomic Features of Cancer Cell Lines using Machine Learning</a:t>
            </a:r>
            <a:endParaRPr lang="en-IN" kern="100" dirty="0">
              <a:solidFill>
                <a:schemeClr val="accent2">
                  <a:lumMod val="50000"/>
                </a:schemeClr>
              </a:solidFill>
              <a:effectLst/>
              <a:latin typeface="Calibri" panose="020F0502020204030204" pitchFamily="34" charset="0"/>
              <a:ea typeface="Calibri" panose="020F0502020204030204" pitchFamily="34" charset="0"/>
            </a:endParaRPr>
          </a:p>
        </p:txBody>
      </p:sp>
      <p:sp>
        <p:nvSpPr>
          <p:cNvPr id="5" name="Subtitle 2">
            <a:extLst>
              <a:ext uri="{FF2B5EF4-FFF2-40B4-BE49-F238E27FC236}">
                <a16:creationId xmlns:a16="http://schemas.microsoft.com/office/drawing/2014/main" id="{2E23AAAE-377B-F910-0329-68650E228746}"/>
              </a:ext>
            </a:extLst>
          </p:cNvPr>
          <p:cNvSpPr txBox="1">
            <a:spLocks/>
          </p:cNvSpPr>
          <p:nvPr/>
        </p:nvSpPr>
        <p:spPr>
          <a:xfrm>
            <a:off x="555631" y="2279219"/>
            <a:ext cx="10502238" cy="6018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Calibri" panose="020F0502020204030204" pitchFamily="34" charset="0"/>
                <a:ea typeface="Calibri" panose="020F0502020204030204" pitchFamily="34" charset="0"/>
                <a:cs typeface="Times New Roman" panose="02020603050405020304" pitchFamily="18" charset="0"/>
              </a:rPr>
              <a:t>Batch No : 16</a:t>
            </a:r>
            <a:endParaRPr lang="en-IN" dirty="0"/>
          </a:p>
        </p:txBody>
      </p:sp>
      <p:sp>
        <p:nvSpPr>
          <p:cNvPr id="6" name="Content Placeholder 2">
            <a:extLst>
              <a:ext uri="{FF2B5EF4-FFF2-40B4-BE49-F238E27FC236}">
                <a16:creationId xmlns:a16="http://schemas.microsoft.com/office/drawing/2014/main" id="{7C59614D-EEF1-89EC-7734-F91D1B5546E4}"/>
              </a:ext>
            </a:extLst>
          </p:cNvPr>
          <p:cNvSpPr>
            <a:spLocks/>
          </p:cNvSpPr>
          <p:nvPr/>
        </p:nvSpPr>
        <p:spPr>
          <a:xfrm>
            <a:off x="3176417" y="4332604"/>
            <a:ext cx="5202492" cy="1178120"/>
          </a:xfrm>
          <a:prstGeom prst="rect">
            <a:avLst/>
          </a:prstGeom>
        </p:spPr>
        <p:txBody>
          <a:bodyPr wrap="square" lIns="91440" tIns="45720" rIns="91440" bIns="45720" anchor="t">
            <a:noAutofit/>
          </a:bodyPr>
          <a:lstStyle/>
          <a:p>
            <a:pPr algn="ctr" defTabSz="996696">
              <a:spcAft>
                <a:spcPts val="600"/>
              </a:spcAft>
            </a:pPr>
            <a:r>
              <a:rPr lang="en-IN" sz="2200" b="1" kern="1200" dirty="0">
                <a:latin typeface="Times New Roman" panose="02020603050405020304" pitchFamily="18" charset="0"/>
                <a:cs typeface="Times New Roman" panose="02020603050405020304" pitchFamily="18" charset="0"/>
              </a:rPr>
              <a:t>Under the </a:t>
            </a:r>
            <a:r>
              <a:rPr lang="en-IN" sz="2200" b="1" dirty="0">
                <a:latin typeface="Times New Roman" panose="02020603050405020304" pitchFamily="18" charset="0"/>
                <a:cs typeface="Times New Roman" panose="02020603050405020304" pitchFamily="18" charset="0"/>
              </a:rPr>
              <a:t>Guidance of</a:t>
            </a:r>
          </a:p>
          <a:p>
            <a:pPr algn="ctr" defTabSz="996696">
              <a:spcAft>
                <a:spcPts val="600"/>
              </a:spcAft>
            </a:pPr>
            <a:r>
              <a:rPr lang="en-IN" sz="2200" dirty="0">
                <a:solidFill>
                  <a:srgbClr val="252525"/>
                </a:solidFill>
                <a:latin typeface="Times New Roman" panose="02020603050405020304" pitchFamily="18" charset="0"/>
                <a:cs typeface="Times New Roman" panose="02020603050405020304" pitchFamily="18" charset="0"/>
              </a:rPr>
              <a:t>Smt. V. Priyadarshini</a:t>
            </a:r>
            <a:endParaRPr lang="en-IN" sz="2200" kern="1200" dirty="0">
              <a:solidFill>
                <a:schemeClr val="tx1"/>
              </a:solidFill>
              <a:latin typeface="Times New Roman" panose="02020603050405020304" pitchFamily="18" charset="0"/>
              <a:cs typeface="Times New Roman" panose="02020603050405020304" pitchFamily="18" charset="0"/>
            </a:endParaRPr>
          </a:p>
          <a:p>
            <a:pPr algn="ctr" defTabSz="996696">
              <a:spcAft>
                <a:spcPts val="600"/>
              </a:spcAft>
            </a:pPr>
            <a:r>
              <a:rPr lang="en-IN" sz="2200" i="0" dirty="0">
                <a:solidFill>
                  <a:srgbClr val="252525"/>
                </a:solidFill>
                <a:effectLst/>
                <a:latin typeface="Times New Roman" panose="02020603050405020304" pitchFamily="18" charset="0"/>
                <a:cs typeface="Times New Roman" panose="02020603050405020304" pitchFamily="18" charset="0"/>
              </a:rPr>
              <a:t>Assistant Professor</a:t>
            </a:r>
            <a:endParaRPr lang="en-IN" sz="2200" kern="1200" dirty="0">
              <a:latin typeface="Times New Roman" panose="02020603050405020304" pitchFamily="18" charset="0"/>
              <a:cs typeface="Times New Roman" panose="02020603050405020304" pitchFamily="18" charset="0"/>
            </a:endParaRPr>
          </a:p>
        </p:txBody>
      </p:sp>
      <p:sp>
        <p:nvSpPr>
          <p:cNvPr id="7" name="Subtitle 2">
            <a:extLst>
              <a:ext uri="{FF2B5EF4-FFF2-40B4-BE49-F238E27FC236}">
                <a16:creationId xmlns:a16="http://schemas.microsoft.com/office/drawing/2014/main" id="{328A777F-2AF8-C203-5915-84BEFB8B8927}"/>
              </a:ext>
            </a:extLst>
          </p:cNvPr>
          <p:cNvSpPr txBox="1">
            <a:spLocks/>
          </p:cNvSpPr>
          <p:nvPr/>
        </p:nvSpPr>
        <p:spPr>
          <a:xfrm>
            <a:off x="2040318" y="5631450"/>
            <a:ext cx="7638599" cy="98952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800" dirty="0">
                <a:latin typeface="Times New Roman" panose="02020603050405020304" pitchFamily="18" charset="0"/>
                <a:cs typeface="Times New Roman" panose="02020603050405020304" pitchFamily="18" charset="0"/>
              </a:rPr>
              <a:t>SAGI RAMA KRISHNAM RAJU ENGINEERING COLLEGE (A)</a:t>
            </a:r>
          </a:p>
          <a:p>
            <a:r>
              <a:rPr lang="en-IN" sz="1800" dirty="0">
                <a:latin typeface="Times New Roman" panose="02020603050405020304" pitchFamily="18" charset="0"/>
                <a:cs typeface="Times New Roman" panose="02020603050405020304" pitchFamily="18" charset="0"/>
              </a:rPr>
              <a:t>(Affiliated to JNTUK, Kakinada)</a:t>
            </a:r>
          </a:p>
          <a:p>
            <a:r>
              <a:rPr lang="en-IN" sz="1600" dirty="0">
                <a:latin typeface="Times New Roman" panose="02020603050405020304" pitchFamily="18" charset="0"/>
                <a:cs typeface="Times New Roman" panose="02020603050405020304" pitchFamily="18" charset="0"/>
              </a:rPr>
              <a:t>SRKR MARG, CHINNA AMIRAM, PIN:534204</a:t>
            </a:r>
            <a:endParaRPr lang="en-IN" sz="200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13859E49-EADA-AB5B-5EE6-6B693A2F94E8}"/>
              </a:ext>
            </a:extLst>
          </p:cNvPr>
          <p:cNvSpPr txBox="1">
            <a:spLocks/>
          </p:cNvSpPr>
          <p:nvPr/>
        </p:nvSpPr>
        <p:spPr>
          <a:xfrm>
            <a:off x="2126522" y="1306432"/>
            <a:ext cx="7696380" cy="46769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000" b="1" dirty="0">
                <a:latin typeface="Times New Roman" panose="02020603050405020304" pitchFamily="18" charset="0"/>
                <a:ea typeface="Calibri" panose="020F0502020204030204" pitchFamily="34" charset="0"/>
                <a:cs typeface="Times New Roman" panose="02020603050405020304" pitchFamily="18" charset="0"/>
              </a:rPr>
              <a:t>IV/IV B. TECH  2</a:t>
            </a:r>
            <a:r>
              <a:rPr lang="en-IN" sz="2000" b="1" baseline="30000" dirty="0">
                <a:latin typeface="Times New Roman" panose="02020603050405020304" pitchFamily="18" charset="0"/>
                <a:ea typeface="Calibri" panose="020F0502020204030204" pitchFamily="34" charset="0"/>
                <a:cs typeface="Times New Roman" panose="02020603050405020304" pitchFamily="18" charset="0"/>
              </a:rPr>
              <a:t>ND</a:t>
            </a:r>
            <a:r>
              <a:rPr lang="en-IN" sz="2000" b="1" dirty="0">
                <a:latin typeface="Times New Roman" panose="02020603050405020304" pitchFamily="18" charset="0"/>
                <a:ea typeface="Calibri" panose="020F0502020204030204" pitchFamily="34" charset="0"/>
                <a:cs typeface="Times New Roman" panose="02020603050405020304" pitchFamily="18" charset="0"/>
              </a:rPr>
              <a:t> SEMESTER PROJECT WORK(B20CS4201)</a:t>
            </a:r>
          </a:p>
        </p:txBody>
      </p:sp>
      <p:grpSp>
        <p:nvGrpSpPr>
          <p:cNvPr id="9" name="Group 8">
            <a:extLst>
              <a:ext uri="{FF2B5EF4-FFF2-40B4-BE49-F238E27FC236}">
                <a16:creationId xmlns:a16="http://schemas.microsoft.com/office/drawing/2014/main" id="{EC4E1253-E6F9-1C71-D6E1-9B7E8EEAB76D}"/>
              </a:ext>
            </a:extLst>
          </p:cNvPr>
          <p:cNvGrpSpPr/>
          <p:nvPr/>
        </p:nvGrpSpPr>
        <p:grpSpPr>
          <a:xfrm>
            <a:off x="970434" y="2733014"/>
            <a:ext cx="9451860" cy="1795344"/>
            <a:chOff x="1125303" y="2447767"/>
            <a:chExt cx="9157028" cy="2126387"/>
          </a:xfrm>
        </p:grpSpPr>
        <p:sp>
          <p:nvSpPr>
            <p:cNvPr id="10" name="Subtitle 2">
              <a:extLst>
                <a:ext uri="{FF2B5EF4-FFF2-40B4-BE49-F238E27FC236}">
                  <a16:creationId xmlns:a16="http://schemas.microsoft.com/office/drawing/2014/main" id="{BA2F193D-81FD-1C8B-B02A-02D0E1088528}"/>
                </a:ext>
              </a:extLst>
            </p:cNvPr>
            <p:cNvSpPr txBox="1">
              <a:spLocks/>
            </p:cNvSpPr>
            <p:nvPr/>
          </p:nvSpPr>
          <p:spPr>
            <a:xfrm>
              <a:off x="1481743" y="3422691"/>
              <a:ext cx="8431120" cy="6018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latin typeface="Times New Roman" panose="02020603050405020304" pitchFamily="18" charset="0"/>
                  <a:cs typeface="Times New Roman" panose="02020603050405020304" pitchFamily="18" charset="0"/>
                </a:rPr>
                <a:t>Bomma</a:t>
              </a:r>
              <a:r>
                <a:rPr lang="en-US" dirty="0">
                  <a:latin typeface="Times New Roman" panose="02020603050405020304" pitchFamily="18" charset="0"/>
                  <a:cs typeface="Times New Roman" panose="02020603050405020304" pitchFamily="18" charset="0"/>
                </a:rPr>
                <a:t> Kalyan Subhash        21B91A0544</a:t>
              </a:r>
              <a:endParaRPr lang="en-IN" dirty="0">
                <a:latin typeface="Times New Roman" panose="02020603050405020304" pitchFamily="18" charset="0"/>
                <a:cs typeface="Times New Roman" panose="02020603050405020304" pitchFamily="18" charset="0"/>
              </a:endParaRPr>
            </a:p>
          </p:txBody>
        </p:sp>
        <p:sp>
          <p:nvSpPr>
            <p:cNvPr id="11" name="Subtitle 2">
              <a:extLst>
                <a:ext uri="{FF2B5EF4-FFF2-40B4-BE49-F238E27FC236}">
                  <a16:creationId xmlns:a16="http://schemas.microsoft.com/office/drawing/2014/main" id="{5C598C97-F764-FDC1-8454-691A7B77A0D8}"/>
                </a:ext>
              </a:extLst>
            </p:cNvPr>
            <p:cNvSpPr txBox="1">
              <a:spLocks/>
            </p:cNvSpPr>
            <p:nvPr/>
          </p:nvSpPr>
          <p:spPr>
            <a:xfrm>
              <a:off x="2648744" y="2447767"/>
              <a:ext cx="7199686" cy="6018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Student Name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Registration Number</a:t>
              </a:r>
              <a:endParaRPr lang="en-IN" b="1" dirty="0">
                <a:latin typeface="Times New Roman" panose="02020603050405020304" pitchFamily="18" charset="0"/>
                <a:cs typeface="Times New Roman" panose="02020603050405020304" pitchFamily="18" charset="0"/>
              </a:endParaRPr>
            </a:p>
          </p:txBody>
        </p:sp>
        <p:sp>
          <p:nvSpPr>
            <p:cNvPr id="12" name="Subtitle 2">
              <a:extLst>
                <a:ext uri="{FF2B5EF4-FFF2-40B4-BE49-F238E27FC236}">
                  <a16:creationId xmlns:a16="http://schemas.microsoft.com/office/drawing/2014/main" id="{AE483ECF-8007-C45B-A6BE-FEAAE70A20BF}"/>
                </a:ext>
              </a:extLst>
            </p:cNvPr>
            <p:cNvSpPr txBox="1">
              <a:spLocks/>
            </p:cNvSpPr>
            <p:nvPr/>
          </p:nvSpPr>
          <p:spPr>
            <a:xfrm>
              <a:off x="1229994" y="2972468"/>
              <a:ext cx="8934620" cy="6018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Adhikari Sai Ratan Pavan	21B91A0505</a:t>
              </a:r>
              <a:endParaRPr lang="en-IN" dirty="0">
                <a:latin typeface="Times New Roman" panose="02020603050405020304" pitchFamily="18" charset="0"/>
                <a:cs typeface="Times New Roman" panose="02020603050405020304" pitchFamily="18" charset="0"/>
              </a:endParaRPr>
            </a:p>
          </p:txBody>
        </p:sp>
        <p:sp>
          <p:nvSpPr>
            <p:cNvPr id="13" name="Subtitle 2">
              <a:extLst>
                <a:ext uri="{FF2B5EF4-FFF2-40B4-BE49-F238E27FC236}">
                  <a16:creationId xmlns:a16="http://schemas.microsoft.com/office/drawing/2014/main" id="{8E4B43A3-35BA-E211-2CF0-7FAC8D442F43}"/>
                </a:ext>
              </a:extLst>
            </p:cNvPr>
            <p:cNvSpPr txBox="1">
              <a:spLocks/>
            </p:cNvSpPr>
            <p:nvPr/>
          </p:nvSpPr>
          <p:spPr>
            <a:xfrm>
              <a:off x="1125303" y="3910179"/>
              <a:ext cx="9143999" cy="6018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latin typeface="Times New Roman" panose="02020603050405020304" pitchFamily="18" charset="0"/>
                  <a:cs typeface="Times New Roman" panose="02020603050405020304" pitchFamily="18" charset="0"/>
                </a:rPr>
                <a:t>Chellinkula</a:t>
              </a:r>
              <a:r>
                <a:rPr lang="en-US" dirty="0">
                  <a:latin typeface="Times New Roman" panose="02020603050405020304" pitchFamily="18" charset="0"/>
                  <a:cs typeface="Times New Roman" panose="02020603050405020304" pitchFamily="18" charset="0"/>
                </a:rPr>
                <a:t> Purna Sri Sai       21B91A0562</a:t>
              </a:r>
              <a:endParaRPr lang="en-IN" dirty="0">
                <a:latin typeface="Times New Roman" panose="02020603050405020304" pitchFamily="18" charset="0"/>
                <a:cs typeface="Times New Roman" panose="02020603050405020304" pitchFamily="18" charset="0"/>
              </a:endParaRPr>
            </a:p>
          </p:txBody>
        </p:sp>
        <p:sp>
          <p:nvSpPr>
            <p:cNvPr id="14" name="Subtitle 2">
              <a:extLst>
                <a:ext uri="{FF2B5EF4-FFF2-40B4-BE49-F238E27FC236}">
                  <a16:creationId xmlns:a16="http://schemas.microsoft.com/office/drawing/2014/main" id="{70A15608-0D82-0D8C-A1EE-577165E1B1A1}"/>
                </a:ext>
              </a:extLst>
            </p:cNvPr>
            <p:cNvSpPr txBox="1">
              <a:spLocks/>
            </p:cNvSpPr>
            <p:nvPr/>
          </p:nvSpPr>
          <p:spPr>
            <a:xfrm>
              <a:off x="1208450" y="3972330"/>
              <a:ext cx="9073881" cy="6018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656075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0517B1F-F95F-9F49-E10D-D013DFA0EAC3}"/>
              </a:ext>
            </a:extLst>
          </p:cNvPr>
          <p:cNvSpPr/>
          <p:nvPr/>
        </p:nvSpPr>
        <p:spPr>
          <a:xfrm>
            <a:off x="447869" y="298580"/>
            <a:ext cx="3452326" cy="7277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661A652-FEEA-6CFD-B271-F98D4650D33C}"/>
              </a:ext>
            </a:extLst>
          </p:cNvPr>
          <p:cNvSpPr txBox="1"/>
          <p:nvPr/>
        </p:nvSpPr>
        <p:spPr>
          <a:xfrm>
            <a:off x="569167" y="447869"/>
            <a:ext cx="3181739" cy="477054"/>
          </a:xfrm>
          <a:prstGeom prst="rect">
            <a:avLst/>
          </a:prstGeom>
          <a:noFill/>
        </p:spPr>
        <p:txBody>
          <a:bodyPr wrap="square" rtlCol="0">
            <a:spAutoFit/>
          </a:bodyPr>
          <a:lstStyle/>
          <a:p>
            <a:r>
              <a:rPr lang="en-IN" sz="2500" b="1" dirty="0">
                <a:solidFill>
                  <a:schemeClr val="bg1"/>
                </a:solidFill>
                <a:latin typeface="Times New Roman" panose="02020603050405020304" pitchFamily="18" charset="0"/>
                <a:cs typeface="Times New Roman" panose="02020603050405020304" pitchFamily="18" charset="0"/>
              </a:rPr>
              <a:t>IMPLEMENTATION</a:t>
            </a:r>
          </a:p>
        </p:txBody>
      </p:sp>
      <p:sp>
        <p:nvSpPr>
          <p:cNvPr id="6" name="TextBox 5">
            <a:extLst>
              <a:ext uri="{FF2B5EF4-FFF2-40B4-BE49-F238E27FC236}">
                <a16:creationId xmlns:a16="http://schemas.microsoft.com/office/drawing/2014/main" id="{076561A9-5C3A-AE6C-6281-5F81EB373E96}"/>
              </a:ext>
            </a:extLst>
          </p:cNvPr>
          <p:cNvSpPr txBox="1"/>
          <p:nvPr/>
        </p:nvSpPr>
        <p:spPr>
          <a:xfrm>
            <a:off x="447869" y="1343608"/>
            <a:ext cx="9377266" cy="4817344"/>
          </a:xfrm>
          <a:prstGeom prst="rect">
            <a:avLst/>
          </a:prstGeom>
          <a:noFill/>
        </p:spPr>
        <p:txBody>
          <a:bodyPr wrap="square" rtlCol="0">
            <a:spAutoFit/>
          </a:bodyPr>
          <a:lstStyle/>
          <a:p>
            <a:pPr marL="250190" marR="36195" indent="-6350" algn="just">
              <a:spcAft>
                <a:spcPts val="1580"/>
              </a:spcAft>
            </a:pPr>
            <a:r>
              <a:rPr lang="en-IN" sz="1800" b="1" kern="100" dirty="0">
                <a:solidFill>
                  <a:srgbClr val="000000"/>
                </a:solidFill>
                <a:effectLst/>
                <a:latin typeface="Times New Roman" panose="02020603050405020304" pitchFamily="18" charset="0"/>
                <a:ea typeface="Times New Roman" panose="02020603050405020304" pitchFamily="18" charset="0"/>
              </a:rPr>
              <a:t>Dataset:</a:t>
            </a:r>
            <a:endParaRPr lang="en-IN" sz="1800" kern="100" dirty="0">
              <a:solidFill>
                <a:srgbClr val="000000"/>
              </a:solidFill>
              <a:effectLst/>
              <a:latin typeface="Calibri" panose="020F0502020204030204" pitchFamily="34" charset="0"/>
              <a:ea typeface="Calibri" panose="020F0502020204030204" pitchFamily="34" charset="0"/>
            </a:endParaRPr>
          </a:p>
          <a:p>
            <a:pPr marL="342900" marR="36195" lvl="0" indent="-342900" algn="just">
              <a:buFont typeface="Wingdings" panose="05000000000000000000" pitchFamily="2" charset="2"/>
              <a:buChar char="q"/>
            </a:pPr>
            <a:r>
              <a:rPr lang="en-IN" sz="1800" b="1" kern="100" dirty="0">
                <a:solidFill>
                  <a:srgbClr val="000000"/>
                </a:solidFill>
                <a:effectLst/>
                <a:latin typeface="Times New Roman" panose="02020603050405020304" pitchFamily="18" charset="0"/>
                <a:ea typeface="Times New Roman" panose="02020603050405020304" pitchFamily="18" charset="0"/>
              </a:rPr>
              <a:t>Name and Source:</a:t>
            </a:r>
            <a:endParaRPr lang="en-IN" b="1" kern="100" dirty="0">
              <a:solidFill>
                <a:srgbClr val="000000"/>
              </a:solidFill>
              <a:latin typeface="Times New Roman" panose="02020603050405020304" pitchFamily="18" charset="0"/>
              <a:ea typeface="Times New Roman" panose="02020603050405020304" pitchFamily="18" charset="0"/>
            </a:endParaRPr>
          </a:p>
          <a:p>
            <a:pPr marL="342900" marR="36195" lvl="0" indent="-342900" algn="just">
              <a:buFont typeface="Wingdings" panose="05000000000000000000" pitchFamily="2" charset="2"/>
              <a:buChar char="q"/>
            </a:pPr>
            <a:endParaRPr lang="en-IN" sz="1800" b="1" kern="100" dirty="0">
              <a:solidFill>
                <a:srgbClr val="000000"/>
              </a:solidFill>
              <a:effectLst/>
              <a:latin typeface="Times New Roman" panose="02020603050405020304" pitchFamily="18" charset="0"/>
              <a:ea typeface="Times New Roman" panose="02020603050405020304" pitchFamily="18" charset="0"/>
            </a:endParaRPr>
          </a:p>
          <a:p>
            <a:pPr marL="342900" marR="36195" lvl="0" indent="-342900" algn="just">
              <a:buFont typeface="Wingdings" panose="05000000000000000000" pitchFamily="2" charset="2"/>
              <a:buChar char="q"/>
            </a:pPr>
            <a:endParaRPr lang="en-IN" b="1" kern="100" dirty="0">
              <a:solidFill>
                <a:srgbClr val="000000"/>
              </a:solidFill>
              <a:latin typeface="Times New Roman" panose="02020603050405020304" pitchFamily="18" charset="0"/>
              <a:ea typeface="Times New Roman" panose="02020603050405020304" pitchFamily="18" charset="0"/>
            </a:endParaRPr>
          </a:p>
          <a:p>
            <a:pPr marL="342900" marR="36195" lvl="0" indent="-342900" algn="just">
              <a:buFont typeface="Wingdings" panose="05000000000000000000" pitchFamily="2" charset="2"/>
              <a:buChar char="q"/>
            </a:pPr>
            <a:endParaRPr lang="en-IN" sz="1800" b="1" kern="100" dirty="0">
              <a:solidFill>
                <a:srgbClr val="000000"/>
              </a:solidFill>
              <a:effectLst/>
              <a:latin typeface="Times New Roman" panose="02020603050405020304" pitchFamily="18" charset="0"/>
              <a:ea typeface="Times New Roman" panose="02020603050405020304" pitchFamily="18" charset="0"/>
            </a:endParaRPr>
          </a:p>
          <a:p>
            <a:pPr marL="342900" marR="36195" lvl="0" indent="-342900" algn="just">
              <a:buFont typeface="Wingdings" panose="05000000000000000000" pitchFamily="2" charset="2"/>
              <a:buChar char="q"/>
            </a:pPr>
            <a:endParaRPr lang="en-IN" sz="1800" b="1" kern="100" dirty="0">
              <a:solidFill>
                <a:srgbClr val="000000"/>
              </a:solidFill>
              <a:effectLst/>
              <a:latin typeface="Times New Roman" panose="02020603050405020304" pitchFamily="18" charset="0"/>
              <a:ea typeface="Times New Roman" panose="02020603050405020304" pitchFamily="18" charset="0"/>
            </a:endParaRPr>
          </a:p>
          <a:p>
            <a:pPr marL="342900" marR="170815" lvl="0" indent="-342900" algn="just">
              <a:spcAft>
                <a:spcPts val="410"/>
              </a:spcAft>
              <a:buFont typeface="Wingdings" panose="05000000000000000000" pitchFamily="2" charset="2"/>
              <a:buChar char="q"/>
            </a:pPr>
            <a:r>
              <a:rPr lang="en-IN"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Size and Format</a:t>
            </a:r>
            <a:r>
              <a:rPr lang="en-IN" u="sng"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170815" lvl="1" indent="-285750" algn="just">
              <a:spcAft>
                <a:spcPts val="375"/>
              </a:spcAft>
              <a:buFont typeface="Courier New" panose="02070309020205020404" pitchFamily="49" charset="0"/>
              <a:buChar char="o"/>
            </a:pPr>
            <a:r>
              <a:rPr lang="en-IN"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Dataset Size: Contains approximately 1,000 human cancer cell lines with drug response data for 265 anti-cancer drugs.</a:t>
            </a:r>
            <a:endParaRPr lang="en-IN"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170815" lvl="1" indent="-285750" algn="just">
              <a:spcAft>
                <a:spcPts val="450"/>
              </a:spcAft>
              <a:buFont typeface="Courier New" panose="02070309020205020404" pitchFamily="49" charset="0"/>
              <a:buChar char="o"/>
            </a:pPr>
            <a:r>
              <a:rPr lang="en-IN"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Format: Tabular data in .csv format, comprising genomic features (e.g., gene expression, mutation status, copy number variations) and corresponding drug response values (log-normalized IC50).</a:t>
            </a:r>
          </a:p>
          <a:p>
            <a:pPr marL="342900" marR="170815" lvl="0" indent="-342900" algn="just">
              <a:spcAft>
                <a:spcPts val="450"/>
              </a:spcAft>
              <a:buFont typeface="Wingdings" panose="05000000000000000000" pitchFamily="2" charset="2"/>
              <a:buChar char="q"/>
            </a:pPr>
            <a:r>
              <a:rPr lang="en-IN"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Attributes</a:t>
            </a:r>
            <a:r>
              <a:rPr lang="en-IN" u="sng"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170815" lvl="1" indent="-285750" algn="just">
              <a:spcAft>
                <a:spcPts val="300"/>
              </a:spcAft>
              <a:buFont typeface="Courier New" panose="02070309020205020404" pitchFamily="49" charset="0"/>
              <a:buChar char="o"/>
            </a:pPr>
            <a:r>
              <a:rPr lang="en-IN"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Number of Rows: 250,000+ rows (one per drug-cell line pair).</a:t>
            </a:r>
            <a:endParaRPr lang="en-IN"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170815" lvl="0" indent="-342900" algn="just">
              <a:lnSpc>
                <a:spcPct val="150000"/>
              </a:lnSpc>
              <a:spcAft>
                <a:spcPts val="410"/>
              </a:spcAft>
              <a:buFont typeface="Courier New" panose="02070309020205020404" pitchFamily="49" charset="0"/>
              <a:buChar char="o"/>
            </a:pPr>
            <a:endParaRPr lang="en-IN" sz="1800" kern="100" dirty="0">
              <a:solidFill>
                <a:srgbClr val="000000"/>
              </a:solidFill>
              <a:effectLst/>
              <a:latin typeface="Calibri" panose="020F0502020204030204" pitchFamily="34" charset="0"/>
              <a:ea typeface="Calibri" panose="020F0502020204030204" pitchFamily="34" charset="0"/>
            </a:endParaRPr>
          </a:p>
        </p:txBody>
      </p:sp>
      <p:sp>
        <p:nvSpPr>
          <p:cNvPr id="7" name="TextBox 6">
            <a:extLst>
              <a:ext uri="{FF2B5EF4-FFF2-40B4-BE49-F238E27FC236}">
                <a16:creationId xmlns:a16="http://schemas.microsoft.com/office/drawing/2014/main" id="{3F397804-E070-A86D-5A78-7EF2B95D05C6}"/>
              </a:ext>
            </a:extLst>
          </p:cNvPr>
          <p:cNvSpPr txBox="1"/>
          <p:nvPr/>
        </p:nvSpPr>
        <p:spPr>
          <a:xfrm>
            <a:off x="961054" y="2164702"/>
            <a:ext cx="8864081" cy="974626"/>
          </a:xfrm>
          <a:prstGeom prst="rect">
            <a:avLst/>
          </a:prstGeom>
          <a:noFill/>
        </p:spPr>
        <p:txBody>
          <a:bodyPr wrap="square" rtlCol="0">
            <a:spAutoFit/>
          </a:bodyPr>
          <a:lstStyle/>
          <a:p>
            <a:pPr marL="342900" marR="170815" lvl="0" indent="-342900" algn="just">
              <a:spcAft>
                <a:spcPts val="375"/>
              </a:spcAft>
              <a:buFont typeface="Courier New" panose="02070309020205020404" pitchFamily="49" charset="0"/>
              <a:buChar char="o"/>
            </a:pPr>
            <a:r>
              <a:rPr lang="en-IN" b="1" kern="100" dirty="0">
                <a:solidFill>
                  <a:srgbClr val="000000"/>
                </a:solidFill>
                <a:latin typeface="Times New Roman" panose="02020603050405020304" pitchFamily="18" charset="0"/>
                <a:ea typeface="Calibri" panose="020F0502020204030204" pitchFamily="34" charset="0"/>
              </a:rPr>
              <a:t> </a:t>
            </a:r>
            <a:r>
              <a:rPr lang="en-IN" sz="1800" kern="100" dirty="0">
                <a:solidFill>
                  <a:srgbClr val="000000"/>
                </a:solidFill>
                <a:effectLst/>
                <a:latin typeface="Times New Roman" panose="02020603050405020304" pitchFamily="18" charset="0"/>
                <a:ea typeface="Times New Roman" panose="02020603050405020304" pitchFamily="18" charset="0"/>
              </a:rPr>
              <a:t>Dataset Name:  Genomics of Drug Sensitivity in Cancer (GDSC) Dataset </a:t>
            </a:r>
            <a:endParaRPr lang="en-IN" sz="1800" kern="100" dirty="0">
              <a:solidFill>
                <a:srgbClr val="000000"/>
              </a:solidFill>
              <a:effectLst/>
              <a:latin typeface="Calibri" panose="020F0502020204030204" pitchFamily="34" charset="0"/>
              <a:ea typeface="Calibri" panose="020F0502020204030204" pitchFamily="34" charset="0"/>
            </a:endParaRPr>
          </a:p>
          <a:p>
            <a:pPr marL="342900" marR="170815" lvl="0" indent="-342900" algn="just">
              <a:spcAft>
                <a:spcPts val="410"/>
              </a:spcAft>
              <a:buFont typeface="Courier New" panose="02070309020205020404" pitchFamily="49" charset="0"/>
              <a:buChar char="o"/>
            </a:pPr>
            <a:r>
              <a:rPr lang="en-IN" sz="1800" kern="100" dirty="0">
                <a:solidFill>
                  <a:srgbClr val="000000"/>
                </a:solidFill>
                <a:effectLst/>
                <a:latin typeface="Times New Roman" panose="02020603050405020304" pitchFamily="18" charset="0"/>
                <a:ea typeface="Times New Roman" panose="02020603050405020304" pitchFamily="18" charset="0"/>
              </a:rPr>
              <a:t>Source:   Public dataset sourced from Kaggle, containing drug response data for cancer cell lines.</a:t>
            </a:r>
            <a:endParaRPr lang="en-IN" dirty="0"/>
          </a:p>
        </p:txBody>
      </p:sp>
    </p:spTree>
    <p:extLst>
      <p:ext uri="{BB962C8B-B14F-4D97-AF65-F5344CB8AC3E}">
        <p14:creationId xmlns:p14="http://schemas.microsoft.com/office/powerpoint/2010/main" val="1942717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2B6D73-F459-E927-F25C-B31B07F06C7D}"/>
              </a:ext>
            </a:extLst>
          </p:cNvPr>
          <p:cNvSpPr txBox="1"/>
          <p:nvPr/>
        </p:nvSpPr>
        <p:spPr>
          <a:xfrm>
            <a:off x="457200" y="298580"/>
            <a:ext cx="9321282" cy="4580741"/>
          </a:xfrm>
          <a:prstGeom prst="rect">
            <a:avLst/>
          </a:prstGeom>
          <a:noFill/>
        </p:spPr>
        <p:txBody>
          <a:bodyPr wrap="square" rtlCol="0">
            <a:spAutoFit/>
          </a:bodyPr>
          <a:lstStyle/>
          <a:p>
            <a:pPr marL="742950" marR="170815" lvl="1" indent="-285750" algn="just">
              <a:spcAft>
                <a:spcPts val="450"/>
              </a:spcAft>
              <a:buFont typeface="Courier New" panose="02070309020205020404" pitchFamily="49" charset="0"/>
              <a:buChar char="o"/>
            </a:pPr>
            <a:r>
              <a:rPr lang="en-IN" sz="195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Number of Columns: Metadata columns, such as Cell Line ID, Drug Name/ID, Cancer Type, IC50 values, and genomic features (gene expression levels, mutation status, and copy number variations)</a:t>
            </a:r>
          </a:p>
          <a:p>
            <a:pPr marL="742950" marR="170815" lvl="1" indent="-285750" algn="just">
              <a:spcAft>
                <a:spcPts val="450"/>
              </a:spcAft>
              <a:buFont typeface="Courier New" panose="02070309020205020404" pitchFamily="49" charset="0"/>
              <a:buChar char="o"/>
            </a:pPr>
            <a:r>
              <a:rPr lang="en-IN" sz="195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Target Variable</a:t>
            </a:r>
            <a:r>
              <a:rPr lang="en-IN" sz="195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95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Log-normalized IC50 values for drug sensitivity</a:t>
            </a:r>
            <a:endParaRPr lang="en-IN" sz="19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168910" lvl="1" indent="-285750" algn="just">
              <a:spcAft>
                <a:spcPts val="200"/>
              </a:spcAft>
              <a:buFont typeface="Courier New" panose="02070309020205020404" pitchFamily="49" charset="0"/>
              <a:buChar char="o"/>
            </a:pPr>
            <a:r>
              <a:rPr lang="en-IN" sz="195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Features</a:t>
            </a:r>
            <a:r>
              <a:rPr lang="en-IN" sz="195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95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Includes 10,000+ genomic attributes like gene expression levels, binary mutation indicators, and copy number variation scores.</a:t>
            </a:r>
          </a:p>
          <a:p>
            <a:pPr marL="342900" marR="168910" lvl="0" indent="-342900" algn="just">
              <a:spcAft>
                <a:spcPts val="200"/>
              </a:spcAft>
              <a:buFont typeface="Wingdings" panose="05000000000000000000" pitchFamily="2" charset="2"/>
              <a:buChar char="q"/>
            </a:pPr>
            <a:r>
              <a:rPr lang="en-IN" sz="1950" b="1" kern="100" dirty="0">
                <a:solidFill>
                  <a:srgbClr val="000000"/>
                </a:solidFill>
                <a:effectLst/>
                <a:latin typeface="Times New Roman" panose="02020603050405020304" pitchFamily="18" charset="0"/>
                <a:ea typeface="Times New Roman" panose="02020603050405020304" pitchFamily="18" charset="0"/>
              </a:rPr>
              <a:t>Data Annotation</a:t>
            </a:r>
            <a:r>
              <a:rPr lang="en-IN" sz="1950" u="sng" kern="100" dirty="0">
                <a:solidFill>
                  <a:srgbClr val="000000"/>
                </a:solidFill>
                <a:effectLst/>
                <a:latin typeface="Times New Roman" panose="02020603050405020304" pitchFamily="18" charset="0"/>
                <a:ea typeface="Times New Roman" panose="02020603050405020304" pitchFamily="18" charset="0"/>
              </a:rPr>
              <a:t>:</a:t>
            </a:r>
            <a:endParaRPr lang="en-IN" sz="1950" u="sng" kern="100" dirty="0">
              <a:solidFill>
                <a:srgbClr val="000000"/>
              </a:solidFill>
              <a:latin typeface="Times New Roman" panose="02020603050405020304" pitchFamily="18" charset="0"/>
              <a:ea typeface="Calibri" panose="020F0502020204030204" pitchFamily="34" charset="0"/>
            </a:endParaRPr>
          </a:p>
          <a:p>
            <a:pPr marL="342900" marR="168910" lvl="0" indent="-342900" algn="just">
              <a:spcAft>
                <a:spcPts val="200"/>
              </a:spcAft>
              <a:buFont typeface="Wingdings" panose="05000000000000000000" pitchFamily="2" charset="2"/>
              <a:buChar char="q"/>
            </a:pPr>
            <a:endParaRPr lang="en-IN" sz="1950" u="sng" kern="100" dirty="0">
              <a:solidFill>
                <a:srgbClr val="000000"/>
              </a:solidFill>
              <a:effectLst/>
              <a:latin typeface="Times New Roman" panose="02020603050405020304" pitchFamily="18" charset="0"/>
              <a:ea typeface="Calibri" panose="020F0502020204030204" pitchFamily="34" charset="0"/>
            </a:endParaRPr>
          </a:p>
          <a:p>
            <a:pPr marL="342900" marR="168910" lvl="0" indent="-342900" algn="just">
              <a:spcAft>
                <a:spcPts val="200"/>
              </a:spcAft>
              <a:buFont typeface="Wingdings" panose="05000000000000000000" pitchFamily="2" charset="2"/>
              <a:buChar char="q"/>
            </a:pPr>
            <a:endParaRPr lang="en-IN" sz="1950" u="sng" kern="100" dirty="0">
              <a:solidFill>
                <a:srgbClr val="000000"/>
              </a:solidFill>
              <a:latin typeface="Times New Roman" panose="02020603050405020304" pitchFamily="18" charset="0"/>
              <a:ea typeface="Calibri" panose="020F0502020204030204" pitchFamily="34" charset="0"/>
            </a:endParaRPr>
          </a:p>
          <a:p>
            <a:pPr marR="168910" lvl="0" algn="just">
              <a:spcAft>
                <a:spcPts val="200"/>
              </a:spcAft>
            </a:pPr>
            <a:endParaRPr lang="en-IN" sz="1950" kern="100" dirty="0">
              <a:solidFill>
                <a:srgbClr val="000000"/>
              </a:solidFill>
              <a:effectLst/>
              <a:latin typeface="Calibri" panose="020F0502020204030204" pitchFamily="34" charset="0"/>
              <a:ea typeface="Calibri" panose="020F0502020204030204" pitchFamily="34" charset="0"/>
            </a:endParaRPr>
          </a:p>
          <a:p>
            <a:pPr marR="168910" lvl="0" algn="just">
              <a:spcAft>
                <a:spcPts val="200"/>
              </a:spcAft>
            </a:pPr>
            <a:endParaRPr lang="en-IN" sz="1950" kern="100" dirty="0">
              <a:solidFill>
                <a:srgbClr val="000000"/>
              </a:solidFill>
              <a:effectLst/>
              <a:latin typeface="Calibri" panose="020F0502020204030204" pitchFamily="34" charset="0"/>
              <a:ea typeface="Calibri" panose="020F0502020204030204" pitchFamily="34" charset="0"/>
            </a:endParaRPr>
          </a:p>
          <a:p>
            <a:pPr marL="342900" marR="168910" lvl="0" indent="-342900" algn="just">
              <a:spcAft>
                <a:spcPts val="200"/>
              </a:spcAft>
              <a:buFont typeface="Wingdings" panose="05000000000000000000" pitchFamily="2" charset="2"/>
              <a:buChar char="q"/>
            </a:pPr>
            <a:r>
              <a:rPr lang="en-IN" sz="1950" b="1" kern="100" dirty="0">
                <a:solidFill>
                  <a:srgbClr val="000000"/>
                </a:solidFill>
                <a:effectLst/>
                <a:latin typeface="Times New Roman" panose="02020603050405020304" pitchFamily="18" charset="0"/>
                <a:ea typeface="Times New Roman" panose="02020603050405020304" pitchFamily="18" charset="0"/>
              </a:rPr>
              <a:t>Preprocessing Applied</a:t>
            </a:r>
            <a:r>
              <a:rPr lang="en-IN" sz="1950" u="sng" kern="100" dirty="0">
                <a:solidFill>
                  <a:srgbClr val="000000"/>
                </a:solidFill>
                <a:effectLst/>
                <a:latin typeface="Times New Roman" panose="02020603050405020304" pitchFamily="18" charset="0"/>
                <a:ea typeface="Times New Roman" panose="02020603050405020304" pitchFamily="18" charset="0"/>
              </a:rPr>
              <a:t>:</a:t>
            </a:r>
            <a:endParaRPr lang="en-IN" sz="1950" kern="100" dirty="0">
              <a:solidFill>
                <a:srgbClr val="000000"/>
              </a:solidFill>
              <a:effectLst/>
              <a:latin typeface="Calibri" panose="020F0502020204030204" pitchFamily="34" charset="0"/>
              <a:ea typeface="Calibri" panose="020F0502020204030204" pitchFamily="34" charset="0"/>
            </a:endParaRPr>
          </a:p>
          <a:p>
            <a:pPr marR="168910" lvl="1" algn="just">
              <a:spcAft>
                <a:spcPts val="200"/>
              </a:spcAft>
            </a:pPr>
            <a:endParaRPr lang="en-IN"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2358115E-CE28-DA03-983B-EADAED1E7A77}"/>
              </a:ext>
            </a:extLst>
          </p:cNvPr>
          <p:cNvSpPr txBox="1"/>
          <p:nvPr/>
        </p:nvSpPr>
        <p:spPr>
          <a:xfrm>
            <a:off x="914401" y="2584578"/>
            <a:ext cx="8864081" cy="1672253"/>
          </a:xfrm>
          <a:prstGeom prst="rect">
            <a:avLst/>
          </a:prstGeom>
          <a:noFill/>
        </p:spPr>
        <p:txBody>
          <a:bodyPr wrap="square" rtlCol="0">
            <a:spAutoFit/>
          </a:bodyPr>
          <a:lstStyle/>
          <a:p>
            <a:pPr marL="342900" marR="170815" lvl="0" indent="-342900" algn="just">
              <a:spcAft>
                <a:spcPts val="410"/>
              </a:spcAft>
              <a:buFont typeface="Courier New" panose="02070309020205020404" pitchFamily="49" charset="0"/>
              <a:buChar char="o"/>
            </a:pPr>
            <a:r>
              <a:rPr lang="en-IN" sz="1950" kern="100" dirty="0">
                <a:solidFill>
                  <a:srgbClr val="000000"/>
                </a:solidFill>
                <a:effectLst/>
                <a:latin typeface="Times New Roman" panose="02020603050405020304" pitchFamily="18" charset="0"/>
                <a:ea typeface="Calibri" panose="020F0502020204030204" pitchFamily="34" charset="0"/>
              </a:rPr>
              <a:t>Each row corresponds to a specific cancer cell line's response to a drug, annotated with the drug's IC50 value.</a:t>
            </a:r>
            <a:endParaRPr lang="en-IN" sz="1950" kern="100" dirty="0">
              <a:solidFill>
                <a:srgbClr val="000000"/>
              </a:solidFill>
              <a:effectLst/>
              <a:latin typeface="Calibri" panose="020F0502020204030204" pitchFamily="34" charset="0"/>
              <a:ea typeface="Calibri" panose="020F0502020204030204" pitchFamily="34" charset="0"/>
            </a:endParaRPr>
          </a:p>
          <a:p>
            <a:pPr marL="342900" marR="170815" lvl="0" indent="-342900" algn="just">
              <a:spcAft>
                <a:spcPts val="410"/>
              </a:spcAft>
              <a:buFont typeface="Courier New" panose="02070309020205020404" pitchFamily="49" charset="0"/>
              <a:buChar char="o"/>
            </a:pPr>
            <a:r>
              <a:rPr lang="en-IN" sz="1950" kern="100" dirty="0">
                <a:solidFill>
                  <a:srgbClr val="000000"/>
                </a:solidFill>
                <a:effectLst/>
                <a:latin typeface="Times New Roman" panose="02020603050405020304" pitchFamily="18" charset="0"/>
                <a:ea typeface="Calibri" panose="020F0502020204030204" pitchFamily="34" charset="0"/>
              </a:rPr>
              <a:t>Genomic features and drug response data are cross-referenced and validated for accuracy</a:t>
            </a:r>
            <a:endParaRPr lang="en-IN" sz="1950" kern="100" dirty="0">
              <a:solidFill>
                <a:srgbClr val="000000"/>
              </a:solidFill>
              <a:effectLst/>
              <a:latin typeface="Calibri" panose="020F0502020204030204" pitchFamily="34" charset="0"/>
              <a:ea typeface="Calibri" panose="020F0502020204030204" pitchFamily="34" charset="0"/>
            </a:endParaRPr>
          </a:p>
          <a:p>
            <a:endParaRPr lang="en-IN" dirty="0"/>
          </a:p>
        </p:txBody>
      </p:sp>
      <p:sp>
        <p:nvSpPr>
          <p:cNvPr id="8" name="TextBox 7">
            <a:extLst>
              <a:ext uri="{FF2B5EF4-FFF2-40B4-BE49-F238E27FC236}">
                <a16:creationId xmlns:a16="http://schemas.microsoft.com/office/drawing/2014/main" id="{79222C03-DBB2-124A-FF2C-12B871C21BF6}"/>
              </a:ext>
            </a:extLst>
          </p:cNvPr>
          <p:cNvSpPr txBox="1"/>
          <p:nvPr/>
        </p:nvSpPr>
        <p:spPr>
          <a:xfrm>
            <a:off x="914401" y="4256831"/>
            <a:ext cx="8957387" cy="1646605"/>
          </a:xfrm>
          <a:prstGeom prst="rect">
            <a:avLst/>
          </a:prstGeom>
          <a:noFill/>
        </p:spPr>
        <p:txBody>
          <a:bodyPr wrap="square" rtlCol="0">
            <a:spAutoFit/>
          </a:bodyPr>
          <a:lstStyle/>
          <a:p>
            <a:pPr marL="342900" marR="168910" lvl="0" indent="-342900" algn="just">
              <a:spcAft>
                <a:spcPts val="200"/>
              </a:spcAft>
              <a:buFont typeface="Courier New" panose="02070309020205020404" pitchFamily="49" charset="0"/>
              <a:buChar char="o"/>
            </a:pPr>
            <a:r>
              <a:rPr lang="en-IN" sz="1950" kern="100" dirty="0">
                <a:solidFill>
                  <a:srgbClr val="000000"/>
                </a:solidFill>
                <a:effectLst/>
                <a:latin typeface="Times New Roman" panose="02020603050405020304" pitchFamily="18" charset="0"/>
                <a:ea typeface="Calibri" panose="020F0502020204030204" pitchFamily="34" charset="0"/>
              </a:rPr>
              <a:t>Handling missing values by imputation or removal, depending on the feature.</a:t>
            </a:r>
            <a:endParaRPr lang="en-IN" sz="1950" kern="100" dirty="0">
              <a:solidFill>
                <a:srgbClr val="000000"/>
              </a:solidFill>
              <a:effectLst/>
              <a:latin typeface="Calibri" panose="020F0502020204030204" pitchFamily="34" charset="0"/>
              <a:ea typeface="Calibri" panose="020F0502020204030204" pitchFamily="34" charset="0"/>
            </a:endParaRPr>
          </a:p>
          <a:p>
            <a:pPr marL="342900" marR="168910" lvl="0" indent="-342900" algn="just">
              <a:spcAft>
                <a:spcPts val="200"/>
              </a:spcAft>
              <a:buFont typeface="Courier New" panose="02070309020205020404" pitchFamily="49" charset="0"/>
              <a:buChar char="o"/>
            </a:pPr>
            <a:r>
              <a:rPr lang="en-IN" sz="1950" kern="100" dirty="0">
                <a:solidFill>
                  <a:srgbClr val="000000"/>
                </a:solidFill>
                <a:effectLst/>
                <a:latin typeface="Times New Roman" panose="02020603050405020304" pitchFamily="18" charset="0"/>
                <a:ea typeface="Calibri" panose="020F0502020204030204" pitchFamily="34" charset="0"/>
              </a:rPr>
              <a:t>Normalizing genomic features and IC50 values to a standard range or scale.</a:t>
            </a:r>
            <a:endParaRPr lang="en-IN" sz="1950" kern="100" dirty="0">
              <a:solidFill>
                <a:srgbClr val="000000"/>
              </a:solidFill>
              <a:effectLst/>
              <a:latin typeface="Calibri" panose="020F0502020204030204" pitchFamily="34" charset="0"/>
              <a:ea typeface="Calibri" panose="020F0502020204030204" pitchFamily="34" charset="0"/>
            </a:endParaRPr>
          </a:p>
          <a:p>
            <a:pPr marL="342900" marR="168910" lvl="0" indent="-342900" algn="just">
              <a:spcAft>
                <a:spcPts val="200"/>
              </a:spcAft>
              <a:buFont typeface="Courier New" panose="02070309020205020404" pitchFamily="49" charset="0"/>
              <a:buChar char="o"/>
            </a:pPr>
            <a:r>
              <a:rPr lang="en-IN" sz="1950" kern="100" dirty="0">
                <a:solidFill>
                  <a:srgbClr val="000000"/>
                </a:solidFill>
                <a:effectLst/>
                <a:latin typeface="Times New Roman" panose="02020603050405020304" pitchFamily="18" charset="0"/>
                <a:ea typeface="Calibri" panose="020F0502020204030204" pitchFamily="34" charset="0"/>
              </a:rPr>
              <a:t>Splitting the dataset into training (70%), validation (20%), and testing (10%) subsets for model development.</a:t>
            </a:r>
            <a:endParaRPr lang="en-IN" sz="1950" kern="1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661221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863C76F-D2CC-657E-C402-4F999D61F8B3}"/>
              </a:ext>
            </a:extLst>
          </p:cNvPr>
          <p:cNvSpPr/>
          <p:nvPr/>
        </p:nvSpPr>
        <p:spPr>
          <a:xfrm>
            <a:off x="485192" y="279918"/>
            <a:ext cx="3153748" cy="6811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400" b="1" dirty="0">
                <a:solidFill>
                  <a:schemeClr val="bg1"/>
                </a:solidFill>
                <a:latin typeface="Times New Roman" panose="02020603050405020304" pitchFamily="18" charset="0"/>
                <a:cs typeface="Times New Roman" panose="02020603050405020304" pitchFamily="18" charset="0"/>
              </a:rPr>
              <a:t>TRAINED MODELS</a:t>
            </a:r>
          </a:p>
        </p:txBody>
      </p:sp>
      <p:sp>
        <p:nvSpPr>
          <p:cNvPr id="5" name="TextBox 4">
            <a:extLst>
              <a:ext uri="{FF2B5EF4-FFF2-40B4-BE49-F238E27FC236}">
                <a16:creationId xmlns:a16="http://schemas.microsoft.com/office/drawing/2014/main" id="{665898EB-8A31-0C83-5527-15553E5884B8}"/>
              </a:ext>
            </a:extLst>
          </p:cNvPr>
          <p:cNvSpPr txBox="1"/>
          <p:nvPr/>
        </p:nvSpPr>
        <p:spPr>
          <a:xfrm>
            <a:off x="485193" y="1268963"/>
            <a:ext cx="9274628" cy="707886"/>
          </a:xfrm>
          <a:prstGeom prst="rect">
            <a:avLst/>
          </a:prstGeom>
          <a:noFill/>
        </p:spPr>
        <p:txBody>
          <a:bodyPr wrap="square" rtlCol="0">
            <a:spAutoFit/>
          </a:bodyPr>
          <a:lstStyle/>
          <a:p>
            <a:r>
              <a:rPr lang="en-US" sz="2000" u="sng" dirty="0">
                <a:latin typeface="Times New Roman" panose="02020603050405020304" pitchFamily="18" charset="0"/>
                <a:cs typeface="Times New Roman" panose="02020603050405020304" pitchFamily="18" charset="0"/>
              </a:rPr>
              <a:t>Multiple Machine learning models were trained and evaluated to find the most effective one. The following models were tested</a:t>
            </a:r>
            <a:r>
              <a:rPr lang="en-US" sz="2000" b="1" u="sng" dirty="0">
                <a:latin typeface="Times New Roman" panose="02020603050405020304" pitchFamily="18" charset="0"/>
                <a:cs typeface="Times New Roman" panose="02020603050405020304" pitchFamily="18" charset="0"/>
              </a:rPr>
              <a:t>:</a:t>
            </a:r>
            <a:endParaRPr lang="en-IN" sz="2000" b="1"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5CB24F7-B134-1534-7D65-AF7447E13E18}"/>
              </a:ext>
            </a:extLst>
          </p:cNvPr>
          <p:cNvSpPr txBox="1"/>
          <p:nvPr/>
        </p:nvSpPr>
        <p:spPr>
          <a:xfrm>
            <a:off x="485192" y="2230016"/>
            <a:ext cx="9293290" cy="419198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LINEAR REGRESSION</a:t>
            </a:r>
          </a:p>
          <a:p>
            <a:pPr marL="285750" indent="-285750">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RIDGE REGRESSION</a:t>
            </a:r>
          </a:p>
          <a:p>
            <a:pPr marL="285750" indent="-285750">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LASSO REGRESSION</a:t>
            </a:r>
          </a:p>
          <a:p>
            <a:pPr marL="285750" indent="-285750">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RANDOM FOREST REGRESSOR</a:t>
            </a:r>
          </a:p>
          <a:p>
            <a:pPr marL="285750" indent="-285750">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GRADIENT BOOSTING</a:t>
            </a:r>
          </a:p>
          <a:p>
            <a:pPr marL="285750" indent="-285750">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XG BOOST</a:t>
            </a:r>
          </a:p>
          <a:p>
            <a:pPr marL="285750" indent="-285750">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SUPPORT VECTOR REGRESSION</a:t>
            </a:r>
          </a:p>
          <a:p>
            <a:pPr marL="285750" indent="-285750">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K-NN REGRESSOR</a:t>
            </a:r>
          </a:p>
          <a:p>
            <a:pPr marL="285750" indent="-285750">
              <a:lnSpc>
                <a:spcPct val="150000"/>
              </a:lnSpc>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1064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C80422-E078-645E-CC73-984ABD046713}"/>
              </a:ext>
            </a:extLst>
          </p:cNvPr>
          <p:cNvSpPr txBox="1"/>
          <p:nvPr/>
        </p:nvSpPr>
        <p:spPr>
          <a:xfrm>
            <a:off x="765110" y="401216"/>
            <a:ext cx="4917233"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6624217C-C139-C3D1-ED72-8C45277A4740}"/>
              </a:ext>
            </a:extLst>
          </p:cNvPr>
          <p:cNvSpPr txBox="1"/>
          <p:nvPr/>
        </p:nvSpPr>
        <p:spPr>
          <a:xfrm>
            <a:off x="447869" y="385827"/>
            <a:ext cx="7455159" cy="400110"/>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RESULTS GENERATED FROM THE MODELS:</a:t>
            </a:r>
          </a:p>
        </p:txBody>
      </p:sp>
      <p:pic>
        <p:nvPicPr>
          <p:cNvPr id="6" name="Picture 5">
            <a:extLst>
              <a:ext uri="{FF2B5EF4-FFF2-40B4-BE49-F238E27FC236}">
                <a16:creationId xmlns:a16="http://schemas.microsoft.com/office/drawing/2014/main" id="{1297A2CD-F486-789D-3D92-A0867A4E5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870" y="1503234"/>
            <a:ext cx="10626946" cy="4237166"/>
          </a:xfrm>
          <a:prstGeom prst="rect">
            <a:avLst/>
          </a:prstGeom>
        </p:spPr>
        <p:style>
          <a:lnRef idx="1">
            <a:schemeClr val="dk1"/>
          </a:lnRef>
          <a:fillRef idx="0">
            <a:schemeClr val="dk1"/>
          </a:fillRef>
          <a:effectRef idx="0">
            <a:schemeClr val="dk1"/>
          </a:effectRef>
          <a:fontRef idx="minor">
            <a:schemeClr val="tx1"/>
          </a:fontRef>
        </p:style>
      </p:pic>
      <p:cxnSp>
        <p:nvCxnSpPr>
          <p:cNvPr id="8" name="Straight Connector 7">
            <a:extLst>
              <a:ext uri="{FF2B5EF4-FFF2-40B4-BE49-F238E27FC236}">
                <a16:creationId xmlns:a16="http://schemas.microsoft.com/office/drawing/2014/main" id="{6F999D18-572E-4A81-635E-531FA3D7E82A}"/>
              </a:ext>
            </a:extLst>
          </p:cNvPr>
          <p:cNvCxnSpPr>
            <a:cxnSpLocks/>
          </p:cNvCxnSpPr>
          <p:nvPr/>
        </p:nvCxnSpPr>
        <p:spPr>
          <a:xfrm>
            <a:off x="4175448" y="1503234"/>
            <a:ext cx="0" cy="4237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58C1C33-A178-BD4B-88F4-8FBECFE293A0}"/>
              </a:ext>
            </a:extLst>
          </p:cNvPr>
          <p:cNvCxnSpPr>
            <a:stCxn id="6" idx="0"/>
            <a:endCxn id="6" idx="2"/>
          </p:cNvCxnSpPr>
          <p:nvPr/>
        </p:nvCxnSpPr>
        <p:spPr>
          <a:xfrm>
            <a:off x="5682343" y="1503234"/>
            <a:ext cx="0" cy="4237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1B6D9AD-7F98-1366-AB03-68BA0DB9F705}"/>
              </a:ext>
            </a:extLst>
          </p:cNvPr>
          <p:cNvCxnSpPr/>
          <p:nvPr/>
        </p:nvCxnSpPr>
        <p:spPr>
          <a:xfrm>
            <a:off x="7244080" y="1503234"/>
            <a:ext cx="0" cy="4237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5F0ECDB-6595-53D2-AA17-F83040D0FAE8}"/>
              </a:ext>
            </a:extLst>
          </p:cNvPr>
          <p:cNvCxnSpPr>
            <a:cxnSpLocks/>
          </p:cNvCxnSpPr>
          <p:nvPr/>
        </p:nvCxnSpPr>
        <p:spPr>
          <a:xfrm>
            <a:off x="8839200" y="1503234"/>
            <a:ext cx="0" cy="4237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8E38643-52C8-27D9-913C-EBC8EB917E22}"/>
              </a:ext>
            </a:extLst>
          </p:cNvPr>
          <p:cNvCxnSpPr>
            <a:cxnSpLocks/>
          </p:cNvCxnSpPr>
          <p:nvPr/>
        </p:nvCxnSpPr>
        <p:spPr>
          <a:xfrm>
            <a:off x="368870" y="2082800"/>
            <a:ext cx="1062694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5844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8708FC-456E-24C5-39D2-CE3ADA2B2A7E}"/>
              </a:ext>
            </a:extLst>
          </p:cNvPr>
          <p:cNvSpPr txBox="1"/>
          <p:nvPr/>
        </p:nvSpPr>
        <p:spPr>
          <a:xfrm>
            <a:off x="914400" y="462986"/>
            <a:ext cx="4467828" cy="492443"/>
          </a:xfrm>
          <a:prstGeom prst="rect">
            <a:avLst/>
          </a:prstGeom>
          <a:noFill/>
        </p:spPr>
        <p:txBody>
          <a:bodyPr wrap="square" rtlCol="0">
            <a:spAutoFit/>
          </a:bodyPr>
          <a:lstStyle/>
          <a:p>
            <a:r>
              <a:rPr lang="en-IN" sz="2600" b="1" dirty="0">
                <a:solidFill>
                  <a:schemeClr val="bg1"/>
                </a:solidFill>
                <a:latin typeface="Times New Roman" panose="02020603050405020304" pitchFamily="18" charset="0"/>
                <a:cs typeface="Times New Roman" panose="02020603050405020304" pitchFamily="18" charset="0"/>
              </a:rPr>
              <a:t>HYBRID MODELS USED</a:t>
            </a:r>
          </a:p>
        </p:txBody>
      </p:sp>
      <p:sp>
        <p:nvSpPr>
          <p:cNvPr id="4" name="TextBox 3">
            <a:extLst>
              <a:ext uri="{FF2B5EF4-FFF2-40B4-BE49-F238E27FC236}">
                <a16:creationId xmlns:a16="http://schemas.microsoft.com/office/drawing/2014/main" id="{E9325F49-6CA2-6B54-57C4-A6BED0E2DAB2}"/>
              </a:ext>
            </a:extLst>
          </p:cNvPr>
          <p:cNvSpPr txBox="1"/>
          <p:nvPr/>
        </p:nvSpPr>
        <p:spPr>
          <a:xfrm>
            <a:off x="5648445" y="2974693"/>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2AA2D984-7E83-28CE-48A2-CFA9B7E35F77}"/>
              </a:ext>
            </a:extLst>
          </p:cNvPr>
          <p:cNvSpPr txBox="1"/>
          <p:nvPr/>
        </p:nvSpPr>
        <p:spPr>
          <a:xfrm>
            <a:off x="590309" y="345651"/>
            <a:ext cx="7986532" cy="430887"/>
          </a:xfrm>
          <a:prstGeom prst="rect">
            <a:avLst/>
          </a:prstGeom>
          <a:noFill/>
        </p:spPr>
        <p:txBody>
          <a:bodyPr wrap="square" rtlCol="0">
            <a:spAutoFit/>
          </a:bodyPr>
          <a:lstStyle/>
          <a:p>
            <a:r>
              <a:rPr lang="en-IN" sz="2200" b="1" u="sng" dirty="0">
                <a:latin typeface="Times New Roman" panose="02020603050405020304" pitchFamily="18" charset="0"/>
                <a:cs typeface="Times New Roman" panose="02020603050405020304" pitchFamily="18" charset="0"/>
              </a:rPr>
              <a:t>HYBRID MODELS USED: </a:t>
            </a:r>
          </a:p>
        </p:txBody>
      </p:sp>
      <p:sp>
        <p:nvSpPr>
          <p:cNvPr id="6" name="TextBox 5">
            <a:extLst>
              <a:ext uri="{FF2B5EF4-FFF2-40B4-BE49-F238E27FC236}">
                <a16:creationId xmlns:a16="http://schemas.microsoft.com/office/drawing/2014/main" id="{F1C69FE7-B2E7-214D-6F9A-2767871254D9}"/>
              </a:ext>
            </a:extLst>
          </p:cNvPr>
          <p:cNvSpPr txBox="1"/>
          <p:nvPr/>
        </p:nvSpPr>
        <p:spPr>
          <a:xfrm>
            <a:off x="694484" y="955429"/>
            <a:ext cx="7639291" cy="188365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GENETIC PROGRAMMING</a:t>
            </a:r>
          </a:p>
          <a:p>
            <a:pPr marL="285750" indent="-285750">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DIFFERENTIAL EVOLUTION + SUPPORT VECTOR MACHINE</a:t>
            </a:r>
          </a:p>
          <a:p>
            <a:pPr marL="285750" indent="-285750">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ARTIFICIAL NEURAL NETWORK</a:t>
            </a:r>
          </a:p>
        </p:txBody>
      </p:sp>
      <p:pic>
        <p:nvPicPr>
          <p:cNvPr id="8" name="Picture 7">
            <a:extLst>
              <a:ext uri="{FF2B5EF4-FFF2-40B4-BE49-F238E27FC236}">
                <a16:creationId xmlns:a16="http://schemas.microsoft.com/office/drawing/2014/main" id="{141BEEB2-B171-F208-4C4F-F80AF722CD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152" y="4018915"/>
            <a:ext cx="11111696" cy="1745277"/>
          </a:xfrm>
          <a:prstGeom prst="rect">
            <a:avLst/>
          </a:prstGeom>
        </p:spPr>
      </p:pic>
      <p:cxnSp>
        <p:nvCxnSpPr>
          <p:cNvPr id="10" name="Straight Connector 9">
            <a:extLst>
              <a:ext uri="{FF2B5EF4-FFF2-40B4-BE49-F238E27FC236}">
                <a16:creationId xmlns:a16="http://schemas.microsoft.com/office/drawing/2014/main" id="{C87E6475-56DD-2B28-5D6E-039D2379D316}"/>
              </a:ext>
            </a:extLst>
          </p:cNvPr>
          <p:cNvCxnSpPr/>
          <p:nvPr/>
        </p:nvCxnSpPr>
        <p:spPr>
          <a:xfrm>
            <a:off x="5532699" y="4018915"/>
            <a:ext cx="0" cy="1722128"/>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F770612-74F0-276A-5CCF-5E6C25A720F2}"/>
              </a:ext>
            </a:extLst>
          </p:cNvPr>
          <p:cNvSpPr/>
          <p:nvPr/>
        </p:nvSpPr>
        <p:spPr>
          <a:xfrm>
            <a:off x="590318" y="4007340"/>
            <a:ext cx="11061530" cy="174527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Connector 21">
            <a:extLst>
              <a:ext uri="{FF2B5EF4-FFF2-40B4-BE49-F238E27FC236}">
                <a16:creationId xmlns:a16="http://schemas.microsoft.com/office/drawing/2014/main" id="{91550A4F-D3F9-730A-AFF1-C365A168BCF3}"/>
              </a:ext>
            </a:extLst>
          </p:cNvPr>
          <p:cNvCxnSpPr/>
          <p:nvPr/>
        </p:nvCxnSpPr>
        <p:spPr>
          <a:xfrm>
            <a:off x="8686800" y="4018915"/>
            <a:ext cx="0" cy="1745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13202F1-0DAB-2459-7923-8B9A70E83621}"/>
              </a:ext>
            </a:extLst>
          </p:cNvPr>
          <p:cNvCxnSpPr/>
          <p:nvPr/>
        </p:nvCxnSpPr>
        <p:spPr>
          <a:xfrm>
            <a:off x="7101840" y="4018915"/>
            <a:ext cx="0" cy="1722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61A46FC-C73B-913E-44AF-B374729257A0}"/>
              </a:ext>
            </a:extLst>
          </p:cNvPr>
          <p:cNvCxnSpPr/>
          <p:nvPr/>
        </p:nvCxnSpPr>
        <p:spPr>
          <a:xfrm>
            <a:off x="10195560" y="4007340"/>
            <a:ext cx="0" cy="17337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612632-61B0-5996-D9B5-5DD0B3F490C7}"/>
              </a:ext>
            </a:extLst>
          </p:cNvPr>
          <p:cNvCxnSpPr/>
          <p:nvPr/>
        </p:nvCxnSpPr>
        <p:spPr>
          <a:xfrm>
            <a:off x="590309" y="4381500"/>
            <a:ext cx="11061539"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29E23D1-156F-5D25-4E6B-6055BEE93318}"/>
              </a:ext>
            </a:extLst>
          </p:cNvPr>
          <p:cNvSpPr txBox="1"/>
          <p:nvPr/>
        </p:nvSpPr>
        <p:spPr>
          <a:xfrm>
            <a:off x="694484" y="3318802"/>
            <a:ext cx="3966451" cy="400110"/>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RESULT:</a:t>
            </a:r>
          </a:p>
        </p:txBody>
      </p:sp>
    </p:spTree>
    <p:extLst>
      <p:ext uri="{BB962C8B-B14F-4D97-AF65-F5344CB8AC3E}">
        <p14:creationId xmlns:p14="http://schemas.microsoft.com/office/powerpoint/2010/main" val="3991847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807B16A-91EA-BE35-9297-64D9D4F837D1}"/>
              </a:ext>
            </a:extLst>
          </p:cNvPr>
          <p:cNvSpPr/>
          <p:nvPr/>
        </p:nvSpPr>
        <p:spPr>
          <a:xfrm>
            <a:off x="464820" y="541020"/>
            <a:ext cx="2392680" cy="4616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0BF82B26-3B71-DA2F-4CB5-B064F05DD949}"/>
              </a:ext>
            </a:extLst>
          </p:cNvPr>
          <p:cNvSpPr txBox="1"/>
          <p:nvPr/>
        </p:nvSpPr>
        <p:spPr>
          <a:xfrm>
            <a:off x="548640" y="530860"/>
            <a:ext cx="2476500"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CONCLUSION</a:t>
            </a:r>
          </a:p>
        </p:txBody>
      </p:sp>
      <p:sp>
        <p:nvSpPr>
          <p:cNvPr id="8" name="Rectangle 1">
            <a:extLst>
              <a:ext uri="{FF2B5EF4-FFF2-40B4-BE49-F238E27FC236}">
                <a16:creationId xmlns:a16="http://schemas.microsoft.com/office/drawing/2014/main" id="{FDD7B73D-FC63-E9D7-98E4-96752F7CDA30}"/>
              </a:ext>
            </a:extLst>
          </p:cNvPr>
          <p:cNvSpPr>
            <a:spLocks noChangeArrowheads="1"/>
          </p:cNvSpPr>
          <p:nvPr/>
        </p:nvSpPr>
        <p:spPr bwMode="auto">
          <a:xfrm>
            <a:off x="345440" y="1214557"/>
            <a:ext cx="9895840"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Multiple regression algorithms were tested and compared on the dataset.</a:t>
            </a:r>
          </a:p>
          <a:p>
            <a:pPr marL="342900" marR="0" lvl="0" indent="-342900" algn="l" defTabSz="914400" rtl="0" eaLnBrk="0" fontAlgn="base" latinLnBrk="0" hangingPunct="0">
              <a:spcBef>
                <a:spcPct val="0"/>
              </a:spcBef>
              <a:spcAft>
                <a:spcPct val="0"/>
              </a:spcAft>
              <a:buClrTx/>
              <a:buSzTx/>
              <a:buFont typeface="Wingdings" panose="05000000000000000000" pitchFamily="2" charset="2"/>
              <a:buChar char="Ø"/>
              <a:tabLst/>
            </a:pPr>
            <a:r>
              <a:rPr lang="en-US" sz="2400" b="1" dirty="0">
                <a:latin typeface="Times New Roman" panose="02020603050405020304" pitchFamily="18" charset="0"/>
                <a:cs typeface="Times New Roman" panose="02020603050405020304" pitchFamily="18" charset="0"/>
              </a:rPr>
              <a:t>Random Forest Regressor</a:t>
            </a:r>
            <a:r>
              <a:rPr lang="en-US" sz="2400" dirty="0">
                <a:latin typeface="Times New Roman" panose="02020603050405020304" pitchFamily="18" charset="0"/>
                <a:cs typeface="Times New Roman" panose="02020603050405020304" pitchFamily="18" charset="0"/>
              </a:rPr>
              <a:t> and </a:t>
            </a:r>
            <a:r>
              <a:rPr lang="en-US" sz="2400" b="1"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 performed best, showing the lowest error metrics and highest R^2 values:</a:t>
            </a:r>
          </a:p>
          <a:p>
            <a:pPr marR="0" lvl="0" algn="l" defTabSz="914400" rtl="0" eaLnBrk="0" fontAlgn="base" latinLnBrk="0" hangingPunct="0">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pt-BR" sz="2000" b="1" dirty="0">
                <a:latin typeface="Times New Roman" panose="02020603050405020304" pitchFamily="18" charset="0"/>
                <a:cs typeface="Times New Roman" panose="02020603050405020304" pitchFamily="18" charset="0"/>
              </a:rPr>
              <a:t>Random Forest:</a:t>
            </a:r>
            <a:r>
              <a:rPr lang="pt-BR" sz="2000" dirty="0">
                <a:latin typeface="Times New Roman" panose="02020603050405020304" pitchFamily="18" charset="0"/>
                <a:cs typeface="Times New Roman" panose="02020603050405020304" pitchFamily="18" charset="0"/>
              </a:rPr>
              <a:t> MAE = 0.0339, MSE = 0.01087, RMSE = 0.104, R2R^2R2 = 0.9989</a:t>
            </a:r>
          </a:p>
          <a:p>
            <a:pPr marR="0" lvl="0" algn="l" defTabSz="914400" rtl="0" eaLnBrk="0" fontAlgn="base" latinLnBrk="0" hangingPunct="0">
              <a:spcBef>
                <a:spcPct val="0"/>
              </a:spcBef>
              <a:spcAft>
                <a:spcPct val="0"/>
              </a:spcAft>
              <a:buClrTx/>
              <a:buSzTx/>
              <a:tabLst/>
            </a:pPr>
            <a:r>
              <a:rPr kumimoji="0" lang="pt-BR"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pt-BR" sz="2000" b="1" dirty="0">
                <a:latin typeface="Times New Roman" panose="02020603050405020304" pitchFamily="18" charset="0"/>
                <a:cs typeface="Times New Roman" panose="02020603050405020304" pitchFamily="18" charset="0"/>
              </a:rPr>
              <a:t>XGBoost:</a:t>
            </a:r>
            <a:r>
              <a:rPr lang="pt-BR" sz="2000" dirty="0">
                <a:latin typeface="Times New Roman" panose="02020603050405020304" pitchFamily="18" charset="0"/>
                <a:cs typeface="Times New Roman" panose="02020603050405020304" pitchFamily="18" charset="0"/>
              </a:rPr>
              <a:t> MAE = 0.0903, MSE = 0.01895, RMSE = 0.1377, R2R^2R2 = 0.9980</a:t>
            </a:r>
          </a:p>
          <a:p>
            <a:pPr marL="342900" marR="0" lvl="0" indent="-342900" algn="l" defTabSz="914400" rtl="0" eaLnBrk="0" fontAlgn="base" latinLnBrk="0" hangingPunct="0">
              <a:spcBef>
                <a:spcPct val="0"/>
              </a:spcBef>
              <a:spcAft>
                <a:spcPct val="0"/>
              </a:spcAft>
              <a:buClrTx/>
              <a:buSzTx/>
              <a:buFont typeface="Wingdings" panose="05000000000000000000" pitchFamily="2" charset="2"/>
              <a:buChar char="Ø"/>
              <a:tabLst/>
            </a:pPr>
            <a:r>
              <a:rPr lang="en-US" sz="2400" dirty="0">
                <a:latin typeface="Times New Roman" panose="02020603050405020304" pitchFamily="18" charset="0"/>
                <a:cs typeface="Times New Roman" panose="02020603050405020304" pitchFamily="18" charset="0"/>
              </a:rPr>
              <a:t>Hybrid model </a:t>
            </a:r>
            <a:r>
              <a:rPr lang="en-US" sz="2400" b="1" dirty="0">
                <a:latin typeface="Times New Roman" panose="02020603050405020304" pitchFamily="18" charset="0"/>
                <a:cs typeface="Times New Roman" panose="02020603050405020304" pitchFamily="18" charset="0"/>
              </a:rPr>
              <a:t>Differential Evolution + SVR</a:t>
            </a:r>
            <a:r>
              <a:rPr lang="en-US" sz="2400" dirty="0">
                <a:latin typeface="Times New Roman" panose="02020603050405020304" pitchFamily="18" charset="0"/>
                <a:cs typeface="Times New Roman" panose="02020603050405020304" pitchFamily="18" charset="0"/>
              </a:rPr>
              <a:t> showed promising results:</a:t>
            </a:r>
          </a:p>
          <a:p>
            <a:pPr marR="0" lvl="0" algn="l" defTabSz="914400" rtl="0" eaLnBrk="0" fontAlgn="base" latinLnBrk="0" hangingPunct="0">
              <a:spcBef>
                <a:spcPct val="0"/>
              </a:spcBef>
              <a:spcAft>
                <a:spcPct val="0"/>
              </a:spcAft>
              <a:buClrTx/>
              <a:buSzTx/>
              <a:tabLst/>
            </a:pPr>
            <a:r>
              <a:rPr lang="en-US" sz="2400" dirty="0">
                <a:latin typeface="Times New Roman" panose="02020603050405020304" pitchFamily="18" charset="0"/>
                <a:cs typeface="Times New Roman" panose="02020603050405020304" pitchFamily="18" charset="0"/>
              </a:rPr>
              <a:t>      </a:t>
            </a:r>
            <a:r>
              <a:rPr lang="pt-BR" sz="2000" b="1" dirty="0">
                <a:latin typeface="Times New Roman" panose="02020603050405020304" pitchFamily="18" charset="0"/>
                <a:cs typeface="Times New Roman" panose="02020603050405020304" pitchFamily="18" charset="0"/>
              </a:rPr>
              <a:t>Differential Evolution + SVR:</a:t>
            </a:r>
            <a:r>
              <a:rPr lang="pt-BR" sz="2000" dirty="0">
                <a:latin typeface="Times New Roman" panose="02020603050405020304" pitchFamily="18" charset="0"/>
                <a:cs typeface="Times New Roman" panose="02020603050405020304" pitchFamily="18" charset="0"/>
              </a:rPr>
              <a:t> R^2 = 0.9828</a:t>
            </a:r>
            <a:endParaRPr lang="pt-BR"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spcBef>
                <a:spcPct val="0"/>
              </a:spcBef>
              <a:spcAft>
                <a:spcPct val="0"/>
              </a:spcAft>
              <a:buClrTx/>
              <a:buSzTx/>
              <a:buFont typeface="Wingdings" panose="05000000000000000000" pitchFamily="2" charset="2"/>
              <a:buChar char="Ø"/>
              <a:tabLst/>
            </a:pPr>
            <a:r>
              <a:rPr lang="en-US" sz="2400" dirty="0">
                <a:latin typeface="Times New Roman" panose="02020603050405020304" pitchFamily="18" charset="0"/>
                <a:cs typeface="Times New Roman" panose="02020603050405020304" pitchFamily="18" charset="0"/>
              </a:rPr>
              <a:t>Models like </a:t>
            </a:r>
            <a:r>
              <a:rPr lang="en-US" sz="2400" b="1" dirty="0">
                <a:latin typeface="Times New Roman" panose="02020603050405020304" pitchFamily="18" charset="0"/>
                <a:cs typeface="Times New Roman" panose="02020603050405020304" pitchFamily="18" charset="0"/>
              </a:rPr>
              <a:t>SVR</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k-NN</a:t>
            </a:r>
            <a:r>
              <a:rPr lang="en-US" sz="2400" dirty="0">
                <a:latin typeface="Times New Roman" panose="02020603050405020304" pitchFamily="18" charset="0"/>
                <a:cs typeface="Times New Roman" panose="02020603050405020304" pitchFamily="18" charset="0"/>
              </a:rPr>
              <a:t> underperformed, showing higher error values and lower R^2.</a:t>
            </a:r>
          </a:p>
          <a:p>
            <a:pPr marL="342900" marR="0" lvl="0" indent="-342900" algn="l" defTabSz="914400" rtl="0" eaLnBrk="0" fontAlgn="base" latinLnBrk="0" hangingPunct="0">
              <a:spcBef>
                <a:spcPct val="0"/>
              </a:spcBef>
              <a:spcAft>
                <a:spcPct val="0"/>
              </a:spcAft>
              <a:buClrTx/>
              <a:buSzTx/>
              <a:buFont typeface="Wingdings" panose="05000000000000000000" pitchFamily="2" charset="2"/>
              <a:buChar char="Ø"/>
              <a:tabLst/>
            </a:pPr>
            <a:r>
              <a:rPr lang="en-US" sz="2400" dirty="0">
                <a:latin typeface="Times New Roman" panose="02020603050405020304" pitchFamily="18" charset="0"/>
                <a:cs typeface="Times New Roman" panose="02020603050405020304" pitchFamily="18" charset="0"/>
              </a:rPr>
              <a:t>Overall, ensemble models (Random Forest, </a:t>
            </a:r>
            <a:r>
              <a:rPr lang="en-US" sz="2400"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 and hybrid models demonstrated superior performance in predicting drug sensitivity.</a:t>
            </a:r>
          </a:p>
          <a:p>
            <a:pPr marL="342900" marR="0" lvl="0" indent="-342900" algn="l" defTabSz="914400" rtl="0" eaLnBrk="0" fontAlgn="base" latinLnBrk="0" hangingPunct="0">
              <a:spcBef>
                <a:spcPct val="0"/>
              </a:spcBef>
              <a:spcAft>
                <a:spcPct val="0"/>
              </a:spcAft>
              <a:buClrTx/>
              <a:buSzTx/>
              <a:buFont typeface="Wingdings" panose="05000000000000000000" pitchFamily="2" charset="2"/>
              <a:buChar char="Ø"/>
              <a:tabLst/>
            </a:pPr>
            <a:endParaRPr lang="pt-BR" sz="2400" dirty="0">
              <a:latin typeface="Times New Roman" panose="02020603050405020304" pitchFamily="18" charset="0"/>
              <a:cs typeface="Times New Roman" panose="02020603050405020304" pitchFamily="18" charset="0"/>
            </a:endParaRPr>
          </a:p>
          <a:p>
            <a:pPr marR="0" lvl="0" algn="l" defTabSz="914400" rtl="0" eaLnBrk="0" fontAlgn="base" latinLnBrk="0" hangingPunct="0">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4376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72456A-E5B7-B651-2C01-F95DAEF7ABC6}"/>
              </a:ext>
            </a:extLst>
          </p:cNvPr>
          <p:cNvSpPr txBox="1"/>
          <p:nvPr/>
        </p:nvSpPr>
        <p:spPr>
          <a:xfrm>
            <a:off x="3237721" y="2407298"/>
            <a:ext cx="6083559" cy="1323439"/>
          </a:xfrm>
          <a:prstGeom prst="rect">
            <a:avLst/>
          </a:prstGeom>
          <a:noFill/>
        </p:spPr>
        <p:txBody>
          <a:bodyPr wrap="square" rtlCol="0">
            <a:spAutoFit/>
          </a:bodyPr>
          <a:lstStyle/>
          <a:p>
            <a:r>
              <a:rPr lang="en-IN" sz="8000" b="1" dirty="0">
                <a:effectLst>
                  <a:outerShdw blurRad="38100" dist="38100" dir="2700000" algn="tl">
                    <a:srgbClr val="000000">
                      <a:alpha val="43137"/>
                    </a:srgbClr>
                  </a:outerShdw>
                </a:effectLst>
                <a:latin typeface="Arial Rounded MT Bold" panose="020F0704030504030204" pitchFamily="34" charset="0"/>
              </a:rPr>
              <a:t>Queries?</a:t>
            </a:r>
          </a:p>
        </p:txBody>
      </p:sp>
    </p:spTree>
    <p:extLst>
      <p:ext uri="{BB962C8B-B14F-4D97-AF65-F5344CB8AC3E}">
        <p14:creationId xmlns:p14="http://schemas.microsoft.com/office/powerpoint/2010/main" val="2214373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7F0D39-93FD-8469-8815-7EE9C819B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063100">
            <a:off x="2665060" y="2076044"/>
            <a:ext cx="6302350" cy="2255279"/>
          </a:xfrm>
          <a:prstGeom prst="rect">
            <a:avLst/>
          </a:prstGeom>
        </p:spPr>
      </p:pic>
    </p:spTree>
    <p:extLst>
      <p:ext uri="{BB962C8B-B14F-4D97-AF65-F5344CB8AC3E}">
        <p14:creationId xmlns:p14="http://schemas.microsoft.com/office/powerpoint/2010/main" val="3410965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BE55CDD-0BBC-BEA1-468A-08F4EBDAE375}"/>
              </a:ext>
            </a:extLst>
          </p:cNvPr>
          <p:cNvSpPr>
            <a:spLocks noGrp="1"/>
          </p:cNvSpPr>
          <p:nvPr>
            <p:ph type="body" sz="half" idx="2"/>
          </p:nvPr>
        </p:nvSpPr>
        <p:spPr>
          <a:xfrm>
            <a:off x="743977" y="2197557"/>
            <a:ext cx="3854528" cy="2584449"/>
          </a:xfrm>
        </p:spPr>
        <p:txBody>
          <a:bodyPr>
            <a:normAutofit/>
          </a:bodyPr>
          <a:lstStyle/>
          <a:p>
            <a:r>
              <a:rPr lang="en-US" sz="5400" dirty="0"/>
              <a:t>TABLE OF CONTENTS</a:t>
            </a:r>
            <a:endParaRPr lang="en-IN" sz="5400" dirty="0"/>
          </a:p>
        </p:txBody>
      </p:sp>
      <p:sp>
        <p:nvSpPr>
          <p:cNvPr id="12" name="Rectangle: Rounded Corners 11">
            <a:extLst>
              <a:ext uri="{FF2B5EF4-FFF2-40B4-BE49-F238E27FC236}">
                <a16:creationId xmlns:a16="http://schemas.microsoft.com/office/drawing/2014/main" id="{FFCEB99B-F6F3-A133-C25C-B9CEAF578E51}"/>
              </a:ext>
            </a:extLst>
          </p:cNvPr>
          <p:cNvSpPr/>
          <p:nvPr/>
        </p:nvSpPr>
        <p:spPr>
          <a:xfrm>
            <a:off x="5433372" y="815413"/>
            <a:ext cx="6333161" cy="543701"/>
          </a:xfrm>
          <a:prstGeom prst="roundRect">
            <a:avLst/>
          </a:prstGeom>
          <a:solidFill>
            <a:schemeClr val="accent2">
              <a:lumMod val="75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sz="3200" dirty="0">
                <a:solidFill>
                  <a:schemeClr val="bg1"/>
                </a:solidFill>
              </a:rPr>
              <a:t>Abstract</a:t>
            </a:r>
            <a:endParaRPr lang="en-IN" sz="3200" dirty="0">
              <a:solidFill>
                <a:schemeClr val="bg1"/>
              </a:solidFill>
            </a:endParaRPr>
          </a:p>
        </p:txBody>
      </p:sp>
      <p:sp>
        <p:nvSpPr>
          <p:cNvPr id="14" name="Rectangle: Rounded Corners 13">
            <a:extLst>
              <a:ext uri="{FF2B5EF4-FFF2-40B4-BE49-F238E27FC236}">
                <a16:creationId xmlns:a16="http://schemas.microsoft.com/office/drawing/2014/main" id="{83604617-8F54-3E42-7DBB-C5C81ECB36A9}"/>
              </a:ext>
            </a:extLst>
          </p:cNvPr>
          <p:cNvSpPr/>
          <p:nvPr/>
        </p:nvSpPr>
        <p:spPr>
          <a:xfrm>
            <a:off x="5424053" y="1484178"/>
            <a:ext cx="6333162" cy="543701"/>
          </a:xfrm>
          <a:prstGeom prst="roundRect">
            <a:avLst/>
          </a:prstGeom>
          <a:solidFill>
            <a:schemeClr val="accent2">
              <a:lumMod val="75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sz="3200" dirty="0"/>
              <a:t>Literature Survey</a:t>
            </a:r>
            <a:endParaRPr lang="en-IN" sz="3200" dirty="0"/>
          </a:p>
        </p:txBody>
      </p:sp>
      <p:sp>
        <p:nvSpPr>
          <p:cNvPr id="15" name="Rectangle: Rounded Corners 14">
            <a:extLst>
              <a:ext uri="{FF2B5EF4-FFF2-40B4-BE49-F238E27FC236}">
                <a16:creationId xmlns:a16="http://schemas.microsoft.com/office/drawing/2014/main" id="{73A626B6-8670-F6B0-AE92-12237AD3C417}"/>
              </a:ext>
            </a:extLst>
          </p:cNvPr>
          <p:cNvSpPr/>
          <p:nvPr/>
        </p:nvSpPr>
        <p:spPr>
          <a:xfrm>
            <a:off x="5433384" y="2174653"/>
            <a:ext cx="6333161" cy="552148"/>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bg1"/>
                </a:solidFill>
              </a:rPr>
              <a:t>Problem Statement</a:t>
            </a:r>
            <a:endParaRPr lang="en-IN" sz="3200" dirty="0">
              <a:solidFill>
                <a:schemeClr val="bg1"/>
              </a:solidFill>
            </a:endParaRPr>
          </a:p>
        </p:txBody>
      </p:sp>
      <p:sp>
        <p:nvSpPr>
          <p:cNvPr id="16" name="Rectangle: Rounded Corners 15">
            <a:extLst>
              <a:ext uri="{FF2B5EF4-FFF2-40B4-BE49-F238E27FC236}">
                <a16:creationId xmlns:a16="http://schemas.microsoft.com/office/drawing/2014/main" id="{8A72F41E-100B-AF8F-987C-DF53064B313A}"/>
              </a:ext>
            </a:extLst>
          </p:cNvPr>
          <p:cNvSpPr/>
          <p:nvPr/>
        </p:nvSpPr>
        <p:spPr>
          <a:xfrm>
            <a:off x="5433361" y="3577213"/>
            <a:ext cx="6333160" cy="552148"/>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bg1"/>
                </a:solidFill>
              </a:rPr>
              <a:t>System Architecture</a:t>
            </a:r>
            <a:endParaRPr lang="en-IN" sz="3200" dirty="0">
              <a:solidFill>
                <a:schemeClr val="bg1"/>
              </a:solidFill>
            </a:endParaRPr>
          </a:p>
        </p:txBody>
      </p:sp>
      <p:sp>
        <p:nvSpPr>
          <p:cNvPr id="17" name="Rectangle: Rounded Corners 16">
            <a:extLst>
              <a:ext uri="{FF2B5EF4-FFF2-40B4-BE49-F238E27FC236}">
                <a16:creationId xmlns:a16="http://schemas.microsoft.com/office/drawing/2014/main" id="{58C958E2-7E4B-4872-09EB-87601DE2FE66}"/>
              </a:ext>
            </a:extLst>
          </p:cNvPr>
          <p:cNvSpPr/>
          <p:nvPr/>
        </p:nvSpPr>
        <p:spPr>
          <a:xfrm>
            <a:off x="5433361" y="2870499"/>
            <a:ext cx="6333160" cy="552148"/>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t>Proposed Solution</a:t>
            </a:r>
            <a:endParaRPr lang="en-IN" sz="3200" dirty="0"/>
          </a:p>
        </p:txBody>
      </p:sp>
      <p:cxnSp>
        <p:nvCxnSpPr>
          <p:cNvPr id="21" name="Straight Connector 20">
            <a:extLst>
              <a:ext uri="{FF2B5EF4-FFF2-40B4-BE49-F238E27FC236}">
                <a16:creationId xmlns:a16="http://schemas.microsoft.com/office/drawing/2014/main" id="{9B166F10-A2AF-2728-D14B-DA3D49BDE3E1}"/>
              </a:ext>
            </a:extLst>
          </p:cNvPr>
          <p:cNvCxnSpPr/>
          <p:nvPr/>
        </p:nvCxnSpPr>
        <p:spPr>
          <a:xfrm>
            <a:off x="4598505" y="279000"/>
            <a:ext cx="0" cy="6300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B0A383C-AF7D-6717-76B5-F6FCAE024A29}"/>
              </a:ext>
            </a:extLst>
          </p:cNvPr>
          <p:cNvSpPr/>
          <p:nvPr/>
        </p:nvSpPr>
        <p:spPr>
          <a:xfrm>
            <a:off x="5433384" y="139261"/>
            <a:ext cx="6333157" cy="552148"/>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t>Introduction</a:t>
            </a:r>
            <a:endParaRPr lang="en-IN" sz="3200" dirty="0"/>
          </a:p>
        </p:txBody>
      </p:sp>
      <p:sp>
        <p:nvSpPr>
          <p:cNvPr id="4" name="Rectangle: Rounded Corners 3">
            <a:extLst>
              <a:ext uri="{FF2B5EF4-FFF2-40B4-BE49-F238E27FC236}">
                <a16:creationId xmlns:a16="http://schemas.microsoft.com/office/drawing/2014/main" id="{BB18F0A7-059E-08AF-0289-394F714FCA85}"/>
              </a:ext>
            </a:extLst>
          </p:cNvPr>
          <p:cNvSpPr/>
          <p:nvPr/>
        </p:nvSpPr>
        <p:spPr>
          <a:xfrm>
            <a:off x="5433361" y="4255996"/>
            <a:ext cx="6323853" cy="552148"/>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bg1"/>
                </a:solidFill>
              </a:rPr>
              <a:t>Implementation</a:t>
            </a:r>
            <a:endParaRPr lang="en-IN" sz="3200" dirty="0">
              <a:solidFill>
                <a:schemeClr val="bg1"/>
              </a:solidFill>
            </a:endParaRPr>
          </a:p>
        </p:txBody>
      </p:sp>
      <p:sp>
        <p:nvSpPr>
          <p:cNvPr id="3" name="Rectangle: Rounded Corners 2">
            <a:extLst>
              <a:ext uri="{FF2B5EF4-FFF2-40B4-BE49-F238E27FC236}">
                <a16:creationId xmlns:a16="http://schemas.microsoft.com/office/drawing/2014/main" id="{4AA034B4-F74A-C072-ECDA-0FD80F48AB90}"/>
              </a:ext>
            </a:extLst>
          </p:cNvPr>
          <p:cNvSpPr/>
          <p:nvPr/>
        </p:nvSpPr>
        <p:spPr>
          <a:xfrm>
            <a:off x="5433361" y="4947102"/>
            <a:ext cx="6333140" cy="552148"/>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bg1"/>
                </a:solidFill>
              </a:rPr>
              <a:t>Results</a:t>
            </a:r>
            <a:endParaRPr lang="en-IN" sz="3200" dirty="0">
              <a:solidFill>
                <a:schemeClr val="bg1"/>
              </a:solidFill>
            </a:endParaRPr>
          </a:p>
        </p:txBody>
      </p:sp>
      <p:sp>
        <p:nvSpPr>
          <p:cNvPr id="5" name="Rectangle: Rounded Corners 4">
            <a:extLst>
              <a:ext uri="{FF2B5EF4-FFF2-40B4-BE49-F238E27FC236}">
                <a16:creationId xmlns:a16="http://schemas.microsoft.com/office/drawing/2014/main" id="{C19E7E7D-7BA9-12C8-E692-66BD82D113AD}"/>
              </a:ext>
            </a:extLst>
          </p:cNvPr>
          <p:cNvSpPr/>
          <p:nvPr/>
        </p:nvSpPr>
        <p:spPr>
          <a:xfrm>
            <a:off x="5433361" y="5709920"/>
            <a:ext cx="6323849" cy="552148"/>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3200" dirty="0"/>
              <a:t>Conclusion</a:t>
            </a:r>
          </a:p>
        </p:txBody>
      </p:sp>
    </p:spTree>
    <p:extLst>
      <p:ext uri="{BB962C8B-B14F-4D97-AF65-F5344CB8AC3E}">
        <p14:creationId xmlns:p14="http://schemas.microsoft.com/office/powerpoint/2010/main" val="169381773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C374B4A-575B-91BF-FD26-51A519EC84E5}"/>
              </a:ext>
            </a:extLst>
          </p:cNvPr>
          <p:cNvSpPr/>
          <p:nvPr/>
        </p:nvSpPr>
        <p:spPr>
          <a:xfrm>
            <a:off x="713181" y="496603"/>
            <a:ext cx="1940768" cy="51967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4">
            <a:extLst>
              <a:ext uri="{FF2B5EF4-FFF2-40B4-BE49-F238E27FC236}">
                <a16:creationId xmlns:a16="http://schemas.microsoft.com/office/drawing/2014/main" id="{AB6A2267-DE40-EEF1-814D-315E0360311A}"/>
              </a:ext>
            </a:extLst>
          </p:cNvPr>
          <p:cNvSpPr>
            <a:spLocks noGrp="1"/>
          </p:cNvSpPr>
          <p:nvPr>
            <p:ph type="title"/>
          </p:nvPr>
        </p:nvSpPr>
        <p:spPr>
          <a:xfrm>
            <a:off x="726685" y="-299132"/>
            <a:ext cx="3854528" cy="1278466"/>
          </a:xfrm>
        </p:spPr>
        <p:txBody>
          <a:bodyPr>
            <a:normAutofit/>
          </a:bodyPr>
          <a:lstStyle/>
          <a:p>
            <a:r>
              <a:rPr lang="en-IN" sz="2500" dirty="0">
                <a:solidFill>
                  <a:schemeClr val="bg1"/>
                </a:solidFill>
                <a:latin typeface="Times New Roman" panose="02020603050405020304" pitchFamily="18" charset="0"/>
                <a:cs typeface="Times New Roman" panose="02020603050405020304" pitchFamily="18" charset="0"/>
              </a:rPr>
              <a:t>ABSTRACT</a:t>
            </a:r>
          </a:p>
        </p:txBody>
      </p:sp>
      <p:sp>
        <p:nvSpPr>
          <p:cNvPr id="7" name="Text Placeholder 6">
            <a:extLst>
              <a:ext uri="{FF2B5EF4-FFF2-40B4-BE49-F238E27FC236}">
                <a16:creationId xmlns:a16="http://schemas.microsoft.com/office/drawing/2014/main" id="{0A5D3E6E-4F37-8544-E006-CBA018EDF39C}"/>
              </a:ext>
            </a:extLst>
          </p:cNvPr>
          <p:cNvSpPr>
            <a:spLocks noGrp="1"/>
          </p:cNvSpPr>
          <p:nvPr>
            <p:ph type="body" sz="half" idx="2"/>
          </p:nvPr>
        </p:nvSpPr>
        <p:spPr>
          <a:xfrm>
            <a:off x="556591" y="1250303"/>
            <a:ext cx="9100593" cy="4951714"/>
          </a:xfrm>
        </p:spPr>
        <p:txBody>
          <a:bodyPr>
            <a:normAutofit/>
          </a:bodyPr>
          <a:lstStyle/>
          <a:p>
            <a:pPr marL="342900" indent="-342900" algn="just">
              <a:buFont typeface="Wingdings" panose="05000000000000000000" pitchFamily="2" charset="2"/>
              <a:buChar char="q"/>
            </a:pPr>
            <a:r>
              <a:rPr lang="en-IN" sz="20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Drug sensitivity prediction in cancer cell lines is a critical area of research aimed at advancing precision oncology by identifying effective therapeutic strategies tailored to individual patients. Accurate prediction of drug responses, often measured by IC50 values, can significantly enhance treatment outcomes and reduce adverse effects. However, traditional experimental methods to assess drug sensitivity are time-intensive and resource-demanding and prone to variability in accuracy.</a:t>
            </a:r>
          </a:p>
          <a:p>
            <a:pPr marL="342900" indent="-342900" algn="just">
              <a:buFont typeface="Wingdings" panose="05000000000000000000" pitchFamily="2" charset="2"/>
              <a:buChar char="q"/>
            </a:pPr>
            <a:r>
              <a:rPr lang="en-IN" sz="2000" dirty="0">
                <a:solidFill>
                  <a:srgbClr val="000000"/>
                </a:solidFill>
                <a:effectLst/>
                <a:latin typeface="Times New Roman" panose="02020603050405020304" pitchFamily="18" charset="0"/>
                <a:ea typeface="Times New Roman" panose="02020603050405020304" pitchFamily="18" charset="0"/>
              </a:rPr>
              <a:t>This Project study explores the application of advanced Machine Learning techniques to address these challenges. By leveraging algorithms such as Random Forests, Support Vector Machines, and Neural Networks, the proposed approach utilizes the power of computational models to </a:t>
            </a:r>
            <a:r>
              <a:rPr lang="en-IN" sz="2000" dirty="0" err="1">
                <a:solidFill>
                  <a:srgbClr val="000000"/>
                </a:solidFill>
                <a:effectLst/>
                <a:latin typeface="Times New Roman" panose="02020603050405020304" pitchFamily="18" charset="0"/>
                <a:ea typeface="Times New Roman" panose="02020603050405020304" pitchFamily="18" charset="0"/>
              </a:rPr>
              <a:t>analyze</a:t>
            </a:r>
            <a:r>
              <a:rPr lang="en-IN" sz="2000" dirty="0">
                <a:solidFill>
                  <a:srgbClr val="000000"/>
                </a:solidFill>
                <a:effectLst/>
                <a:latin typeface="Times New Roman" panose="02020603050405020304" pitchFamily="18" charset="0"/>
                <a:ea typeface="Times New Roman" panose="02020603050405020304" pitchFamily="18" charset="0"/>
              </a:rPr>
              <a:t> genomic and transcriptomic features of cancer cell lines.</a:t>
            </a:r>
          </a:p>
          <a:p>
            <a:pPr marL="342900" indent="-342900" algn="just">
              <a:buFont typeface="Wingdings" panose="05000000000000000000" pitchFamily="2" charset="2"/>
              <a:buChar char="q"/>
            </a:pPr>
            <a:r>
              <a:rPr lang="en-IN" sz="2000" dirty="0">
                <a:solidFill>
                  <a:srgbClr val="000000"/>
                </a:solidFill>
                <a:effectLst/>
                <a:latin typeface="Times New Roman" panose="02020603050405020304" pitchFamily="18" charset="0"/>
                <a:ea typeface="Times New Roman" panose="02020603050405020304" pitchFamily="18" charset="0"/>
              </a:rPr>
              <a:t>This research highlights the potential of AI-driven approaches in identifying biomarkers of drug sensitivity, enabling personalized cancer treatments and streamlining drug discovery processes. </a:t>
            </a:r>
            <a:endParaRPr lang="en-IN" sz="20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6723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87E272B-1867-562B-C602-C908F970F3CA}"/>
              </a:ext>
            </a:extLst>
          </p:cNvPr>
          <p:cNvSpPr/>
          <p:nvPr/>
        </p:nvSpPr>
        <p:spPr>
          <a:xfrm>
            <a:off x="686665" y="625151"/>
            <a:ext cx="2575249" cy="4478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1A07748-163D-1EE4-FAE0-C17CD4C48A83}"/>
              </a:ext>
            </a:extLst>
          </p:cNvPr>
          <p:cNvSpPr>
            <a:spLocks noGrp="1"/>
          </p:cNvSpPr>
          <p:nvPr>
            <p:ph type="title"/>
          </p:nvPr>
        </p:nvSpPr>
        <p:spPr>
          <a:xfrm>
            <a:off x="686664" y="590939"/>
            <a:ext cx="8596668" cy="463420"/>
          </a:xfrm>
        </p:spPr>
        <p:txBody>
          <a:bodyPr>
            <a:normAutofit fontScale="90000"/>
          </a:bodyPr>
          <a:lstStyle/>
          <a:p>
            <a:r>
              <a:rPr lang="en-IN" sz="2800" dirty="0">
                <a:solidFill>
                  <a:schemeClr val="bg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DBE4F28-01AE-CE93-3DDA-1F8E78C238F0}"/>
              </a:ext>
            </a:extLst>
          </p:cNvPr>
          <p:cNvSpPr>
            <a:spLocks noGrp="1"/>
          </p:cNvSpPr>
          <p:nvPr>
            <p:ph idx="1"/>
          </p:nvPr>
        </p:nvSpPr>
        <p:spPr>
          <a:xfrm>
            <a:off x="546705" y="1268962"/>
            <a:ext cx="10426095" cy="5066523"/>
          </a:xfrm>
        </p:spPr>
        <p:txBody>
          <a:bodyPr>
            <a:normAutofit/>
          </a:bodyPr>
          <a:lstStyle/>
          <a:p>
            <a:pPr marL="0" indent="0" algn="just">
              <a:buNone/>
            </a:pPr>
            <a:r>
              <a:rPr lang="en-IN" sz="2000" b="1" dirty="0">
                <a:latin typeface="Times New Roman" panose="02020603050405020304" pitchFamily="18" charset="0"/>
                <a:cs typeface="Times New Roman" panose="02020603050405020304" pitchFamily="18" charset="0"/>
              </a:rPr>
              <a:t>DOMAIN: </a:t>
            </a:r>
          </a:p>
          <a:p>
            <a:pPr algn="just">
              <a:buFont typeface="Wingdings" panose="05000000000000000000" pitchFamily="2" charset="2"/>
              <a:buChar char="q"/>
            </a:pPr>
            <a:r>
              <a:rPr lang="en-IN" sz="2000" dirty="0">
                <a:solidFill>
                  <a:srgbClr val="000000"/>
                </a:solidFill>
                <a:effectLst/>
                <a:latin typeface="Times New Roman" panose="02020603050405020304" pitchFamily="18" charset="0"/>
                <a:ea typeface="Times New Roman" panose="02020603050405020304" pitchFamily="18" charset="0"/>
              </a:rPr>
              <a:t>The domain of this project lies in Computational </a:t>
            </a:r>
            <a:r>
              <a:rPr lang="en-IN" sz="2000" dirty="0">
                <a:solidFill>
                  <a:srgbClr val="000000"/>
                </a:solidFill>
                <a:latin typeface="Times New Roman" panose="02020603050405020304" pitchFamily="18" charset="0"/>
                <a:ea typeface="Times New Roman" panose="02020603050405020304" pitchFamily="18" charset="0"/>
              </a:rPr>
              <a:t>B</a:t>
            </a:r>
            <a:r>
              <a:rPr lang="en-IN" sz="2000" dirty="0">
                <a:solidFill>
                  <a:srgbClr val="000000"/>
                </a:solidFill>
                <a:effectLst/>
                <a:latin typeface="Times New Roman" panose="02020603050405020304" pitchFamily="18" charset="0"/>
                <a:ea typeface="Times New Roman" panose="02020603050405020304" pitchFamily="18" charset="0"/>
              </a:rPr>
              <a:t>iology and Artificial </a:t>
            </a:r>
            <a:r>
              <a:rPr lang="en-IN" sz="2000" dirty="0">
                <a:solidFill>
                  <a:srgbClr val="000000"/>
                </a:solidFill>
                <a:latin typeface="Times New Roman" panose="02020603050405020304" pitchFamily="18" charset="0"/>
                <a:ea typeface="Times New Roman" panose="02020603050405020304" pitchFamily="18" charset="0"/>
              </a:rPr>
              <a:t>I</a:t>
            </a:r>
            <a:r>
              <a:rPr lang="en-IN" sz="2000" dirty="0">
                <a:solidFill>
                  <a:srgbClr val="000000"/>
                </a:solidFill>
                <a:effectLst/>
                <a:latin typeface="Times New Roman" panose="02020603050405020304" pitchFamily="18" charset="0"/>
                <a:ea typeface="Times New Roman" panose="02020603050405020304" pitchFamily="18" charset="0"/>
              </a:rPr>
              <a:t>ntelligence (AI), specifically in the field of drug sensitivity prediction in cancer research.</a:t>
            </a:r>
          </a:p>
          <a:p>
            <a:pPr algn="just">
              <a:buFont typeface="Wingdings" panose="05000000000000000000" pitchFamily="2" charset="2"/>
              <a:buChar char="q"/>
            </a:pPr>
            <a:r>
              <a:rPr lang="en-IN" sz="2000" dirty="0">
                <a:solidFill>
                  <a:srgbClr val="000000"/>
                </a:solidFill>
                <a:effectLst/>
                <a:latin typeface="Times New Roman" panose="02020603050405020304" pitchFamily="18" charset="0"/>
                <a:ea typeface="Times New Roman" panose="02020603050405020304" pitchFamily="18" charset="0"/>
              </a:rPr>
              <a:t>Predicting drug sensitivity, typically measured by IC50 values, is critical for advancing personalized oncology</a:t>
            </a:r>
          </a:p>
          <a:p>
            <a:pPr algn="just">
              <a:buFont typeface="Wingdings" panose="05000000000000000000" pitchFamily="2" charset="2"/>
              <a:buChar char="q"/>
            </a:pPr>
            <a:r>
              <a:rPr lang="en-IN" sz="2000" dirty="0">
                <a:solidFill>
                  <a:srgbClr val="000000"/>
                </a:solidFill>
                <a:effectLst/>
                <a:latin typeface="Times New Roman" panose="02020603050405020304" pitchFamily="18" charset="0"/>
                <a:ea typeface="Times New Roman" panose="02020603050405020304" pitchFamily="18" charset="0"/>
              </a:rPr>
              <a:t>Leveraging machine learning algorithms, the project aims to improve the accuracy and efficiency of drug sensitivity predictions, enabling better therapeutic decision-making and contributing to precision medicine.</a:t>
            </a:r>
          </a:p>
          <a:p>
            <a:pPr marL="0" indent="0" algn="just">
              <a:buNone/>
            </a:pPr>
            <a:r>
              <a:rPr lang="en-IN" sz="2000" b="1" dirty="0">
                <a:latin typeface="Times New Roman" panose="02020603050405020304" pitchFamily="18" charset="0"/>
                <a:cs typeface="Times New Roman" panose="02020603050405020304" pitchFamily="18" charset="0"/>
              </a:rPr>
              <a:t>METHODOLOGY:</a:t>
            </a:r>
          </a:p>
          <a:p>
            <a:pPr algn="just">
              <a:buFont typeface="Wingdings" panose="05000000000000000000" pitchFamily="2" charset="2"/>
              <a:buChar char="q"/>
            </a:pPr>
            <a:r>
              <a:rPr lang="en-IN" sz="2000" dirty="0">
                <a:solidFill>
                  <a:srgbClr val="000000"/>
                </a:solidFill>
                <a:effectLst/>
                <a:latin typeface="Times New Roman" panose="02020603050405020304" pitchFamily="18" charset="0"/>
                <a:ea typeface="Times New Roman" panose="02020603050405020304" pitchFamily="18" charset="0"/>
              </a:rPr>
              <a:t>The methodology for this project integrates advanced machine learning techniques with genomic and transcriptomic data to develop a predictive model for drug sensitivity in cancer cell lines. The approach begins with collecting and preprocessing publicly available datasets, such as the Genomics of Drug Sensitivity in Cancer (GDSC).</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585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F91CA-68FF-9209-0039-12A155F803C5}"/>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52AEC58-CC9C-0A54-5D3D-5A36F4A169BC}"/>
              </a:ext>
            </a:extLst>
          </p:cNvPr>
          <p:cNvSpPr/>
          <p:nvPr/>
        </p:nvSpPr>
        <p:spPr>
          <a:xfrm>
            <a:off x="793099" y="242221"/>
            <a:ext cx="3387014" cy="5128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84973BF-D04D-A830-C4F7-93CC1CEEB5DF}"/>
              </a:ext>
            </a:extLst>
          </p:cNvPr>
          <p:cNvSpPr>
            <a:spLocks noGrp="1"/>
          </p:cNvSpPr>
          <p:nvPr>
            <p:ph type="title"/>
          </p:nvPr>
        </p:nvSpPr>
        <p:spPr>
          <a:xfrm>
            <a:off x="793099" y="225512"/>
            <a:ext cx="3387014" cy="512858"/>
          </a:xfrm>
        </p:spPr>
        <p:txBody>
          <a:bodyPr>
            <a:normAutofit fontScale="90000"/>
          </a:bodyPr>
          <a:lstStyle/>
          <a:p>
            <a:r>
              <a:rPr lang="en-US" sz="2500" dirty="0">
                <a:latin typeface="Times New Roman" panose="02020603050405020304" pitchFamily="18" charset="0"/>
                <a:cs typeface="Times New Roman" panose="02020603050405020304" pitchFamily="18" charset="0"/>
              </a:rPr>
              <a:t> </a:t>
            </a:r>
            <a:r>
              <a:rPr lang="en-US" sz="2500" dirty="0">
                <a:solidFill>
                  <a:schemeClr val="bg1"/>
                </a:solidFill>
                <a:latin typeface="Times New Roman" panose="02020603050405020304" pitchFamily="18" charset="0"/>
                <a:cs typeface="Times New Roman" panose="02020603050405020304" pitchFamily="18" charset="0"/>
              </a:rPr>
              <a:t>LITERATURE  SURVEY</a:t>
            </a:r>
            <a:endParaRPr lang="en-IN" sz="25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709BF87-4AFF-9399-62BE-F27001A52876}"/>
              </a:ext>
            </a:extLst>
          </p:cNvPr>
          <p:cNvSpPr txBox="1"/>
          <p:nvPr/>
        </p:nvSpPr>
        <p:spPr>
          <a:xfrm>
            <a:off x="394252" y="1179442"/>
            <a:ext cx="9677400" cy="1046440"/>
          </a:xfrm>
          <a:prstGeom prst="rect">
            <a:avLst/>
          </a:prstGeom>
          <a:noFill/>
        </p:spPr>
        <p:txBody>
          <a:bodyPr wrap="square">
            <a:spAutoFit/>
          </a:bodyPr>
          <a:lstStyle/>
          <a:p>
            <a:pPr marL="342900" indent="-342900" algn="just">
              <a:buFont typeface="Wingdings" panose="05000000000000000000" pitchFamily="2" charset="2"/>
              <a:buChar char="Ø"/>
            </a:pPr>
            <a:endParaRPr lang="da-DK" sz="2000" dirty="0">
              <a:solidFill>
                <a:srgbClr val="333333"/>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100" b="0" i="0" dirty="0">
              <a:solidFill>
                <a:srgbClr val="374151"/>
              </a:solidFill>
              <a:effectLst/>
              <a:latin typeface="Times New Roman" panose="02020603050405020304" pitchFamily="18" charset="0"/>
              <a:cs typeface="Times New Roman" panose="02020603050405020304" pitchFamily="18" charset="0"/>
            </a:endParaRPr>
          </a:p>
          <a:p>
            <a:pPr algn="just"/>
            <a:endParaRPr lang="en-US" sz="2100" b="0" i="0" dirty="0">
              <a:solidFill>
                <a:srgbClr val="374151"/>
              </a:solidFill>
              <a:effectLst/>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876600D9-67A5-94FD-5C52-DD8404200B9F}"/>
              </a:ext>
            </a:extLst>
          </p:cNvPr>
          <p:cNvGraphicFramePr>
            <a:graphicFrameLocks noGrp="1"/>
          </p:cNvGraphicFramePr>
          <p:nvPr>
            <p:extLst>
              <p:ext uri="{D42A27DB-BD31-4B8C-83A1-F6EECF244321}">
                <p14:modId xmlns:p14="http://schemas.microsoft.com/office/powerpoint/2010/main" val="2139299824"/>
              </p:ext>
            </p:extLst>
          </p:nvPr>
        </p:nvGraphicFramePr>
        <p:xfrm>
          <a:off x="232282" y="843281"/>
          <a:ext cx="11708773" cy="5924234"/>
        </p:xfrm>
        <a:graphic>
          <a:graphicData uri="http://schemas.openxmlformats.org/drawingml/2006/table">
            <a:tbl>
              <a:tblPr firstRow="1" bandRow="1">
                <a:tableStyleId>{5C22544A-7EE6-4342-B048-85BDC9FD1C3A}</a:tableStyleId>
              </a:tblPr>
              <a:tblGrid>
                <a:gridCol w="2226438">
                  <a:extLst>
                    <a:ext uri="{9D8B030D-6E8A-4147-A177-3AD203B41FA5}">
                      <a16:colId xmlns:a16="http://schemas.microsoft.com/office/drawing/2014/main" val="674969682"/>
                    </a:ext>
                  </a:extLst>
                </a:gridCol>
                <a:gridCol w="1402080">
                  <a:extLst>
                    <a:ext uri="{9D8B030D-6E8A-4147-A177-3AD203B41FA5}">
                      <a16:colId xmlns:a16="http://schemas.microsoft.com/office/drawing/2014/main" val="1264951486"/>
                    </a:ext>
                  </a:extLst>
                </a:gridCol>
                <a:gridCol w="3017520">
                  <a:extLst>
                    <a:ext uri="{9D8B030D-6E8A-4147-A177-3AD203B41FA5}">
                      <a16:colId xmlns:a16="http://schemas.microsoft.com/office/drawing/2014/main" val="3453186531"/>
                    </a:ext>
                  </a:extLst>
                </a:gridCol>
                <a:gridCol w="2194560">
                  <a:extLst>
                    <a:ext uri="{9D8B030D-6E8A-4147-A177-3AD203B41FA5}">
                      <a16:colId xmlns:a16="http://schemas.microsoft.com/office/drawing/2014/main" val="863761868"/>
                    </a:ext>
                  </a:extLst>
                </a:gridCol>
                <a:gridCol w="916385">
                  <a:extLst>
                    <a:ext uri="{9D8B030D-6E8A-4147-A177-3AD203B41FA5}">
                      <a16:colId xmlns:a16="http://schemas.microsoft.com/office/drawing/2014/main" val="493581502"/>
                    </a:ext>
                  </a:extLst>
                </a:gridCol>
                <a:gridCol w="1951790">
                  <a:extLst>
                    <a:ext uri="{9D8B030D-6E8A-4147-A177-3AD203B41FA5}">
                      <a16:colId xmlns:a16="http://schemas.microsoft.com/office/drawing/2014/main" val="2155451951"/>
                    </a:ext>
                  </a:extLst>
                </a:gridCol>
              </a:tblGrid>
              <a:tr h="609168">
                <a:tc>
                  <a:txBody>
                    <a:bodyPr/>
                    <a:lstStyle/>
                    <a:p>
                      <a:pPr algn="ctr"/>
                      <a:r>
                        <a:rPr lang="en-IN" sz="1750" dirty="0">
                          <a:solidFill>
                            <a:schemeClr val="bg1"/>
                          </a:solidFill>
                          <a:latin typeface="Times New Roman" panose="02020603050405020304" pitchFamily="18" charset="0"/>
                          <a:cs typeface="Times New Roman" panose="02020603050405020304" pitchFamily="18" charset="0"/>
                        </a:rPr>
                        <a:t>TITLE</a:t>
                      </a:r>
                    </a:p>
                  </a:txBody>
                  <a:tcPr/>
                </a:tc>
                <a:tc>
                  <a:txBody>
                    <a:bodyPr/>
                    <a:lstStyle/>
                    <a:p>
                      <a:pPr algn="ctr"/>
                      <a:r>
                        <a:rPr lang="en-IN" sz="1750" dirty="0">
                          <a:latin typeface="Times New Roman" panose="02020603050405020304" pitchFamily="18" charset="0"/>
                          <a:cs typeface="Times New Roman" panose="02020603050405020304" pitchFamily="18" charset="0"/>
                        </a:rPr>
                        <a:t>AUTHOR</a:t>
                      </a:r>
                    </a:p>
                  </a:txBody>
                  <a:tcPr/>
                </a:tc>
                <a:tc>
                  <a:txBody>
                    <a:bodyPr/>
                    <a:lstStyle/>
                    <a:p>
                      <a:pPr algn="ctr"/>
                      <a:r>
                        <a:rPr lang="en-IN" sz="1750" dirty="0">
                          <a:latin typeface="Times New Roman" panose="02020603050405020304" pitchFamily="18" charset="0"/>
                          <a:cs typeface="Times New Roman" panose="02020603050405020304" pitchFamily="18" charset="0"/>
                        </a:rPr>
                        <a:t> METHOD</a:t>
                      </a:r>
                    </a:p>
                    <a:p>
                      <a:pPr algn="ctr"/>
                      <a:r>
                        <a:rPr lang="en-IN" sz="1750" dirty="0">
                          <a:latin typeface="Times New Roman" panose="02020603050405020304" pitchFamily="18" charset="0"/>
                          <a:cs typeface="Times New Roman" panose="02020603050405020304" pitchFamily="18" charset="0"/>
                        </a:rPr>
                        <a:t>USED</a:t>
                      </a:r>
                    </a:p>
                  </a:txBody>
                  <a:tcPr/>
                </a:tc>
                <a:tc>
                  <a:txBody>
                    <a:bodyPr/>
                    <a:lstStyle/>
                    <a:p>
                      <a:pPr algn="ctr"/>
                      <a:r>
                        <a:rPr lang="en-IN" sz="1750" dirty="0">
                          <a:latin typeface="Times New Roman" panose="02020603050405020304" pitchFamily="18" charset="0"/>
                          <a:cs typeface="Times New Roman" panose="02020603050405020304" pitchFamily="18" charset="0"/>
                        </a:rPr>
                        <a:t>SUMMARY</a:t>
                      </a:r>
                    </a:p>
                  </a:txBody>
                  <a:tcPr/>
                </a:tc>
                <a:tc>
                  <a:txBody>
                    <a:bodyPr/>
                    <a:lstStyle/>
                    <a:p>
                      <a:pPr algn="ctr"/>
                      <a:r>
                        <a:rPr lang="en-IN" sz="1750" dirty="0">
                          <a:latin typeface="Times New Roman" panose="02020603050405020304" pitchFamily="18" charset="0"/>
                          <a:cs typeface="Times New Roman" panose="02020603050405020304" pitchFamily="18" charset="0"/>
                        </a:rPr>
                        <a:t> YEAR</a:t>
                      </a:r>
                    </a:p>
                  </a:txBody>
                  <a:tcPr/>
                </a:tc>
                <a:tc>
                  <a:txBody>
                    <a:bodyPr/>
                    <a:lstStyle/>
                    <a:p>
                      <a:pPr algn="ctr"/>
                      <a:r>
                        <a:rPr lang="en-IN" sz="1750" dirty="0">
                          <a:latin typeface="Times New Roman" panose="02020603050405020304" pitchFamily="18" charset="0"/>
                          <a:cs typeface="Times New Roman" panose="02020603050405020304" pitchFamily="18" charset="0"/>
                        </a:rPr>
                        <a:t>REFERENCE</a:t>
                      </a:r>
                    </a:p>
                  </a:txBody>
                  <a:tcPr/>
                </a:tc>
                <a:extLst>
                  <a:ext uri="{0D108BD9-81ED-4DB2-BD59-A6C34878D82A}">
                    <a16:rowId xmlns:a16="http://schemas.microsoft.com/office/drawing/2014/main" val="3247758638"/>
                  </a:ext>
                </a:extLst>
              </a:tr>
              <a:tr h="1214685">
                <a:tc>
                  <a:txBody>
                    <a:bodyPr/>
                    <a:lstStyle/>
                    <a:p>
                      <a:pPr marR="168910" algn="l">
                        <a:lnSpc>
                          <a:spcPct val="150000"/>
                        </a:lnSpc>
                        <a:spcAft>
                          <a:spcPts val="400"/>
                        </a:spcAft>
                      </a:pP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Systematic Identification of Genomic Markers of Drug Sensitivity in Cancer Cells</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Garnett M.J., Edelman E.J</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Utilizes large-scale screening data to identify genomic markers linked to drug response in cancer cell lines.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Identifies genomic markers linked to drug response in cancer cell lines using large-scale screening data</a:t>
                      </a:r>
                      <a:endParaRPr lang="en-IN" sz="1400" dirty="0">
                        <a:latin typeface="Times New Roman" panose="02020603050405020304" pitchFamily="18" charset="0"/>
                        <a:cs typeface="Times New Roman" panose="02020603050405020304" pitchFamily="18" charset="0"/>
                      </a:endParaRPr>
                    </a:p>
                  </a:txBody>
                  <a:tcPr/>
                </a:tc>
                <a:tc>
                  <a:txBody>
                    <a:bodyPr/>
                    <a:lstStyle/>
                    <a:p>
                      <a:pPr marR="168910" algn="l">
                        <a:lnSpc>
                          <a:spcPct val="150000"/>
                        </a:lnSpc>
                        <a:spcAft>
                          <a:spcPts val="400"/>
                        </a:spcAft>
                      </a:pP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2024</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Cancer Cell</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8169224"/>
                  </a:ext>
                </a:extLst>
              </a:tr>
              <a:tr h="1210723">
                <a:tc>
                  <a:txBody>
                    <a:bodyPr/>
                    <a:lstStyle/>
                    <a:p>
                      <a:pPr marR="168910" algn="l">
                        <a:lnSpc>
                          <a:spcPct val="150000"/>
                        </a:lnSpc>
                        <a:spcAft>
                          <a:spcPts val="400"/>
                        </a:spcAft>
                      </a:pPr>
                      <a:r>
                        <a:rPr lang="en-IN" sz="14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DeepDSC</a:t>
                      </a: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Deep Learning Method to Predict Drug Sensitivity of Cancer Cell Lines</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Li, M., Wang, Y., Zheng, 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 deep learning model, </a:t>
                      </a:r>
                      <a:r>
                        <a:rPr lang="en-US" sz="1400" dirty="0" err="1">
                          <a:latin typeface="Times New Roman" panose="02020603050405020304" pitchFamily="18" charset="0"/>
                          <a:cs typeface="Times New Roman" panose="02020603050405020304" pitchFamily="18" charset="0"/>
                        </a:rPr>
                        <a:t>DeepDSC</a:t>
                      </a:r>
                      <a:r>
                        <a:rPr lang="en-US" sz="1400" dirty="0">
                          <a:latin typeface="Times New Roman" panose="02020603050405020304" pitchFamily="18" charset="0"/>
                          <a:cs typeface="Times New Roman" panose="02020603050405020304" pitchFamily="18" charset="0"/>
                        </a:rPr>
                        <a:t>, integrates genomic features from cancer cell lines to predict drug sensitivity (IC50 values).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Introduces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DeepDSC</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a deep learning model integrating genomic features of cell lines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2021</a:t>
                      </a:r>
                    </a:p>
                  </a:txBody>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IEEE/ACM Transactions on Computational Biology and Bioinformatics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68613644"/>
                  </a:ext>
                </a:extLst>
              </a:tr>
              <a:tr h="921182">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Graph Transformer for Drug Response Prediction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Nguyen, T.-T., Nguyen, G. T. 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Proposes the use of a graph transformer model to predict drug responses.</a:t>
                      </a:r>
                      <a:endParaRPr lang="en-IN" sz="1400" dirty="0">
                        <a:latin typeface="Times New Roman" panose="02020603050405020304" pitchFamily="18" charset="0"/>
                        <a:cs typeface="Times New Roman" panose="02020603050405020304" pitchFamily="18" charset="0"/>
                      </a:endParaRPr>
                    </a:p>
                  </a:txBody>
                  <a:tcPr/>
                </a:tc>
                <a:tc>
                  <a:txBody>
                    <a:bodyPr/>
                    <a:lstStyle/>
                    <a:p>
                      <a:pPr marR="168910" algn="l">
                        <a:lnSpc>
                          <a:spcPct val="150000"/>
                        </a:lnSpc>
                        <a:spcAft>
                          <a:spcPts val="400"/>
                        </a:spcAft>
                      </a:pP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Proposes a graph transformer model for drug response prediction.</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dirty="0">
                          <a:latin typeface="Times New Roman" panose="02020603050405020304" pitchFamily="18" charset="0"/>
                          <a:cs typeface="Times New Roman" panose="02020603050405020304" pitchFamily="18" charset="0"/>
                        </a:rPr>
                        <a:t>2022</a:t>
                      </a:r>
                    </a:p>
                  </a:txBody>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IEEE/ACM Transactions on Computational Biology and Bioinformatics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20169979"/>
                  </a:ext>
                </a:extLst>
              </a:tr>
              <a:tr h="898710">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Computational Models for Predicting Drug Responses in Cancer Research</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Azuaje</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F</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Discusses the use of machine learning techniques and their applications for drug response prediction.</a:t>
                      </a:r>
                      <a:endParaRPr lang="en-IN" sz="1400" dirty="0">
                        <a:latin typeface="Times New Roman" panose="02020603050405020304" pitchFamily="18" charset="0"/>
                        <a:cs typeface="Times New Roman" panose="02020603050405020304" pitchFamily="18" charset="0"/>
                      </a:endParaRPr>
                    </a:p>
                  </a:txBody>
                  <a:tcPr/>
                </a:tc>
                <a:tc>
                  <a:txBody>
                    <a:bodyPr/>
                    <a:lstStyle/>
                    <a:p>
                      <a:pPr marR="168910" algn="l">
                        <a:lnSpc>
                          <a:spcPct val="150000"/>
                        </a:lnSpc>
                        <a:spcAft>
                          <a:spcPts val="400"/>
                        </a:spcAft>
                      </a:pP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Discusses machine learning techniques and applications.</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dirty="0">
                          <a:latin typeface="Times New Roman" panose="02020603050405020304" pitchFamily="18" charset="0"/>
                          <a:cs typeface="Times New Roman" panose="02020603050405020304" pitchFamily="18" charset="0"/>
                        </a:rPr>
                        <a:t>2017</a:t>
                      </a:r>
                    </a:p>
                  </a:txBody>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Briefings in Bioinformatics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3920278"/>
                  </a:ext>
                </a:extLst>
              </a:tr>
              <a:tr h="934740">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A Survey and Systematic Assessment of Computational Methods for Drug Response Prediction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Chen J., Zhang L.</a:t>
                      </a:r>
                      <a:endParaRPr lang="en-IN" sz="1400" dirty="0">
                        <a:latin typeface="Times New Roman" panose="02020603050405020304" pitchFamily="18" charset="0"/>
                        <a:cs typeface="Times New Roman" panose="02020603050405020304" pitchFamily="18" charset="0"/>
                      </a:endParaRPr>
                    </a:p>
                  </a:txBody>
                  <a:tcPr/>
                </a:tc>
                <a:tc>
                  <a:txBody>
                    <a:bodyPr/>
                    <a:lstStyle/>
                    <a:p>
                      <a:pPr marR="168910" algn="l">
                        <a:lnSpc>
                          <a:spcPct val="150000"/>
                        </a:lnSpc>
                        <a:spcAft>
                          <a:spcPts val="400"/>
                        </a:spcAft>
                      </a:pPr>
                      <a:r>
                        <a:rPr lang="en-US" sz="1400" dirty="0">
                          <a:latin typeface="Times New Roman" panose="02020603050405020304" pitchFamily="18" charset="0"/>
                          <a:cs typeface="Times New Roman" panose="02020603050405020304" pitchFamily="18" charset="0"/>
                        </a:rPr>
                        <a:t>Conducts a systematic benchmark of machine learning-based drug response prediction.</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Reviews ML-based drug response prediction methods and their effectiveness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2021</a:t>
                      </a:r>
                    </a:p>
                  </a:txBody>
                  <a:tcPr/>
                </a:tc>
                <a:tc>
                  <a:txBody>
                    <a:bodyPr/>
                    <a:lstStyle/>
                    <a:p>
                      <a:pPr marR="168910" algn="l">
                        <a:lnSpc>
                          <a:spcPct val="150000"/>
                        </a:lnSpc>
                        <a:spcAft>
                          <a:spcPts val="400"/>
                        </a:spcAft>
                      </a:pP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Nature Machine Intelligence</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5999295"/>
                  </a:ext>
                </a:extLst>
              </a:tr>
            </a:tbl>
          </a:graphicData>
        </a:graphic>
      </p:graphicFrame>
    </p:spTree>
    <p:extLst>
      <p:ext uri="{BB962C8B-B14F-4D97-AF65-F5344CB8AC3E}">
        <p14:creationId xmlns:p14="http://schemas.microsoft.com/office/powerpoint/2010/main" val="2513218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F6B2F1-8FB6-A498-74D5-0BC3855D941F}"/>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03CF94E-4EA6-CBFB-A87B-760ADF3DA5A0}"/>
              </a:ext>
            </a:extLst>
          </p:cNvPr>
          <p:cNvSpPr/>
          <p:nvPr/>
        </p:nvSpPr>
        <p:spPr>
          <a:xfrm>
            <a:off x="578498" y="335902"/>
            <a:ext cx="3592285" cy="561030"/>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CD2DA6B4-4F96-140D-50C8-F9C3ECB3F809}"/>
              </a:ext>
            </a:extLst>
          </p:cNvPr>
          <p:cNvSpPr txBox="1"/>
          <p:nvPr/>
        </p:nvSpPr>
        <p:spPr>
          <a:xfrm>
            <a:off x="681135" y="377890"/>
            <a:ext cx="3592285" cy="477054"/>
          </a:xfrm>
          <a:prstGeom prst="rect">
            <a:avLst/>
          </a:prstGeom>
          <a:noFill/>
        </p:spPr>
        <p:txBody>
          <a:bodyPr wrap="square" rtlCol="0">
            <a:spAutoFit/>
          </a:bodyPr>
          <a:lstStyle/>
          <a:p>
            <a:r>
              <a:rPr lang="en-IN" sz="2500" dirty="0">
                <a:solidFill>
                  <a:schemeClr val="bg1"/>
                </a:solidFill>
                <a:latin typeface="Times New Roman" panose="02020603050405020304" pitchFamily="18" charset="0"/>
                <a:cs typeface="Times New Roman" panose="02020603050405020304" pitchFamily="18" charset="0"/>
              </a:rPr>
              <a:t>LITERATURE SURVEY</a:t>
            </a:r>
          </a:p>
        </p:txBody>
      </p:sp>
      <p:graphicFrame>
        <p:nvGraphicFramePr>
          <p:cNvPr id="11" name="Table 10">
            <a:extLst>
              <a:ext uri="{FF2B5EF4-FFF2-40B4-BE49-F238E27FC236}">
                <a16:creationId xmlns:a16="http://schemas.microsoft.com/office/drawing/2014/main" id="{E27380A7-7601-9A08-7D42-85B764EFAFC3}"/>
              </a:ext>
            </a:extLst>
          </p:cNvPr>
          <p:cNvGraphicFramePr>
            <a:graphicFrameLocks noGrp="1"/>
          </p:cNvGraphicFramePr>
          <p:nvPr>
            <p:extLst>
              <p:ext uri="{D42A27DB-BD31-4B8C-83A1-F6EECF244321}">
                <p14:modId xmlns:p14="http://schemas.microsoft.com/office/powerpoint/2010/main" val="3335000114"/>
              </p:ext>
            </p:extLst>
          </p:nvPr>
        </p:nvGraphicFramePr>
        <p:xfrm>
          <a:off x="241613" y="1280816"/>
          <a:ext cx="11708773" cy="5036630"/>
        </p:xfrm>
        <a:graphic>
          <a:graphicData uri="http://schemas.openxmlformats.org/drawingml/2006/table">
            <a:tbl>
              <a:tblPr firstRow="1" bandRow="1">
                <a:tableStyleId>{5C22544A-7EE6-4342-B048-85BDC9FD1C3A}</a:tableStyleId>
              </a:tblPr>
              <a:tblGrid>
                <a:gridCol w="2628941">
                  <a:extLst>
                    <a:ext uri="{9D8B030D-6E8A-4147-A177-3AD203B41FA5}">
                      <a16:colId xmlns:a16="http://schemas.microsoft.com/office/drawing/2014/main" val="674969682"/>
                    </a:ext>
                  </a:extLst>
                </a:gridCol>
                <a:gridCol w="1272674">
                  <a:extLst>
                    <a:ext uri="{9D8B030D-6E8A-4147-A177-3AD203B41FA5}">
                      <a16:colId xmlns:a16="http://schemas.microsoft.com/office/drawing/2014/main" val="1264951486"/>
                    </a:ext>
                  </a:extLst>
                </a:gridCol>
                <a:gridCol w="1951790">
                  <a:extLst>
                    <a:ext uri="{9D8B030D-6E8A-4147-A177-3AD203B41FA5}">
                      <a16:colId xmlns:a16="http://schemas.microsoft.com/office/drawing/2014/main" val="3453186531"/>
                    </a:ext>
                  </a:extLst>
                </a:gridCol>
                <a:gridCol w="2358188">
                  <a:extLst>
                    <a:ext uri="{9D8B030D-6E8A-4147-A177-3AD203B41FA5}">
                      <a16:colId xmlns:a16="http://schemas.microsoft.com/office/drawing/2014/main" val="863761868"/>
                    </a:ext>
                  </a:extLst>
                </a:gridCol>
                <a:gridCol w="1545390">
                  <a:extLst>
                    <a:ext uri="{9D8B030D-6E8A-4147-A177-3AD203B41FA5}">
                      <a16:colId xmlns:a16="http://schemas.microsoft.com/office/drawing/2014/main" val="493581502"/>
                    </a:ext>
                  </a:extLst>
                </a:gridCol>
                <a:gridCol w="1951790">
                  <a:extLst>
                    <a:ext uri="{9D8B030D-6E8A-4147-A177-3AD203B41FA5}">
                      <a16:colId xmlns:a16="http://schemas.microsoft.com/office/drawing/2014/main" val="2155451951"/>
                    </a:ext>
                  </a:extLst>
                </a:gridCol>
              </a:tblGrid>
              <a:tr h="610802">
                <a:tc>
                  <a:txBody>
                    <a:bodyPr/>
                    <a:lstStyle/>
                    <a:p>
                      <a:pPr algn="ctr"/>
                      <a:r>
                        <a:rPr lang="en-IN" sz="1750" dirty="0">
                          <a:solidFill>
                            <a:schemeClr val="bg1"/>
                          </a:solidFill>
                          <a:latin typeface="Times New Roman" panose="02020603050405020304" pitchFamily="18" charset="0"/>
                          <a:cs typeface="Times New Roman" panose="02020603050405020304" pitchFamily="18" charset="0"/>
                        </a:rPr>
                        <a:t>TITLE</a:t>
                      </a:r>
                    </a:p>
                  </a:txBody>
                  <a:tcPr/>
                </a:tc>
                <a:tc>
                  <a:txBody>
                    <a:bodyPr/>
                    <a:lstStyle/>
                    <a:p>
                      <a:pPr algn="ctr"/>
                      <a:r>
                        <a:rPr lang="en-IN" sz="1750" dirty="0">
                          <a:latin typeface="Times New Roman" panose="02020603050405020304" pitchFamily="18" charset="0"/>
                          <a:cs typeface="Times New Roman" panose="02020603050405020304" pitchFamily="18" charset="0"/>
                        </a:rPr>
                        <a:t>AUTHOR</a:t>
                      </a:r>
                    </a:p>
                  </a:txBody>
                  <a:tcPr/>
                </a:tc>
                <a:tc>
                  <a:txBody>
                    <a:bodyPr/>
                    <a:lstStyle/>
                    <a:p>
                      <a:pPr algn="ctr"/>
                      <a:r>
                        <a:rPr lang="en-IN" sz="1750" dirty="0">
                          <a:latin typeface="Times New Roman" panose="02020603050405020304" pitchFamily="18" charset="0"/>
                          <a:cs typeface="Times New Roman" panose="02020603050405020304" pitchFamily="18" charset="0"/>
                        </a:rPr>
                        <a:t>METHOD USED</a:t>
                      </a:r>
                    </a:p>
                  </a:txBody>
                  <a:tcPr/>
                </a:tc>
                <a:tc>
                  <a:txBody>
                    <a:bodyPr/>
                    <a:lstStyle/>
                    <a:p>
                      <a:pPr algn="ctr"/>
                      <a:r>
                        <a:rPr lang="en-IN" sz="1750" dirty="0">
                          <a:latin typeface="Times New Roman" panose="02020603050405020304" pitchFamily="18" charset="0"/>
                          <a:cs typeface="Times New Roman" panose="02020603050405020304" pitchFamily="18" charset="0"/>
                        </a:rPr>
                        <a:t>SUMMARY</a:t>
                      </a:r>
                    </a:p>
                  </a:txBody>
                  <a:tcPr/>
                </a:tc>
                <a:tc>
                  <a:txBody>
                    <a:bodyPr/>
                    <a:lstStyle/>
                    <a:p>
                      <a:pPr algn="ctr"/>
                      <a:r>
                        <a:rPr lang="en-IN" sz="1750" dirty="0">
                          <a:latin typeface="Times New Roman" panose="02020603050405020304" pitchFamily="18" charset="0"/>
                          <a:cs typeface="Times New Roman" panose="02020603050405020304" pitchFamily="18" charset="0"/>
                        </a:rPr>
                        <a:t>PUBLISHED YEAR</a:t>
                      </a:r>
                    </a:p>
                  </a:txBody>
                  <a:tcPr/>
                </a:tc>
                <a:tc>
                  <a:txBody>
                    <a:bodyPr/>
                    <a:lstStyle/>
                    <a:p>
                      <a:pPr algn="ctr"/>
                      <a:r>
                        <a:rPr lang="en-IN" sz="1750" dirty="0">
                          <a:latin typeface="Times New Roman" panose="02020603050405020304" pitchFamily="18" charset="0"/>
                          <a:cs typeface="Times New Roman" panose="02020603050405020304" pitchFamily="18" charset="0"/>
                        </a:rPr>
                        <a:t>REFERENCE</a:t>
                      </a:r>
                    </a:p>
                  </a:txBody>
                  <a:tcPr/>
                </a:tc>
                <a:extLst>
                  <a:ext uri="{0D108BD9-81ED-4DB2-BD59-A6C34878D82A}">
                    <a16:rowId xmlns:a16="http://schemas.microsoft.com/office/drawing/2014/main" val="3247758638"/>
                  </a:ext>
                </a:extLst>
              </a:tr>
              <a:tr h="1194927">
                <a:tc>
                  <a:txBody>
                    <a:bodyPr/>
                    <a:lstStyle/>
                    <a:p>
                      <a:pPr marR="168910" algn="l">
                        <a:lnSpc>
                          <a:spcPct val="150000"/>
                        </a:lnSpc>
                        <a:spcAft>
                          <a:spcPts val="400"/>
                        </a:spcAft>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Predicting Cancer Drug Response Using a Recommender System</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168910" algn="l">
                        <a:lnSpc>
                          <a:spcPct val="150000"/>
                        </a:lnSpc>
                        <a:spcAft>
                          <a:spcPts val="400"/>
                        </a:spcAft>
                      </a:pPr>
                      <a:r>
                        <a:rPr lang="en-IN" sz="14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Suphavilai</a:t>
                      </a: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 Bertrand D., Nagarajan N.</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US" sz="1400" dirty="0">
                          <a:latin typeface="Times New Roman" panose="02020603050405020304" pitchFamily="18" charset="0"/>
                          <a:cs typeface="Times New Roman" panose="02020603050405020304" pitchFamily="18" charset="0"/>
                        </a:rPr>
                        <a:t>Utilizes a recommendation system approach to predict drug responses in cancer cells.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Uses recommendation </a:t>
                      </a:r>
                      <a:endParaRPr lang="en-IN" sz="1400" dirty="0">
                        <a:latin typeface="Times New Roman" panose="02020603050405020304" pitchFamily="18" charset="0"/>
                        <a:cs typeface="Times New Roman" panose="02020603050405020304" pitchFamily="18" charset="0"/>
                      </a:endParaRPr>
                    </a:p>
                  </a:txBody>
                  <a:tcPr/>
                </a:tc>
                <a:tc>
                  <a:txBody>
                    <a:bodyPr/>
                    <a:lstStyle/>
                    <a:p>
                      <a:pPr marR="168910" algn="l">
                        <a:lnSpc>
                          <a:spcPct val="150000"/>
                        </a:lnSpc>
                        <a:spcAft>
                          <a:spcPts val="400"/>
                        </a:spcAft>
                      </a:pP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2018</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Scientific Reports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8169224"/>
                  </a:ext>
                </a:extLst>
              </a:tr>
              <a:tr h="1525048">
                <a:tc>
                  <a:txBody>
                    <a:bodyPr/>
                    <a:lstStyle/>
                    <a:p>
                      <a:pPr marR="168910" algn="l">
                        <a:lnSpc>
                          <a:spcPct val="150000"/>
                        </a:lnSpc>
                        <a:spcAft>
                          <a:spcPts val="400"/>
                        </a:spcAft>
                      </a:pPr>
                      <a:r>
                        <a:rPr lang="en-IN" sz="14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DeepDSC</a:t>
                      </a: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Deep Learning Method to Predict Drug Sensitivity of Cancer Cell Lines</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Multiple Researchers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 convolutional neural network (CNN)-based deep learning approach is used to enhance drug response prediction by incorporating genomic data.</a:t>
                      </a:r>
                      <a:endParaRPr lang="en-IN" sz="1400" dirty="0">
                        <a:latin typeface="Times New Roman" panose="02020603050405020304" pitchFamily="18" charset="0"/>
                        <a:cs typeface="Times New Roman" panose="02020603050405020304" pitchFamily="18" charset="0"/>
                      </a:endParaRPr>
                    </a:p>
                  </a:txBody>
                  <a:tcPr/>
                </a:tc>
                <a:tc>
                  <a:txBody>
                    <a:bodyPr/>
                    <a:lstStyle/>
                    <a:p>
                      <a:pPr marR="168910" algn="l">
                        <a:lnSpc>
                          <a:spcPct val="150000"/>
                        </a:lnSpc>
                        <a:spcAft>
                          <a:spcPts val="400"/>
                        </a:spcAft>
                      </a:pP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CNN-based approach that enhances drug response prediction using deep learning</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dirty="0">
                          <a:latin typeface="Times New Roman" panose="02020603050405020304" pitchFamily="18" charset="0"/>
                          <a:cs typeface="Times New Roman" panose="02020603050405020304" pitchFamily="18" charset="0"/>
                        </a:rPr>
                        <a:t>2019</a:t>
                      </a:r>
                    </a:p>
                  </a:txBody>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Nature Communications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68613644"/>
                  </a:ext>
                </a:extLst>
              </a:tr>
              <a:tr h="1525048">
                <a:tc>
                  <a:txBody>
                    <a:bodyPr/>
                    <a:lstStyle/>
                    <a:p>
                      <a:pPr marR="168910" algn="l">
                        <a:lnSpc>
                          <a:spcPct val="150000"/>
                        </a:lnSpc>
                        <a:spcAft>
                          <a:spcPts val="400"/>
                        </a:spcAft>
                      </a:pP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Approaches to Drug Response Prediction: Challenges and Recent Progress</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Adam G. et al.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Reviews and benchmarks machine learning-driven drug response prediction models, focusing on recent advancements in the field.</a:t>
                      </a:r>
                      <a:endParaRPr lang="en-IN" sz="1400" dirty="0">
                        <a:latin typeface="Times New Roman" panose="02020603050405020304" pitchFamily="18" charset="0"/>
                        <a:cs typeface="Times New Roman" panose="02020603050405020304" pitchFamily="18" charset="0"/>
                      </a:endParaRPr>
                    </a:p>
                  </a:txBody>
                  <a:tcPr/>
                </a:tc>
                <a:tc>
                  <a:txBody>
                    <a:bodyPr/>
                    <a:lstStyle/>
                    <a:p>
                      <a:pPr marR="168910" algn="l">
                        <a:lnSpc>
                          <a:spcPct val="150000"/>
                        </a:lnSpc>
                        <a:spcAft>
                          <a:spcPts val="400"/>
                        </a:spcAft>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Reviews ML-driven drug response prediction models, focusing on recent advancements</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dirty="0">
                          <a:latin typeface="Times New Roman" panose="02020603050405020304" pitchFamily="18" charset="0"/>
                          <a:cs typeface="Times New Roman" panose="02020603050405020304" pitchFamily="18" charset="0"/>
                        </a:rPr>
                        <a:t>2020</a:t>
                      </a:r>
                    </a:p>
                  </a:txBody>
                  <a:tcPr/>
                </a:tc>
                <a:tc>
                  <a:txBody>
                    <a:bodyPr/>
                    <a:lstStyle/>
                    <a:p>
                      <a:pPr marR="168910" algn="l">
                        <a:lnSpc>
                          <a:spcPct val="150000"/>
                        </a:lnSpc>
                        <a:spcAft>
                          <a:spcPts val="400"/>
                        </a:spcAft>
                      </a:pP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NPJ Precision Oncology</a:t>
                      </a: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0169979"/>
                  </a:ext>
                </a:extLst>
              </a:tr>
            </a:tbl>
          </a:graphicData>
        </a:graphic>
      </p:graphicFrame>
    </p:spTree>
    <p:extLst>
      <p:ext uri="{BB962C8B-B14F-4D97-AF65-F5344CB8AC3E}">
        <p14:creationId xmlns:p14="http://schemas.microsoft.com/office/powerpoint/2010/main" val="1217850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2807869-9AED-66B7-4986-D72E2CB2156F}"/>
              </a:ext>
            </a:extLst>
          </p:cNvPr>
          <p:cNvSpPr/>
          <p:nvPr/>
        </p:nvSpPr>
        <p:spPr>
          <a:xfrm>
            <a:off x="391886" y="401216"/>
            <a:ext cx="3974841" cy="5971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295D20EF-62AE-2DDB-7750-F8A7A55D8D5C}"/>
              </a:ext>
            </a:extLst>
          </p:cNvPr>
          <p:cNvSpPr>
            <a:spLocks noGrp="1"/>
          </p:cNvSpPr>
          <p:nvPr>
            <p:ph idx="1"/>
          </p:nvPr>
        </p:nvSpPr>
        <p:spPr>
          <a:xfrm>
            <a:off x="477079" y="468270"/>
            <a:ext cx="3889648" cy="597160"/>
          </a:xfrm>
        </p:spPr>
        <p:txBody>
          <a:bodyPr>
            <a:normAutofit/>
          </a:bodyPr>
          <a:lstStyle/>
          <a:p>
            <a:pPr marL="0" indent="0" algn="just">
              <a:buNone/>
            </a:pPr>
            <a:r>
              <a:rPr lang="en-IN" sz="2500" b="1" dirty="0">
                <a:solidFill>
                  <a:schemeClr val="bg1"/>
                </a:solidFill>
                <a:latin typeface="Times New Roman" panose="02020603050405020304" pitchFamily="18" charset="0"/>
                <a:cs typeface="Times New Roman" panose="02020603050405020304" pitchFamily="18" charset="0"/>
              </a:rPr>
              <a:t>PROBLEM</a:t>
            </a:r>
            <a:r>
              <a:rPr lang="en-IN" sz="2500" b="1"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IN" sz="2500" b="1" dirty="0">
                <a:solidFill>
                  <a:schemeClr val="bg1"/>
                </a:solidFill>
                <a:latin typeface="Times New Roman" panose="02020603050405020304" pitchFamily="18" charset="0"/>
                <a:cs typeface="Times New Roman" panose="02020603050405020304" pitchFamily="18" charset="0"/>
              </a:rPr>
              <a:t>STATEMENT</a:t>
            </a:r>
          </a:p>
          <a:p>
            <a:pPr marL="0" indent="0" algn="just">
              <a:buNone/>
            </a:pPr>
            <a:endParaRPr lang="en-IN" sz="2000" b="1" dirty="0">
              <a:latin typeface="Times New Roman" panose="02020603050405020304" pitchFamily="18" charset="0"/>
              <a:cs typeface="Times New Roman" panose="02020603050405020304" pitchFamily="18" charset="0"/>
            </a:endParaRPr>
          </a:p>
          <a:p>
            <a:pPr marL="0" indent="0" algn="just">
              <a:buNone/>
            </a:pPr>
            <a:endParaRPr lang="en-IN" sz="2400" dirty="0">
              <a:solidFill>
                <a:schemeClr val="tx2">
                  <a:lumMod val="60000"/>
                  <a:lumOff val="40000"/>
                </a:schemeClr>
              </a:solidFill>
            </a:endParaRPr>
          </a:p>
          <a:p>
            <a:pPr marL="0" indent="0" algn="just">
              <a:buNone/>
            </a:pPr>
            <a:endParaRPr lang="en-IN" sz="2400" dirty="0">
              <a:solidFill>
                <a:schemeClr val="tx2">
                  <a:lumMod val="60000"/>
                  <a:lumOff val="40000"/>
                </a:schemeClr>
              </a:solidFill>
            </a:endParaRPr>
          </a:p>
          <a:p>
            <a:pPr marL="0" indent="0" algn="just">
              <a:buNone/>
            </a:pPr>
            <a:endParaRPr lang="en-IN"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36A26172-E67E-349C-430B-BC30A9C0BE52}"/>
              </a:ext>
            </a:extLst>
          </p:cNvPr>
          <p:cNvSpPr txBox="1"/>
          <p:nvPr/>
        </p:nvSpPr>
        <p:spPr>
          <a:xfrm>
            <a:off x="391886" y="1250302"/>
            <a:ext cx="9489232" cy="5632311"/>
          </a:xfrm>
          <a:prstGeom prst="rect">
            <a:avLst/>
          </a:prstGeom>
          <a:noFill/>
        </p:spPr>
        <p:txBody>
          <a:bodyPr wrap="square" rtlCol="0">
            <a:spAutoFit/>
          </a:bodyPr>
          <a:lstStyle/>
          <a:p>
            <a:pPr marL="342900" indent="-342900" algn="just">
              <a:buFont typeface="Wingdings" panose="05000000000000000000" pitchFamily="2" charset="2"/>
              <a:buChar char="q"/>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prediction of drug sensitivity in cancer cell lines using traditional experimental methods faces significant challenges due to their time-consuming nature, high costs, and reliance on extensive laboratory resources.</a:t>
            </a:r>
          </a:p>
          <a:p>
            <a:pPr marL="342900" indent="-342900" algn="just">
              <a:buFont typeface="Wingdings" panose="05000000000000000000" pitchFamily="2" charset="2"/>
              <a:buChar char="q"/>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increasing availability of large-scale genomic and drug response datasets, such as the Genomics of Drug Sensitivity in Cancer (GDSC), demands advanced computational approaches to extract meaningful insights.</a:t>
            </a:r>
          </a:p>
          <a:p>
            <a:pPr marL="342900" indent="-342900" algn="just">
              <a:buFont typeface="Wingdings" panose="05000000000000000000" pitchFamily="2" charset="2"/>
              <a:buChar char="q"/>
            </a:pP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project aims to address these challenges by developing a machine learning-based system to predict drug sensitivity in cancer cell lines. The GDSC dataset, which contains IC50 values for various anti-cancer drugs tested on over a thousand cancer cell lines, serves as the foundation.</a:t>
            </a:r>
          </a:p>
          <a:p>
            <a:pPr marL="342900" indent="-342900" algn="just">
              <a:buFont typeface="Wingdings" panose="05000000000000000000" pitchFamily="2" charset="2"/>
              <a:buChar char="q"/>
            </a:pP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dataset includes genomic features such as gene expression levels, mutation statuses, and copy number variations, providing a rich resource for biomarker discovery. The proposed system leverages machine learning techniques to </a:t>
            </a:r>
            <a:r>
              <a:rPr lang="en-IN" sz="20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these genomic features and predict the log-normalized IC50 values of drugs, enabling the identification of potential therapeutic options with improved accuracy and efficiency.</a:t>
            </a:r>
          </a:p>
          <a:p>
            <a:pPr algn="just"/>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q"/>
            </a:pPr>
            <a:endParaRPr lang="en-IN"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8187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CE5D57B3-82E3-9378-AE02-514A8AC93D3D}"/>
              </a:ext>
            </a:extLst>
          </p:cNvPr>
          <p:cNvSpPr/>
          <p:nvPr/>
        </p:nvSpPr>
        <p:spPr>
          <a:xfrm>
            <a:off x="531845" y="279918"/>
            <a:ext cx="3433665" cy="737119"/>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500" b="1" dirty="0">
                <a:solidFill>
                  <a:schemeClr val="bg1"/>
                </a:solidFill>
                <a:latin typeface="Times New Roman" panose="02020603050405020304" pitchFamily="18" charset="0"/>
                <a:cs typeface="Times New Roman" panose="02020603050405020304" pitchFamily="18" charset="0"/>
              </a:rPr>
              <a:t>PROPOSED SYSTEM</a:t>
            </a:r>
          </a:p>
        </p:txBody>
      </p:sp>
      <p:sp>
        <p:nvSpPr>
          <p:cNvPr id="6" name="TextBox 5">
            <a:extLst>
              <a:ext uri="{FF2B5EF4-FFF2-40B4-BE49-F238E27FC236}">
                <a16:creationId xmlns:a16="http://schemas.microsoft.com/office/drawing/2014/main" id="{59A48419-3F9E-14AE-4C9E-020A950074BC}"/>
              </a:ext>
            </a:extLst>
          </p:cNvPr>
          <p:cNvSpPr txBox="1"/>
          <p:nvPr/>
        </p:nvSpPr>
        <p:spPr>
          <a:xfrm>
            <a:off x="531845" y="1334278"/>
            <a:ext cx="9199984" cy="3477875"/>
          </a:xfrm>
          <a:prstGeom prst="rect">
            <a:avLst/>
          </a:prstGeom>
          <a:noFill/>
        </p:spPr>
        <p:txBody>
          <a:bodyPr wrap="square" rtlCol="0">
            <a:spAutoFit/>
          </a:bodyPr>
          <a:lstStyle/>
          <a:p>
            <a:pPr marL="342900"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The proposed model for drug sensitivity prediction in cancer cell lines follows a structured approach, including data preprocessing, exploratory analysis, feature selection, and machine learning application. Using the GDSC dataset, key genomic features are analyzed, and various ML regression models (RF, SVM, GBM, DNN) are trained and evaluated with performance metrics like MAE and R-squared. </a:t>
            </a:r>
          </a:p>
          <a:p>
            <a:pPr marL="342900"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An enhanced DNN captures complex genomic-drug response relationships for improved IC50 prediction. The best-performing model is refined, validated, and deployed to support precision oncology by enabling accurate drug sensitivity predictions.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658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232B3D48-0CC2-7E25-B857-DAF47E61D9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277" y="1217802"/>
            <a:ext cx="8053201" cy="5100619"/>
          </a:xfrm>
        </p:spPr>
      </p:pic>
      <p:sp>
        <p:nvSpPr>
          <p:cNvPr id="7" name="Rectangle: Rounded Corners 6">
            <a:extLst>
              <a:ext uri="{FF2B5EF4-FFF2-40B4-BE49-F238E27FC236}">
                <a16:creationId xmlns:a16="http://schemas.microsoft.com/office/drawing/2014/main" id="{518C0A5A-9DEC-50A2-C3C9-FF19EB4DF208}"/>
              </a:ext>
            </a:extLst>
          </p:cNvPr>
          <p:cNvSpPr/>
          <p:nvPr/>
        </p:nvSpPr>
        <p:spPr>
          <a:xfrm>
            <a:off x="578498" y="308716"/>
            <a:ext cx="4627984" cy="746449"/>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9B8FCBD-9D60-6B5D-42DA-217717ABB6A9}"/>
              </a:ext>
            </a:extLst>
          </p:cNvPr>
          <p:cNvSpPr txBox="1"/>
          <p:nvPr/>
        </p:nvSpPr>
        <p:spPr>
          <a:xfrm>
            <a:off x="849085" y="443413"/>
            <a:ext cx="4273421" cy="477054"/>
          </a:xfrm>
          <a:prstGeom prst="rect">
            <a:avLst/>
          </a:prstGeom>
          <a:noFill/>
        </p:spPr>
        <p:txBody>
          <a:bodyPr wrap="square" rtlCol="0">
            <a:spAutoFit/>
          </a:bodyPr>
          <a:lstStyle/>
          <a:p>
            <a:r>
              <a:rPr lang="en-IN" sz="2500" b="1" dirty="0">
                <a:solidFill>
                  <a:schemeClr val="bg1"/>
                </a:solidFill>
                <a:latin typeface="Times New Roman" panose="02020603050405020304" pitchFamily="18" charset="0"/>
                <a:cs typeface="Times New Roman" panose="02020603050405020304" pitchFamily="18" charset="0"/>
              </a:rPr>
              <a:t>SYSTEM ARCHITECTURE</a:t>
            </a:r>
          </a:p>
        </p:txBody>
      </p:sp>
    </p:spTree>
    <p:extLst>
      <p:ext uri="{BB962C8B-B14F-4D97-AF65-F5344CB8AC3E}">
        <p14:creationId xmlns:p14="http://schemas.microsoft.com/office/powerpoint/2010/main" val="2987132336"/>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7615</TotalTime>
  <Words>1553</Words>
  <Application>Microsoft Office PowerPoint</Application>
  <PresentationFormat>Widescreen</PresentationFormat>
  <Paragraphs>168</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 Rounded MT Bold</vt:lpstr>
      <vt:lpstr>Calibri</vt:lpstr>
      <vt:lpstr>Courier New</vt:lpstr>
      <vt:lpstr>Times New Roman</vt:lpstr>
      <vt:lpstr>Trebuchet MS</vt:lpstr>
      <vt:lpstr>Wingdings</vt:lpstr>
      <vt:lpstr>Wingdings 3</vt:lpstr>
      <vt:lpstr>Facet</vt:lpstr>
      <vt:lpstr>PowerPoint Presentation</vt:lpstr>
      <vt:lpstr>PowerPoint Presentation</vt:lpstr>
      <vt:lpstr>ABSTRACT</vt:lpstr>
      <vt:lpstr>INTRODUCTION</vt:lpstr>
      <vt:lpstr> 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dc:creator>Subramanyam Makkapati</dc:creator>
  <cp:lastModifiedBy>jagadeesh padam</cp:lastModifiedBy>
  <cp:revision>48</cp:revision>
  <dcterms:created xsi:type="dcterms:W3CDTF">2024-02-07T13:38:03Z</dcterms:created>
  <dcterms:modified xsi:type="dcterms:W3CDTF">2025-03-16T17:21:02Z</dcterms:modified>
</cp:coreProperties>
</file>