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82daea9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2daea9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82daea94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2daea94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82daea9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82daea9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2daea94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2daea94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82daea94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82daea94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2daea94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2daea94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2daea94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2daea94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2daea94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2daea94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2daea94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2daea94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2daea94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2daea94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2daeaa1d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2daeaa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2daea94e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2daea94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2daea94e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2daea94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2daea94e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2daea9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2daea94e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2daea94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2daeaa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2daea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2daea9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2daea9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IPL DATABASE 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Mohith Akhilesh • 16CS01002</a:t>
            </a:r>
            <a:endParaRPr/>
          </a:p>
          <a:p>
            <a:pPr indent="0" lvl="0" marL="0" rtl="0" algn="l">
              <a:spcBef>
                <a:spcPts val="0"/>
              </a:spcBef>
              <a:spcAft>
                <a:spcPts val="0"/>
              </a:spcAft>
              <a:buNone/>
            </a:pPr>
            <a:r>
              <a:rPr lang="en"/>
              <a:t>R Jagadeesh               • 16CS01025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SQL QUERIES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007225" y="8493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MOST SIXES IN AN INNINGS</a:t>
            </a:r>
            <a:endParaRPr sz="3400"/>
          </a:p>
        </p:txBody>
      </p:sp>
      <p:sp>
        <p:nvSpPr>
          <p:cNvPr id="133" name="Google Shape;133;p23"/>
          <p:cNvSpPr txBox="1"/>
          <p:nvPr>
            <p:ph idx="1" type="body"/>
          </p:nvPr>
        </p:nvSpPr>
        <p:spPr>
          <a:xfrm>
            <a:off x="734800" y="1732475"/>
            <a:ext cx="8150700" cy="248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a:t>
            </a:r>
            <a:r>
              <a:rPr lang="en" sz="2400"/>
              <a:t>elect batsman , batting_team as team , bowling_team as against , season , count(*) as sixes from deliveries , matches where batsman_runs=6 and  matches.id=deliveries.match_id group</a:t>
            </a:r>
            <a:r>
              <a:rPr lang="en" sz="2400"/>
              <a:t> by </a:t>
            </a:r>
            <a:r>
              <a:rPr lang="en" sz="2400"/>
              <a:t>batsman ,  match_id ,  batting_team , bowling_team ,  season order by sixes desc limit 200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085000" y="781000"/>
            <a:ext cx="6681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HIGHEST INDIVIDUAL SCORES</a:t>
            </a:r>
            <a:endParaRPr sz="3400"/>
          </a:p>
        </p:txBody>
      </p:sp>
      <p:sp>
        <p:nvSpPr>
          <p:cNvPr id="139" name="Google Shape;139;p24"/>
          <p:cNvSpPr txBox="1"/>
          <p:nvPr>
            <p:ph idx="1" type="body"/>
          </p:nvPr>
        </p:nvSpPr>
        <p:spPr>
          <a:xfrm>
            <a:off x="487950" y="1869175"/>
            <a:ext cx="8483400" cy="22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S</a:t>
            </a:r>
            <a:r>
              <a:rPr lang="en" sz="2200"/>
              <a:t>elect batsman ,  batting_team as team , bowling_team as against ,  season , sum(batsman_runs) as individual_score from deliveries , matches where matches.id=deliveries.match_id group by batsman ,  match_id ,  batting_team, bowling_team , season order by individual_score desc limit 200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00250" y="7468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MOST DOT BALLS</a:t>
            </a:r>
            <a:endParaRPr sz="3600"/>
          </a:p>
        </p:txBody>
      </p:sp>
      <p:sp>
        <p:nvSpPr>
          <p:cNvPr id="145" name="Google Shape;145;p25"/>
          <p:cNvSpPr txBox="1"/>
          <p:nvPr>
            <p:ph idx="1" type="body"/>
          </p:nvPr>
        </p:nvSpPr>
        <p:spPr>
          <a:xfrm>
            <a:off x="700625" y="1985525"/>
            <a:ext cx="8721900" cy="168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a:t>
            </a:r>
            <a:r>
              <a:rPr lang="en" sz="2400"/>
              <a:t>elect bowler , count(*) as dot_balls from deliveries where is_super_over=0 and wide_runs=0 and noball_runs=0 and batsman_runs=0 and bye_runs=0 and legbye_runs=0 group by bowler order by dot_balls desc;</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3319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NUMBER OF MAIDEN OVERS</a:t>
            </a:r>
            <a:endParaRPr/>
          </a:p>
        </p:txBody>
      </p:sp>
      <p:sp>
        <p:nvSpPr>
          <p:cNvPr id="151" name="Google Shape;151;p26"/>
          <p:cNvSpPr txBox="1"/>
          <p:nvPr>
            <p:ph idx="1" type="body"/>
          </p:nvPr>
        </p:nvSpPr>
        <p:spPr>
          <a:xfrm>
            <a:off x="206100" y="2068025"/>
            <a:ext cx="87318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S</a:t>
            </a:r>
            <a:r>
              <a:rPr lang="en" sz="2200"/>
              <a:t>elect a.bowler , count(*) as maidens from ( select bowler, sum(batsman_runs+noball_runs+wide_runs) as runs_scored , over , match_id , count(*) as balls_bowled from deliveries group by match_id, bowler ,  over order by runs_scored) as a where a.runs_scored=0 and a.balls_bowled=6  group by  a.bowler order by maidens desc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MOST FOUR WICKET HAULS</a:t>
            </a:r>
            <a:endParaRPr sz="3400"/>
          </a:p>
        </p:txBody>
      </p:sp>
      <p:sp>
        <p:nvSpPr>
          <p:cNvPr id="157" name="Google Shape;157;p27"/>
          <p:cNvSpPr txBox="1"/>
          <p:nvPr>
            <p:ph idx="1" type="body"/>
          </p:nvPr>
        </p:nvSpPr>
        <p:spPr>
          <a:xfrm>
            <a:off x="412200" y="1726275"/>
            <a:ext cx="8731800" cy="269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S</a:t>
            </a:r>
            <a:r>
              <a:rPr lang="en" sz="2200"/>
              <a:t>elect q.bowler, count(*) as four_wicket_haul from (select a.bowler, a.match_id, count(*) as innings_wickets from (select bowler, match_id from deliveries where player_dismissed is not null and dismissal_kind!='run out') as a group by a.bowler, a.match_id order by innings_wickets) as q where q.innings_wickets=4 group by q.bowler order by four_wicket_haul desc;</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OF NEW DATA</a:t>
            </a:r>
            <a:endParaRPr/>
          </a:p>
        </p:txBody>
      </p:sp>
      <p:sp>
        <p:nvSpPr>
          <p:cNvPr id="163" name="Google Shape;163;p28"/>
          <p:cNvSpPr txBox="1"/>
          <p:nvPr>
            <p:ph idx="1" type="body"/>
          </p:nvPr>
        </p:nvSpPr>
        <p:spPr>
          <a:xfrm>
            <a:off x="206100" y="1737750"/>
            <a:ext cx="8731800" cy="16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For inserting/modifying data in a database, we added an extra feature so that not everyone can modify database data.</a:t>
            </a:r>
            <a:endParaRPr sz="2400"/>
          </a:p>
          <a:p>
            <a:pPr indent="0" lvl="0" marL="0" rtl="0" algn="l">
              <a:spcBef>
                <a:spcPts val="1600"/>
              </a:spcBef>
              <a:spcAft>
                <a:spcPts val="1600"/>
              </a:spcAft>
              <a:buNone/>
            </a:pPr>
            <a:r>
              <a:rPr lang="en" sz="2400"/>
              <a:t>This is done to improve database security.</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055200" y="669900"/>
            <a:ext cx="3033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TRIGGERS</a:t>
            </a:r>
            <a:endParaRPr/>
          </a:p>
        </p:txBody>
      </p:sp>
      <p:sp>
        <p:nvSpPr>
          <p:cNvPr id="169" name="Google Shape;169;p29"/>
          <p:cNvSpPr txBox="1"/>
          <p:nvPr>
            <p:ph idx="1" type="body"/>
          </p:nvPr>
        </p:nvSpPr>
        <p:spPr>
          <a:xfrm>
            <a:off x="206100" y="1305300"/>
            <a:ext cx="8731800" cy="29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trigger batsmen_trigger after insert on deliveries for each row begin update batsmen set runs=runs+new.batsman_runs where batsmen=new.batsman;</a:t>
            </a:r>
            <a:endParaRPr/>
          </a:p>
          <a:p>
            <a:pPr indent="0" lvl="0" marL="0" rtl="0" algn="l">
              <a:spcBef>
                <a:spcPts val="1600"/>
              </a:spcBef>
              <a:spcAft>
                <a:spcPts val="0"/>
              </a:spcAft>
              <a:buClr>
                <a:schemeClr val="dk2"/>
              </a:buClr>
              <a:buSzPts val="1100"/>
              <a:buFont typeface="Arial"/>
              <a:buNone/>
            </a:pPr>
            <a:r>
              <a:rPr lang="en"/>
              <a:t>update batsmen set bf=bf+1 where batsmen=new.batsman and new.wide_runs=0 and new.is_super_over=0;</a:t>
            </a:r>
            <a:endParaRPr/>
          </a:p>
          <a:p>
            <a:pPr indent="0" lvl="0" marL="0" rtl="0" algn="l">
              <a:spcBef>
                <a:spcPts val="1600"/>
              </a:spcBef>
              <a:spcAft>
                <a:spcPts val="0"/>
              </a:spcAft>
              <a:buClr>
                <a:schemeClr val="dk2"/>
              </a:buClr>
              <a:buSzPts val="1100"/>
              <a:buFont typeface="Arial"/>
              <a:buNone/>
            </a:pPr>
            <a:r>
              <a:rPr lang="en"/>
              <a:t>update batsmen set sixes=sixes+1 where batsmen=new.batsman and new.batsman_runs=6; update batsmen set fours=fours+1 where batsmen=new.batsman and new.batsman_runs=4; end;</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206100" y="852500"/>
            <a:ext cx="8731800" cy="3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a:t>
            </a:r>
            <a:r>
              <a:rPr lang="en"/>
              <a:t>reate trigger bowler_trigger after insert on deliveries for each row</a:t>
            </a:r>
            <a:endParaRPr/>
          </a:p>
          <a:p>
            <a:pPr indent="0" lvl="0" marL="0" rtl="0" algn="l">
              <a:spcBef>
                <a:spcPts val="1600"/>
              </a:spcBef>
              <a:spcAft>
                <a:spcPts val="0"/>
              </a:spcAft>
              <a:buClr>
                <a:schemeClr val="dk2"/>
              </a:buClr>
              <a:buSzPts val="1100"/>
              <a:buFont typeface="Arial"/>
              <a:buNone/>
            </a:pPr>
            <a:r>
              <a:rPr lang="en"/>
              <a:t>Begin update bowlers set balls_bowled=balls_bowled+1 where bowler=new.bowler and new.wide_runs=0; update bowlers set runs_con=runs_con+new.batsman_runs+new.wide_runs+new.noball_runs;</a:t>
            </a:r>
            <a:endParaRPr/>
          </a:p>
          <a:p>
            <a:pPr indent="0" lvl="0" marL="0" rtl="0" algn="l">
              <a:spcBef>
                <a:spcPts val="1600"/>
              </a:spcBef>
              <a:spcAft>
                <a:spcPts val="0"/>
              </a:spcAft>
              <a:buClr>
                <a:schemeClr val="dk2"/>
              </a:buClr>
              <a:buSzPts val="1100"/>
              <a:buFont typeface="Arial"/>
              <a:buNone/>
            </a:pPr>
            <a:r>
              <a:rPr lang="en"/>
              <a:t>update bowlers set total_wickets=total_wickets+1 where new.player_dismissed is not null and new.dismissal_kind!='run out'; update bowlers set economy =6*runs_con/balls_bowled; update bowlers set sr=balls_bowled/total_wickets;</a:t>
            </a:r>
            <a:endParaRPr/>
          </a:p>
          <a:p>
            <a:pPr indent="0" lvl="0" marL="0" rtl="0" algn="l">
              <a:spcBef>
                <a:spcPts val="1600"/>
              </a:spcBef>
              <a:spcAft>
                <a:spcPts val="0"/>
              </a:spcAft>
              <a:buClr>
                <a:schemeClr val="dk2"/>
              </a:buClr>
              <a:buSzPts val="1100"/>
              <a:buFont typeface="Arial"/>
              <a:buNone/>
            </a:pPr>
            <a:r>
              <a:rPr lang="en"/>
              <a:t>update bowlers set avg=runs_con/total_wickets; end;</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206100" y="908250"/>
            <a:ext cx="8731800" cy="3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200"/>
              <a:t>C</a:t>
            </a:r>
            <a:r>
              <a:rPr lang="en" sz="2200"/>
              <a:t>reate trigger matches_batsman after insert on matches for each row</a:t>
            </a:r>
            <a:endParaRPr sz="2200"/>
          </a:p>
          <a:p>
            <a:pPr indent="0" lvl="0" marL="0" rtl="0" algn="l">
              <a:spcBef>
                <a:spcPts val="1600"/>
              </a:spcBef>
              <a:spcAft>
                <a:spcPts val="0"/>
              </a:spcAft>
              <a:buClr>
                <a:schemeClr val="dk2"/>
              </a:buClr>
              <a:buSzPts val="1100"/>
              <a:buFont typeface="Arial"/>
              <a:buNone/>
            </a:pPr>
            <a:r>
              <a:rPr lang="en" sz="2200"/>
              <a:t>Begin insert into temps select batsman,sum(batsman_runs) as runzzz,count(*) as balls from deliveries  where match_id=new.id and wide_runs=0 group by batsman,match_id;</a:t>
            </a:r>
            <a:endParaRPr sz="2200"/>
          </a:p>
          <a:p>
            <a:pPr indent="0" lvl="0" marL="0" rtl="0" algn="l">
              <a:spcBef>
                <a:spcPts val="1600"/>
              </a:spcBef>
              <a:spcAft>
                <a:spcPts val="0"/>
              </a:spcAft>
              <a:buClr>
                <a:schemeClr val="dk2"/>
              </a:buClr>
              <a:buSzPts val="1100"/>
              <a:buFont typeface="Arial"/>
              <a:buNone/>
            </a:pPr>
            <a:r>
              <a:rPr lang="en" sz="2200"/>
              <a:t>update batsmen left outer join temps on batsmen.batsmen=temps.batsmen set innings=innings+1 where batsmen.batsmen=temps.batsmen;</a:t>
            </a:r>
            <a:endParaRPr sz="22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ABOUT</a:t>
            </a:r>
            <a:endParaRPr b="1"/>
          </a:p>
          <a:p>
            <a:pPr indent="0" lvl="0" marL="0" rtl="0" algn="l">
              <a:spcBef>
                <a:spcPts val="1600"/>
              </a:spcBef>
              <a:spcAft>
                <a:spcPts val="0"/>
              </a:spcAft>
              <a:buNone/>
            </a:pPr>
            <a:r>
              <a:rPr b="1" lang="en"/>
              <a:t>TABLES</a:t>
            </a:r>
            <a:endParaRPr b="1"/>
          </a:p>
          <a:p>
            <a:pPr indent="0" lvl="0" marL="0" rtl="0" algn="l">
              <a:spcBef>
                <a:spcPts val="1600"/>
              </a:spcBef>
              <a:spcAft>
                <a:spcPts val="0"/>
              </a:spcAft>
              <a:buNone/>
            </a:pPr>
            <a:r>
              <a:rPr b="1" lang="en"/>
              <a:t>SQL QUERIES</a:t>
            </a:r>
            <a:endParaRPr b="1"/>
          </a:p>
          <a:p>
            <a:pPr indent="0" lvl="0" marL="0" rtl="0" algn="l">
              <a:spcBef>
                <a:spcPts val="1600"/>
              </a:spcBef>
              <a:spcAft>
                <a:spcPts val="1600"/>
              </a:spcAft>
              <a:buNone/>
            </a:pPr>
            <a:r>
              <a:rPr b="1" lang="en"/>
              <a:t>TRIGGER USAGE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309700" y="933850"/>
            <a:ext cx="8731800" cy="3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update batsmen left outer join temps on batsmen.batsmen=temps.batsmen set highest_score=runzzz where runzzz&gt;highest_score and batsmen.batsmen=temps.batsmen; update batsmen left outer join temps on batsmen.batsmen=temps.batsmen set fifties=fifties+1 where runzzz&gt;=50 and runzzz&lt;100 and batsmen.batsmen=temps.batsmen;</a:t>
            </a:r>
            <a:endParaRPr sz="2000"/>
          </a:p>
          <a:p>
            <a:pPr indent="0" lvl="0" marL="0" rtl="0" algn="l">
              <a:spcBef>
                <a:spcPts val="1600"/>
              </a:spcBef>
              <a:spcAft>
                <a:spcPts val="0"/>
              </a:spcAft>
              <a:buNone/>
            </a:pPr>
            <a:r>
              <a:rPr lang="en" sz="2000"/>
              <a:t>update batsmen left outer join temps on batsmen.batsmen=temps.batsmen set hundreds=hundreds+1 where runzzz&gt;=100 and batsmen.batsmen=temps.batsmen;</a:t>
            </a:r>
            <a:endParaRPr sz="2000"/>
          </a:p>
          <a:p>
            <a:pPr indent="0" lvl="0" marL="0" rtl="0" algn="l">
              <a:spcBef>
                <a:spcPts val="1600"/>
              </a:spcBef>
              <a:spcAft>
                <a:spcPts val="0"/>
              </a:spcAft>
              <a:buNone/>
            </a:pPr>
            <a:r>
              <a:rPr lang="en" sz="2000"/>
              <a:t>update batsmen set sr=runs/bf; end;</a:t>
            </a:r>
            <a:endParaRPr sz="20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2918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ABOUT</a:t>
            </a:r>
            <a:endParaRPr/>
          </a:p>
        </p:txBody>
      </p:sp>
      <p:sp>
        <p:nvSpPr>
          <p:cNvPr id="85" name="Google Shape;85;p15"/>
          <p:cNvSpPr txBox="1"/>
          <p:nvPr>
            <p:ph idx="1" type="body"/>
          </p:nvPr>
        </p:nvSpPr>
        <p:spPr>
          <a:xfrm>
            <a:off x="717700" y="1595775"/>
            <a:ext cx="8013900" cy="2676300"/>
          </a:xfrm>
          <a:prstGeom prst="rect">
            <a:avLst/>
          </a:prstGeom>
        </p:spPr>
        <p:txBody>
          <a:bodyPr anchorCtr="0" anchor="t" bIns="91425" lIns="91425" spcFirstLastPara="1" rIns="91425" wrap="square" tIns="91425">
            <a:noAutofit/>
          </a:bodyPr>
          <a:lstStyle/>
          <a:p>
            <a:pPr indent="-152400" lvl="0" marL="0" rtl="0" algn="l">
              <a:spcBef>
                <a:spcPts val="0"/>
              </a:spcBef>
              <a:spcAft>
                <a:spcPts val="0"/>
              </a:spcAft>
              <a:buSzPts val="2400"/>
              <a:buChar char="●"/>
            </a:pPr>
            <a:r>
              <a:rPr lang="en" sz="2400"/>
              <a:t>Indian Premier League (IPL) is the cricket league consisting of various Indian cities and has a brand value of around $5.3Bn. It started in 2008 and attracts large viewership.</a:t>
            </a:r>
            <a:endParaRPr sz="2400"/>
          </a:p>
          <a:p>
            <a:pPr indent="-152400" lvl="0" marL="0" rtl="0" algn="l">
              <a:spcBef>
                <a:spcPts val="1600"/>
              </a:spcBef>
              <a:spcAft>
                <a:spcPts val="1600"/>
              </a:spcAft>
              <a:buSzPts val="2400"/>
              <a:buChar char="●"/>
            </a:pPr>
            <a:r>
              <a:rPr lang="en" sz="2400"/>
              <a:t>The IPL data is available on Kaggle as csv files. We created tables matches and deliveries using the data.</a:t>
            </a:r>
            <a:endParaRPr sz="2400"/>
          </a:p>
        </p:txBody>
      </p:sp>
      <p:sp>
        <p:nvSpPr>
          <p:cNvPr id="86" name="Google Shape;86;p15"/>
          <p:cNvSpPr txBox="1"/>
          <p:nvPr>
            <p:ph idx="4294967295"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0" lvl="0" marL="457200" rtl="0" algn="l">
              <a:spcBef>
                <a:spcPts val="16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676000" y="781025"/>
            <a:ext cx="2561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ABOUT</a:t>
            </a:r>
            <a:endParaRPr sz="3600"/>
          </a:p>
        </p:txBody>
      </p:sp>
      <p:sp>
        <p:nvSpPr>
          <p:cNvPr id="92" name="Google Shape;92;p16"/>
          <p:cNvSpPr txBox="1"/>
          <p:nvPr>
            <p:ph idx="1" type="body"/>
          </p:nvPr>
        </p:nvSpPr>
        <p:spPr>
          <a:xfrm>
            <a:off x="461375" y="1595775"/>
            <a:ext cx="8270400" cy="2659200"/>
          </a:xfrm>
          <a:prstGeom prst="rect">
            <a:avLst/>
          </a:prstGeom>
        </p:spPr>
        <p:txBody>
          <a:bodyPr anchorCtr="0" anchor="t" bIns="91425" lIns="91425" spcFirstLastPara="1" rIns="91425" wrap="square" tIns="91425">
            <a:noAutofit/>
          </a:bodyPr>
          <a:lstStyle/>
          <a:p>
            <a:pPr indent="-152400" lvl="0" marL="0" rtl="0" algn="l">
              <a:spcBef>
                <a:spcPts val="0"/>
              </a:spcBef>
              <a:spcAft>
                <a:spcPts val="0"/>
              </a:spcAft>
              <a:buSzPts val="2400"/>
              <a:buChar char="●"/>
            </a:pPr>
            <a:r>
              <a:rPr lang="en" sz="2400"/>
              <a:t>Database contains statistics of all players who played in IPL between 2008 and 2017.</a:t>
            </a:r>
            <a:endParaRPr sz="2400"/>
          </a:p>
          <a:p>
            <a:pPr indent="-152400" lvl="0" marL="0" rtl="0" algn="l">
              <a:spcBef>
                <a:spcPts val="1600"/>
              </a:spcBef>
              <a:spcAft>
                <a:spcPts val="0"/>
              </a:spcAft>
              <a:buSzPts val="2400"/>
              <a:buChar char="●"/>
            </a:pPr>
            <a:r>
              <a:rPr lang="en" sz="2400"/>
              <a:t>Database includes every match, every over,every ball bowled in IPL seasons 1 to 10.</a:t>
            </a:r>
            <a:endParaRPr sz="2400"/>
          </a:p>
          <a:p>
            <a:pPr indent="-152400" lvl="0" marL="0" rtl="0" algn="l">
              <a:spcBef>
                <a:spcPts val="1600"/>
              </a:spcBef>
              <a:spcAft>
                <a:spcPts val="1600"/>
              </a:spcAft>
              <a:buSzPts val="2400"/>
              <a:buChar char="●"/>
            </a:pPr>
            <a:r>
              <a:rPr lang="en" sz="2400"/>
              <a:t>The dataset contains 2 files: deliveries.csv and matches.csv.</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470850" y="627225"/>
            <a:ext cx="2202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ABOUT</a:t>
            </a:r>
            <a:endParaRPr sz="3600"/>
          </a:p>
        </p:txBody>
      </p:sp>
      <p:sp>
        <p:nvSpPr>
          <p:cNvPr id="98" name="Google Shape;98;p17"/>
          <p:cNvSpPr txBox="1"/>
          <p:nvPr>
            <p:ph idx="1" type="body"/>
          </p:nvPr>
        </p:nvSpPr>
        <p:spPr>
          <a:xfrm>
            <a:off x="505200" y="1532700"/>
            <a:ext cx="8133600" cy="2756400"/>
          </a:xfrm>
          <a:prstGeom prst="rect">
            <a:avLst/>
          </a:prstGeom>
        </p:spPr>
        <p:txBody>
          <a:bodyPr anchorCtr="0" anchor="t" bIns="91425" lIns="91425" spcFirstLastPara="1" rIns="91425" wrap="square" tIns="91425">
            <a:noAutofit/>
          </a:bodyPr>
          <a:lstStyle/>
          <a:p>
            <a:pPr indent="-152400" lvl="0" marL="0" rtl="0" algn="l">
              <a:spcBef>
                <a:spcPts val="0"/>
              </a:spcBef>
              <a:spcAft>
                <a:spcPts val="0"/>
              </a:spcAft>
              <a:buSzPts val="2400"/>
              <a:buChar char="●"/>
            </a:pPr>
            <a:r>
              <a:rPr lang="en" sz="2400"/>
              <a:t>Matches.csv contains details related to the match such as location, contesting teams, umpires, results, etc.</a:t>
            </a:r>
            <a:endParaRPr sz="2400"/>
          </a:p>
          <a:p>
            <a:pPr indent="-152400" lvl="0" marL="0" rtl="0" algn="l">
              <a:spcBef>
                <a:spcPts val="1600"/>
              </a:spcBef>
              <a:spcAft>
                <a:spcPts val="1600"/>
              </a:spcAft>
              <a:buSzPts val="2400"/>
              <a:buChar char="●"/>
            </a:pPr>
            <a:r>
              <a:rPr lang="en" sz="2400"/>
              <a:t>Deliveries.csv is the ball-by-ball data of all the IPL matches including data of the batting team, batsman, bowler, non-striker, runs scored, etc.</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2918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SETUP DATABASE</a:t>
            </a:r>
            <a:endParaRPr/>
          </a:p>
        </p:txBody>
      </p:sp>
      <p:sp>
        <p:nvSpPr>
          <p:cNvPr id="104" name="Google Shape;104;p18"/>
          <p:cNvSpPr txBox="1"/>
          <p:nvPr>
            <p:ph idx="1" type="body"/>
          </p:nvPr>
        </p:nvSpPr>
        <p:spPr>
          <a:xfrm>
            <a:off x="358850" y="1211350"/>
            <a:ext cx="8372700" cy="3395100"/>
          </a:xfrm>
          <a:prstGeom prst="rect">
            <a:avLst/>
          </a:prstGeom>
        </p:spPr>
        <p:txBody>
          <a:bodyPr anchorCtr="0" anchor="t" bIns="91425" lIns="91425" spcFirstLastPara="1" rIns="91425" wrap="square" tIns="91425">
            <a:noAutofit/>
          </a:bodyPr>
          <a:lstStyle/>
          <a:p>
            <a:pPr indent="-127000" lvl="0" marL="0" rtl="0" algn="l">
              <a:spcBef>
                <a:spcPts val="0"/>
              </a:spcBef>
              <a:spcAft>
                <a:spcPts val="0"/>
              </a:spcAft>
              <a:buSzPts val="2000"/>
              <a:buChar char="●"/>
            </a:pPr>
            <a:r>
              <a:rPr lang="en" sz="2000"/>
              <a:t>Create database ipl;</a:t>
            </a:r>
            <a:endParaRPr sz="2000"/>
          </a:p>
          <a:p>
            <a:pPr indent="-127000" lvl="0" marL="0" rtl="0" algn="l">
              <a:spcBef>
                <a:spcPts val="1600"/>
              </a:spcBef>
              <a:spcAft>
                <a:spcPts val="0"/>
              </a:spcAft>
              <a:buSzPts val="2000"/>
              <a:buChar char="●"/>
            </a:pPr>
            <a:r>
              <a:rPr lang="en" sz="2000"/>
              <a:t>Use ipl;</a:t>
            </a:r>
            <a:endParaRPr sz="2000"/>
          </a:p>
          <a:p>
            <a:pPr indent="-127000" lvl="0" marL="0" rtl="0" algn="l">
              <a:spcBef>
                <a:spcPts val="1600"/>
              </a:spcBef>
              <a:spcAft>
                <a:spcPts val="0"/>
              </a:spcAft>
              <a:buSzPts val="2000"/>
              <a:buChar char="●"/>
            </a:pPr>
            <a:r>
              <a:rPr lang="en" sz="2000"/>
              <a:t>create table matches(id int, season int, city varchar(30),match_date date,team1 varchar(30),team2 varchar(30),toss_winner varchar(30),toss_decision varchar(10),result varchar(10),dl_applied int,winner varchar(30),win_by_runs int,win_by_wickets int,player_of_match varchar(50),venue varchar(50),umpire1 varchar(50),umpire2 varchar(50));</a:t>
            </a:r>
            <a:endParaRPr sz="20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2918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SQL Queries</a:t>
            </a:r>
            <a:endParaRPr sz="3600"/>
          </a:p>
        </p:txBody>
      </p:sp>
      <p:sp>
        <p:nvSpPr>
          <p:cNvPr id="110" name="Google Shape;110;p19"/>
          <p:cNvSpPr txBox="1"/>
          <p:nvPr>
            <p:ph idx="1" type="body"/>
          </p:nvPr>
        </p:nvSpPr>
        <p:spPr>
          <a:xfrm>
            <a:off x="324675" y="1280475"/>
            <a:ext cx="8124000" cy="394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create  table  deliveries (match_id int , inning int , batting_team   varchar(30), bowling_team varchar(30) , over int, ball int, batsman varchar(30), non_striker varchar(30),  bowler varchar(30), is_super_over int , wide_runs int, bye_runs int, legbye_runs int, noball_runs int, penalty_runs int, batsman_runs int, extra_runs int, total_runs int, player_dismissed varchar(30), dismissal_kind varchar(20), fielder varchar(30));</a:t>
            </a:r>
            <a:endParaRPr/>
          </a:p>
          <a:p>
            <a:pPr indent="-342900" lvl="0" marL="457200" rtl="0" algn="l">
              <a:spcBef>
                <a:spcPts val="0"/>
              </a:spcBef>
              <a:spcAft>
                <a:spcPts val="0"/>
              </a:spcAft>
              <a:buSzPts val="1800"/>
              <a:buChar char="●"/>
            </a:pPr>
            <a:r>
              <a:rPr lang="en"/>
              <a:t>  LOAD DATA LOCAL INFILE '~/deliveries.csv' INTO table deliveries FIELDS TERMINATED BY ' ,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idx="4294967295"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0" lvl="0" marL="457200" rtl="0" algn="l">
              <a:spcBef>
                <a:spcPts val="1600"/>
              </a:spcBef>
              <a:spcAft>
                <a:spcPts val="1200"/>
              </a:spcAft>
              <a:buNone/>
            </a:pPr>
            <a:r>
              <a:t/>
            </a:r>
            <a:endParaRPr sz="1800"/>
          </a:p>
        </p:txBody>
      </p:sp>
      <p:pic>
        <p:nvPicPr>
          <p:cNvPr id="116" name="Google Shape;116;p20"/>
          <p:cNvPicPr preferRelativeResize="0"/>
          <p:nvPr/>
        </p:nvPicPr>
        <p:blipFill>
          <a:blip r:embed="rId3">
            <a:alphaModFix/>
          </a:blip>
          <a:stretch>
            <a:fillRect/>
          </a:stretch>
        </p:blipFill>
        <p:spPr>
          <a:xfrm>
            <a:off x="187975" y="563900"/>
            <a:ext cx="8533999" cy="404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SQL QUERIES</a:t>
            </a:r>
            <a:endParaRPr sz="3600"/>
          </a:p>
        </p:txBody>
      </p:sp>
      <p:sp>
        <p:nvSpPr>
          <p:cNvPr id="122" name="Google Shape;122;p21"/>
          <p:cNvSpPr txBox="1"/>
          <p:nvPr>
            <p:ph idx="1" type="body"/>
          </p:nvPr>
        </p:nvSpPr>
        <p:spPr>
          <a:xfrm>
            <a:off x="206095" y="1493225"/>
            <a:ext cx="87318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Tables Batsmen and Bowlers are created from deliveries by executing series of SQL queries. They include all the information about batsmen and bowlers ranging from number of runs scored to strike rate of bowlers.</a:t>
            </a:r>
            <a:endParaRPr sz="2400"/>
          </a:p>
          <a:p>
            <a:pPr indent="0" lvl="0" marL="0" rtl="0" algn="l">
              <a:spcBef>
                <a:spcPts val="1600"/>
              </a:spcBef>
              <a:spcAft>
                <a:spcPts val="1600"/>
              </a:spcAft>
              <a:buNone/>
            </a:pPr>
            <a:r>
              <a:rPr lang="en" sz="2400"/>
              <a:t>Those SQL queries are executed using PHPMYADMIN.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