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40"/>
  </p:notesMasterIdLst>
  <p:sldIdLst>
    <p:sldId id="256" r:id="rId5"/>
    <p:sldId id="341" r:id="rId6"/>
    <p:sldId id="258" r:id="rId7"/>
    <p:sldId id="273" r:id="rId8"/>
    <p:sldId id="267" r:id="rId9"/>
    <p:sldId id="347" r:id="rId10"/>
    <p:sldId id="308" r:id="rId11"/>
    <p:sldId id="348" r:id="rId12"/>
    <p:sldId id="271" r:id="rId13"/>
    <p:sldId id="353" r:id="rId14"/>
    <p:sldId id="349" r:id="rId15"/>
    <p:sldId id="350" r:id="rId16"/>
    <p:sldId id="354" r:id="rId17"/>
    <p:sldId id="352" r:id="rId18"/>
    <p:sldId id="355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5" r:id="rId37"/>
    <p:sldId id="376" r:id="rId38"/>
    <p:sldId id="374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C272F5-E3EC-45A3-AEF6-AE2E19578E95}">
  <a:tblStyle styleId="{29C272F5-E3EC-45A3-AEF6-AE2E19578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40"/>
  </p:normalViewPr>
  <p:slideViewPr>
    <p:cSldViewPr snapToGrid="0">
      <p:cViewPr>
        <p:scale>
          <a:sx n="143" d="100"/>
          <a:sy n="143" d="100"/>
        </p:scale>
        <p:origin x="7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2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79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6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98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192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4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31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002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8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0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6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54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07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616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935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27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139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7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16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567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47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57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63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69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84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0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9aea31311b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9aea31311b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32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</a:t>
            </a:r>
            <a:r>
              <a:rPr lang="en" sz="3000" dirty="0"/>
              <a:t>MANAGEMENT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085496" y="477777"/>
            <a:ext cx="5931531" cy="4194313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1.jpeg">
            <a:extLst>
              <a:ext uri="{FF2B5EF4-FFF2-40B4-BE49-F238E27FC236}">
                <a16:creationId xmlns:a16="http://schemas.microsoft.com/office/drawing/2014/main" id="{8133395B-CCD3-8841-16E8-D3A00136AB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141" y="575489"/>
            <a:ext cx="5747455" cy="3992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C93E2-9D47-A7B1-0F05-A655F169DEA3}"/>
              </a:ext>
            </a:extLst>
          </p:cNvPr>
          <p:cNvSpPr/>
          <p:nvPr/>
        </p:nvSpPr>
        <p:spPr>
          <a:xfrm>
            <a:off x="7668040" y="0"/>
            <a:ext cx="1172818" cy="2703443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473;p46">
            <a:extLst>
              <a:ext uri="{FF2B5EF4-FFF2-40B4-BE49-F238E27FC236}">
                <a16:creationId xmlns:a16="http://schemas.microsoft.com/office/drawing/2014/main" id="{A9049531-12A4-901C-3B7D-A29A572AC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5400000">
            <a:off x="6961730" y="788590"/>
            <a:ext cx="2585437" cy="1010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SCHEMA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DIAGRAM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27" y="10894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FLOW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77" y="113657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16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subTitle" idx="1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Abel"/>
                <a:sym typeface="Abel"/>
              </a:rPr>
              <a:t>INPUT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details (name, address, mobile number, email, </a:t>
            </a:r>
            <a:r>
              <a:rPr lang="en-US" dirty="0" err="1"/>
              <a:t>etc</a:t>
            </a:r>
            <a:r>
              <a:rPr lang="en-US" dirty="0"/>
              <a:t>) and details regarding the loan they want to take (loan type, loan amount, monthly income, </a:t>
            </a:r>
            <a:r>
              <a:rPr lang="en-US" dirty="0" err="1"/>
              <a:t>etc</a:t>
            </a:r>
            <a:r>
              <a:rPr lang="en-US" dirty="0"/>
              <a:t>) is received as the input.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r>
              <a:rPr lang="en-US" sz="2000" dirty="0">
                <a:solidFill>
                  <a:schemeClr val="accent5"/>
                </a:solidFill>
                <a:latin typeface="Abel"/>
              </a:rPr>
              <a:t>OUTPUT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Generated report on Loan Amount payment after verification of customer details from the admin side will be provided to that respective customer.</a:t>
            </a:r>
          </a:p>
        </p:txBody>
      </p:sp>
    </p:spTree>
    <p:extLst>
      <p:ext uri="{BB962C8B-B14F-4D97-AF65-F5344CB8AC3E}">
        <p14:creationId xmlns:p14="http://schemas.microsoft.com/office/powerpoint/2010/main" val="11947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00" y="10894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ER DIAGRAM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23" y="1136573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58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303142" y="496958"/>
            <a:ext cx="7190962" cy="4154556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2C93E2-9D47-A7B1-0F05-A655F169DEA3}"/>
              </a:ext>
            </a:extLst>
          </p:cNvPr>
          <p:cNvSpPr/>
          <p:nvPr/>
        </p:nvSpPr>
        <p:spPr>
          <a:xfrm>
            <a:off x="7668040" y="0"/>
            <a:ext cx="1172818" cy="2703443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473;p46">
            <a:extLst>
              <a:ext uri="{FF2B5EF4-FFF2-40B4-BE49-F238E27FC236}">
                <a16:creationId xmlns:a16="http://schemas.microsoft.com/office/drawing/2014/main" id="{A9049531-12A4-901C-3B7D-A29A572AC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5400000">
            <a:off x="6961730" y="788590"/>
            <a:ext cx="2585437" cy="1010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ER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DIAGRAM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5F1730AD-D2FC-307F-2C54-D7D534C46D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285" y="587717"/>
            <a:ext cx="7025255" cy="39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00" y="10894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OUPUT</a:t>
            </a:r>
            <a:br>
              <a:rPr lang="en-IN" dirty="0"/>
            </a:br>
            <a:r>
              <a:rPr lang="en-IN" dirty="0"/>
              <a:t>SCREENSHOTS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23" y="1136573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54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LOGIN PAGE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BD180-0982-D32B-C5B1-DA5502833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07" y="1338257"/>
            <a:ext cx="6349081" cy="333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8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HOME PAGE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93C1-7B31-E78A-C1F3-A81733277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94" y="1320990"/>
            <a:ext cx="6391506" cy="3366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46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ADDING LOAN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68004-9DFF-BC73-F096-0A40A9E25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309306"/>
            <a:ext cx="6414389" cy="3383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94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AFTER CLICKING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2C5A8-6D54-4292-AABE-7538EA7BF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11" y="1325499"/>
            <a:ext cx="6432678" cy="3357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0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7DA4447F-916F-805F-267C-A2366ED535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7000" y="1457360"/>
            <a:ext cx="3810000" cy="2228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accent5"/>
                </a:solidFill>
                <a:latin typeface="Abel" panose="02000506030000020004" pitchFamily="2" charset="0"/>
              </a:rPr>
              <a:t>SUBMITTED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accent5"/>
                </a:solidFill>
                <a:latin typeface="Abel" panose="02000506030000020004" pitchFamily="2" charset="0"/>
              </a:rPr>
              <a:t>JAGADEESH </a:t>
            </a:r>
            <a:r>
              <a:rPr lang="pt-BR" sz="2400" b="1" dirty="0" err="1">
                <a:solidFill>
                  <a:schemeClr val="accent5"/>
                </a:solidFill>
                <a:latin typeface="Abel" panose="02000506030000020004" pitchFamily="2" charset="0"/>
              </a:rPr>
              <a:t>R</a:t>
            </a:r>
            <a:r>
              <a:rPr lang="pt-BR" sz="2400" b="1" dirty="0">
                <a:solidFill>
                  <a:schemeClr val="accent5"/>
                </a:solidFill>
                <a:latin typeface="Abel" panose="02000506030000020004" pitchFamily="2" charset="0"/>
              </a:rPr>
              <a:t>  </a:t>
            </a:r>
            <a:r>
              <a:rPr lang="pt-BR" sz="2400" dirty="0">
                <a:solidFill>
                  <a:schemeClr val="accent5"/>
                </a:solidFill>
                <a:latin typeface="Abel" panose="02000506030000020004" pitchFamily="2" charset="0"/>
              </a:rPr>
              <a:t>– 2021506314    </a:t>
            </a:r>
          </a:p>
        </p:txBody>
      </p:sp>
    </p:spTree>
    <p:extLst>
      <p:ext uri="{BB962C8B-B14F-4D97-AF65-F5344CB8AC3E}">
        <p14:creationId xmlns:p14="http://schemas.microsoft.com/office/powerpoint/2010/main" val="167437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ADDING LOAN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550EA-B97C-9B13-8081-63228FC4D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3" y="1314322"/>
            <a:ext cx="6384909" cy="3367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71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AFTER CLICKING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2F69-FB48-5BDC-E474-1EA3B076B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38" y="1319402"/>
            <a:ext cx="6402861" cy="3375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15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ADDING NEW BORROWER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68FD0-39D6-E17E-FD6D-F9D260B65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310259"/>
            <a:ext cx="6405245" cy="337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40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931404" y="-1795773"/>
            <a:ext cx="840395" cy="4758853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549180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ADDING BORROWER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90BFB-7BD4-E47F-C608-87698775C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99" y="1325580"/>
            <a:ext cx="6396101" cy="3371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6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3981694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LOAN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9D46F-5056-E520-4FB0-B9D9440D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83" y="1315466"/>
            <a:ext cx="6384486" cy="33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ADDING NEW LOAN APPLICATION WITH DETAILS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B6CA-E48C-49AB-6987-7EF9BDD4B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5" y="1335532"/>
            <a:ext cx="6408562" cy="3346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90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CALCULATING THE AMOUNT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B7E39-83F8-3A2D-1666-3D4735BC4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98" y="1305484"/>
            <a:ext cx="6386957" cy="339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ADDED LOAN WAITING FOR THE FOR APPROVAL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6E837-E308-F4A2-A60E-5B4B76328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26" y="1306385"/>
            <a:ext cx="6366285" cy="3384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2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APPROVING THE LOAN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87137-EA41-CB60-27A5-2276E41A5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298149"/>
            <a:ext cx="6405245" cy="3401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49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PAYMENT PAGE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32020-1DD2-CC5E-A1F9-4952BA7F8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5" y="1305178"/>
            <a:ext cx="6401054" cy="338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31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75584" y="1606055"/>
            <a:ext cx="2998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PROBLEM STATEMENT</a:t>
            </a:r>
            <a:endParaRPr sz="2400"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675317" y="271972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OBJECTIVES</a:t>
            </a:r>
            <a:endParaRPr sz="24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0252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675317" y="3782932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SCHEMA</a:t>
            </a:r>
            <a:endParaRPr sz="2400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696819" y="354463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62649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FLOW</a:t>
            </a:r>
            <a:endParaRPr sz="2400"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355517" y="138528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5" y="273712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ER DIAGRAM</a:t>
            </a:r>
            <a:endParaRPr sz="2400"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5261925" y="3832938"/>
            <a:ext cx="3057127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OUTPUT SCREENSHOTS</a:t>
            </a:r>
            <a:endParaRPr sz="2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CLICKING SAVE AFTER ADDING A PAYMENT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B187A-FBEC-11E6-C02B-083774F991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6437"/>
            <a:ext cx="6400801" cy="337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6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ADDING NEW USER IN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USER PAGE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0B572-1805-2645-AE58-37BEFFCEEF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98" y="1316436"/>
            <a:ext cx="6386957" cy="337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19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1257522" y="1212574"/>
            <a:ext cx="6628956" cy="358189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E471AC-07D1-2CF2-AE6D-E2ACCA30EE39}"/>
              </a:ext>
            </a:extLst>
          </p:cNvPr>
          <p:cNvSpPr/>
          <p:nvPr/>
        </p:nvSpPr>
        <p:spPr>
          <a:xfrm rot="16200000">
            <a:off x="1752498" y="-1616866"/>
            <a:ext cx="840395" cy="4401040"/>
          </a:xfrm>
          <a:prstGeom prst="rect">
            <a:avLst/>
          </a:prstGeom>
          <a:solidFill>
            <a:schemeClr val="accent5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473;p46">
            <a:extLst>
              <a:ext uri="{FF2B5EF4-FFF2-40B4-BE49-F238E27FC236}">
                <a16:creationId xmlns:a16="http://schemas.microsoft.com/office/drawing/2014/main" id="{2462E9B1-7A14-E409-A947-6E1EC09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48" y="221600"/>
            <a:ext cx="4390152" cy="724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NEW USER IS ADDED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F0A9-ADB2-8610-3307-A4D2EC7F90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307293"/>
            <a:ext cx="6405245" cy="338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30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00" y="10894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23" y="1136573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91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subTitle" idx="1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marR="14287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effectLst/>
                <a:latin typeface=""/>
                <a:ea typeface="Times New Roman" panose="02020603050405020304" pitchFamily="18" charset="0"/>
              </a:rPr>
              <a:t>The Loan Management System (LMS) is a comprehensive, user-friendly solution designed to optimize the entire lifecycle of loans, from application to repayment. With its robust features and functionalities, the LMS provides significant benefits to both customers and administrators. </a:t>
            </a:r>
          </a:p>
          <a:p>
            <a:pPr marL="63500" marR="14287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effectLst/>
                <a:latin typeface=""/>
                <a:ea typeface="Times New Roman" panose="02020603050405020304" pitchFamily="18" charset="0"/>
              </a:rPr>
              <a:t> </a:t>
            </a:r>
            <a:endParaRPr lang="en-IN" dirty="0">
              <a:latin typeface=""/>
              <a:ea typeface="Times New Roman" panose="02020603050405020304" pitchFamily="18" charset="0"/>
            </a:endParaRPr>
          </a:p>
          <a:p>
            <a:pPr marL="63500" marR="14287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effectLst/>
                <a:latin typeface=""/>
                <a:ea typeface="Times New Roman" panose="02020603050405020304" pitchFamily="18" charset="0"/>
              </a:rPr>
              <a:t>The LMS enhances interaction and communication between customers and administrators, provides real-time insights, and promotes a paperless environment, making it a valuable asset for any lending institution.</a:t>
            </a: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79903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subTitle" idx="1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33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</a:t>
            </a:r>
            <a:r>
              <a:rPr lang="en-IN" dirty="0"/>
              <a:t>LE</a:t>
            </a:r>
            <a:r>
              <a:rPr lang="en" dirty="0"/>
              <a:t>M STATEMENT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subTitle" idx="1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To automate every stage of a loan life cycle, from application to closing.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77" y="1224129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grpSp>
        <p:nvGrpSpPr>
          <p:cNvPr id="950" name="Google Shape;950;p81"/>
          <p:cNvGrpSpPr/>
          <p:nvPr/>
        </p:nvGrpSpPr>
        <p:grpSpPr>
          <a:xfrm>
            <a:off x="5347735" y="1602437"/>
            <a:ext cx="370219" cy="354928"/>
            <a:chOff x="3037766" y="1969564"/>
            <a:chExt cx="370219" cy="354928"/>
          </a:xfrm>
        </p:grpSpPr>
        <p:sp>
          <p:nvSpPr>
            <p:cNvPr id="951" name="Google Shape;951;p81"/>
            <p:cNvSpPr/>
            <p:nvPr/>
          </p:nvSpPr>
          <p:spPr>
            <a:xfrm>
              <a:off x="3037766" y="1969564"/>
              <a:ext cx="370219" cy="354928"/>
            </a:xfrm>
            <a:custGeom>
              <a:avLst/>
              <a:gdLst/>
              <a:ahLst/>
              <a:cxnLst/>
              <a:rect l="l" t="t" r="r" b="b"/>
              <a:pathLst>
                <a:path w="11622" h="11142" extrusionOk="0">
                  <a:moveTo>
                    <a:pt x="5609" y="366"/>
                  </a:moveTo>
                  <a:lnTo>
                    <a:pt x="7299" y="2069"/>
                  </a:lnTo>
                  <a:lnTo>
                    <a:pt x="6180" y="3188"/>
                  </a:lnTo>
                  <a:lnTo>
                    <a:pt x="4489" y="1486"/>
                  </a:lnTo>
                  <a:lnTo>
                    <a:pt x="5609" y="366"/>
                  </a:lnTo>
                  <a:close/>
                  <a:moveTo>
                    <a:pt x="4263" y="1700"/>
                  </a:moveTo>
                  <a:lnTo>
                    <a:pt x="5954" y="3391"/>
                  </a:lnTo>
                  <a:lnTo>
                    <a:pt x="3596" y="5772"/>
                  </a:lnTo>
                  <a:cubicBezTo>
                    <a:pt x="2989" y="6379"/>
                    <a:pt x="2989" y="7379"/>
                    <a:pt x="3596" y="7986"/>
                  </a:cubicBezTo>
                  <a:cubicBezTo>
                    <a:pt x="3900" y="8296"/>
                    <a:pt x="4302" y="8451"/>
                    <a:pt x="4704" y="8451"/>
                  </a:cubicBezTo>
                  <a:cubicBezTo>
                    <a:pt x="5106" y="8451"/>
                    <a:pt x="5507" y="8296"/>
                    <a:pt x="5811" y="7986"/>
                  </a:cubicBezTo>
                  <a:lnTo>
                    <a:pt x="8180" y="5629"/>
                  </a:lnTo>
                  <a:lnTo>
                    <a:pt x="9097" y="6546"/>
                  </a:lnTo>
                  <a:cubicBezTo>
                    <a:pt x="9127" y="6576"/>
                    <a:pt x="9169" y="6590"/>
                    <a:pt x="9210" y="6590"/>
                  </a:cubicBezTo>
                  <a:cubicBezTo>
                    <a:pt x="9252" y="6590"/>
                    <a:pt x="9294" y="6576"/>
                    <a:pt x="9323" y="6546"/>
                  </a:cubicBezTo>
                  <a:cubicBezTo>
                    <a:pt x="9383" y="6486"/>
                    <a:pt x="9383" y="6379"/>
                    <a:pt x="9323" y="6320"/>
                  </a:cubicBezTo>
                  <a:lnTo>
                    <a:pt x="8407" y="5403"/>
                  </a:lnTo>
                  <a:lnTo>
                    <a:pt x="9514" y="4284"/>
                  </a:lnTo>
                  <a:lnTo>
                    <a:pt x="11216" y="5986"/>
                  </a:lnTo>
                  <a:lnTo>
                    <a:pt x="10097" y="7093"/>
                  </a:lnTo>
                  <a:lnTo>
                    <a:pt x="9776" y="6772"/>
                  </a:lnTo>
                  <a:cubicBezTo>
                    <a:pt x="9746" y="6742"/>
                    <a:pt x="9704" y="6727"/>
                    <a:pt x="9663" y="6727"/>
                  </a:cubicBezTo>
                  <a:cubicBezTo>
                    <a:pt x="9621" y="6727"/>
                    <a:pt x="9579" y="6742"/>
                    <a:pt x="9550" y="6772"/>
                  </a:cubicBezTo>
                  <a:cubicBezTo>
                    <a:pt x="9490" y="6832"/>
                    <a:pt x="9490" y="6939"/>
                    <a:pt x="9550" y="6998"/>
                  </a:cubicBezTo>
                  <a:lnTo>
                    <a:pt x="9871" y="7320"/>
                  </a:lnTo>
                  <a:lnTo>
                    <a:pt x="7514" y="9689"/>
                  </a:lnTo>
                  <a:cubicBezTo>
                    <a:pt x="6746" y="10463"/>
                    <a:pt x="5728" y="10850"/>
                    <a:pt x="4708" y="10850"/>
                  </a:cubicBezTo>
                  <a:cubicBezTo>
                    <a:pt x="3689" y="10850"/>
                    <a:pt x="2668" y="10463"/>
                    <a:pt x="1894" y="9689"/>
                  </a:cubicBezTo>
                  <a:cubicBezTo>
                    <a:pt x="346" y="8141"/>
                    <a:pt x="346" y="5605"/>
                    <a:pt x="1894" y="4057"/>
                  </a:cubicBezTo>
                  <a:lnTo>
                    <a:pt x="4263" y="1700"/>
                  </a:lnTo>
                  <a:close/>
                  <a:moveTo>
                    <a:pt x="5615" y="0"/>
                  </a:moveTo>
                  <a:cubicBezTo>
                    <a:pt x="5573" y="0"/>
                    <a:pt x="5531" y="15"/>
                    <a:pt x="5501" y="45"/>
                  </a:cubicBezTo>
                  <a:lnTo>
                    <a:pt x="1668" y="3843"/>
                  </a:lnTo>
                  <a:cubicBezTo>
                    <a:pt x="1" y="5510"/>
                    <a:pt x="1" y="8225"/>
                    <a:pt x="1668" y="9891"/>
                  </a:cubicBezTo>
                  <a:cubicBezTo>
                    <a:pt x="2507" y="10725"/>
                    <a:pt x="3605" y="11142"/>
                    <a:pt x="4702" y="11142"/>
                  </a:cubicBezTo>
                  <a:cubicBezTo>
                    <a:pt x="5799" y="11142"/>
                    <a:pt x="6894" y="10725"/>
                    <a:pt x="7728" y="9891"/>
                  </a:cubicBezTo>
                  <a:lnTo>
                    <a:pt x="11538" y="6081"/>
                  </a:lnTo>
                  <a:cubicBezTo>
                    <a:pt x="11621" y="6046"/>
                    <a:pt x="11621" y="5939"/>
                    <a:pt x="11562" y="5879"/>
                  </a:cubicBezTo>
                  <a:lnTo>
                    <a:pt x="9633" y="3962"/>
                  </a:lnTo>
                  <a:cubicBezTo>
                    <a:pt x="9603" y="3932"/>
                    <a:pt x="9564" y="3917"/>
                    <a:pt x="9526" y="3917"/>
                  </a:cubicBezTo>
                  <a:cubicBezTo>
                    <a:pt x="9487" y="3917"/>
                    <a:pt x="9448" y="3932"/>
                    <a:pt x="9419" y="3962"/>
                  </a:cubicBezTo>
                  <a:lnTo>
                    <a:pt x="5609" y="7772"/>
                  </a:lnTo>
                  <a:cubicBezTo>
                    <a:pt x="5359" y="8016"/>
                    <a:pt x="5037" y="8138"/>
                    <a:pt x="4717" y="8138"/>
                  </a:cubicBezTo>
                  <a:cubicBezTo>
                    <a:pt x="4397" y="8138"/>
                    <a:pt x="4079" y="8016"/>
                    <a:pt x="3835" y="7772"/>
                  </a:cubicBezTo>
                  <a:cubicBezTo>
                    <a:pt x="3346" y="7272"/>
                    <a:pt x="3346" y="6486"/>
                    <a:pt x="3835" y="5998"/>
                  </a:cubicBezTo>
                  <a:lnTo>
                    <a:pt x="7645" y="2188"/>
                  </a:lnTo>
                  <a:cubicBezTo>
                    <a:pt x="7704" y="2129"/>
                    <a:pt x="7704" y="2021"/>
                    <a:pt x="7645" y="1962"/>
                  </a:cubicBezTo>
                  <a:lnTo>
                    <a:pt x="5728" y="45"/>
                  </a:lnTo>
                  <a:cubicBezTo>
                    <a:pt x="5698" y="15"/>
                    <a:pt x="5656" y="0"/>
                    <a:pt x="5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1"/>
            <p:cNvSpPr/>
            <p:nvPr/>
          </p:nvSpPr>
          <p:spPr>
            <a:xfrm>
              <a:off x="3081757" y="2197136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16"/>
                    <a:pt x="1" y="211"/>
                    <a:pt x="60" y="283"/>
                  </a:cubicBezTo>
                  <a:cubicBezTo>
                    <a:pt x="90" y="313"/>
                    <a:pt x="132" y="327"/>
                    <a:pt x="173" y="327"/>
                  </a:cubicBezTo>
                  <a:cubicBezTo>
                    <a:pt x="215" y="327"/>
                    <a:pt x="257" y="313"/>
                    <a:pt x="287" y="283"/>
                  </a:cubicBezTo>
                  <a:cubicBezTo>
                    <a:pt x="358" y="211"/>
                    <a:pt x="358" y="116"/>
                    <a:pt x="287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1"/>
            <p:cNvSpPr/>
            <p:nvPr/>
          </p:nvSpPr>
          <p:spPr>
            <a:xfrm>
              <a:off x="3081375" y="2168689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85" y="0"/>
                  </a:moveTo>
                  <a:cubicBezTo>
                    <a:pt x="144" y="0"/>
                    <a:pt x="102" y="15"/>
                    <a:pt x="72" y="45"/>
                  </a:cubicBezTo>
                  <a:cubicBezTo>
                    <a:pt x="1" y="116"/>
                    <a:pt x="1" y="223"/>
                    <a:pt x="72" y="283"/>
                  </a:cubicBezTo>
                  <a:cubicBezTo>
                    <a:pt x="102" y="313"/>
                    <a:pt x="144" y="328"/>
                    <a:pt x="185" y="328"/>
                  </a:cubicBezTo>
                  <a:cubicBezTo>
                    <a:pt x="227" y="328"/>
                    <a:pt x="269" y="313"/>
                    <a:pt x="299" y="283"/>
                  </a:cubicBezTo>
                  <a:cubicBezTo>
                    <a:pt x="358" y="223"/>
                    <a:pt x="358" y="116"/>
                    <a:pt x="299" y="45"/>
                  </a:cubicBezTo>
                  <a:cubicBezTo>
                    <a:pt x="269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1"/>
            <p:cNvSpPr/>
            <p:nvPr/>
          </p:nvSpPr>
          <p:spPr>
            <a:xfrm>
              <a:off x="3298340" y="2210770"/>
              <a:ext cx="11404" cy="10480"/>
            </a:xfrm>
            <a:custGeom>
              <a:avLst/>
              <a:gdLst/>
              <a:ahLst/>
              <a:cxnLst/>
              <a:rect l="l" t="t" r="r" b="b"/>
              <a:pathLst>
                <a:path w="358" h="329" extrusionOk="0">
                  <a:moveTo>
                    <a:pt x="179" y="1"/>
                  </a:moveTo>
                  <a:cubicBezTo>
                    <a:pt x="137" y="1"/>
                    <a:pt x="96" y="16"/>
                    <a:pt x="60" y="45"/>
                  </a:cubicBezTo>
                  <a:cubicBezTo>
                    <a:pt x="0" y="117"/>
                    <a:pt x="0" y="212"/>
                    <a:pt x="60" y="283"/>
                  </a:cubicBezTo>
                  <a:cubicBezTo>
                    <a:pt x="96" y="313"/>
                    <a:pt x="137" y="328"/>
                    <a:pt x="179" y="328"/>
                  </a:cubicBezTo>
                  <a:cubicBezTo>
                    <a:pt x="221" y="328"/>
                    <a:pt x="262" y="313"/>
                    <a:pt x="298" y="283"/>
                  </a:cubicBezTo>
                  <a:cubicBezTo>
                    <a:pt x="358" y="212"/>
                    <a:pt x="358" y="117"/>
                    <a:pt x="298" y="45"/>
                  </a:cubicBezTo>
                  <a:cubicBezTo>
                    <a:pt x="262" y="16"/>
                    <a:pt x="221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81"/>
          <p:cNvGrpSpPr/>
          <p:nvPr/>
        </p:nvGrpSpPr>
        <p:grpSpPr>
          <a:xfrm>
            <a:off x="5370869" y="3554088"/>
            <a:ext cx="320143" cy="392581"/>
            <a:chOff x="3086313" y="2877049"/>
            <a:chExt cx="320143" cy="392581"/>
          </a:xfrm>
        </p:grpSpPr>
        <p:sp>
          <p:nvSpPr>
            <p:cNvPr id="956" name="Google Shape;956;p81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1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1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1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1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1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1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1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1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1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1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1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81"/>
          <p:cNvGrpSpPr/>
          <p:nvPr/>
        </p:nvGrpSpPr>
        <p:grpSpPr>
          <a:xfrm>
            <a:off x="3444409" y="3569281"/>
            <a:ext cx="349354" cy="362223"/>
            <a:chOff x="1297654" y="1504481"/>
            <a:chExt cx="349354" cy="362223"/>
          </a:xfrm>
        </p:grpSpPr>
        <p:sp>
          <p:nvSpPr>
            <p:cNvPr id="969" name="Google Shape;969;p81"/>
            <p:cNvSpPr/>
            <p:nvPr/>
          </p:nvSpPr>
          <p:spPr>
            <a:xfrm>
              <a:off x="1297654" y="1504481"/>
              <a:ext cx="349354" cy="362223"/>
            </a:xfrm>
            <a:custGeom>
              <a:avLst/>
              <a:gdLst/>
              <a:ahLst/>
              <a:cxnLst/>
              <a:rect l="l" t="t" r="r" b="b"/>
              <a:pathLst>
                <a:path w="10967" h="11371" extrusionOk="0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1"/>
            <p:cNvSpPr/>
            <p:nvPr/>
          </p:nvSpPr>
          <p:spPr>
            <a:xfrm>
              <a:off x="1354930" y="1618713"/>
              <a:ext cx="224960" cy="206516"/>
            </a:xfrm>
            <a:custGeom>
              <a:avLst/>
              <a:gdLst/>
              <a:ahLst/>
              <a:cxnLst/>
              <a:rect l="l" t="t" r="r" b="b"/>
              <a:pathLst>
                <a:path w="7062" h="6483" extrusionOk="0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1"/>
            <p:cNvSpPr/>
            <p:nvPr/>
          </p:nvSpPr>
          <p:spPr>
            <a:xfrm>
              <a:off x="1453553" y="1643305"/>
              <a:ext cx="73235" cy="141436"/>
            </a:xfrm>
            <a:custGeom>
              <a:avLst/>
              <a:gdLst/>
              <a:ahLst/>
              <a:cxnLst/>
              <a:rect l="l" t="t" r="r" b="b"/>
              <a:pathLst>
                <a:path w="2299" h="4440" extrusionOk="0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81"/>
          <p:cNvGrpSpPr/>
          <p:nvPr/>
        </p:nvGrpSpPr>
        <p:grpSpPr>
          <a:xfrm>
            <a:off x="3462989" y="1591462"/>
            <a:ext cx="312179" cy="353431"/>
            <a:chOff x="2199565" y="2421172"/>
            <a:chExt cx="312179" cy="353431"/>
          </a:xfrm>
        </p:grpSpPr>
        <p:sp>
          <p:nvSpPr>
            <p:cNvPr id="973" name="Google Shape;973;p81"/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1"/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81"/>
          <p:cNvSpPr txBox="1">
            <a:spLocks noGrp="1"/>
          </p:cNvSpPr>
          <p:nvPr>
            <p:ph type="subTitle" idx="4294967295"/>
          </p:nvPr>
        </p:nvSpPr>
        <p:spPr>
          <a:xfrm>
            <a:off x="357809" y="1595129"/>
            <a:ext cx="2856816" cy="1093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good interaction &amp; communication facilities between customers &amp;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administrator.</a:t>
            </a:r>
          </a:p>
        </p:txBody>
      </p:sp>
      <p:sp>
        <p:nvSpPr>
          <p:cNvPr id="976" name="Google Shape;976;p81"/>
          <p:cNvSpPr txBox="1">
            <a:spLocks noGrp="1"/>
          </p:cNvSpPr>
          <p:nvPr>
            <p:ph type="subTitle" idx="4294967295"/>
          </p:nvPr>
        </p:nvSpPr>
        <p:spPr>
          <a:xfrm>
            <a:off x="5929199" y="1595129"/>
            <a:ext cx="2636635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interest rate and loan details at a mouse click.</a:t>
            </a:r>
            <a:endParaRPr dirty="0"/>
          </a:p>
        </p:txBody>
      </p:sp>
      <p:sp>
        <p:nvSpPr>
          <p:cNvPr id="977" name="Google Shape;977;p81"/>
          <p:cNvSpPr txBox="1">
            <a:spLocks noGrp="1"/>
          </p:cNvSpPr>
          <p:nvPr>
            <p:ph type="subTitle" idx="4294967295"/>
          </p:nvPr>
        </p:nvSpPr>
        <p:spPr>
          <a:xfrm>
            <a:off x="5929200" y="3539892"/>
            <a:ext cx="2636634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can apply for a loan and after approval, admins can track their details online. </a:t>
            </a:r>
            <a:endParaRPr dirty="0"/>
          </a:p>
        </p:txBody>
      </p:sp>
      <p:sp>
        <p:nvSpPr>
          <p:cNvPr id="978" name="Google Shape;978;p81"/>
          <p:cNvSpPr txBox="1">
            <a:spLocks noGrp="1"/>
          </p:cNvSpPr>
          <p:nvPr>
            <p:ph type="subTitle" idx="4294967295"/>
          </p:nvPr>
        </p:nvSpPr>
        <p:spPr>
          <a:xfrm>
            <a:off x="357809" y="3539892"/>
            <a:ext cx="2856816" cy="106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with this system admin can find customer easily and it’s a paperless system, so workload is reduced.</a:t>
            </a:r>
            <a:endParaRPr dirty="0"/>
          </a:p>
        </p:txBody>
      </p:sp>
      <p:grpSp>
        <p:nvGrpSpPr>
          <p:cNvPr id="979" name="Google Shape;979;p81"/>
          <p:cNvGrpSpPr/>
          <p:nvPr/>
        </p:nvGrpSpPr>
        <p:grpSpPr>
          <a:xfrm>
            <a:off x="3294510" y="1496182"/>
            <a:ext cx="2556750" cy="2538135"/>
            <a:chOff x="3294510" y="1496182"/>
            <a:chExt cx="2556750" cy="2538135"/>
          </a:xfrm>
        </p:grpSpPr>
        <p:grpSp>
          <p:nvGrpSpPr>
            <p:cNvPr id="980" name="Google Shape;980;p81"/>
            <p:cNvGrpSpPr/>
            <p:nvPr/>
          </p:nvGrpSpPr>
          <p:grpSpPr>
            <a:xfrm>
              <a:off x="4649960" y="2841457"/>
              <a:ext cx="1201300" cy="1192860"/>
              <a:chOff x="4649960" y="2765257"/>
              <a:chExt cx="1201300" cy="1192860"/>
            </a:xfrm>
          </p:grpSpPr>
          <p:sp>
            <p:nvSpPr>
              <p:cNvPr id="981" name="Google Shape;981;p81"/>
              <p:cNvSpPr/>
              <p:nvPr/>
            </p:nvSpPr>
            <p:spPr>
              <a:xfrm>
                <a:off x="5214421" y="3390683"/>
                <a:ext cx="636839" cy="567434"/>
              </a:xfrm>
              <a:custGeom>
                <a:avLst/>
                <a:gdLst/>
                <a:ahLst/>
                <a:cxnLst/>
                <a:rect l="l" t="t" r="r" b="b"/>
                <a:pathLst>
                  <a:path w="17241" h="15362" extrusionOk="0">
                    <a:moveTo>
                      <a:pt x="8418" y="324"/>
                    </a:moveTo>
                    <a:cubicBezTo>
                      <a:pt x="13669" y="324"/>
                      <a:pt x="17241" y="5658"/>
                      <a:pt x="15229" y="10516"/>
                    </a:cubicBezTo>
                    <a:cubicBezTo>
                      <a:pt x="14020" y="13452"/>
                      <a:pt x="11235" y="15071"/>
                      <a:pt x="8404" y="15071"/>
                    </a:cubicBezTo>
                    <a:cubicBezTo>
                      <a:pt x="6552" y="15071"/>
                      <a:pt x="4680" y="14378"/>
                      <a:pt x="3215" y="12909"/>
                    </a:cubicBezTo>
                    <a:cubicBezTo>
                      <a:pt x="1096" y="10801"/>
                      <a:pt x="465" y="7634"/>
                      <a:pt x="1608" y="4872"/>
                    </a:cubicBezTo>
                    <a:cubicBezTo>
                      <a:pt x="2751" y="2122"/>
                      <a:pt x="5442" y="324"/>
                      <a:pt x="8418" y="324"/>
                    </a:cubicBezTo>
                    <a:close/>
                    <a:moveTo>
                      <a:pt x="8416" y="0"/>
                    </a:moveTo>
                    <a:cubicBezTo>
                      <a:pt x="5912" y="0"/>
                      <a:pt x="3487" y="1231"/>
                      <a:pt x="2025" y="3420"/>
                    </a:cubicBezTo>
                    <a:cubicBezTo>
                      <a:pt x="1" y="6468"/>
                      <a:pt x="405" y="10528"/>
                      <a:pt x="3001" y="13111"/>
                    </a:cubicBezTo>
                    <a:cubicBezTo>
                      <a:pt x="4430" y="14552"/>
                      <a:pt x="6382" y="15362"/>
                      <a:pt x="8418" y="15362"/>
                    </a:cubicBezTo>
                    <a:cubicBezTo>
                      <a:pt x="12086" y="15362"/>
                      <a:pt x="15241" y="12766"/>
                      <a:pt x="15955" y="9170"/>
                    </a:cubicBezTo>
                    <a:cubicBezTo>
                      <a:pt x="16658" y="5587"/>
                      <a:pt x="14741" y="1991"/>
                      <a:pt x="11347" y="586"/>
                    </a:cubicBezTo>
                    <a:cubicBezTo>
                      <a:pt x="10394" y="190"/>
                      <a:pt x="9399" y="0"/>
                      <a:pt x="84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1"/>
              <p:cNvSpPr/>
              <p:nvPr/>
            </p:nvSpPr>
            <p:spPr>
              <a:xfrm>
                <a:off x="4649960" y="2765257"/>
                <a:ext cx="940724" cy="97581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26418" extrusionOk="0">
                    <a:moveTo>
                      <a:pt x="7227" y="319"/>
                    </a:moveTo>
                    <a:lnTo>
                      <a:pt x="16669" y="2843"/>
                    </a:lnTo>
                    <a:lnTo>
                      <a:pt x="17907" y="7487"/>
                    </a:lnTo>
                    <a:cubicBezTo>
                      <a:pt x="17931" y="7546"/>
                      <a:pt x="17979" y="7582"/>
                      <a:pt x="18038" y="7594"/>
                    </a:cubicBezTo>
                    <a:cubicBezTo>
                      <a:pt x="18110" y="7594"/>
                      <a:pt x="18169" y="7558"/>
                      <a:pt x="18193" y="7499"/>
                    </a:cubicBezTo>
                    <a:cubicBezTo>
                      <a:pt x="19003" y="5618"/>
                      <a:pt x="19538" y="3617"/>
                      <a:pt x="19788" y="1570"/>
                    </a:cubicBezTo>
                    <a:lnTo>
                      <a:pt x="25146" y="1570"/>
                    </a:lnTo>
                    <a:cubicBezTo>
                      <a:pt x="23848" y="14547"/>
                      <a:pt x="13597" y="24810"/>
                      <a:pt x="619" y="26108"/>
                    </a:cubicBezTo>
                    <a:lnTo>
                      <a:pt x="619" y="20750"/>
                    </a:lnTo>
                    <a:cubicBezTo>
                      <a:pt x="3263" y="20417"/>
                      <a:pt x="5834" y="19607"/>
                      <a:pt x="8192" y="18369"/>
                    </a:cubicBezTo>
                    <a:cubicBezTo>
                      <a:pt x="8239" y="18333"/>
                      <a:pt x="8275" y="18274"/>
                      <a:pt x="8263" y="18214"/>
                    </a:cubicBezTo>
                    <a:cubicBezTo>
                      <a:pt x="8263" y="18155"/>
                      <a:pt x="8216" y="18107"/>
                      <a:pt x="8156" y="18083"/>
                    </a:cubicBezTo>
                    <a:lnTo>
                      <a:pt x="2846" y="16667"/>
                    </a:lnTo>
                    <a:lnTo>
                      <a:pt x="322" y="7225"/>
                    </a:lnTo>
                    <a:lnTo>
                      <a:pt x="7227" y="319"/>
                    </a:lnTo>
                    <a:close/>
                    <a:moveTo>
                      <a:pt x="7185" y="0"/>
                    </a:moveTo>
                    <a:cubicBezTo>
                      <a:pt x="7148" y="0"/>
                      <a:pt x="7110" y="20"/>
                      <a:pt x="7084" y="46"/>
                    </a:cubicBezTo>
                    <a:lnTo>
                      <a:pt x="48" y="7082"/>
                    </a:lnTo>
                    <a:cubicBezTo>
                      <a:pt x="12" y="7118"/>
                      <a:pt x="0" y="7177"/>
                      <a:pt x="12" y="7225"/>
                    </a:cubicBezTo>
                    <a:lnTo>
                      <a:pt x="2584" y="16833"/>
                    </a:lnTo>
                    <a:cubicBezTo>
                      <a:pt x="2596" y="16881"/>
                      <a:pt x="2643" y="16917"/>
                      <a:pt x="2691" y="16940"/>
                    </a:cubicBezTo>
                    <a:lnTo>
                      <a:pt x="7716" y="18274"/>
                    </a:lnTo>
                    <a:cubicBezTo>
                      <a:pt x="5441" y="19429"/>
                      <a:pt x="2989" y="20167"/>
                      <a:pt x="453" y="20465"/>
                    </a:cubicBezTo>
                    <a:cubicBezTo>
                      <a:pt x="381" y="20477"/>
                      <a:pt x="322" y="20536"/>
                      <a:pt x="322" y="20608"/>
                    </a:cubicBezTo>
                    <a:lnTo>
                      <a:pt x="322" y="26263"/>
                    </a:lnTo>
                    <a:cubicBezTo>
                      <a:pt x="322" y="26311"/>
                      <a:pt x="346" y="26346"/>
                      <a:pt x="369" y="26382"/>
                    </a:cubicBezTo>
                    <a:cubicBezTo>
                      <a:pt x="405" y="26406"/>
                      <a:pt x="441" y="26418"/>
                      <a:pt x="477" y="26418"/>
                    </a:cubicBezTo>
                    <a:lnTo>
                      <a:pt x="488" y="26418"/>
                    </a:lnTo>
                    <a:cubicBezTo>
                      <a:pt x="13740" y="25168"/>
                      <a:pt x="24229" y="14678"/>
                      <a:pt x="25468" y="1439"/>
                    </a:cubicBezTo>
                    <a:cubicBezTo>
                      <a:pt x="25468" y="1343"/>
                      <a:pt x="25408" y="1272"/>
                      <a:pt x="25313" y="1272"/>
                    </a:cubicBezTo>
                    <a:lnTo>
                      <a:pt x="19657" y="1272"/>
                    </a:lnTo>
                    <a:cubicBezTo>
                      <a:pt x="19586" y="1272"/>
                      <a:pt x="19527" y="1331"/>
                      <a:pt x="19515" y="1403"/>
                    </a:cubicBezTo>
                    <a:cubicBezTo>
                      <a:pt x="19288" y="3320"/>
                      <a:pt x="18812" y="5189"/>
                      <a:pt x="18086" y="6975"/>
                    </a:cubicBezTo>
                    <a:lnTo>
                      <a:pt x="16931" y="2677"/>
                    </a:lnTo>
                    <a:cubicBezTo>
                      <a:pt x="16919" y="2629"/>
                      <a:pt x="16883" y="2593"/>
                      <a:pt x="16836" y="2582"/>
                    </a:cubicBezTo>
                    <a:lnTo>
                      <a:pt x="7227" y="10"/>
                    </a:lnTo>
                    <a:cubicBezTo>
                      <a:pt x="7214" y="3"/>
                      <a:pt x="7200" y="0"/>
                      <a:pt x="71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81"/>
            <p:cNvGrpSpPr/>
            <p:nvPr/>
          </p:nvGrpSpPr>
          <p:grpSpPr>
            <a:xfrm>
              <a:off x="3294510" y="2841457"/>
              <a:ext cx="1201300" cy="1192860"/>
              <a:chOff x="3294510" y="2765257"/>
              <a:chExt cx="1201300" cy="1192860"/>
            </a:xfrm>
          </p:grpSpPr>
          <p:sp>
            <p:nvSpPr>
              <p:cNvPr id="984" name="Google Shape;984;p81"/>
              <p:cNvSpPr/>
              <p:nvPr/>
            </p:nvSpPr>
            <p:spPr>
              <a:xfrm flipH="1">
                <a:off x="3294510" y="3390683"/>
                <a:ext cx="636839" cy="567434"/>
              </a:xfrm>
              <a:custGeom>
                <a:avLst/>
                <a:gdLst/>
                <a:ahLst/>
                <a:cxnLst/>
                <a:rect l="l" t="t" r="r" b="b"/>
                <a:pathLst>
                  <a:path w="17241" h="15362" extrusionOk="0">
                    <a:moveTo>
                      <a:pt x="8418" y="324"/>
                    </a:moveTo>
                    <a:cubicBezTo>
                      <a:pt x="13669" y="324"/>
                      <a:pt x="17241" y="5658"/>
                      <a:pt x="15229" y="10516"/>
                    </a:cubicBezTo>
                    <a:cubicBezTo>
                      <a:pt x="14020" y="13452"/>
                      <a:pt x="11235" y="15071"/>
                      <a:pt x="8404" y="15071"/>
                    </a:cubicBezTo>
                    <a:cubicBezTo>
                      <a:pt x="6552" y="15071"/>
                      <a:pt x="4680" y="14378"/>
                      <a:pt x="3215" y="12909"/>
                    </a:cubicBezTo>
                    <a:cubicBezTo>
                      <a:pt x="1096" y="10801"/>
                      <a:pt x="465" y="7634"/>
                      <a:pt x="1608" y="4872"/>
                    </a:cubicBezTo>
                    <a:cubicBezTo>
                      <a:pt x="2751" y="2122"/>
                      <a:pt x="5442" y="324"/>
                      <a:pt x="8418" y="324"/>
                    </a:cubicBezTo>
                    <a:close/>
                    <a:moveTo>
                      <a:pt x="8416" y="0"/>
                    </a:moveTo>
                    <a:cubicBezTo>
                      <a:pt x="5912" y="0"/>
                      <a:pt x="3487" y="1231"/>
                      <a:pt x="2025" y="3420"/>
                    </a:cubicBezTo>
                    <a:cubicBezTo>
                      <a:pt x="1" y="6468"/>
                      <a:pt x="405" y="10528"/>
                      <a:pt x="3001" y="13111"/>
                    </a:cubicBezTo>
                    <a:cubicBezTo>
                      <a:pt x="4430" y="14552"/>
                      <a:pt x="6382" y="15362"/>
                      <a:pt x="8418" y="15362"/>
                    </a:cubicBezTo>
                    <a:cubicBezTo>
                      <a:pt x="12086" y="15362"/>
                      <a:pt x="15241" y="12766"/>
                      <a:pt x="15955" y="9170"/>
                    </a:cubicBezTo>
                    <a:cubicBezTo>
                      <a:pt x="16658" y="5587"/>
                      <a:pt x="14741" y="1991"/>
                      <a:pt x="11347" y="586"/>
                    </a:cubicBezTo>
                    <a:cubicBezTo>
                      <a:pt x="10394" y="190"/>
                      <a:pt x="9399" y="0"/>
                      <a:pt x="84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1"/>
              <p:cNvSpPr/>
              <p:nvPr/>
            </p:nvSpPr>
            <p:spPr>
              <a:xfrm flipH="1">
                <a:off x="3555086" y="2765257"/>
                <a:ext cx="940724" cy="97581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26418" extrusionOk="0">
                    <a:moveTo>
                      <a:pt x="7227" y="319"/>
                    </a:moveTo>
                    <a:lnTo>
                      <a:pt x="16669" y="2843"/>
                    </a:lnTo>
                    <a:lnTo>
                      <a:pt x="17907" y="7487"/>
                    </a:lnTo>
                    <a:cubicBezTo>
                      <a:pt x="17931" y="7546"/>
                      <a:pt x="17979" y="7582"/>
                      <a:pt x="18038" y="7594"/>
                    </a:cubicBezTo>
                    <a:cubicBezTo>
                      <a:pt x="18110" y="7594"/>
                      <a:pt x="18169" y="7558"/>
                      <a:pt x="18193" y="7499"/>
                    </a:cubicBezTo>
                    <a:cubicBezTo>
                      <a:pt x="19003" y="5618"/>
                      <a:pt x="19538" y="3617"/>
                      <a:pt x="19788" y="1570"/>
                    </a:cubicBezTo>
                    <a:lnTo>
                      <a:pt x="25146" y="1570"/>
                    </a:lnTo>
                    <a:cubicBezTo>
                      <a:pt x="23848" y="14547"/>
                      <a:pt x="13597" y="24810"/>
                      <a:pt x="619" y="26108"/>
                    </a:cubicBezTo>
                    <a:lnTo>
                      <a:pt x="619" y="20750"/>
                    </a:lnTo>
                    <a:cubicBezTo>
                      <a:pt x="3263" y="20417"/>
                      <a:pt x="5834" y="19607"/>
                      <a:pt x="8192" y="18369"/>
                    </a:cubicBezTo>
                    <a:cubicBezTo>
                      <a:pt x="8239" y="18333"/>
                      <a:pt x="8275" y="18274"/>
                      <a:pt x="8263" y="18214"/>
                    </a:cubicBezTo>
                    <a:cubicBezTo>
                      <a:pt x="8263" y="18155"/>
                      <a:pt x="8216" y="18107"/>
                      <a:pt x="8156" y="18083"/>
                    </a:cubicBezTo>
                    <a:lnTo>
                      <a:pt x="2846" y="16667"/>
                    </a:lnTo>
                    <a:lnTo>
                      <a:pt x="322" y="7225"/>
                    </a:lnTo>
                    <a:lnTo>
                      <a:pt x="7227" y="319"/>
                    </a:lnTo>
                    <a:close/>
                    <a:moveTo>
                      <a:pt x="7185" y="0"/>
                    </a:moveTo>
                    <a:cubicBezTo>
                      <a:pt x="7148" y="0"/>
                      <a:pt x="7110" y="20"/>
                      <a:pt x="7084" y="46"/>
                    </a:cubicBezTo>
                    <a:lnTo>
                      <a:pt x="48" y="7082"/>
                    </a:lnTo>
                    <a:cubicBezTo>
                      <a:pt x="12" y="7118"/>
                      <a:pt x="0" y="7177"/>
                      <a:pt x="12" y="7225"/>
                    </a:cubicBezTo>
                    <a:lnTo>
                      <a:pt x="2584" y="16833"/>
                    </a:lnTo>
                    <a:cubicBezTo>
                      <a:pt x="2596" y="16881"/>
                      <a:pt x="2643" y="16917"/>
                      <a:pt x="2691" y="16940"/>
                    </a:cubicBezTo>
                    <a:lnTo>
                      <a:pt x="7716" y="18274"/>
                    </a:lnTo>
                    <a:cubicBezTo>
                      <a:pt x="5441" y="19429"/>
                      <a:pt x="2989" y="20167"/>
                      <a:pt x="453" y="20465"/>
                    </a:cubicBezTo>
                    <a:cubicBezTo>
                      <a:pt x="381" y="20477"/>
                      <a:pt x="322" y="20536"/>
                      <a:pt x="322" y="20608"/>
                    </a:cubicBezTo>
                    <a:lnTo>
                      <a:pt x="322" y="26263"/>
                    </a:lnTo>
                    <a:cubicBezTo>
                      <a:pt x="322" y="26311"/>
                      <a:pt x="346" y="26346"/>
                      <a:pt x="369" y="26382"/>
                    </a:cubicBezTo>
                    <a:cubicBezTo>
                      <a:pt x="405" y="26406"/>
                      <a:pt x="441" y="26418"/>
                      <a:pt x="477" y="26418"/>
                    </a:cubicBezTo>
                    <a:lnTo>
                      <a:pt x="488" y="26418"/>
                    </a:lnTo>
                    <a:cubicBezTo>
                      <a:pt x="13740" y="25168"/>
                      <a:pt x="24229" y="14678"/>
                      <a:pt x="25468" y="1439"/>
                    </a:cubicBezTo>
                    <a:cubicBezTo>
                      <a:pt x="25468" y="1343"/>
                      <a:pt x="25408" y="1272"/>
                      <a:pt x="25313" y="1272"/>
                    </a:cubicBezTo>
                    <a:lnTo>
                      <a:pt x="19657" y="1272"/>
                    </a:lnTo>
                    <a:cubicBezTo>
                      <a:pt x="19586" y="1272"/>
                      <a:pt x="19527" y="1331"/>
                      <a:pt x="19515" y="1403"/>
                    </a:cubicBezTo>
                    <a:cubicBezTo>
                      <a:pt x="19288" y="3320"/>
                      <a:pt x="18812" y="5189"/>
                      <a:pt x="18086" y="6975"/>
                    </a:cubicBezTo>
                    <a:lnTo>
                      <a:pt x="16931" y="2677"/>
                    </a:lnTo>
                    <a:cubicBezTo>
                      <a:pt x="16919" y="2629"/>
                      <a:pt x="16883" y="2593"/>
                      <a:pt x="16836" y="2582"/>
                    </a:cubicBezTo>
                    <a:lnTo>
                      <a:pt x="7227" y="10"/>
                    </a:lnTo>
                    <a:cubicBezTo>
                      <a:pt x="7214" y="3"/>
                      <a:pt x="7200" y="0"/>
                      <a:pt x="71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81"/>
            <p:cNvGrpSpPr/>
            <p:nvPr/>
          </p:nvGrpSpPr>
          <p:grpSpPr>
            <a:xfrm>
              <a:off x="4649960" y="1496182"/>
              <a:ext cx="1201300" cy="1192860"/>
              <a:chOff x="4649960" y="1419982"/>
              <a:chExt cx="1201300" cy="1192860"/>
            </a:xfrm>
          </p:grpSpPr>
          <p:sp>
            <p:nvSpPr>
              <p:cNvPr id="987" name="Google Shape;987;p81"/>
              <p:cNvSpPr/>
              <p:nvPr/>
            </p:nvSpPr>
            <p:spPr>
              <a:xfrm rot="10800000" flipH="1">
                <a:off x="5214421" y="1419982"/>
                <a:ext cx="636839" cy="567434"/>
              </a:xfrm>
              <a:custGeom>
                <a:avLst/>
                <a:gdLst/>
                <a:ahLst/>
                <a:cxnLst/>
                <a:rect l="l" t="t" r="r" b="b"/>
                <a:pathLst>
                  <a:path w="17241" h="15362" extrusionOk="0">
                    <a:moveTo>
                      <a:pt x="8418" y="324"/>
                    </a:moveTo>
                    <a:cubicBezTo>
                      <a:pt x="13669" y="324"/>
                      <a:pt x="17241" y="5658"/>
                      <a:pt x="15229" y="10516"/>
                    </a:cubicBezTo>
                    <a:cubicBezTo>
                      <a:pt x="14020" y="13452"/>
                      <a:pt x="11235" y="15071"/>
                      <a:pt x="8404" y="15071"/>
                    </a:cubicBezTo>
                    <a:cubicBezTo>
                      <a:pt x="6552" y="15071"/>
                      <a:pt x="4680" y="14378"/>
                      <a:pt x="3215" y="12909"/>
                    </a:cubicBezTo>
                    <a:cubicBezTo>
                      <a:pt x="1096" y="10801"/>
                      <a:pt x="465" y="7634"/>
                      <a:pt x="1608" y="4872"/>
                    </a:cubicBezTo>
                    <a:cubicBezTo>
                      <a:pt x="2751" y="2122"/>
                      <a:pt x="5442" y="324"/>
                      <a:pt x="8418" y="324"/>
                    </a:cubicBezTo>
                    <a:close/>
                    <a:moveTo>
                      <a:pt x="8416" y="0"/>
                    </a:moveTo>
                    <a:cubicBezTo>
                      <a:pt x="5912" y="0"/>
                      <a:pt x="3487" y="1231"/>
                      <a:pt x="2025" y="3420"/>
                    </a:cubicBezTo>
                    <a:cubicBezTo>
                      <a:pt x="1" y="6468"/>
                      <a:pt x="405" y="10528"/>
                      <a:pt x="3001" y="13111"/>
                    </a:cubicBezTo>
                    <a:cubicBezTo>
                      <a:pt x="4430" y="14552"/>
                      <a:pt x="6382" y="15362"/>
                      <a:pt x="8418" y="15362"/>
                    </a:cubicBezTo>
                    <a:cubicBezTo>
                      <a:pt x="12086" y="15362"/>
                      <a:pt x="15241" y="12766"/>
                      <a:pt x="15955" y="9170"/>
                    </a:cubicBezTo>
                    <a:cubicBezTo>
                      <a:pt x="16658" y="5587"/>
                      <a:pt x="14741" y="1991"/>
                      <a:pt x="11347" y="586"/>
                    </a:cubicBezTo>
                    <a:cubicBezTo>
                      <a:pt x="10394" y="190"/>
                      <a:pt x="9399" y="0"/>
                      <a:pt x="84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1"/>
              <p:cNvSpPr/>
              <p:nvPr/>
            </p:nvSpPr>
            <p:spPr>
              <a:xfrm rot="10800000" flipH="1">
                <a:off x="4649960" y="1637027"/>
                <a:ext cx="940724" cy="97581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26418" extrusionOk="0">
                    <a:moveTo>
                      <a:pt x="7227" y="319"/>
                    </a:moveTo>
                    <a:lnTo>
                      <a:pt x="16669" y="2843"/>
                    </a:lnTo>
                    <a:lnTo>
                      <a:pt x="17907" y="7487"/>
                    </a:lnTo>
                    <a:cubicBezTo>
                      <a:pt x="17931" y="7546"/>
                      <a:pt x="17979" y="7582"/>
                      <a:pt x="18038" y="7594"/>
                    </a:cubicBezTo>
                    <a:cubicBezTo>
                      <a:pt x="18110" y="7594"/>
                      <a:pt x="18169" y="7558"/>
                      <a:pt x="18193" y="7499"/>
                    </a:cubicBezTo>
                    <a:cubicBezTo>
                      <a:pt x="19003" y="5618"/>
                      <a:pt x="19538" y="3617"/>
                      <a:pt x="19788" y="1570"/>
                    </a:cubicBezTo>
                    <a:lnTo>
                      <a:pt x="25146" y="1570"/>
                    </a:lnTo>
                    <a:cubicBezTo>
                      <a:pt x="23848" y="14547"/>
                      <a:pt x="13597" y="24810"/>
                      <a:pt x="619" y="26108"/>
                    </a:cubicBezTo>
                    <a:lnTo>
                      <a:pt x="619" y="20750"/>
                    </a:lnTo>
                    <a:cubicBezTo>
                      <a:pt x="3263" y="20417"/>
                      <a:pt x="5834" y="19607"/>
                      <a:pt x="8192" y="18369"/>
                    </a:cubicBezTo>
                    <a:cubicBezTo>
                      <a:pt x="8239" y="18333"/>
                      <a:pt x="8275" y="18274"/>
                      <a:pt x="8263" y="18214"/>
                    </a:cubicBezTo>
                    <a:cubicBezTo>
                      <a:pt x="8263" y="18155"/>
                      <a:pt x="8216" y="18107"/>
                      <a:pt x="8156" y="18083"/>
                    </a:cubicBezTo>
                    <a:lnTo>
                      <a:pt x="2846" y="16667"/>
                    </a:lnTo>
                    <a:lnTo>
                      <a:pt x="322" y="7225"/>
                    </a:lnTo>
                    <a:lnTo>
                      <a:pt x="7227" y="319"/>
                    </a:lnTo>
                    <a:close/>
                    <a:moveTo>
                      <a:pt x="7185" y="0"/>
                    </a:moveTo>
                    <a:cubicBezTo>
                      <a:pt x="7148" y="0"/>
                      <a:pt x="7110" y="20"/>
                      <a:pt x="7084" y="46"/>
                    </a:cubicBezTo>
                    <a:lnTo>
                      <a:pt x="48" y="7082"/>
                    </a:lnTo>
                    <a:cubicBezTo>
                      <a:pt x="12" y="7118"/>
                      <a:pt x="0" y="7177"/>
                      <a:pt x="12" y="7225"/>
                    </a:cubicBezTo>
                    <a:lnTo>
                      <a:pt x="2584" y="16833"/>
                    </a:lnTo>
                    <a:cubicBezTo>
                      <a:pt x="2596" y="16881"/>
                      <a:pt x="2643" y="16917"/>
                      <a:pt x="2691" y="16940"/>
                    </a:cubicBezTo>
                    <a:lnTo>
                      <a:pt x="7716" y="18274"/>
                    </a:lnTo>
                    <a:cubicBezTo>
                      <a:pt x="5441" y="19429"/>
                      <a:pt x="2989" y="20167"/>
                      <a:pt x="453" y="20465"/>
                    </a:cubicBezTo>
                    <a:cubicBezTo>
                      <a:pt x="381" y="20477"/>
                      <a:pt x="322" y="20536"/>
                      <a:pt x="322" y="20608"/>
                    </a:cubicBezTo>
                    <a:lnTo>
                      <a:pt x="322" y="26263"/>
                    </a:lnTo>
                    <a:cubicBezTo>
                      <a:pt x="322" y="26311"/>
                      <a:pt x="346" y="26346"/>
                      <a:pt x="369" y="26382"/>
                    </a:cubicBezTo>
                    <a:cubicBezTo>
                      <a:pt x="405" y="26406"/>
                      <a:pt x="441" y="26418"/>
                      <a:pt x="477" y="26418"/>
                    </a:cubicBezTo>
                    <a:lnTo>
                      <a:pt x="488" y="26418"/>
                    </a:lnTo>
                    <a:cubicBezTo>
                      <a:pt x="13740" y="25168"/>
                      <a:pt x="24229" y="14678"/>
                      <a:pt x="25468" y="1439"/>
                    </a:cubicBezTo>
                    <a:cubicBezTo>
                      <a:pt x="25468" y="1343"/>
                      <a:pt x="25408" y="1272"/>
                      <a:pt x="25313" y="1272"/>
                    </a:cubicBezTo>
                    <a:lnTo>
                      <a:pt x="19657" y="1272"/>
                    </a:lnTo>
                    <a:cubicBezTo>
                      <a:pt x="19586" y="1272"/>
                      <a:pt x="19527" y="1331"/>
                      <a:pt x="19515" y="1403"/>
                    </a:cubicBezTo>
                    <a:cubicBezTo>
                      <a:pt x="19288" y="3320"/>
                      <a:pt x="18812" y="5189"/>
                      <a:pt x="18086" y="6975"/>
                    </a:cubicBezTo>
                    <a:lnTo>
                      <a:pt x="16931" y="2677"/>
                    </a:lnTo>
                    <a:cubicBezTo>
                      <a:pt x="16919" y="2629"/>
                      <a:pt x="16883" y="2593"/>
                      <a:pt x="16836" y="2582"/>
                    </a:cubicBezTo>
                    <a:lnTo>
                      <a:pt x="7227" y="10"/>
                    </a:lnTo>
                    <a:cubicBezTo>
                      <a:pt x="7214" y="3"/>
                      <a:pt x="7200" y="0"/>
                      <a:pt x="71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9" name="Google Shape;989;p81"/>
            <p:cNvGrpSpPr/>
            <p:nvPr/>
          </p:nvGrpSpPr>
          <p:grpSpPr>
            <a:xfrm>
              <a:off x="3294510" y="1496182"/>
              <a:ext cx="1201300" cy="1192860"/>
              <a:chOff x="3294510" y="1419982"/>
              <a:chExt cx="1201300" cy="1192860"/>
            </a:xfrm>
          </p:grpSpPr>
          <p:sp>
            <p:nvSpPr>
              <p:cNvPr id="990" name="Google Shape;990;p81"/>
              <p:cNvSpPr/>
              <p:nvPr/>
            </p:nvSpPr>
            <p:spPr>
              <a:xfrm rot="10800000">
                <a:off x="3294510" y="1419982"/>
                <a:ext cx="636839" cy="567434"/>
              </a:xfrm>
              <a:custGeom>
                <a:avLst/>
                <a:gdLst/>
                <a:ahLst/>
                <a:cxnLst/>
                <a:rect l="l" t="t" r="r" b="b"/>
                <a:pathLst>
                  <a:path w="17241" h="15362" extrusionOk="0">
                    <a:moveTo>
                      <a:pt x="8418" y="324"/>
                    </a:moveTo>
                    <a:cubicBezTo>
                      <a:pt x="13669" y="324"/>
                      <a:pt x="17241" y="5658"/>
                      <a:pt x="15229" y="10516"/>
                    </a:cubicBezTo>
                    <a:cubicBezTo>
                      <a:pt x="14020" y="13452"/>
                      <a:pt x="11235" y="15071"/>
                      <a:pt x="8404" y="15071"/>
                    </a:cubicBezTo>
                    <a:cubicBezTo>
                      <a:pt x="6552" y="15071"/>
                      <a:pt x="4680" y="14378"/>
                      <a:pt x="3215" y="12909"/>
                    </a:cubicBezTo>
                    <a:cubicBezTo>
                      <a:pt x="1096" y="10801"/>
                      <a:pt x="465" y="7634"/>
                      <a:pt x="1608" y="4872"/>
                    </a:cubicBezTo>
                    <a:cubicBezTo>
                      <a:pt x="2751" y="2122"/>
                      <a:pt x="5442" y="324"/>
                      <a:pt x="8418" y="324"/>
                    </a:cubicBezTo>
                    <a:close/>
                    <a:moveTo>
                      <a:pt x="8416" y="0"/>
                    </a:moveTo>
                    <a:cubicBezTo>
                      <a:pt x="5912" y="0"/>
                      <a:pt x="3487" y="1231"/>
                      <a:pt x="2025" y="3420"/>
                    </a:cubicBezTo>
                    <a:cubicBezTo>
                      <a:pt x="1" y="6468"/>
                      <a:pt x="405" y="10528"/>
                      <a:pt x="3001" y="13111"/>
                    </a:cubicBezTo>
                    <a:cubicBezTo>
                      <a:pt x="4430" y="14552"/>
                      <a:pt x="6382" y="15362"/>
                      <a:pt x="8418" y="15362"/>
                    </a:cubicBezTo>
                    <a:cubicBezTo>
                      <a:pt x="12086" y="15362"/>
                      <a:pt x="15241" y="12766"/>
                      <a:pt x="15955" y="9170"/>
                    </a:cubicBezTo>
                    <a:cubicBezTo>
                      <a:pt x="16658" y="5587"/>
                      <a:pt x="14741" y="1991"/>
                      <a:pt x="11347" y="586"/>
                    </a:cubicBezTo>
                    <a:cubicBezTo>
                      <a:pt x="10394" y="190"/>
                      <a:pt x="9399" y="0"/>
                      <a:pt x="84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1"/>
              <p:cNvSpPr/>
              <p:nvPr/>
            </p:nvSpPr>
            <p:spPr>
              <a:xfrm rot="10800000">
                <a:off x="3555086" y="1637027"/>
                <a:ext cx="940724" cy="97581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26418" extrusionOk="0">
                    <a:moveTo>
                      <a:pt x="7227" y="319"/>
                    </a:moveTo>
                    <a:lnTo>
                      <a:pt x="16669" y="2843"/>
                    </a:lnTo>
                    <a:lnTo>
                      <a:pt x="17907" y="7487"/>
                    </a:lnTo>
                    <a:cubicBezTo>
                      <a:pt x="17931" y="7546"/>
                      <a:pt x="17979" y="7582"/>
                      <a:pt x="18038" y="7594"/>
                    </a:cubicBezTo>
                    <a:cubicBezTo>
                      <a:pt x="18110" y="7594"/>
                      <a:pt x="18169" y="7558"/>
                      <a:pt x="18193" y="7499"/>
                    </a:cubicBezTo>
                    <a:cubicBezTo>
                      <a:pt x="19003" y="5618"/>
                      <a:pt x="19538" y="3617"/>
                      <a:pt x="19788" y="1570"/>
                    </a:cubicBezTo>
                    <a:lnTo>
                      <a:pt x="25146" y="1570"/>
                    </a:lnTo>
                    <a:cubicBezTo>
                      <a:pt x="23848" y="14547"/>
                      <a:pt x="13597" y="24810"/>
                      <a:pt x="619" y="26108"/>
                    </a:cubicBezTo>
                    <a:lnTo>
                      <a:pt x="619" y="20750"/>
                    </a:lnTo>
                    <a:cubicBezTo>
                      <a:pt x="3263" y="20417"/>
                      <a:pt x="5834" y="19607"/>
                      <a:pt x="8192" y="18369"/>
                    </a:cubicBezTo>
                    <a:cubicBezTo>
                      <a:pt x="8239" y="18333"/>
                      <a:pt x="8275" y="18274"/>
                      <a:pt x="8263" y="18214"/>
                    </a:cubicBezTo>
                    <a:cubicBezTo>
                      <a:pt x="8263" y="18155"/>
                      <a:pt x="8216" y="18107"/>
                      <a:pt x="8156" y="18083"/>
                    </a:cubicBezTo>
                    <a:lnTo>
                      <a:pt x="2846" y="16667"/>
                    </a:lnTo>
                    <a:lnTo>
                      <a:pt x="322" y="7225"/>
                    </a:lnTo>
                    <a:lnTo>
                      <a:pt x="7227" y="319"/>
                    </a:lnTo>
                    <a:close/>
                    <a:moveTo>
                      <a:pt x="7185" y="0"/>
                    </a:moveTo>
                    <a:cubicBezTo>
                      <a:pt x="7148" y="0"/>
                      <a:pt x="7110" y="20"/>
                      <a:pt x="7084" y="46"/>
                    </a:cubicBezTo>
                    <a:lnTo>
                      <a:pt x="48" y="7082"/>
                    </a:lnTo>
                    <a:cubicBezTo>
                      <a:pt x="12" y="7118"/>
                      <a:pt x="0" y="7177"/>
                      <a:pt x="12" y="7225"/>
                    </a:cubicBezTo>
                    <a:lnTo>
                      <a:pt x="2584" y="16833"/>
                    </a:lnTo>
                    <a:cubicBezTo>
                      <a:pt x="2596" y="16881"/>
                      <a:pt x="2643" y="16917"/>
                      <a:pt x="2691" y="16940"/>
                    </a:cubicBezTo>
                    <a:lnTo>
                      <a:pt x="7716" y="18274"/>
                    </a:lnTo>
                    <a:cubicBezTo>
                      <a:pt x="5441" y="19429"/>
                      <a:pt x="2989" y="20167"/>
                      <a:pt x="453" y="20465"/>
                    </a:cubicBezTo>
                    <a:cubicBezTo>
                      <a:pt x="381" y="20477"/>
                      <a:pt x="322" y="20536"/>
                      <a:pt x="322" y="20608"/>
                    </a:cubicBezTo>
                    <a:lnTo>
                      <a:pt x="322" y="26263"/>
                    </a:lnTo>
                    <a:cubicBezTo>
                      <a:pt x="322" y="26311"/>
                      <a:pt x="346" y="26346"/>
                      <a:pt x="369" y="26382"/>
                    </a:cubicBezTo>
                    <a:cubicBezTo>
                      <a:pt x="405" y="26406"/>
                      <a:pt x="441" y="26418"/>
                      <a:pt x="477" y="26418"/>
                    </a:cubicBezTo>
                    <a:lnTo>
                      <a:pt x="488" y="26418"/>
                    </a:lnTo>
                    <a:cubicBezTo>
                      <a:pt x="13740" y="25168"/>
                      <a:pt x="24229" y="14678"/>
                      <a:pt x="25468" y="1439"/>
                    </a:cubicBezTo>
                    <a:cubicBezTo>
                      <a:pt x="25468" y="1343"/>
                      <a:pt x="25408" y="1272"/>
                      <a:pt x="25313" y="1272"/>
                    </a:cubicBezTo>
                    <a:lnTo>
                      <a:pt x="19657" y="1272"/>
                    </a:lnTo>
                    <a:cubicBezTo>
                      <a:pt x="19586" y="1272"/>
                      <a:pt x="19527" y="1331"/>
                      <a:pt x="19515" y="1403"/>
                    </a:cubicBezTo>
                    <a:cubicBezTo>
                      <a:pt x="19288" y="3320"/>
                      <a:pt x="18812" y="5189"/>
                      <a:pt x="18086" y="6975"/>
                    </a:cubicBezTo>
                    <a:lnTo>
                      <a:pt x="16931" y="2677"/>
                    </a:lnTo>
                    <a:cubicBezTo>
                      <a:pt x="16919" y="2629"/>
                      <a:pt x="16883" y="2593"/>
                      <a:pt x="16836" y="2582"/>
                    </a:cubicBezTo>
                    <a:lnTo>
                      <a:pt x="7227" y="10"/>
                    </a:lnTo>
                    <a:cubicBezTo>
                      <a:pt x="7214" y="3"/>
                      <a:pt x="7200" y="0"/>
                      <a:pt x="71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2" name="Google Shape;992;p81"/>
          <p:cNvSpPr txBox="1">
            <a:spLocks noGrp="1"/>
          </p:cNvSpPr>
          <p:nvPr>
            <p:ph type="subTitle" idx="4294967295"/>
          </p:nvPr>
        </p:nvSpPr>
        <p:spPr>
          <a:xfrm>
            <a:off x="865625" y="1456604"/>
            <a:ext cx="2349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FACILITATIONS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3" name="Google Shape;993;p81"/>
          <p:cNvSpPr txBox="1">
            <a:spLocks noGrp="1"/>
          </p:cNvSpPr>
          <p:nvPr>
            <p:ph type="subTitle" idx="4294967295"/>
          </p:nvPr>
        </p:nvSpPr>
        <p:spPr>
          <a:xfrm>
            <a:off x="5929200" y="1456604"/>
            <a:ext cx="2349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SWIFTNESS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4" name="Google Shape;994;p81"/>
          <p:cNvSpPr txBox="1">
            <a:spLocks noGrp="1"/>
          </p:cNvSpPr>
          <p:nvPr>
            <p:ph type="subTitle" idx="4294967295"/>
          </p:nvPr>
        </p:nvSpPr>
        <p:spPr>
          <a:xfrm>
            <a:off x="865625" y="3392004"/>
            <a:ext cx="2349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DIGITISATION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5" name="Google Shape;995;p81"/>
          <p:cNvSpPr txBox="1">
            <a:spLocks noGrp="1"/>
          </p:cNvSpPr>
          <p:nvPr>
            <p:ph type="subTitle" idx="4294967295"/>
          </p:nvPr>
        </p:nvSpPr>
        <p:spPr>
          <a:xfrm>
            <a:off x="5929200" y="3392004"/>
            <a:ext cx="2349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BETTER TRACKING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3874600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439423" y="257175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SCHEMA</a:t>
            </a:r>
            <a:endParaRPr dirty="0"/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 idx="2"/>
          </p:nvPr>
        </p:nvSpPr>
        <p:spPr>
          <a:xfrm>
            <a:off x="3082350" y="1224129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78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4"/>
          <p:cNvGrpSpPr/>
          <p:nvPr/>
        </p:nvGrpSpPr>
        <p:grpSpPr>
          <a:xfrm>
            <a:off x="337929" y="367748"/>
            <a:ext cx="8547653" cy="4313582"/>
            <a:chOff x="1248486" y="738825"/>
            <a:chExt cx="6646939" cy="3665950"/>
          </a:xfrm>
        </p:grpSpPr>
        <p:sp>
          <p:nvSpPr>
            <p:cNvPr id="457" name="Google Shape;457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44"/>
          <p:cNvSpPr txBox="1">
            <a:spLocks noGrp="1"/>
          </p:cNvSpPr>
          <p:nvPr>
            <p:ph type="subTitle" idx="1"/>
          </p:nvPr>
        </p:nvSpPr>
        <p:spPr>
          <a:xfrm>
            <a:off x="515441" y="898821"/>
            <a:ext cx="8628559" cy="325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borrowers</a:t>
            </a:r>
            <a:r>
              <a:rPr lang="en-US" sz="2000" dirty="0"/>
              <a:t>(id,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middlename,lastname</a:t>
            </a:r>
            <a:r>
              <a:rPr lang="en-US" sz="2000" dirty="0"/>
              <a:t>, </a:t>
            </a:r>
            <a:r>
              <a:rPr lang="en-US" sz="2000" dirty="0" err="1"/>
              <a:t>contact_no,address</a:t>
            </a:r>
            <a:r>
              <a:rPr lang="en-US" sz="2000" dirty="0"/>
              <a:t>, email, </a:t>
            </a:r>
            <a:r>
              <a:rPr lang="en-US" sz="2000" dirty="0" err="1"/>
              <a:t>tax_id</a:t>
            </a:r>
            <a:r>
              <a:rPr lang="en-US" sz="2000" dirty="0"/>
              <a:t>, </a:t>
            </a:r>
            <a:r>
              <a:rPr lang="en-US" sz="2000" dirty="0" err="1"/>
              <a:t>date_created</a:t>
            </a:r>
            <a:r>
              <a:rPr lang="en-US" sz="2000" dirty="0"/>
              <a:t>);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loan_list</a:t>
            </a:r>
            <a:r>
              <a:rPr lang="en-US" sz="2000" dirty="0"/>
              <a:t>(id, </a:t>
            </a:r>
            <a:r>
              <a:rPr lang="en-US" sz="2000" dirty="0" err="1"/>
              <a:t>ref_no</a:t>
            </a:r>
            <a:r>
              <a:rPr lang="en-US" sz="2000" dirty="0"/>
              <a:t>, </a:t>
            </a:r>
            <a:r>
              <a:rPr lang="en-US" sz="2000" dirty="0" err="1"/>
              <a:t>loan_type_id</a:t>
            </a:r>
            <a:r>
              <a:rPr lang="en-US" sz="2000" dirty="0"/>
              <a:t>, </a:t>
            </a:r>
            <a:r>
              <a:rPr lang="en-US" sz="2000" dirty="0" err="1"/>
              <a:t>borrower_id</a:t>
            </a:r>
            <a:r>
              <a:rPr lang="en-US" sz="2000" dirty="0"/>
              <a:t>, purpose, amount, </a:t>
            </a:r>
            <a:r>
              <a:rPr lang="en-US" sz="2000" dirty="0" err="1"/>
              <a:t>plan_id</a:t>
            </a:r>
            <a:r>
              <a:rPr lang="en-US" sz="2000" dirty="0"/>
              <a:t>, status, </a:t>
            </a:r>
            <a:r>
              <a:rPr lang="en-US" sz="2000" dirty="0" err="1"/>
              <a:t>date_released</a:t>
            </a:r>
            <a:r>
              <a:rPr lang="en-US" sz="2000" dirty="0"/>
              <a:t>, </a:t>
            </a:r>
            <a:r>
              <a:rPr lang="en-US" sz="2000" dirty="0" err="1"/>
              <a:t>date_created</a:t>
            </a:r>
            <a:r>
              <a:rPr lang="en-US" sz="2000" dirty="0"/>
              <a:t>);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loan_plan</a:t>
            </a:r>
            <a:r>
              <a:rPr lang="en-US" sz="2000" dirty="0"/>
              <a:t>(id, months, </a:t>
            </a:r>
            <a:r>
              <a:rPr lang="en-US" sz="2000" dirty="0" err="1"/>
              <a:t>interest_percentage</a:t>
            </a:r>
            <a:r>
              <a:rPr lang="en-US" sz="2000" dirty="0"/>
              <a:t>, </a:t>
            </a:r>
            <a:r>
              <a:rPr lang="en-US" sz="2000" dirty="0" err="1"/>
              <a:t>penalty_rate</a:t>
            </a:r>
            <a:r>
              <a:rPr lang="en-US" sz="2000" dirty="0"/>
              <a:t>);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loan_schedule</a:t>
            </a:r>
            <a:r>
              <a:rPr lang="en-US" sz="2000" dirty="0"/>
              <a:t>(id, </a:t>
            </a:r>
            <a:r>
              <a:rPr lang="en-US" sz="2000" dirty="0" err="1"/>
              <a:t>loan_id</a:t>
            </a:r>
            <a:r>
              <a:rPr lang="en-US" sz="2000" dirty="0"/>
              <a:t>, </a:t>
            </a:r>
            <a:r>
              <a:rPr lang="en-US" sz="2000" dirty="0" err="1"/>
              <a:t>date_due</a:t>
            </a:r>
            <a:r>
              <a:rPr lang="en-US" sz="2000" dirty="0"/>
              <a:t>);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loan_types</a:t>
            </a:r>
            <a:r>
              <a:rPr lang="en-US" sz="2000" dirty="0"/>
              <a:t>(id, </a:t>
            </a:r>
            <a:r>
              <a:rPr lang="en-US" sz="2000" dirty="0" err="1"/>
              <a:t>type_name</a:t>
            </a:r>
            <a:r>
              <a:rPr lang="en-US" sz="2000" dirty="0"/>
              <a:t>, description);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payments</a:t>
            </a:r>
            <a:r>
              <a:rPr lang="en-US" sz="2000" dirty="0"/>
              <a:t>(id, </a:t>
            </a:r>
            <a:r>
              <a:rPr lang="en-US" sz="2000" dirty="0" err="1"/>
              <a:t>loan_id</a:t>
            </a:r>
            <a:r>
              <a:rPr lang="en-US" sz="2000" dirty="0"/>
              <a:t>, payee, amount, </a:t>
            </a:r>
            <a:r>
              <a:rPr lang="en-US" sz="2000" dirty="0" err="1"/>
              <a:t>penalty_amount</a:t>
            </a:r>
            <a:r>
              <a:rPr lang="en-US" sz="2000" dirty="0"/>
              <a:t>, overdue, </a:t>
            </a:r>
            <a:r>
              <a:rPr lang="en-US" sz="2000" dirty="0" err="1"/>
              <a:t>date_created</a:t>
            </a:r>
            <a:r>
              <a:rPr lang="en-US" sz="2000" dirty="0"/>
              <a:t>); users(id, </a:t>
            </a:r>
            <a:r>
              <a:rPr lang="en-US" sz="2000" dirty="0" err="1"/>
              <a:t>doctor_id</a:t>
            </a:r>
            <a:r>
              <a:rPr lang="en-US" sz="2000" dirty="0"/>
              <a:t>, name, address, contact, username, password, type); 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5f6c218-a6ef-4067-b6a1-2f658af19f1a" xsi:nil="true"/>
    <lcf76f155ced4ddcb4097134ff3c332f xmlns="232d503a-5e4c-4cc6-8366-faf56d984c6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F7A17D59994F459287349D927984F8" ma:contentTypeVersion="10" ma:contentTypeDescription="Create a new document." ma:contentTypeScope="" ma:versionID="13f44a3883e5525dc57c8f401ee3eb9a">
  <xsd:schema xmlns:xsd="http://www.w3.org/2001/XMLSchema" xmlns:xs="http://www.w3.org/2001/XMLSchema" xmlns:p="http://schemas.microsoft.com/office/2006/metadata/properties" xmlns:ns2="232d503a-5e4c-4cc6-8366-faf56d984c62" xmlns:ns3="f5f6c218-a6ef-4067-b6a1-2f658af19f1a" targetNamespace="http://schemas.microsoft.com/office/2006/metadata/properties" ma:root="true" ma:fieldsID="5f867ad53ee3768f3e6e92c26e5b2ce9" ns2:_="" ns3:_="">
    <xsd:import namespace="232d503a-5e4c-4cc6-8366-faf56d984c62"/>
    <xsd:import namespace="f5f6c218-a6ef-4067-b6a1-2f658af19f1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d503a-5e4c-4cc6-8366-faf56d984c6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a5b42f7-67cd-4eef-a72c-7347f09091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f6c218-a6ef-4067-b6a1-2f658af19f1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9d78ca1-d15d-44a7-b132-c0ca1fd74fdd}" ma:internalName="TaxCatchAll" ma:showField="CatchAllData" ma:web="f5f6c218-a6ef-4067-b6a1-2f658af19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06E30E-577B-4F95-A9A3-14E0393B7CD7}">
  <ds:schemaRefs>
    <ds:schemaRef ds:uri="http://schemas.microsoft.com/office/2006/metadata/properties"/>
    <ds:schemaRef ds:uri="http://schemas.microsoft.com/office/infopath/2007/PartnerControls"/>
    <ds:schemaRef ds:uri="f5f6c218-a6ef-4067-b6a1-2f658af19f1a"/>
    <ds:schemaRef ds:uri="232d503a-5e4c-4cc6-8366-faf56d984c62"/>
  </ds:schemaRefs>
</ds:datastoreItem>
</file>

<file path=customXml/itemProps2.xml><?xml version="1.0" encoding="utf-8"?>
<ds:datastoreItem xmlns:ds="http://schemas.openxmlformats.org/officeDocument/2006/customXml" ds:itemID="{5044359D-8931-4A83-A098-B420C81D15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D4D386-21A9-456F-919F-B6995A337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2d503a-5e4c-4cc6-8366-faf56d984c62"/>
    <ds:schemaRef ds:uri="f5f6c218-a6ef-4067-b6a1-2f658af19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508</Words>
  <Application>Microsoft Macintosh PowerPoint</Application>
  <PresentationFormat>On-screen Show (16:9)</PresentationFormat>
  <Paragraphs>76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Abel</vt:lpstr>
      <vt:lpstr>Arial</vt:lpstr>
      <vt:lpstr>Montserrat</vt:lpstr>
      <vt:lpstr>Rubik Medium</vt:lpstr>
      <vt:lpstr>Custal Project Proposal by Slidesgo</vt:lpstr>
      <vt:lpstr>LOAN MANAGEMENT SYSTEM</vt:lpstr>
      <vt:lpstr>PowerPoint Presentation</vt:lpstr>
      <vt:lpstr>TABLE OF CONTENTS</vt:lpstr>
      <vt:lpstr>PROBLEM STATEMENT</vt:lpstr>
      <vt:lpstr>PowerPoint Presentation</vt:lpstr>
      <vt:lpstr>OBJECTIVES</vt:lpstr>
      <vt:lpstr>OBJECTIVES</vt:lpstr>
      <vt:lpstr>SCHEMA</vt:lpstr>
      <vt:lpstr>PowerPoint Presentation</vt:lpstr>
      <vt:lpstr>SCHEMA DIAGRAM</vt:lpstr>
      <vt:lpstr>DATA FLOW</vt:lpstr>
      <vt:lpstr>PowerPoint Presentation</vt:lpstr>
      <vt:lpstr>ER DIAGRAM</vt:lpstr>
      <vt:lpstr>ER DIAGRAM</vt:lpstr>
      <vt:lpstr>OUPUT SCREENSHOTS</vt:lpstr>
      <vt:lpstr>LOGIN PAGE</vt:lpstr>
      <vt:lpstr>HOME PAGE</vt:lpstr>
      <vt:lpstr>ADDING LOAN TYPES</vt:lpstr>
      <vt:lpstr>AFTER CLICKING SAVE</vt:lpstr>
      <vt:lpstr>ADDING LOAN PLANS</vt:lpstr>
      <vt:lpstr>AFTER CLICKING SAVE</vt:lpstr>
      <vt:lpstr>ADDING NEW BORROWER</vt:lpstr>
      <vt:lpstr>ADDING BORROWER DETAILS</vt:lpstr>
      <vt:lpstr>LOAN PAGE</vt:lpstr>
      <vt:lpstr>ADDING NEW LOAN APPLICATION WITH DETAILS</vt:lpstr>
      <vt:lpstr>CALCULATING THE AMOUNT</vt:lpstr>
      <vt:lpstr>ADDED LOAN WAITING FOR THE FOR APPROVAL</vt:lpstr>
      <vt:lpstr>APPROVING THE LOAN</vt:lpstr>
      <vt:lpstr>PAYMENT PAGE</vt:lpstr>
      <vt:lpstr>CLICKING SAVE AFTER ADDING A PAYMENT</vt:lpstr>
      <vt:lpstr>ADDING NEW USER IN  USER PAGE</vt:lpstr>
      <vt:lpstr>NEW USER IS ADDED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Isha .</dc:creator>
  <cp:lastModifiedBy>JAGADEESH R</cp:lastModifiedBy>
  <cp:revision>7</cp:revision>
  <dcterms:modified xsi:type="dcterms:W3CDTF">2024-05-27T18:09:44Z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0x0101005DF7A17D59994F459287349D927984F8</vt:lpwstr>
  </property>
</Properties>
</file>