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Lst>
  <p:sldSz cy="5143500" cx="9144000"/>
  <p:notesSz cx="6858000" cy="9144000"/>
  <p:embeddedFontLst>
    <p:embeddedFont>
      <p:font typeface="Montserrat"/>
      <p:regular r:id="rId33"/>
      <p:bold r:id="rId34"/>
      <p:italic r:id="rId35"/>
      <p:boldItalic r:id="rId36"/>
    </p:embeddedFont>
    <p:embeddedFont>
      <p:font typeface="Lato"/>
      <p:regular r:id="rId37"/>
      <p:bold r:id="rId38"/>
      <p:italic r:id="rId39"/>
      <p:boldItalic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Lato-boldItalic.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Montserrat-regular.fntdata"/><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Montserrat-italic.fntdata"/><Relationship Id="rId12" Type="http://schemas.openxmlformats.org/officeDocument/2006/relationships/slide" Target="slides/slide7.xml"/><Relationship Id="rId34" Type="http://schemas.openxmlformats.org/officeDocument/2006/relationships/font" Target="fonts/Montserrat-bold.fntdata"/><Relationship Id="rId15" Type="http://schemas.openxmlformats.org/officeDocument/2006/relationships/slide" Target="slides/slide10.xml"/><Relationship Id="rId37" Type="http://schemas.openxmlformats.org/officeDocument/2006/relationships/font" Target="fonts/Lato-regular.fntdata"/><Relationship Id="rId14" Type="http://schemas.openxmlformats.org/officeDocument/2006/relationships/slide" Target="slides/slide9.xml"/><Relationship Id="rId36" Type="http://schemas.openxmlformats.org/officeDocument/2006/relationships/font" Target="fonts/Montserrat-boldItalic.fntdata"/><Relationship Id="rId17" Type="http://schemas.openxmlformats.org/officeDocument/2006/relationships/slide" Target="slides/slide12.xml"/><Relationship Id="rId39" Type="http://schemas.openxmlformats.org/officeDocument/2006/relationships/font" Target="fonts/Lato-italic.fntdata"/><Relationship Id="rId16" Type="http://schemas.openxmlformats.org/officeDocument/2006/relationships/slide" Target="slides/slide11.xml"/><Relationship Id="rId38" Type="http://schemas.openxmlformats.org/officeDocument/2006/relationships/font" Target="fonts/Lato-bold.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2230985d482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2230985d482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2230985d482_1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2230985d482_1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2230985d482_1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2230985d482_1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2230985d482_1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2230985d482_1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2230985d482_1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2230985d482_1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242bc492f5f_1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242bc492f5f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2230985d482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2230985d482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2230985d482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2230985d482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2230985d482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2230985d482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2230985d482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2230985d482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230985d482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2230985d482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2230985d482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2230985d482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2230985d482_2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2230985d482_2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2230985d482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2230985d482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242bc492f5f_1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242bc492f5f_1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242bc492f5f_1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242bc492f5f_1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2230985d482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2230985d482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2230985d482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2230985d482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2230985d482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2230985d482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22fde8a232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22fde8a232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230985d482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2230985d482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230985d482_1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2230985d482_1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2230985d482_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2230985d482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2230985d482_1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2230985d482_1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2230985d482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2230985d482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2230985d482_1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2230985d482_1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 name="Google Shape;13;p2"/>
          <p:cNvGrpSpPr/>
          <p:nvPr/>
        </p:nvGrpSpPr>
        <p:grpSpPr>
          <a:xfrm>
            <a:off x="0" y="490"/>
            <a:ext cx="5153705" cy="5134399"/>
            <a:chOff x="0" y="75"/>
            <a:chExt cx="5153705" cy="5152950"/>
          </a:xfrm>
        </p:grpSpPr>
        <p:sp>
          <p:nvSpPr>
            <p:cNvPr id="14" name="Google Shape;14;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 name="Google Shape;18;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9" name="Google Shape;19;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7" name="Shape 107"/>
        <p:cNvGrpSpPr/>
        <p:nvPr/>
      </p:nvGrpSpPr>
      <p:grpSpPr>
        <a:xfrm>
          <a:off x="0" y="0"/>
          <a:ext cx="0" cy="0"/>
          <a:chOff x="0" y="0"/>
          <a:chExt cx="0" cy="0"/>
        </a:xfrm>
      </p:grpSpPr>
      <p:grpSp>
        <p:nvGrpSpPr>
          <p:cNvPr id="108" name="Google Shape;108;p11"/>
          <p:cNvGrpSpPr/>
          <p:nvPr/>
        </p:nvGrpSpPr>
        <p:grpSpPr>
          <a:xfrm>
            <a:off x="4406400" y="0"/>
            <a:ext cx="4737600" cy="5143065"/>
            <a:chOff x="4406400" y="0"/>
            <a:chExt cx="4737600" cy="5143065"/>
          </a:xfrm>
        </p:grpSpPr>
        <p:sp>
          <p:nvSpPr>
            <p:cNvPr id="109" name="Google Shape;109;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7" name="Google Shape;127;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8" name="Google Shape;128;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9" name="Google Shape;12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30" name="Shape 130"/>
        <p:cNvGrpSpPr/>
        <p:nvPr/>
      </p:nvGrpSpPr>
      <p:grpSpPr>
        <a:xfrm>
          <a:off x="0" y="0"/>
          <a:ext cx="0" cy="0"/>
          <a:chOff x="0" y="0"/>
          <a:chExt cx="0" cy="0"/>
        </a:xfrm>
      </p:grpSpPr>
      <p:sp>
        <p:nvSpPr>
          <p:cNvPr id="131" name="Google Shape;13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grpSp>
        <p:nvGrpSpPr>
          <p:cNvPr id="22" name="Google Shape;22;p3"/>
          <p:cNvGrpSpPr/>
          <p:nvPr/>
        </p:nvGrpSpPr>
        <p:grpSpPr>
          <a:xfrm>
            <a:off x="4406400" y="0"/>
            <a:ext cx="4737600" cy="5143065"/>
            <a:chOff x="4406400" y="0"/>
            <a:chExt cx="4737600" cy="5143065"/>
          </a:xfrm>
        </p:grpSpPr>
        <p:sp>
          <p:nvSpPr>
            <p:cNvPr id="23" name="Google Shape;23;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1" name="Google Shape;41;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2" name="Google Shape;42;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3" name="Shape 43"/>
        <p:cNvGrpSpPr/>
        <p:nvPr/>
      </p:nvGrpSpPr>
      <p:grpSpPr>
        <a:xfrm>
          <a:off x="0" y="0"/>
          <a:ext cx="0" cy="0"/>
          <a:chOff x="0" y="0"/>
          <a:chExt cx="0" cy="0"/>
        </a:xfrm>
      </p:grpSpPr>
      <p:grpSp>
        <p:nvGrpSpPr>
          <p:cNvPr id="44" name="Google Shape;44;p4"/>
          <p:cNvGrpSpPr/>
          <p:nvPr/>
        </p:nvGrpSpPr>
        <p:grpSpPr>
          <a:xfrm>
            <a:off x="0" y="381001"/>
            <a:ext cx="1037850" cy="1016287"/>
            <a:chOff x="0" y="381001"/>
            <a:chExt cx="1037850" cy="1016287"/>
          </a:xfrm>
        </p:grpSpPr>
        <p:sp>
          <p:nvSpPr>
            <p:cNvPr id="45" name="Google Shape;45;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9" name="Google Shape;4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50" name="Shape 50"/>
        <p:cNvGrpSpPr/>
        <p:nvPr/>
      </p:nvGrpSpPr>
      <p:grpSpPr>
        <a:xfrm>
          <a:off x="0" y="0"/>
          <a:ext cx="0" cy="0"/>
          <a:chOff x="0" y="0"/>
          <a:chExt cx="0" cy="0"/>
        </a:xfrm>
      </p:grpSpPr>
      <p:grpSp>
        <p:nvGrpSpPr>
          <p:cNvPr id="51" name="Google Shape;51;p5"/>
          <p:cNvGrpSpPr/>
          <p:nvPr/>
        </p:nvGrpSpPr>
        <p:grpSpPr>
          <a:xfrm>
            <a:off x="0" y="381001"/>
            <a:ext cx="1037850" cy="1016287"/>
            <a:chOff x="0" y="381001"/>
            <a:chExt cx="1037850" cy="1016287"/>
          </a:xfrm>
        </p:grpSpPr>
        <p:sp>
          <p:nvSpPr>
            <p:cNvPr id="52" name="Google Shape;52;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4" name="Google Shape;54;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5" name="Google Shape;55;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6" name="Google Shape;56;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7" name="Google Shape;57;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8" name="Shape 58"/>
        <p:cNvGrpSpPr/>
        <p:nvPr/>
      </p:nvGrpSpPr>
      <p:grpSpPr>
        <a:xfrm>
          <a:off x="0" y="0"/>
          <a:ext cx="0" cy="0"/>
          <a:chOff x="0" y="0"/>
          <a:chExt cx="0" cy="0"/>
        </a:xfrm>
      </p:grpSpPr>
      <p:grpSp>
        <p:nvGrpSpPr>
          <p:cNvPr id="59" name="Google Shape;59;p6"/>
          <p:cNvGrpSpPr/>
          <p:nvPr/>
        </p:nvGrpSpPr>
        <p:grpSpPr>
          <a:xfrm>
            <a:off x="0" y="381001"/>
            <a:ext cx="1037850" cy="1016287"/>
            <a:chOff x="0" y="381001"/>
            <a:chExt cx="1037850" cy="1016287"/>
          </a:xfrm>
        </p:grpSpPr>
        <p:sp>
          <p:nvSpPr>
            <p:cNvPr id="60" name="Google Shape;60;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2" name="Google Shape;62;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3" name="Google Shape;63;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4" name="Shape 64"/>
        <p:cNvGrpSpPr/>
        <p:nvPr/>
      </p:nvGrpSpPr>
      <p:grpSpPr>
        <a:xfrm>
          <a:off x="0" y="0"/>
          <a:ext cx="0" cy="0"/>
          <a:chOff x="0" y="0"/>
          <a:chExt cx="0" cy="0"/>
        </a:xfrm>
      </p:grpSpPr>
      <p:grpSp>
        <p:nvGrpSpPr>
          <p:cNvPr id="65" name="Google Shape;65;p7"/>
          <p:cNvGrpSpPr/>
          <p:nvPr/>
        </p:nvGrpSpPr>
        <p:grpSpPr>
          <a:xfrm>
            <a:off x="0" y="381001"/>
            <a:ext cx="1037850" cy="1016287"/>
            <a:chOff x="0" y="381001"/>
            <a:chExt cx="1037850" cy="1016287"/>
          </a:xfrm>
        </p:grpSpPr>
        <p:sp>
          <p:nvSpPr>
            <p:cNvPr id="66" name="Google Shape;66;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8" name="Google Shape;68;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9" name="Google Shape;69;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0" name="Google Shape;70;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71" name="Shape 71"/>
        <p:cNvGrpSpPr/>
        <p:nvPr/>
      </p:nvGrpSpPr>
      <p:grpSpPr>
        <a:xfrm>
          <a:off x="0" y="0"/>
          <a:ext cx="0" cy="0"/>
          <a:chOff x="0" y="0"/>
          <a:chExt cx="0" cy="0"/>
        </a:xfrm>
      </p:grpSpPr>
      <p:grpSp>
        <p:nvGrpSpPr>
          <p:cNvPr id="72" name="Google Shape;72;p8"/>
          <p:cNvGrpSpPr/>
          <p:nvPr/>
        </p:nvGrpSpPr>
        <p:grpSpPr>
          <a:xfrm>
            <a:off x="4406400" y="0"/>
            <a:ext cx="4737600" cy="5143500"/>
            <a:chOff x="4406400" y="0"/>
            <a:chExt cx="4737600" cy="5143500"/>
          </a:xfrm>
        </p:grpSpPr>
        <p:sp>
          <p:nvSpPr>
            <p:cNvPr id="73" name="Google Shape;73;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1" name="Google Shape;91;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2" name="Google Shape;92;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3" name="Shape 93"/>
        <p:cNvGrpSpPr/>
        <p:nvPr/>
      </p:nvGrpSpPr>
      <p:grpSpPr>
        <a:xfrm>
          <a:off x="0" y="0"/>
          <a:ext cx="0" cy="0"/>
          <a:chOff x="0" y="0"/>
          <a:chExt cx="0" cy="0"/>
        </a:xfrm>
      </p:grpSpPr>
      <p:grpSp>
        <p:nvGrpSpPr>
          <p:cNvPr id="94" name="Google Shape;94;p9"/>
          <p:cNvGrpSpPr/>
          <p:nvPr/>
        </p:nvGrpSpPr>
        <p:grpSpPr>
          <a:xfrm>
            <a:off x="0" y="381001"/>
            <a:ext cx="1037850" cy="1016287"/>
            <a:chOff x="0" y="381001"/>
            <a:chExt cx="1037850" cy="1016287"/>
          </a:xfrm>
        </p:grpSpPr>
        <p:sp>
          <p:nvSpPr>
            <p:cNvPr id="95" name="Google Shape;95;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7" name="Google Shape;97;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8" name="Google Shape;98;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9" name="Google Shape;99;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0" name="Google Shape;10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01" name="Shape 101"/>
        <p:cNvGrpSpPr/>
        <p:nvPr/>
      </p:nvGrpSpPr>
      <p:grpSpPr>
        <a:xfrm>
          <a:off x="0" y="0"/>
          <a:ext cx="0" cy="0"/>
          <a:chOff x="0" y="0"/>
          <a:chExt cx="0" cy="0"/>
        </a:xfrm>
      </p:grpSpPr>
      <p:grpSp>
        <p:nvGrpSpPr>
          <p:cNvPr id="102" name="Google Shape;102;p10"/>
          <p:cNvGrpSpPr/>
          <p:nvPr/>
        </p:nvGrpSpPr>
        <p:grpSpPr>
          <a:xfrm>
            <a:off x="0" y="4128572"/>
            <a:ext cx="698925" cy="684657"/>
            <a:chOff x="0" y="3785672"/>
            <a:chExt cx="698925" cy="684657"/>
          </a:xfrm>
        </p:grpSpPr>
        <p:sp>
          <p:nvSpPr>
            <p:cNvPr id="103" name="Google Shape;103;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5" name="Google Shape;105;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6" name="Google Shape;106;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9.xml"/><Relationship Id="rId10" Type="http://schemas.openxmlformats.org/officeDocument/2006/relationships/slideLayout" Target="../slideLayouts/slideLayout8.xml"/><Relationship Id="rId13" Type="http://schemas.openxmlformats.org/officeDocument/2006/relationships/slideLayout" Target="../slideLayouts/slideLayout11.xml"/><Relationship Id="rId12" Type="http://schemas.openxmlformats.org/officeDocument/2006/relationships/slideLayout" Target="../slideLayouts/slideLayout10.xml"/><Relationship Id="rId1" Type="http://schemas.openxmlformats.org/officeDocument/2006/relationships/image" Target="../media/image2.png"/><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14" Type="http://schemas.openxmlformats.org/officeDocument/2006/relationships/theme" Target="../theme/theme1.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pic>
        <p:nvPicPr>
          <p:cNvPr id="9" name="Google Shape;9;p1"/>
          <p:cNvPicPr preferRelativeResize="0"/>
          <p:nvPr/>
        </p:nvPicPr>
        <p:blipFill>
          <a:blip r:embed="rId1">
            <a:alphaModFix/>
          </a:blip>
          <a:stretch>
            <a:fillRect/>
          </a:stretch>
        </p:blipFill>
        <p:spPr>
          <a:xfrm>
            <a:off x="0" y="-262975"/>
            <a:ext cx="9143999" cy="369025"/>
          </a:xfrm>
          <a:prstGeom prst="rect">
            <a:avLst/>
          </a:prstGeom>
          <a:noFill/>
          <a:ln>
            <a:noFill/>
          </a:ln>
        </p:spPr>
      </p:pic>
      <p:pic>
        <p:nvPicPr>
          <p:cNvPr id="10" name="Google Shape;10;p1"/>
          <p:cNvPicPr preferRelativeResize="0"/>
          <p:nvPr/>
        </p:nvPicPr>
        <p:blipFill>
          <a:blip r:embed="rId2">
            <a:alphaModFix/>
          </a:blip>
          <a:stretch>
            <a:fillRect/>
          </a:stretch>
        </p:blipFill>
        <p:spPr>
          <a:xfrm>
            <a:off x="0" y="5143500"/>
            <a:ext cx="9144002" cy="292625"/>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3"/>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Lst>
  <mc:AlternateContent>
    <mc:Choice Requires="p14">
      <p:transition spd="med" p14:dur="600">
        <p:push/>
      </p:transition>
    </mc:Choice>
    <mc:Fallback>
      <p:transition spd="med">
        <p:fade/>
      </p:transition>
    </mc:Fallback>
  </mc:AlternateConten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0" Type="http://schemas.openxmlformats.org/officeDocument/2006/relationships/hyperlink" Target="https://www.deeplearning.ai/short-courses/chatgpt-prompt-engineering-for-developers/" TargetMode="External"/><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hyperlink" Target="https://deepai.org/" TargetMode="External"/><Relationship Id="rId4" Type="http://schemas.openxmlformats.org/officeDocument/2006/relationships/hyperlink" Target="https://home.csulb.edu/~cwallis/382/readings/482/mccolloch.logical.calculus.ideas.1943.pdf" TargetMode="External"/><Relationship Id="rId9" Type="http://schemas.openxmlformats.org/officeDocument/2006/relationships/hyperlink" Target="https://youtu.be/sitHS6UDMJc" TargetMode="External"/><Relationship Id="rId5" Type="http://schemas.openxmlformats.org/officeDocument/2006/relationships/hyperlink" Target="https://www.academia.edu/60542953/The_perceptron_a_probabilistic_model_for_information_storage_and_organization_in_the_brain" TargetMode="External"/><Relationship Id="rId6" Type="http://schemas.openxmlformats.org/officeDocument/2006/relationships/hyperlink" Target="https://www.youtube.com/watch?v=XjSUJUL9ADw" TargetMode="External"/><Relationship Id="rId7" Type="http://schemas.openxmlformats.org/officeDocument/2006/relationships/hyperlink" Target="https://www.theguardian.com/technology/2023/may/01/ai-makes-non-invasive-mind-reading-possible-by-turning-thoughts-into-text" TargetMode="External"/><Relationship Id="rId8" Type="http://schemas.openxmlformats.org/officeDocument/2006/relationships/hyperlink" Target="https://www.visualcapitalist.com/cp/which-jobs-artificial-intelligence-gpt-impact/"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13"/>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Artificial Intelligence</a:t>
            </a:r>
            <a:endParaRPr/>
          </a:p>
        </p:txBody>
      </p:sp>
      <p:sp>
        <p:nvSpPr>
          <p:cNvPr id="137" name="Google Shape;137;p13"/>
          <p:cNvSpPr txBox="1"/>
          <p:nvPr>
            <p:ph idx="1" type="subTitle"/>
          </p:nvPr>
        </p:nvSpPr>
        <p:spPr>
          <a:xfrm>
            <a:off x="5083950" y="3924925"/>
            <a:ext cx="3470700" cy="73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Problem or Opportunity?</a:t>
            </a:r>
            <a:endParaRPr sz="600"/>
          </a:p>
        </p:txBody>
      </p:sp>
      <p:sp>
        <p:nvSpPr>
          <p:cNvPr id="138" name="Google Shape;138;p1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39" name="Google Shape;139;p13"/>
          <p:cNvSpPr txBox="1"/>
          <p:nvPr/>
        </p:nvSpPr>
        <p:spPr>
          <a:xfrm>
            <a:off x="84225" y="4806575"/>
            <a:ext cx="41670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solidFill>
                  <a:schemeClr val="lt1"/>
                </a:solidFill>
                <a:latin typeface="Lato"/>
                <a:ea typeface="Lato"/>
                <a:cs typeface="Lato"/>
                <a:sym typeface="Lato"/>
              </a:rPr>
              <a:t>11-May-2023</a:t>
            </a:r>
            <a:endParaRPr sz="800">
              <a:solidFill>
                <a:schemeClr val="lt1"/>
              </a:solidFill>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p:txBody>
      </p:sp>
      <p:sp>
        <p:nvSpPr>
          <p:cNvPr id="140" name="Google Shape;140;p13"/>
          <p:cNvSpPr txBox="1"/>
          <p:nvPr/>
        </p:nvSpPr>
        <p:spPr>
          <a:xfrm>
            <a:off x="4854150" y="4806575"/>
            <a:ext cx="41670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solidFill>
                  <a:schemeClr val="lt1"/>
                </a:solidFill>
                <a:latin typeface="Lato"/>
                <a:ea typeface="Lato"/>
                <a:cs typeface="Lato"/>
                <a:sym typeface="Lato"/>
              </a:rPr>
              <a:t>Pradeep Hosabettu, Technical Director, Impressico Business Solutions Pvt Ltd</a:t>
            </a:r>
            <a:endParaRPr sz="800">
              <a:solidFill>
                <a:schemeClr val="lt1"/>
              </a:solidFill>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2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000"/>
              <a:t>Current Trends (contd.)</a:t>
            </a:r>
            <a:endParaRPr sz="3000"/>
          </a:p>
        </p:txBody>
      </p:sp>
      <p:sp>
        <p:nvSpPr>
          <p:cNvPr id="209" name="Google Shape;209;p22"/>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sz="1800"/>
              <a:t>Microsoft’s openAI (chatGPT) family of models</a:t>
            </a:r>
            <a:endParaRPr sz="1800"/>
          </a:p>
          <a:p>
            <a:pPr indent="-342900" lvl="0" marL="457200" rtl="0" algn="l">
              <a:spcBef>
                <a:spcPts val="0"/>
              </a:spcBef>
              <a:spcAft>
                <a:spcPts val="0"/>
              </a:spcAft>
              <a:buSzPts val="1800"/>
              <a:buChar char="-"/>
            </a:pPr>
            <a:r>
              <a:rPr lang="en" sz="1800"/>
              <a:t>Google’s PaLM 2</a:t>
            </a:r>
            <a:endParaRPr sz="1800"/>
          </a:p>
          <a:p>
            <a:pPr indent="-342900" lvl="0" marL="457200" rtl="0" algn="l">
              <a:spcBef>
                <a:spcPts val="0"/>
              </a:spcBef>
              <a:spcAft>
                <a:spcPts val="0"/>
              </a:spcAft>
              <a:buSzPts val="1800"/>
              <a:buChar char="-"/>
            </a:pPr>
            <a:r>
              <a:rPr lang="en" sz="1800"/>
              <a:t>Meta’s LLaMA</a:t>
            </a:r>
            <a:endParaRPr sz="1800"/>
          </a:p>
          <a:p>
            <a:pPr indent="-342900" lvl="0" marL="457200" rtl="0" algn="l">
              <a:spcBef>
                <a:spcPts val="0"/>
              </a:spcBef>
              <a:spcAft>
                <a:spcPts val="0"/>
              </a:spcAft>
              <a:buSzPts val="1800"/>
              <a:buChar char="-"/>
            </a:pPr>
            <a:r>
              <a:rPr lang="en" sz="1800"/>
              <a:t>NVIDIA’s NeMo</a:t>
            </a:r>
            <a:endParaRPr sz="1800"/>
          </a:p>
          <a:p>
            <a:pPr indent="-342900" lvl="0" marL="457200" rtl="0" algn="l">
              <a:spcBef>
                <a:spcPts val="0"/>
              </a:spcBef>
              <a:spcAft>
                <a:spcPts val="0"/>
              </a:spcAft>
              <a:buSzPts val="1800"/>
              <a:buChar char="-"/>
            </a:pPr>
            <a:r>
              <a:rPr lang="en" sz="1800"/>
              <a:t>Amazon’s TITAN FM</a:t>
            </a:r>
            <a:endParaRPr sz="1800"/>
          </a:p>
          <a:p>
            <a:pPr indent="-342900" lvl="0" marL="457200" rtl="0" algn="l">
              <a:spcBef>
                <a:spcPts val="0"/>
              </a:spcBef>
              <a:spcAft>
                <a:spcPts val="0"/>
              </a:spcAft>
              <a:buSzPts val="1800"/>
              <a:buChar char="-"/>
            </a:pPr>
            <a:r>
              <a:rPr lang="en" sz="1800"/>
              <a:t>Bloomberg GPT </a:t>
            </a:r>
            <a:endParaRPr sz="1800"/>
          </a:p>
          <a:p>
            <a:pPr indent="0" lvl="0" marL="457200" rtl="0" algn="l">
              <a:spcBef>
                <a:spcPts val="1200"/>
              </a:spcBef>
              <a:spcAft>
                <a:spcPts val="1200"/>
              </a:spcAft>
              <a:buNone/>
            </a:pPr>
            <a:r>
              <a:rPr lang="en" sz="1800"/>
              <a:t>a</a:t>
            </a:r>
            <a:r>
              <a:rPr lang="en" sz="1800"/>
              <a:t>nd more</a:t>
            </a:r>
            <a:endParaRPr sz="1800"/>
          </a:p>
        </p:txBody>
      </p:sp>
      <p:sp>
        <p:nvSpPr>
          <p:cNvPr id="210" name="Google Shape;210;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11" name="Google Shape;211;p22"/>
          <p:cNvSpPr txBox="1"/>
          <p:nvPr/>
        </p:nvSpPr>
        <p:spPr>
          <a:xfrm>
            <a:off x="1297500" y="1167350"/>
            <a:ext cx="4167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Lato"/>
                <a:ea typeface="Lato"/>
                <a:cs typeface="Lato"/>
                <a:sym typeface="Lato"/>
              </a:rPr>
              <a:t>Generative LLM neural nets out there</a:t>
            </a:r>
            <a:endParaRPr>
              <a:solidFill>
                <a:schemeClr val="lt1"/>
              </a:solidFill>
              <a:latin typeface="Lato"/>
              <a:ea typeface="Lato"/>
              <a:cs typeface="Lato"/>
              <a:sym typeface="La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9">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9">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9">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9">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9">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9">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9">
                                            <p:txEl>
                                              <p:pRg end="6" st="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2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000"/>
              <a:t>Current Trends (contd.)</a:t>
            </a:r>
            <a:endParaRPr sz="3000"/>
          </a:p>
        </p:txBody>
      </p:sp>
      <p:sp>
        <p:nvSpPr>
          <p:cNvPr id="217" name="Google Shape;217;p23"/>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sz="1800"/>
              <a:t>Cerebras-GPT</a:t>
            </a:r>
            <a:endParaRPr sz="1800"/>
          </a:p>
          <a:p>
            <a:pPr indent="-342900" lvl="0" marL="457200" rtl="0" algn="l">
              <a:spcBef>
                <a:spcPts val="0"/>
              </a:spcBef>
              <a:spcAft>
                <a:spcPts val="0"/>
              </a:spcAft>
              <a:buSzPts val="1800"/>
              <a:buChar char="●"/>
            </a:pPr>
            <a:r>
              <a:rPr lang="en" sz="1800"/>
              <a:t>Dolly</a:t>
            </a:r>
            <a:endParaRPr sz="1800"/>
          </a:p>
          <a:p>
            <a:pPr indent="-342900" lvl="0" marL="457200" rtl="0" algn="l">
              <a:spcBef>
                <a:spcPts val="0"/>
              </a:spcBef>
              <a:spcAft>
                <a:spcPts val="0"/>
              </a:spcAft>
              <a:buSzPts val="1800"/>
              <a:buChar char="●"/>
            </a:pPr>
            <a:r>
              <a:rPr lang="en" sz="1800"/>
              <a:t>chatGPT clones</a:t>
            </a:r>
            <a:endParaRPr sz="1800"/>
          </a:p>
          <a:p>
            <a:pPr indent="-342900" lvl="0" marL="457200" rtl="0" algn="l">
              <a:spcBef>
                <a:spcPts val="0"/>
              </a:spcBef>
              <a:spcAft>
                <a:spcPts val="0"/>
              </a:spcAft>
              <a:buSzPts val="1800"/>
              <a:buChar char="●"/>
            </a:pPr>
            <a:r>
              <a:rPr lang="en" sz="1800"/>
              <a:t>Hugging Face’s BLOOM</a:t>
            </a:r>
            <a:endParaRPr sz="1800"/>
          </a:p>
          <a:p>
            <a:pPr indent="-342900" lvl="0" marL="457200" rtl="0" algn="l">
              <a:spcBef>
                <a:spcPts val="0"/>
              </a:spcBef>
              <a:spcAft>
                <a:spcPts val="0"/>
              </a:spcAft>
              <a:buSzPts val="1800"/>
              <a:buChar char="●"/>
            </a:pPr>
            <a:r>
              <a:rPr lang="en" sz="1800"/>
              <a:t>StableLM</a:t>
            </a:r>
            <a:endParaRPr sz="1800"/>
          </a:p>
          <a:p>
            <a:pPr indent="-342900" lvl="0" marL="457200" rtl="0" algn="l">
              <a:spcBef>
                <a:spcPts val="0"/>
              </a:spcBef>
              <a:spcAft>
                <a:spcPts val="0"/>
              </a:spcAft>
              <a:buSzPts val="1800"/>
              <a:buChar char="●"/>
            </a:pPr>
            <a:r>
              <a:rPr lang="en" sz="1800"/>
              <a:t>openLLaMA</a:t>
            </a:r>
            <a:endParaRPr sz="1800"/>
          </a:p>
          <a:p>
            <a:pPr indent="-342900" lvl="0" marL="457200" rtl="0" algn="l">
              <a:spcBef>
                <a:spcPts val="0"/>
              </a:spcBef>
              <a:spcAft>
                <a:spcPts val="0"/>
              </a:spcAft>
              <a:buSzPts val="1800"/>
              <a:buChar char="●"/>
            </a:pPr>
            <a:r>
              <a:rPr lang="en" sz="1800"/>
              <a:t>MPT</a:t>
            </a:r>
            <a:endParaRPr sz="1800"/>
          </a:p>
          <a:p>
            <a:pPr indent="0" lvl="0" marL="457200" rtl="0" algn="l">
              <a:spcBef>
                <a:spcPts val="1200"/>
              </a:spcBef>
              <a:spcAft>
                <a:spcPts val="1200"/>
              </a:spcAft>
              <a:buNone/>
            </a:pPr>
            <a:r>
              <a:rPr lang="en" sz="1800"/>
              <a:t>and more</a:t>
            </a:r>
            <a:endParaRPr sz="1800"/>
          </a:p>
        </p:txBody>
      </p:sp>
      <p:sp>
        <p:nvSpPr>
          <p:cNvPr id="218" name="Google Shape;218;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19" name="Google Shape;219;p23"/>
          <p:cNvSpPr txBox="1"/>
          <p:nvPr/>
        </p:nvSpPr>
        <p:spPr>
          <a:xfrm>
            <a:off x="1351550" y="1227925"/>
            <a:ext cx="2452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Lato"/>
                <a:ea typeface="Lato"/>
                <a:cs typeface="Lato"/>
                <a:sym typeface="Lato"/>
              </a:rPr>
              <a:t>Open Source and Free</a:t>
            </a:r>
            <a:endParaRPr>
              <a:solidFill>
                <a:schemeClr val="lt1"/>
              </a:solidFill>
              <a:latin typeface="Lato"/>
              <a:ea typeface="Lato"/>
              <a:cs typeface="Lato"/>
              <a:sym typeface="La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7">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7">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7">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7">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7">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7">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7">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7">
                                            <p:txEl>
                                              <p:pRg end="7" st="7"/>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2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000"/>
              <a:t>Current Trends (contd.)</a:t>
            </a:r>
            <a:endParaRPr sz="3000"/>
          </a:p>
        </p:txBody>
      </p:sp>
      <p:sp>
        <p:nvSpPr>
          <p:cNvPr id="225" name="Google Shape;225;p2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sz="1800"/>
              <a:t>Code generation</a:t>
            </a:r>
            <a:endParaRPr sz="1800"/>
          </a:p>
          <a:p>
            <a:pPr indent="-342900" lvl="0" marL="457200" rtl="0" algn="l">
              <a:spcBef>
                <a:spcPts val="0"/>
              </a:spcBef>
              <a:spcAft>
                <a:spcPts val="0"/>
              </a:spcAft>
              <a:buSzPts val="1800"/>
              <a:buChar char="●"/>
            </a:pPr>
            <a:r>
              <a:rPr lang="en" sz="1800"/>
              <a:t>Code review</a:t>
            </a:r>
            <a:endParaRPr sz="1800"/>
          </a:p>
          <a:p>
            <a:pPr indent="-342900" lvl="0" marL="457200" rtl="0" algn="l">
              <a:spcBef>
                <a:spcPts val="0"/>
              </a:spcBef>
              <a:spcAft>
                <a:spcPts val="0"/>
              </a:spcAft>
              <a:buSzPts val="1800"/>
              <a:buChar char="●"/>
            </a:pPr>
            <a:r>
              <a:rPr lang="en" sz="1800"/>
              <a:t>Code documentation</a:t>
            </a:r>
            <a:endParaRPr sz="1800"/>
          </a:p>
          <a:p>
            <a:pPr indent="-342900" lvl="0" marL="457200" rtl="0" algn="l">
              <a:spcBef>
                <a:spcPts val="0"/>
              </a:spcBef>
              <a:spcAft>
                <a:spcPts val="0"/>
              </a:spcAft>
              <a:buSzPts val="1800"/>
              <a:buChar char="●"/>
            </a:pPr>
            <a:r>
              <a:rPr lang="en" sz="1800"/>
              <a:t>Code completion </a:t>
            </a:r>
            <a:endParaRPr sz="1800"/>
          </a:p>
          <a:p>
            <a:pPr indent="-342900" lvl="0" marL="457200" rtl="0" algn="l">
              <a:spcBef>
                <a:spcPts val="0"/>
              </a:spcBef>
              <a:spcAft>
                <a:spcPts val="0"/>
              </a:spcAft>
              <a:buSzPts val="1800"/>
              <a:buChar char="●"/>
            </a:pPr>
            <a:r>
              <a:rPr lang="en" sz="1800"/>
              <a:t>Web Application builders</a:t>
            </a:r>
            <a:endParaRPr sz="1800"/>
          </a:p>
          <a:p>
            <a:pPr indent="-342900" lvl="0" marL="457200" rtl="0" algn="l">
              <a:spcBef>
                <a:spcPts val="0"/>
              </a:spcBef>
              <a:spcAft>
                <a:spcPts val="0"/>
              </a:spcAft>
              <a:buSzPts val="1800"/>
              <a:buChar char="●"/>
            </a:pPr>
            <a:r>
              <a:rPr lang="en" sz="1800"/>
              <a:t>Text to SQL</a:t>
            </a:r>
            <a:endParaRPr sz="1800"/>
          </a:p>
        </p:txBody>
      </p:sp>
      <p:sp>
        <p:nvSpPr>
          <p:cNvPr id="226" name="Google Shape;226;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27" name="Google Shape;227;p24"/>
          <p:cNvSpPr txBox="1"/>
          <p:nvPr/>
        </p:nvSpPr>
        <p:spPr>
          <a:xfrm>
            <a:off x="1297500" y="1167350"/>
            <a:ext cx="4727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Lato"/>
                <a:ea typeface="Lato"/>
                <a:cs typeface="Lato"/>
                <a:sym typeface="Lato"/>
              </a:rPr>
              <a:t>Code generation models - already being used today!</a:t>
            </a:r>
            <a:endParaRPr>
              <a:solidFill>
                <a:schemeClr val="lt1"/>
              </a:solidFill>
              <a:latin typeface="Lato"/>
              <a:ea typeface="Lato"/>
              <a:cs typeface="Lato"/>
              <a:sym typeface="La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5">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5">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5">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5">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5">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5">
                                            <p:txEl>
                                              <p:pRg end="5" st="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2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000"/>
              <a:t>Current Trends (contd.)</a:t>
            </a:r>
            <a:endParaRPr sz="3000"/>
          </a:p>
        </p:txBody>
      </p:sp>
      <p:sp>
        <p:nvSpPr>
          <p:cNvPr id="233" name="Google Shape;233;p25"/>
          <p:cNvSpPr txBox="1"/>
          <p:nvPr>
            <p:ph idx="1" type="body"/>
          </p:nvPr>
        </p:nvSpPr>
        <p:spPr>
          <a:xfrm>
            <a:off x="1297500" y="1784575"/>
            <a:ext cx="7038900" cy="2911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sz="1800"/>
              <a:t>OpenAI’s GPT-4 (exposed via code generator prompt plugins)</a:t>
            </a:r>
            <a:endParaRPr sz="1800"/>
          </a:p>
          <a:p>
            <a:pPr indent="-342900" lvl="0" marL="457200" rtl="0" algn="l">
              <a:spcBef>
                <a:spcPts val="0"/>
              </a:spcBef>
              <a:spcAft>
                <a:spcPts val="0"/>
              </a:spcAft>
              <a:buSzPts val="1800"/>
              <a:buChar char="●"/>
            </a:pPr>
            <a:r>
              <a:rPr lang="en" sz="1800"/>
              <a:t>GitHub’s Copilot</a:t>
            </a:r>
            <a:endParaRPr sz="1800"/>
          </a:p>
          <a:p>
            <a:pPr indent="-342900" lvl="0" marL="457200" rtl="0" algn="l">
              <a:spcBef>
                <a:spcPts val="0"/>
              </a:spcBef>
              <a:spcAft>
                <a:spcPts val="0"/>
              </a:spcAft>
              <a:buSzPts val="1800"/>
              <a:buChar char="●"/>
            </a:pPr>
            <a:r>
              <a:rPr lang="en" sz="1800"/>
              <a:t>Hugging Face’s StarCoder</a:t>
            </a:r>
            <a:endParaRPr sz="1800"/>
          </a:p>
          <a:p>
            <a:pPr indent="-342900" lvl="0" marL="457200" rtl="0" algn="l">
              <a:spcBef>
                <a:spcPts val="0"/>
              </a:spcBef>
              <a:spcAft>
                <a:spcPts val="0"/>
              </a:spcAft>
              <a:buSzPts val="1800"/>
              <a:buChar char="●"/>
            </a:pPr>
            <a:r>
              <a:rPr lang="en" sz="1800"/>
              <a:t>CodePal</a:t>
            </a:r>
            <a:endParaRPr sz="1800"/>
          </a:p>
          <a:p>
            <a:pPr indent="-342900" lvl="0" marL="457200" rtl="0" algn="l">
              <a:spcBef>
                <a:spcPts val="0"/>
              </a:spcBef>
              <a:spcAft>
                <a:spcPts val="0"/>
              </a:spcAft>
              <a:buSzPts val="1800"/>
              <a:buChar char="●"/>
            </a:pPr>
            <a:r>
              <a:rPr lang="en" sz="1800"/>
              <a:t>Codeium</a:t>
            </a:r>
            <a:endParaRPr sz="1800"/>
          </a:p>
          <a:p>
            <a:pPr indent="-342900" lvl="0" marL="457200" rtl="0" algn="l">
              <a:spcBef>
                <a:spcPts val="0"/>
              </a:spcBef>
              <a:spcAft>
                <a:spcPts val="0"/>
              </a:spcAft>
              <a:buSzPts val="1800"/>
              <a:buChar char="●"/>
            </a:pPr>
            <a:r>
              <a:rPr lang="en" sz="1800"/>
              <a:t>CodeWhisperer (Amazon)</a:t>
            </a:r>
            <a:endParaRPr sz="1800"/>
          </a:p>
          <a:p>
            <a:pPr indent="0" lvl="0" marL="457200" rtl="0" algn="l">
              <a:spcBef>
                <a:spcPts val="1200"/>
              </a:spcBef>
              <a:spcAft>
                <a:spcPts val="1200"/>
              </a:spcAft>
              <a:buNone/>
            </a:pPr>
            <a:r>
              <a:rPr lang="en" sz="1800"/>
              <a:t>and more</a:t>
            </a:r>
            <a:endParaRPr sz="1800"/>
          </a:p>
        </p:txBody>
      </p:sp>
      <p:sp>
        <p:nvSpPr>
          <p:cNvPr id="234" name="Google Shape;234;p2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35" name="Google Shape;235;p25"/>
          <p:cNvSpPr txBox="1"/>
          <p:nvPr/>
        </p:nvSpPr>
        <p:spPr>
          <a:xfrm>
            <a:off x="1358775" y="1206225"/>
            <a:ext cx="4167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Lato"/>
                <a:ea typeface="Lato"/>
                <a:cs typeface="Lato"/>
                <a:sym typeface="Lato"/>
              </a:rPr>
              <a:t>Code generation models - key players</a:t>
            </a:r>
            <a:endParaRPr>
              <a:solidFill>
                <a:schemeClr val="lt1"/>
              </a:solidFill>
              <a:latin typeface="Lato"/>
              <a:ea typeface="Lato"/>
              <a:cs typeface="Lato"/>
              <a:sym typeface="La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2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000"/>
              <a:t>Current Trends (contd.)</a:t>
            </a:r>
            <a:endParaRPr sz="3000"/>
          </a:p>
        </p:txBody>
      </p:sp>
      <p:sp>
        <p:nvSpPr>
          <p:cNvPr id="241" name="Google Shape;241;p26"/>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sz="1800"/>
              <a:t>Prompts ecosystem is developing on its own - fully leverage LLM capabilities with effective prompt generation via text and instruction (Prompt Engineering) - learning resources available</a:t>
            </a:r>
            <a:endParaRPr sz="1800"/>
          </a:p>
          <a:p>
            <a:pPr indent="-342900" lvl="0" marL="457200" rtl="0" algn="l">
              <a:spcBef>
                <a:spcPts val="0"/>
              </a:spcBef>
              <a:spcAft>
                <a:spcPts val="0"/>
              </a:spcAft>
              <a:buSzPts val="1800"/>
              <a:buChar char="●"/>
            </a:pPr>
            <a:r>
              <a:rPr lang="en" sz="1800"/>
              <a:t>Thriving Plug-in and extension ecosystem around LLMs has emerged</a:t>
            </a:r>
            <a:endParaRPr sz="1800"/>
          </a:p>
          <a:p>
            <a:pPr indent="-342900" lvl="0" marL="457200" rtl="0" algn="l">
              <a:spcBef>
                <a:spcPts val="0"/>
              </a:spcBef>
              <a:spcAft>
                <a:spcPts val="0"/>
              </a:spcAft>
              <a:buSzPts val="1800"/>
              <a:buChar char="●"/>
            </a:pPr>
            <a:r>
              <a:rPr lang="en" sz="1800"/>
              <a:t>Like having coding superpowers</a:t>
            </a:r>
            <a:endParaRPr sz="1800"/>
          </a:p>
          <a:p>
            <a:pPr indent="-342900" lvl="0" marL="457200" rtl="0" algn="l">
              <a:spcBef>
                <a:spcPts val="0"/>
              </a:spcBef>
              <a:spcAft>
                <a:spcPts val="0"/>
              </a:spcAft>
              <a:buSzPts val="1800"/>
              <a:buChar char="●"/>
            </a:pPr>
            <a:r>
              <a:rPr lang="en" sz="1800"/>
              <a:t>Most integrate effortlessly into IDEs</a:t>
            </a:r>
            <a:endParaRPr sz="1800"/>
          </a:p>
          <a:p>
            <a:pPr indent="-342900" lvl="0" marL="457200" rtl="0" algn="l">
              <a:spcBef>
                <a:spcPts val="0"/>
              </a:spcBef>
              <a:spcAft>
                <a:spcPts val="0"/>
              </a:spcAft>
              <a:buSzPts val="1800"/>
              <a:buChar char="●"/>
            </a:pPr>
            <a:r>
              <a:rPr lang="en" sz="1800"/>
              <a:t>Expect deeper integrations in the near future (e.g. springBoot)</a:t>
            </a:r>
            <a:endParaRPr sz="1800"/>
          </a:p>
        </p:txBody>
      </p:sp>
      <p:sp>
        <p:nvSpPr>
          <p:cNvPr id="242" name="Google Shape;242;p2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43" name="Google Shape;243;p26"/>
          <p:cNvSpPr txBox="1"/>
          <p:nvPr/>
        </p:nvSpPr>
        <p:spPr>
          <a:xfrm>
            <a:off x="1297500" y="1167350"/>
            <a:ext cx="4167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Lato"/>
                <a:ea typeface="Lato"/>
                <a:cs typeface="Lato"/>
                <a:sym typeface="Lato"/>
              </a:rPr>
              <a:t>May the source be with you! (StarCoder ™)</a:t>
            </a:r>
            <a:endParaRPr>
              <a:solidFill>
                <a:schemeClr val="lt1"/>
              </a:solidFill>
              <a:latin typeface="Lato"/>
              <a:ea typeface="Lato"/>
              <a:cs typeface="Lato"/>
              <a:sym typeface="La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1">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1">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1">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1">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1">
                                            <p:txEl>
                                              <p:pRg end="4" st="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2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000"/>
              <a:t>Current Trends (contd.)</a:t>
            </a:r>
            <a:endParaRPr sz="3000"/>
          </a:p>
        </p:txBody>
      </p:sp>
      <p:sp>
        <p:nvSpPr>
          <p:cNvPr id="249" name="Google Shape;249;p27"/>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sz="1800"/>
              <a:t>Capability to learn from more sources is growing rapidly opening up more data to be digested for pre-training by large models</a:t>
            </a:r>
            <a:endParaRPr sz="1800"/>
          </a:p>
          <a:p>
            <a:pPr indent="-342900" lvl="1" marL="914400" rtl="0" algn="l">
              <a:spcBef>
                <a:spcPts val="0"/>
              </a:spcBef>
              <a:spcAft>
                <a:spcPts val="0"/>
              </a:spcAft>
              <a:buSzPts val="1800"/>
              <a:buChar char="○"/>
            </a:pPr>
            <a:r>
              <a:rPr lang="en" sz="1800"/>
              <a:t>GPT-4 added images</a:t>
            </a:r>
            <a:endParaRPr sz="1800"/>
          </a:p>
          <a:p>
            <a:pPr indent="-342900" lvl="1" marL="914400" rtl="0" algn="l">
              <a:spcBef>
                <a:spcPts val="0"/>
              </a:spcBef>
              <a:spcAft>
                <a:spcPts val="0"/>
              </a:spcAft>
              <a:buSzPts val="1800"/>
              <a:buChar char="○"/>
            </a:pPr>
            <a:r>
              <a:rPr lang="en" sz="1800"/>
              <a:t>Videos should come along soon - a development that can enrich their learning with the physics of movement in the real world</a:t>
            </a:r>
            <a:endParaRPr sz="1800"/>
          </a:p>
          <a:p>
            <a:pPr indent="-342900" lvl="1" marL="914400" rtl="0" algn="l">
              <a:spcBef>
                <a:spcPts val="0"/>
              </a:spcBef>
              <a:spcAft>
                <a:spcPts val="0"/>
              </a:spcAft>
              <a:buSzPts val="1800"/>
              <a:buChar char="○"/>
            </a:pPr>
            <a:r>
              <a:rPr lang="en" sz="1800"/>
              <a:t>Audio as well</a:t>
            </a:r>
            <a:endParaRPr sz="1800"/>
          </a:p>
        </p:txBody>
      </p:sp>
      <p:sp>
        <p:nvSpPr>
          <p:cNvPr id="250" name="Google Shape;250;p2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51" name="Google Shape;251;p27"/>
          <p:cNvSpPr txBox="1"/>
          <p:nvPr/>
        </p:nvSpPr>
        <p:spPr>
          <a:xfrm>
            <a:off x="1297500" y="1167350"/>
            <a:ext cx="4167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Lato"/>
                <a:ea typeface="Lato"/>
                <a:cs typeface="Lato"/>
                <a:sym typeface="Lato"/>
              </a:rPr>
              <a:t>More advancements on the way!</a:t>
            </a:r>
            <a:endParaRPr>
              <a:solidFill>
                <a:schemeClr val="lt1"/>
              </a:solidFill>
              <a:latin typeface="Lato"/>
              <a:ea typeface="Lato"/>
              <a:cs typeface="Lato"/>
              <a:sym typeface="La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9">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9">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9">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9">
                                            <p:txEl>
                                              <p:pRg end="3" st="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2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000"/>
              <a:t>Challenges</a:t>
            </a:r>
            <a:endParaRPr sz="3000"/>
          </a:p>
        </p:txBody>
      </p:sp>
      <p:sp>
        <p:nvSpPr>
          <p:cNvPr id="257" name="Google Shape;257;p28"/>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t/>
            </a:r>
            <a:endParaRPr sz="1800"/>
          </a:p>
          <a:p>
            <a:pPr indent="-342900" lvl="0" marL="457200" rtl="0" algn="l">
              <a:spcBef>
                <a:spcPts val="1200"/>
              </a:spcBef>
              <a:spcAft>
                <a:spcPts val="0"/>
              </a:spcAft>
              <a:buSzPts val="1800"/>
              <a:buChar char="●"/>
            </a:pPr>
            <a:r>
              <a:rPr lang="en" sz="1800"/>
              <a:t>Reliability, Quality issues - progress is continuously being made.  However, there will be a trust deficit for the near-medium term</a:t>
            </a:r>
            <a:endParaRPr sz="1800"/>
          </a:p>
          <a:p>
            <a:pPr indent="-342900" lvl="0" marL="457200" rtl="0" algn="l">
              <a:spcBef>
                <a:spcPts val="0"/>
              </a:spcBef>
              <a:spcAft>
                <a:spcPts val="0"/>
              </a:spcAft>
              <a:buSzPts val="1800"/>
              <a:buChar char="●"/>
            </a:pPr>
            <a:r>
              <a:rPr lang="en" sz="1800"/>
              <a:t>No tangible research output on safety, compliance, transparency technologies</a:t>
            </a:r>
            <a:endParaRPr sz="1800"/>
          </a:p>
          <a:p>
            <a:pPr indent="-342900" lvl="0" marL="457200" rtl="0" algn="l">
              <a:spcBef>
                <a:spcPts val="0"/>
              </a:spcBef>
              <a:spcAft>
                <a:spcPts val="0"/>
              </a:spcAft>
              <a:buSzPts val="1800"/>
              <a:buChar char="●"/>
            </a:pPr>
            <a:r>
              <a:rPr lang="en" sz="1800"/>
              <a:t>No tangible efforts on standardization, metrics, frameworks to evaluate and benchmark what will inevitably be a glut of AI offerings in the near future</a:t>
            </a:r>
            <a:endParaRPr sz="1800"/>
          </a:p>
          <a:p>
            <a:pPr indent="0" lvl="0" marL="0" rtl="0" algn="l">
              <a:lnSpc>
                <a:spcPct val="141176"/>
              </a:lnSpc>
              <a:spcBef>
                <a:spcPts val="1200"/>
              </a:spcBef>
              <a:spcAft>
                <a:spcPts val="800"/>
              </a:spcAft>
              <a:buNone/>
            </a:pPr>
            <a:r>
              <a:t/>
            </a:r>
            <a:endParaRPr sz="1800"/>
          </a:p>
        </p:txBody>
      </p:sp>
      <p:sp>
        <p:nvSpPr>
          <p:cNvPr id="258" name="Google Shape;258;p2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59" name="Google Shape;259;p28"/>
          <p:cNvSpPr txBox="1"/>
          <p:nvPr/>
        </p:nvSpPr>
        <p:spPr>
          <a:xfrm>
            <a:off x="1297500" y="1235175"/>
            <a:ext cx="4167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Lato"/>
                <a:ea typeface="Lato"/>
                <a:cs typeface="Lato"/>
                <a:sym typeface="Lato"/>
              </a:rPr>
              <a:t>Technical</a:t>
            </a:r>
            <a:endParaRPr>
              <a:solidFill>
                <a:schemeClr val="lt1"/>
              </a:solidFill>
              <a:latin typeface="Lato"/>
              <a:ea typeface="Lato"/>
              <a:cs typeface="Lato"/>
              <a:sym typeface="La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7">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7">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7">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7">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7">
                                            <p:txEl>
                                              <p:pRg end="4" st="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2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000"/>
              <a:t>Challenges (contd.)</a:t>
            </a:r>
            <a:endParaRPr sz="3000"/>
          </a:p>
        </p:txBody>
      </p:sp>
      <p:sp>
        <p:nvSpPr>
          <p:cNvPr id="265" name="Google Shape;265;p29"/>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fontScale="92500" lnSpcReduction="20000"/>
          </a:bodyPr>
          <a:lstStyle/>
          <a:p>
            <a:pPr indent="-334327" lvl="0" marL="457200" rtl="0" algn="l">
              <a:spcBef>
                <a:spcPts val="0"/>
              </a:spcBef>
              <a:spcAft>
                <a:spcPts val="0"/>
              </a:spcAft>
              <a:buSzPct val="100000"/>
              <a:buChar char="●"/>
            </a:pPr>
            <a:r>
              <a:rPr lang="en" sz="1800"/>
              <a:t>mind- reading with fMRI scan - a non-intrusive way to map brain activity readings to thought (expressed in text)</a:t>
            </a:r>
            <a:endParaRPr sz="1800"/>
          </a:p>
          <a:p>
            <a:pPr indent="-334327" lvl="0" marL="457200" rtl="0" algn="l">
              <a:spcBef>
                <a:spcPts val="0"/>
              </a:spcBef>
              <a:spcAft>
                <a:spcPts val="0"/>
              </a:spcAft>
              <a:buSzPct val="100000"/>
              <a:buChar char="●"/>
            </a:pPr>
            <a:r>
              <a:rPr lang="en" sz="1800"/>
              <a:t>Geoffrey Hinton (“godfather of AI”)  quit Google to be able to speak out on the many risks of its rapid rise in recent years (for a deep insider such as him to be  genuinely concerned should make one ponder about what’s coming and how soon)</a:t>
            </a:r>
            <a:endParaRPr sz="1800"/>
          </a:p>
          <a:p>
            <a:pPr indent="-334327" lvl="0" marL="457200" rtl="0" algn="l">
              <a:spcBef>
                <a:spcPts val="0"/>
              </a:spcBef>
              <a:spcAft>
                <a:spcPts val="0"/>
              </a:spcAft>
              <a:buSzPct val="100000"/>
              <a:buChar char="●"/>
            </a:pPr>
            <a:r>
              <a:rPr lang="en" sz="1800"/>
              <a:t>Reasoning abilities are getting better (e.g. GPT-4) - Ilya (lead scientist at openAI’s example of guessing the killer’s name).  What does it mean for the biological human?</a:t>
            </a:r>
            <a:endParaRPr sz="1800"/>
          </a:p>
          <a:p>
            <a:pPr indent="0" lvl="0" marL="0" rtl="0" algn="l">
              <a:lnSpc>
                <a:spcPct val="141176"/>
              </a:lnSpc>
              <a:spcBef>
                <a:spcPts val="1200"/>
              </a:spcBef>
              <a:spcAft>
                <a:spcPts val="800"/>
              </a:spcAft>
              <a:buNone/>
            </a:pPr>
            <a:r>
              <a:t/>
            </a:r>
            <a:endParaRPr sz="1800"/>
          </a:p>
        </p:txBody>
      </p:sp>
      <p:sp>
        <p:nvSpPr>
          <p:cNvPr id="266" name="Google Shape;266;p2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67" name="Google Shape;267;p29"/>
          <p:cNvSpPr txBox="1"/>
          <p:nvPr/>
        </p:nvSpPr>
        <p:spPr>
          <a:xfrm>
            <a:off x="1337050" y="1105850"/>
            <a:ext cx="4167000" cy="461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sz="1800">
                <a:solidFill>
                  <a:schemeClr val="lt1"/>
                </a:solidFill>
                <a:latin typeface="Lato"/>
                <a:ea typeface="Lato"/>
                <a:cs typeface="Lato"/>
                <a:sym typeface="Lato"/>
              </a:rPr>
              <a:t>Ethical Issues</a:t>
            </a:r>
            <a:endParaRPr sz="1800">
              <a:solidFill>
                <a:schemeClr val="lt1"/>
              </a:solidFill>
              <a:latin typeface="Lato"/>
              <a:ea typeface="Lato"/>
              <a:cs typeface="Lato"/>
              <a:sym typeface="La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5">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5">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5">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5">
                                            <p:txEl>
                                              <p:pRg end="3" st="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3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000"/>
              <a:t>Challenges (contd.)</a:t>
            </a:r>
            <a:endParaRPr sz="3000"/>
          </a:p>
        </p:txBody>
      </p:sp>
      <p:sp>
        <p:nvSpPr>
          <p:cNvPr id="273" name="Google Shape;273;p30"/>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fontScale="85000" lnSpcReduction="10000"/>
          </a:bodyPr>
          <a:lstStyle/>
          <a:p>
            <a:pPr indent="-325755" lvl="0" marL="457200" rtl="0" algn="l">
              <a:spcBef>
                <a:spcPts val="0"/>
              </a:spcBef>
              <a:spcAft>
                <a:spcPts val="0"/>
              </a:spcAft>
              <a:buSzPct val="100000"/>
              <a:buChar char="●"/>
            </a:pPr>
            <a:r>
              <a:rPr lang="en" sz="1800"/>
              <a:t>The learning capabilities of neural networks are orders of magnitude higher scale than the human network - the doctor experience example.  </a:t>
            </a:r>
            <a:endParaRPr sz="1800"/>
          </a:p>
          <a:p>
            <a:pPr indent="-325755" lvl="0" marL="457200" rtl="0" algn="l">
              <a:spcBef>
                <a:spcPts val="0"/>
              </a:spcBef>
              <a:spcAft>
                <a:spcPts val="0"/>
              </a:spcAft>
              <a:buSzPct val="100000"/>
              <a:buChar char="●"/>
            </a:pPr>
            <a:r>
              <a:rPr lang="en" sz="1800"/>
              <a:t>Now think manipulation!</a:t>
            </a:r>
            <a:endParaRPr sz="1800"/>
          </a:p>
          <a:p>
            <a:pPr indent="-325755" lvl="0" marL="457200" rtl="0" algn="l">
              <a:spcBef>
                <a:spcPts val="0"/>
              </a:spcBef>
              <a:spcAft>
                <a:spcPts val="0"/>
              </a:spcAft>
              <a:buSzPct val="100000"/>
              <a:buChar char="●"/>
            </a:pPr>
            <a:r>
              <a:rPr lang="en" sz="1800"/>
              <a:t>Again, Geoffrey Hinton worries about “catastrophic misuse”, “existential risks”, “economic risks”, “military applications”, “bad actors” - humans have a abysmal track record of handling even slow-creeping crises such as climate change, or gun violence (USA)</a:t>
            </a:r>
            <a:endParaRPr sz="1800"/>
          </a:p>
          <a:p>
            <a:pPr indent="-325755" lvl="0" marL="457200" rtl="0" algn="l">
              <a:spcBef>
                <a:spcPts val="0"/>
              </a:spcBef>
              <a:spcAft>
                <a:spcPts val="0"/>
              </a:spcAft>
              <a:buSzPct val="100000"/>
              <a:buChar char="●"/>
            </a:pPr>
            <a:r>
              <a:rPr lang="en" sz="1800"/>
              <a:t>Is there a learning data plateau in sight that can curtail the steep ascent of AI learning? - Ilya and Geoffrey have overlapping and differing views</a:t>
            </a:r>
            <a:endParaRPr sz="1800"/>
          </a:p>
          <a:p>
            <a:pPr indent="0" lvl="0" marL="0" rtl="0" algn="l">
              <a:lnSpc>
                <a:spcPct val="141176"/>
              </a:lnSpc>
              <a:spcBef>
                <a:spcPts val="1200"/>
              </a:spcBef>
              <a:spcAft>
                <a:spcPts val="800"/>
              </a:spcAft>
              <a:buNone/>
            </a:pPr>
            <a:r>
              <a:t/>
            </a:r>
            <a:endParaRPr sz="1800"/>
          </a:p>
        </p:txBody>
      </p:sp>
      <p:sp>
        <p:nvSpPr>
          <p:cNvPr id="274" name="Google Shape;274;p3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75" name="Google Shape;275;p30"/>
          <p:cNvSpPr txBox="1"/>
          <p:nvPr/>
        </p:nvSpPr>
        <p:spPr>
          <a:xfrm>
            <a:off x="1297500" y="1105850"/>
            <a:ext cx="4167000" cy="461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sz="1800">
                <a:solidFill>
                  <a:schemeClr val="lt1"/>
                </a:solidFill>
                <a:latin typeface="Lato"/>
                <a:ea typeface="Lato"/>
                <a:cs typeface="Lato"/>
                <a:sym typeface="Lato"/>
              </a:rPr>
              <a:t>Safety Issues</a:t>
            </a:r>
            <a:endParaRPr>
              <a:latin typeface="Lato"/>
              <a:ea typeface="Lato"/>
              <a:cs typeface="Lato"/>
              <a:sym typeface="La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3">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3">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3">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3">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3">
                                            <p:txEl>
                                              <p:pRg end="4" st="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3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000"/>
              <a:t>Challenges (contd.)</a:t>
            </a:r>
            <a:endParaRPr sz="3000"/>
          </a:p>
        </p:txBody>
      </p:sp>
      <p:sp>
        <p:nvSpPr>
          <p:cNvPr id="281" name="Google Shape;281;p31"/>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fontScale="85000" lnSpcReduction="20000"/>
          </a:bodyPr>
          <a:lstStyle/>
          <a:p>
            <a:pPr indent="-325755" lvl="0" marL="457200" rtl="0" algn="l">
              <a:spcBef>
                <a:spcPts val="0"/>
              </a:spcBef>
              <a:spcAft>
                <a:spcPts val="0"/>
              </a:spcAft>
              <a:buSzPct val="100000"/>
              <a:buChar char="●"/>
            </a:pPr>
            <a:r>
              <a:rPr lang="en" sz="1800"/>
              <a:t>Many companies have signalled intent to freeze hiring or cut jobs in anticipation of AI use (e.g. IBM support functions)</a:t>
            </a:r>
            <a:endParaRPr sz="1800"/>
          </a:p>
          <a:p>
            <a:pPr indent="-325755" lvl="0" marL="457200" rtl="0" algn="l">
              <a:spcBef>
                <a:spcPts val="0"/>
              </a:spcBef>
              <a:spcAft>
                <a:spcPts val="0"/>
              </a:spcAft>
              <a:buSzPct val="100000"/>
              <a:buChar char="●"/>
            </a:pPr>
            <a:r>
              <a:rPr lang="en" sz="1800"/>
              <a:t>Jobs Impact Reports have come out. In the list of “high exposure” to risk are included writers/authors, mathematicians, etc.  Also in the list, </a:t>
            </a:r>
            <a:r>
              <a:rPr b="1" lang="en" sz="1800"/>
              <a:t>programmers, web developers, blockchain engineers! </a:t>
            </a:r>
            <a:endParaRPr b="1" sz="1800"/>
          </a:p>
          <a:p>
            <a:pPr indent="-325755" lvl="0" marL="457200" rtl="0" algn="l">
              <a:spcBef>
                <a:spcPts val="0"/>
              </a:spcBef>
              <a:spcAft>
                <a:spcPts val="0"/>
              </a:spcAft>
              <a:buSzPct val="100000"/>
              <a:buChar char="●"/>
            </a:pPr>
            <a:r>
              <a:rPr lang="en" sz="1800"/>
              <a:t>Critical-thinking and reasoning skills are not at risk, but repetitive work is at risk</a:t>
            </a:r>
            <a:endParaRPr sz="1800"/>
          </a:p>
          <a:p>
            <a:pPr indent="-325755" lvl="0" marL="457200" rtl="0" algn="l">
              <a:spcBef>
                <a:spcPts val="0"/>
              </a:spcBef>
              <a:spcAft>
                <a:spcPts val="0"/>
              </a:spcAft>
              <a:buSzPct val="100000"/>
              <a:buChar char="●"/>
            </a:pPr>
            <a:r>
              <a:rPr lang="en" sz="1800"/>
              <a:t>Multiplier effect - entry-level programming skills may disappear</a:t>
            </a:r>
            <a:endParaRPr sz="1800"/>
          </a:p>
          <a:p>
            <a:pPr indent="-325755" lvl="0" marL="457200" rtl="0" algn="l">
              <a:spcBef>
                <a:spcPts val="0"/>
              </a:spcBef>
              <a:spcAft>
                <a:spcPts val="0"/>
              </a:spcAft>
              <a:buSzPct val="100000"/>
              <a:buChar char="●"/>
            </a:pPr>
            <a:r>
              <a:rPr lang="en" sz="1800"/>
              <a:t>Deepen inequalities and propagate biases</a:t>
            </a:r>
            <a:endParaRPr sz="1800"/>
          </a:p>
          <a:p>
            <a:pPr indent="-325755" lvl="0" marL="457200" rtl="0" algn="l">
              <a:spcBef>
                <a:spcPts val="0"/>
              </a:spcBef>
              <a:spcAft>
                <a:spcPts val="0"/>
              </a:spcAft>
              <a:buSzPct val="100000"/>
              <a:buChar char="●"/>
            </a:pPr>
            <a:r>
              <a:rPr lang="en" sz="1800"/>
              <a:t>New tech brings new features and experiences with which governments and regulators are unprepared to deal</a:t>
            </a:r>
            <a:endParaRPr sz="1800"/>
          </a:p>
          <a:p>
            <a:pPr indent="-325755" lvl="0" marL="457200" rtl="0" algn="l">
              <a:spcBef>
                <a:spcPts val="0"/>
              </a:spcBef>
              <a:spcAft>
                <a:spcPts val="0"/>
              </a:spcAft>
              <a:buSzPct val="100000"/>
              <a:buChar char="●"/>
            </a:pPr>
            <a:r>
              <a:rPr lang="en" sz="1800"/>
              <a:t>Huge Productivity increases - think non-linear. What could that mean?</a:t>
            </a:r>
            <a:endParaRPr sz="1800"/>
          </a:p>
        </p:txBody>
      </p:sp>
      <p:sp>
        <p:nvSpPr>
          <p:cNvPr id="282" name="Google Shape;282;p3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83" name="Google Shape;283;p31"/>
          <p:cNvSpPr txBox="1"/>
          <p:nvPr/>
        </p:nvSpPr>
        <p:spPr>
          <a:xfrm>
            <a:off x="1297500" y="1170050"/>
            <a:ext cx="4167000" cy="461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sz="1800">
                <a:solidFill>
                  <a:schemeClr val="lt1"/>
                </a:solidFill>
                <a:latin typeface="Lato"/>
                <a:ea typeface="Lato"/>
                <a:cs typeface="Lato"/>
                <a:sym typeface="Lato"/>
              </a:rPr>
              <a:t>Social </a:t>
            </a:r>
            <a:endParaRPr>
              <a:latin typeface="Lato"/>
              <a:ea typeface="Lato"/>
              <a:cs typeface="Lato"/>
              <a:sym typeface="La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1">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1">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1">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1">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1">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1">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1">
                                            <p:txEl>
                                              <p:pRg end="6" st="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14"/>
          <p:cNvSpPr txBox="1"/>
          <p:nvPr>
            <p:ph type="title"/>
          </p:nvPr>
        </p:nvSpPr>
        <p:spPr>
          <a:xfrm>
            <a:off x="823850" y="1503675"/>
            <a:ext cx="4587000" cy="2884200"/>
          </a:xfrm>
          <a:prstGeom prst="rect">
            <a:avLst/>
          </a:prstGeom>
        </p:spPr>
        <p:txBody>
          <a:bodyPr anchorCtr="0" anchor="ctr" bIns="91425" lIns="91425" spcFirstLastPara="1" rIns="91425" wrap="square" tIns="91425">
            <a:normAutofit/>
          </a:bodyPr>
          <a:lstStyle/>
          <a:p>
            <a:pPr indent="-342900" lvl="0" marL="457200" rtl="0" algn="l">
              <a:spcBef>
                <a:spcPts val="0"/>
              </a:spcBef>
              <a:spcAft>
                <a:spcPts val="0"/>
              </a:spcAft>
              <a:buSzPts val="1800"/>
              <a:buChar char="●"/>
            </a:pPr>
            <a:r>
              <a:rPr lang="en" sz="1800"/>
              <a:t>to raise awareness in our employees about recent developments in the world of AI </a:t>
            </a:r>
            <a:endParaRPr sz="1800"/>
          </a:p>
          <a:p>
            <a:pPr indent="-342900" lvl="0" marL="457200" rtl="0" algn="l">
              <a:spcBef>
                <a:spcPts val="0"/>
              </a:spcBef>
              <a:spcAft>
                <a:spcPts val="0"/>
              </a:spcAft>
              <a:buSzPts val="1800"/>
              <a:buChar char="●"/>
            </a:pPr>
            <a:r>
              <a:rPr lang="en" sz="1800"/>
              <a:t>orient ourselves for the rapidly-evolving future that awaits all of us</a:t>
            </a:r>
            <a:endParaRPr sz="1800"/>
          </a:p>
        </p:txBody>
      </p:sp>
      <p:sp>
        <p:nvSpPr>
          <p:cNvPr id="146" name="Google Shape;146;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47" name="Google Shape;147;p14"/>
          <p:cNvSpPr txBox="1"/>
          <p:nvPr>
            <p:ph type="title"/>
          </p:nvPr>
        </p:nvSpPr>
        <p:spPr>
          <a:xfrm>
            <a:off x="823850" y="1005850"/>
            <a:ext cx="2708400" cy="7146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sz="3000"/>
              <a:t>Objective: </a:t>
            </a:r>
            <a:endParaRPr sz="30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5">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5">
                                            <p:txEl>
                                              <p:pRg end="1" st="1"/>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3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000"/>
              <a:t>Opportunities</a:t>
            </a:r>
            <a:endParaRPr sz="3000"/>
          </a:p>
        </p:txBody>
      </p:sp>
      <p:sp>
        <p:nvSpPr>
          <p:cNvPr id="289" name="Google Shape;289;p32"/>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sz="1800"/>
              <a:t>Health - drug discovery, disease diagnosis &amp; understanding of pathology, medical procedures</a:t>
            </a:r>
            <a:endParaRPr sz="1800"/>
          </a:p>
          <a:p>
            <a:pPr indent="-342900" lvl="0" marL="457200" rtl="0" algn="l">
              <a:spcBef>
                <a:spcPts val="0"/>
              </a:spcBef>
              <a:spcAft>
                <a:spcPts val="0"/>
              </a:spcAft>
              <a:buSzPts val="1800"/>
              <a:buChar char="●"/>
            </a:pPr>
            <a:r>
              <a:rPr lang="en" sz="1800"/>
              <a:t>Transportation - intelligent traffic mgmt, autonomous tech</a:t>
            </a:r>
            <a:endParaRPr sz="1800"/>
          </a:p>
          <a:p>
            <a:pPr indent="-342900" lvl="0" marL="457200" rtl="0" algn="l">
              <a:spcBef>
                <a:spcPts val="0"/>
              </a:spcBef>
              <a:spcAft>
                <a:spcPts val="0"/>
              </a:spcAft>
              <a:buSzPts val="1800"/>
              <a:buChar char="●"/>
            </a:pPr>
            <a:r>
              <a:rPr lang="en" sz="1800"/>
              <a:t>Justice and Law - faster resolution, even prediction, preemption</a:t>
            </a:r>
            <a:endParaRPr sz="1800"/>
          </a:p>
          <a:p>
            <a:pPr indent="-342900" lvl="0" marL="457200" rtl="0" algn="l">
              <a:spcBef>
                <a:spcPts val="0"/>
              </a:spcBef>
              <a:spcAft>
                <a:spcPts val="0"/>
              </a:spcAft>
              <a:buSzPts val="1800"/>
              <a:buChar char="●"/>
            </a:pPr>
            <a:r>
              <a:rPr lang="en" sz="1800"/>
              <a:t>Resource Mgmt - fine-grained control over resources such as water, electricity, climate, food for sustainability</a:t>
            </a:r>
            <a:endParaRPr sz="1800"/>
          </a:p>
          <a:p>
            <a:pPr indent="-342900" lvl="0" marL="457200" rtl="0" algn="l">
              <a:spcBef>
                <a:spcPts val="0"/>
              </a:spcBef>
              <a:spcAft>
                <a:spcPts val="0"/>
              </a:spcAft>
              <a:buSzPts val="1800"/>
              <a:buChar char="●"/>
            </a:pPr>
            <a:r>
              <a:rPr lang="en" sz="1800"/>
              <a:t>Quality of Life - higher standard of living at lower cost due to </a:t>
            </a:r>
            <a:r>
              <a:rPr lang="en" sz="1800"/>
              <a:t>widespread</a:t>
            </a:r>
            <a:r>
              <a:rPr lang="en" sz="1800"/>
              <a:t> availability of AI</a:t>
            </a:r>
            <a:endParaRPr sz="1800"/>
          </a:p>
        </p:txBody>
      </p:sp>
      <p:sp>
        <p:nvSpPr>
          <p:cNvPr id="290" name="Google Shape;290;p3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9">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9">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9">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9">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9">
                                            <p:txEl>
                                              <p:pRg end="4" st="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3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000"/>
              <a:t>Opportunities (contd.)</a:t>
            </a:r>
            <a:endParaRPr sz="3000"/>
          </a:p>
        </p:txBody>
      </p:sp>
      <p:sp>
        <p:nvSpPr>
          <p:cNvPr id="296" name="Google Shape;296;p33"/>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sz="1800"/>
              <a:t>New Jobs focused on harnessing and applying AI</a:t>
            </a:r>
            <a:endParaRPr sz="1800"/>
          </a:p>
          <a:p>
            <a:pPr indent="-342900" lvl="0" marL="457200" rtl="0" algn="l">
              <a:spcBef>
                <a:spcPts val="0"/>
              </a:spcBef>
              <a:spcAft>
                <a:spcPts val="0"/>
              </a:spcAft>
              <a:buSzPts val="1800"/>
              <a:buChar char="●"/>
            </a:pPr>
            <a:r>
              <a:rPr lang="en" sz="1800"/>
              <a:t>Elimination of repetitive tasks for humans allowing for greater satisfaction</a:t>
            </a:r>
            <a:endParaRPr sz="1800"/>
          </a:p>
          <a:p>
            <a:pPr indent="-342900" lvl="0" marL="457200" rtl="0" algn="l">
              <a:spcBef>
                <a:spcPts val="0"/>
              </a:spcBef>
              <a:spcAft>
                <a:spcPts val="0"/>
              </a:spcAft>
              <a:buSzPts val="1800"/>
              <a:buChar char="●"/>
            </a:pPr>
            <a:r>
              <a:rPr lang="en" sz="1800"/>
              <a:t>Multiplier Effect - existing developers get a free shadow resource!</a:t>
            </a:r>
            <a:endParaRPr sz="1800"/>
          </a:p>
          <a:p>
            <a:pPr indent="0" lvl="0" marL="0" rtl="0" algn="l">
              <a:spcBef>
                <a:spcPts val="1200"/>
              </a:spcBef>
              <a:spcAft>
                <a:spcPts val="1200"/>
              </a:spcAft>
              <a:buNone/>
            </a:pPr>
            <a:r>
              <a:t/>
            </a:r>
            <a:endParaRPr sz="1800"/>
          </a:p>
        </p:txBody>
      </p:sp>
      <p:sp>
        <p:nvSpPr>
          <p:cNvPr id="297" name="Google Shape;297;p3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98" name="Google Shape;298;p33"/>
          <p:cNvSpPr txBox="1"/>
          <p:nvPr/>
        </p:nvSpPr>
        <p:spPr>
          <a:xfrm>
            <a:off x="1297500" y="1047050"/>
            <a:ext cx="4167000" cy="461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sz="1800">
                <a:solidFill>
                  <a:schemeClr val="lt1"/>
                </a:solidFill>
                <a:latin typeface="Lato"/>
                <a:ea typeface="Lato"/>
                <a:cs typeface="Lato"/>
                <a:sym typeface="Lato"/>
              </a:rPr>
              <a:t>Employment</a:t>
            </a:r>
            <a:endParaRPr>
              <a:latin typeface="Lato"/>
              <a:ea typeface="Lato"/>
              <a:cs typeface="Lato"/>
              <a:sym typeface="La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6">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6">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6">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6">
                                            <p:txEl>
                                              <p:pRg end="3" st="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3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000"/>
              <a:t>What should we do in Impressico?</a:t>
            </a:r>
            <a:endParaRPr sz="3000"/>
          </a:p>
        </p:txBody>
      </p:sp>
      <p:sp>
        <p:nvSpPr>
          <p:cNvPr id="304" name="Google Shape;304;p3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sz="1800"/>
              <a:t>Why does this concern us? (hint: we’re in the business of software services </a:t>
            </a:r>
            <a:r>
              <a:rPr lang="en" sz="2100">
                <a:solidFill>
                  <a:srgbClr val="000000"/>
                </a:solidFill>
                <a:latin typeface="Arial"/>
                <a:ea typeface="Arial"/>
                <a:cs typeface="Arial"/>
                <a:sym typeface="Arial"/>
              </a:rPr>
              <a:t>😀</a:t>
            </a:r>
            <a:r>
              <a:rPr lang="en" sz="1800"/>
              <a:t> )</a:t>
            </a:r>
            <a:endParaRPr sz="1800"/>
          </a:p>
          <a:p>
            <a:pPr indent="-342900" lvl="0" marL="457200" rtl="0" algn="l">
              <a:spcBef>
                <a:spcPts val="0"/>
              </a:spcBef>
              <a:spcAft>
                <a:spcPts val="0"/>
              </a:spcAft>
              <a:buSzPts val="1800"/>
              <a:buChar char="●"/>
            </a:pPr>
            <a:r>
              <a:rPr lang="en" sz="1800"/>
              <a:t>Two broad areas of impact</a:t>
            </a:r>
            <a:endParaRPr sz="1800"/>
          </a:p>
          <a:p>
            <a:pPr indent="-342900" lvl="1" marL="914400" rtl="0" algn="l">
              <a:spcBef>
                <a:spcPts val="0"/>
              </a:spcBef>
              <a:spcAft>
                <a:spcPts val="0"/>
              </a:spcAft>
              <a:buSzPts val="1800"/>
              <a:buChar char="○"/>
            </a:pPr>
            <a:r>
              <a:rPr lang="en" sz="1800"/>
              <a:t>New Business Opportunities</a:t>
            </a:r>
            <a:endParaRPr sz="1800"/>
          </a:p>
          <a:p>
            <a:pPr indent="-342900" lvl="1" marL="914400" rtl="0" algn="l">
              <a:spcBef>
                <a:spcPts val="0"/>
              </a:spcBef>
              <a:spcAft>
                <a:spcPts val="0"/>
              </a:spcAft>
              <a:buSzPts val="1800"/>
              <a:buChar char="○"/>
            </a:pPr>
            <a:r>
              <a:rPr lang="en" sz="1800"/>
              <a:t>Services Business Competitiveness</a:t>
            </a:r>
            <a:endParaRPr sz="1800"/>
          </a:p>
        </p:txBody>
      </p:sp>
      <p:sp>
        <p:nvSpPr>
          <p:cNvPr id="305" name="Google Shape;305;p3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4">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4">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4">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4">
                                            <p:txEl>
                                              <p:pRg end="3" st="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35"/>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3000"/>
              <a:t>What should we do in Impressico? (contd.)</a:t>
            </a:r>
            <a:endParaRPr sz="3000"/>
          </a:p>
        </p:txBody>
      </p:sp>
      <p:sp>
        <p:nvSpPr>
          <p:cNvPr id="311" name="Google Shape;311;p35"/>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fontScale="92500" lnSpcReduction="20000"/>
          </a:bodyPr>
          <a:lstStyle/>
          <a:p>
            <a:pPr indent="-334327" lvl="0" marL="457200" rtl="0" algn="l">
              <a:spcBef>
                <a:spcPts val="0"/>
              </a:spcBef>
              <a:spcAft>
                <a:spcPts val="0"/>
              </a:spcAft>
              <a:buSzPct val="100000"/>
              <a:buChar char="●"/>
            </a:pPr>
            <a:r>
              <a:rPr lang="en" sz="1800"/>
              <a:t>Wider acceptance of AI is not just imminent, it’s </a:t>
            </a:r>
            <a:r>
              <a:rPr lang="en" sz="1800"/>
              <a:t>happening</a:t>
            </a:r>
            <a:r>
              <a:rPr lang="en" sz="1800"/>
              <a:t> now</a:t>
            </a:r>
            <a:endParaRPr sz="1800"/>
          </a:p>
          <a:p>
            <a:pPr indent="-334327" lvl="0" marL="457200" rtl="0" algn="l">
              <a:spcBef>
                <a:spcPts val="0"/>
              </a:spcBef>
              <a:spcAft>
                <a:spcPts val="0"/>
              </a:spcAft>
              <a:buSzPct val="100000"/>
              <a:buChar char="●"/>
            </a:pPr>
            <a:r>
              <a:rPr lang="en" sz="1800"/>
              <a:t>Traditional </a:t>
            </a:r>
            <a:r>
              <a:rPr lang="en" sz="1800"/>
              <a:t>obstacles</a:t>
            </a:r>
            <a:r>
              <a:rPr lang="en" sz="1800"/>
              <a:t> to rapid adoption are being worked out faster - e.g. data security</a:t>
            </a:r>
            <a:endParaRPr sz="1800"/>
          </a:p>
          <a:p>
            <a:pPr indent="-334327" lvl="0" marL="457200" rtl="0" algn="l">
              <a:spcBef>
                <a:spcPts val="0"/>
              </a:spcBef>
              <a:spcAft>
                <a:spcPts val="0"/>
              </a:spcAft>
              <a:buSzPct val="100000"/>
              <a:buChar char="●"/>
            </a:pPr>
            <a:r>
              <a:rPr lang="en" sz="1800"/>
              <a:t>New obstacles to adoption are giving way to benefits - e.g. job losses yielding to </a:t>
            </a:r>
            <a:r>
              <a:rPr lang="en" sz="1800"/>
              <a:t>higher functional productivity</a:t>
            </a:r>
            <a:endParaRPr sz="1800"/>
          </a:p>
          <a:p>
            <a:pPr indent="-334327" lvl="0" marL="457200" rtl="0" algn="l">
              <a:spcBef>
                <a:spcPts val="0"/>
              </a:spcBef>
              <a:spcAft>
                <a:spcPts val="0"/>
              </a:spcAft>
              <a:buSzPct val="100000"/>
              <a:buChar char="●"/>
            </a:pPr>
            <a:r>
              <a:rPr lang="en" sz="1800"/>
              <a:t>Every engineer at IBS should educate themselves on:</a:t>
            </a:r>
            <a:endParaRPr sz="1800"/>
          </a:p>
          <a:p>
            <a:pPr indent="-334327" lvl="1" marL="914400" rtl="0" algn="l">
              <a:spcBef>
                <a:spcPts val="0"/>
              </a:spcBef>
              <a:spcAft>
                <a:spcPts val="0"/>
              </a:spcAft>
              <a:buSzPct val="100000"/>
              <a:buChar char="○"/>
            </a:pPr>
            <a:r>
              <a:rPr lang="en" sz="1800"/>
              <a:t>Identifying areas within projects that could benefit from AI - regular research (e.g. code interpreter’s data analytics results)</a:t>
            </a:r>
            <a:endParaRPr sz="1800"/>
          </a:p>
          <a:p>
            <a:pPr indent="-334327" lvl="1" marL="914400" rtl="0" algn="l">
              <a:spcBef>
                <a:spcPts val="0"/>
              </a:spcBef>
              <a:spcAft>
                <a:spcPts val="0"/>
              </a:spcAft>
              <a:buSzPct val="100000"/>
              <a:buChar char="○"/>
            </a:pPr>
            <a:r>
              <a:rPr lang="en" sz="1800"/>
              <a:t>applying AI</a:t>
            </a:r>
            <a:endParaRPr sz="1800"/>
          </a:p>
          <a:p>
            <a:pPr indent="-334327" lvl="1" marL="914400" rtl="0" algn="l">
              <a:spcBef>
                <a:spcPts val="0"/>
              </a:spcBef>
              <a:spcAft>
                <a:spcPts val="0"/>
              </a:spcAft>
              <a:buSzPct val="100000"/>
              <a:buChar char="○"/>
            </a:pPr>
            <a:r>
              <a:rPr lang="en" sz="1800"/>
              <a:t>Discuss / vocalize about AI opportunities in scrums, status calls and generally spread awareness</a:t>
            </a:r>
            <a:endParaRPr sz="1800"/>
          </a:p>
        </p:txBody>
      </p:sp>
      <p:sp>
        <p:nvSpPr>
          <p:cNvPr id="312" name="Google Shape;312;p3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313" name="Google Shape;313;p35"/>
          <p:cNvSpPr txBox="1"/>
          <p:nvPr/>
        </p:nvSpPr>
        <p:spPr>
          <a:xfrm>
            <a:off x="1416625" y="1220700"/>
            <a:ext cx="4167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Lato"/>
                <a:ea typeface="Lato"/>
                <a:cs typeface="Lato"/>
                <a:sym typeface="Lato"/>
              </a:rPr>
              <a:t>New Business Opportunity</a:t>
            </a:r>
            <a:endParaRPr>
              <a:solidFill>
                <a:schemeClr val="lt1"/>
              </a:solidFill>
              <a:latin typeface="Lato"/>
              <a:ea typeface="Lato"/>
              <a:cs typeface="Lato"/>
              <a:sym typeface="La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1">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1">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1">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1">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1">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1">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1">
                                            <p:txEl>
                                              <p:pRg end="6" st="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36"/>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3000"/>
              <a:t>What should we do in Impressico? (contd.)</a:t>
            </a:r>
            <a:endParaRPr sz="3000"/>
          </a:p>
        </p:txBody>
      </p:sp>
      <p:sp>
        <p:nvSpPr>
          <p:cNvPr id="319" name="Google Shape;319;p36"/>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fontScale="77500" lnSpcReduction="20000"/>
          </a:bodyPr>
          <a:lstStyle/>
          <a:p>
            <a:pPr indent="-317182" lvl="0" marL="457200" rtl="0" algn="l">
              <a:spcBef>
                <a:spcPts val="0"/>
              </a:spcBef>
              <a:spcAft>
                <a:spcPts val="0"/>
              </a:spcAft>
              <a:buSzPct val="100000"/>
              <a:buChar char="●"/>
            </a:pPr>
            <a:r>
              <a:rPr lang="en" sz="1800"/>
              <a:t>Software development is set to undergo a sea change</a:t>
            </a:r>
            <a:endParaRPr sz="1800"/>
          </a:p>
          <a:p>
            <a:pPr indent="-317182" lvl="1" marL="914400" rtl="0" algn="l">
              <a:spcBef>
                <a:spcPts val="0"/>
              </a:spcBef>
              <a:spcAft>
                <a:spcPts val="0"/>
              </a:spcAft>
              <a:buSzPct val="100000"/>
              <a:buChar char="○"/>
            </a:pPr>
            <a:r>
              <a:rPr lang="en" sz="1800"/>
              <a:t>It has already begun</a:t>
            </a:r>
            <a:endParaRPr sz="1800"/>
          </a:p>
          <a:p>
            <a:pPr indent="-317182" lvl="0" marL="457200" rtl="0" algn="l">
              <a:spcBef>
                <a:spcPts val="0"/>
              </a:spcBef>
              <a:spcAft>
                <a:spcPts val="0"/>
              </a:spcAft>
              <a:buSzPct val="100000"/>
              <a:buChar char="●"/>
            </a:pPr>
            <a:r>
              <a:rPr lang="en" sz="1800"/>
              <a:t>Coding superpowers are available now, ignoring them will put our business at a severe disadvantage vis-a-vis the competition - do not let that happen</a:t>
            </a:r>
            <a:endParaRPr sz="1800"/>
          </a:p>
          <a:p>
            <a:pPr indent="-317182" lvl="0" marL="457200" rtl="0" algn="l">
              <a:spcBef>
                <a:spcPts val="0"/>
              </a:spcBef>
              <a:spcAft>
                <a:spcPts val="0"/>
              </a:spcAft>
              <a:buSzPct val="100000"/>
              <a:buChar char="●"/>
            </a:pPr>
            <a:r>
              <a:rPr lang="en" sz="1800"/>
              <a:t>Research on, take decisions for, and incorporate code generator and ancillary AI tools to 2x, 3x, 4x your development output</a:t>
            </a:r>
            <a:endParaRPr sz="1800"/>
          </a:p>
          <a:p>
            <a:pPr indent="-317182" lvl="1" marL="914400" rtl="0" algn="l">
              <a:spcBef>
                <a:spcPts val="0"/>
              </a:spcBef>
              <a:spcAft>
                <a:spcPts val="0"/>
              </a:spcAft>
              <a:buSzPct val="100000"/>
              <a:buChar char="○"/>
            </a:pPr>
            <a:r>
              <a:rPr lang="en" sz="1800"/>
              <a:t>Do this at a project or even practice level - example, .NET team may need to identify a different copilot for their IDE etc</a:t>
            </a:r>
            <a:endParaRPr sz="1800"/>
          </a:p>
          <a:p>
            <a:pPr indent="-317182" lvl="1" marL="914400" rtl="0" algn="l">
              <a:spcBef>
                <a:spcPts val="0"/>
              </a:spcBef>
              <a:spcAft>
                <a:spcPts val="0"/>
              </a:spcAft>
              <a:buSzPct val="100000"/>
              <a:buChar char="○"/>
            </a:pPr>
            <a:r>
              <a:rPr lang="en" sz="1800"/>
              <a:t>Learn optimizations and prompts to get the best out of them - do not wait</a:t>
            </a:r>
            <a:endParaRPr sz="1800"/>
          </a:p>
          <a:p>
            <a:pPr indent="-317182" lvl="1" marL="914400" rtl="0" algn="l">
              <a:spcBef>
                <a:spcPts val="0"/>
              </a:spcBef>
              <a:spcAft>
                <a:spcPts val="0"/>
              </a:spcAft>
              <a:buSzPct val="100000"/>
              <a:buChar char="○"/>
            </a:pPr>
            <a:r>
              <a:rPr lang="en" sz="1800"/>
              <a:t>Talk to managers and peers about best practices and socialize across your teams</a:t>
            </a:r>
            <a:endParaRPr sz="1800"/>
          </a:p>
          <a:p>
            <a:pPr indent="-317182" lvl="1" marL="914400" rtl="0" algn="l">
              <a:spcBef>
                <a:spcPts val="0"/>
              </a:spcBef>
              <a:spcAft>
                <a:spcPts val="0"/>
              </a:spcAft>
              <a:buSzPct val="100000"/>
              <a:buChar char="○"/>
            </a:pPr>
            <a:r>
              <a:rPr lang="en" sz="1800"/>
              <a:t>Incorporate the gains into your estimations for new features and any development activities</a:t>
            </a:r>
            <a:endParaRPr sz="1800"/>
          </a:p>
        </p:txBody>
      </p:sp>
      <p:sp>
        <p:nvSpPr>
          <p:cNvPr id="320" name="Google Shape;320;p3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321" name="Google Shape;321;p36"/>
          <p:cNvSpPr txBox="1"/>
          <p:nvPr/>
        </p:nvSpPr>
        <p:spPr>
          <a:xfrm>
            <a:off x="1416625" y="1220700"/>
            <a:ext cx="4167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Lato"/>
                <a:ea typeface="Lato"/>
                <a:cs typeface="Lato"/>
                <a:sym typeface="Lato"/>
              </a:rPr>
              <a:t>Services</a:t>
            </a:r>
            <a:r>
              <a:rPr lang="en">
                <a:solidFill>
                  <a:schemeClr val="lt1"/>
                </a:solidFill>
                <a:latin typeface="Lato"/>
                <a:ea typeface="Lato"/>
                <a:cs typeface="Lato"/>
                <a:sym typeface="Lato"/>
              </a:rPr>
              <a:t> Business </a:t>
            </a:r>
            <a:r>
              <a:rPr lang="en">
                <a:solidFill>
                  <a:schemeClr val="lt1"/>
                </a:solidFill>
                <a:latin typeface="Lato"/>
                <a:ea typeface="Lato"/>
                <a:cs typeface="Lato"/>
                <a:sym typeface="Lato"/>
              </a:rPr>
              <a:t>Competitiveness</a:t>
            </a:r>
            <a:endParaRPr>
              <a:solidFill>
                <a:schemeClr val="lt1"/>
              </a:solidFill>
              <a:latin typeface="Lato"/>
              <a:ea typeface="Lato"/>
              <a:cs typeface="Lato"/>
              <a:sym typeface="La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9">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9">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9">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9">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9">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9">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9">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9">
                                            <p:txEl>
                                              <p:pRg end="7" st="7"/>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3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000"/>
              <a:t>In Summary..</a:t>
            </a:r>
            <a:endParaRPr sz="3000"/>
          </a:p>
        </p:txBody>
      </p:sp>
      <p:sp>
        <p:nvSpPr>
          <p:cNvPr id="327" name="Google Shape;327;p37"/>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sz="1800"/>
              <a:t>AI advances in the last few years and 2023 in particular are not a transient phenomenon - the promise of half a century has come to fruition</a:t>
            </a:r>
            <a:endParaRPr sz="1800"/>
          </a:p>
          <a:p>
            <a:pPr indent="-342900" lvl="0" marL="457200" rtl="0" algn="l">
              <a:spcBef>
                <a:spcPts val="0"/>
              </a:spcBef>
              <a:spcAft>
                <a:spcPts val="0"/>
              </a:spcAft>
              <a:buSzPts val="1800"/>
              <a:buChar char="●"/>
            </a:pPr>
            <a:r>
              <a:rPr lang="en" sz="1800"/>
              <a:t>It affects those in the knowledge economy significantly more than the rest of the world</a:t>
            </a:r>
            <a:endParaRPr sz="1800"/>
          </a:p>
          <a:p>
            <a:pPr indent="-342900" lvl="0" marL="457200" rtl="0" algn="l">
              <a:spcBef>
                <a:spcPts val="0"/>
              </a:spcBef>
              <a:spcAft>
                <a:spcPts val="0"/>
              </a:spcAft>
              <a:buSzPts val="1800"/>
              <a:buChar char="●"/>
            </a:pPr>
            <a:r>
              <a:rPr lang="en" sz="1800"/>
              <a:t>Don’t panic - Stay ahead of it! </a:t>
            </a:r>
            <a:endParaRPr sz="1800"/>
          </a:p>
        </p:txBody>
      </p:sp>
      <p:sp>
        <p:nvSpPr>
          <p:cNvPr id="328" name="Google Shape;328;p3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7">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7">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7">
                                            <p:txEl>
                                              <p:pRg end="2" st="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38"/>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sz="1800"/>
              <a:t>Thank you for your attention and Impressico looks forward to your eager involvement!</a:t>
            </a:r>
            <a:endParaRPr sz="1800"/>
          </a:p>
        </p:txBody>
      </p:sp>
      <p:sp>
        <p:nvSpPr>
          <p:cNvPr id="334" name="Google Shape;334;p3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3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References</a:t>
            </a:r>
            <a:endParaRPr/>
          </a:p>
        </p:txBody>
      </p:sp>
      <p:sp>
        <p:nvSpPr>
          <p:cNvPr id="340" name="Google Shape;340;p39"/>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sz="1100" u="sng">
                <a:solidFill>
                  <a:schemeClr val="hlink"/>
                </a:solidFill>
                <a:latin typeface="Arial"/>
                <a:ea typeface="Arial"/>
                <a:cs typeface="Arial"/>
                <a:sym typeface="Arial"/>
                <a:hlinkClick r:id="rId3"/>
              </a:rPr>
              <a:t>DeepAI</a:t>
            </a:r>
            <a:endParaRPr/>
          </a:p>
          <a:p>
            <a:pPr indent="-311150" lvl="0" marL="457200" rtl="0" algn="l">
              <a:spcBef>
                <a:spcPts val="0"/>
              </a:spcBef>
              <a:spcAft>
                <a:spcPts val="0"/>
              </a:spcAft>
              <a:buSzPts val="1300"/>
              <a:buChar char="●"/>
            </a:pPr>
            <a:r>
              <a:rPr lang="en" sz="1100" u="sng">
                <a:solidFill>
                  <a:schemeClr val="hlink"/>
                </a:solidFill>
                <a:latin typeface="Arial"/>
                <a:ea typeface="Arial"/>
                <a:cs typeface="Arial"/>
                <a:sym typeface="Arial"/>
                <a:hlinkClick r:id="rId4"/>
              </a:rPr>
              <a:t>A logical calculus of the ideas immanent in nervous activity (csulb.edu)</a:t>
            </a:r>
            <a:endParaRPr/>
          </a:p>
          <a:p>
            <a:pPr indent="-311150" lvl="0" marL="457200" rtl="0" algn="l">
              <a:spcBef>
                <a:spcPts val="0"/>
              </a:spcBef>
              <a:spcAft>
                <a:spcPts val="0"/>
              </a:spcAft>
              <a:buSzPts val="1300"/>
              <a:buChar char="●"/>
            </a:pPr>
            <a:r>
              <a:rPr lang="en" sz="1100" u="sng">
                <a:solidFill>
                  <a:schemeClr val="hlink"/>
                </a:solidFill>
                <a:latin typeface="Arial"/>
                <a:ea typeface="Arial"/>
                <a:cs typeface="Arial"/>
                <a:sym typeface="Arial"/>
                <a:hlinkClick r:id="rId5"/>
              </a:rPr>
              <a:t>(PDF) The perceptron: a probabilistic model for information storage and organization in the brain | Cristian Carabali - Academia.edu</a:t>
            </a:r>
            <a:endParaRPr/>
          </a:p>
          <a:p>
            <a:pPr indent="-311150" lvl="0" marL="457200" rtl="0" algn="l">
              <a:spcBef>
                <a:spcPts val="0"/>
              </a:spcBef>
              <a:spcAft>
                <a:spcPts val="0"/>
              </a:spcAft>
              <a:buSzPts val="1300"/>
              <a:buChar char="●"/>
            </a:pPr>
            <a:r>
              <a:rPr lang="en" sz="1100" u="sng">
                <a:solidFill>
                  <a:schemeClr val="hlink"/>
                </a:solidFill>
                <a:latin typeface="Arial"/>
                <a:ea typeface="Arial"/>
                <a:cs typeface="Arial"/>
                <a:sym typeface="Arial"/>
                <a:hlinkClick r:id="rId6"/>
              </a:rPr>
              <a:t>https://www.youtube.com/watch?v=XjSUJUL9ADw</a:t>
            </a:r>
            <a:endParaRPr/>
          </a:p>
          <a:p>
            <a:pPr indent="-311150" lvl="0" marL="457200" rtl="0" algn="l">
              <a:spcBef>
                <a:spcPts val="0"/>
              </a:spcBef>
              <a:spcAft>
                <a:spcPts val="0"/>
              </a:spcAft>
              <a:buSzPts val="1300"/>
              <a:buChar char="●"/>
            </a:pPr>
            <a:r>
              <a:rPr lang="en" sz="1100" u="sng">
                <a:solidFill>
                  <a:schemeClr val="hlink"/>
                </a:solidFill>
                <a:latin typeface="Arial"/>
                <a:ea typeface="Arial"/>
                <a:cs typeface="Arial"/>
                <a:sym typeface="Arial"/>
                <a:hlinkClick r:id="rId7"/>
              </a:rPr>
              <a:t>https://www.theguardian.com/technology/2023/may/01/ai-makes-non-invasive-mind-reading-possible-by-turning-thoughts-into-text</a:t>
            </a:r>
            <a:endParaRPr/>
          </a:p>
          <a:p>
            <a:pPr indent="-311150" lvl="0" marL="457200" rtl="0" algn="l">
              <a:spcBef>
                <a:spcPts val="0"/>
              </a:spcBef>
              <a:spcAft>
                <a:spcPts val="0"/>
              </a:spcAft>
              <a:buSzPts val="1300"/>
              <a:buChar char="●"/>
            </a:pPr>
            <a:r>
              <a:rPr lang="en" sz="1100" u="sng">
                <a:solidFill>
                  <a:schemeClr val="hlink"/>
                </a:solidFill>
                <a:latin typeface="Arial"/>
                <a:ea typeface="Arial"/>
                <a:cs typeface="Arial"/>
                <a:sym typeface="Arial"/>
                <a:hlinkClick r:id="rId8"/>
              </a:rPr>
              <a:t>https://www.visualcapitalist.com/cp/which-jobs-artificial-intelligence-gpt-impact/</a:t>
            </a:r>
            <a:endParaRPr/>
          </a:p>
          <a:p>
            <a:pPr indent="-311150" lvl="0" marL="457200" rtl="0" algn="l">
              <a:spcBef>
                <a:spcPts val="0"/>
              </a:spcBef>
              <a:spcAft>
                <a:spcPts val="0"/>
              </a:spcAft>
              <a:buSzPts val="1300"/>
              <a:buChar char="●"/>
            </a:pPr>
            <a:r>
              <a:rPr lang="en" u="sng">
                <a:solidFill>
                  <a:schemeClr val="hlink"/>
                </a:solidFill>
                <a:hlinkClick r:id="rId9"/>
              </a:rPr>
              <a:t>https://youtu.be/sitHS6UDMJc</a:t>
            </a:r>
            <a:endParaRPr/>
          </a:p>
          <a:p>
            <a:pPr indent="-311150" lvl="0" marL="457200" rtl="0" algn="l">
              <a:spcBef>
                <a:spcPts val="0"/>
              </a:spcBef>
              <a:spcAft>
                <a:spcPts val="0"/>
              </a:spcAft>
              <a:buSzPts val="1300"/>
              <a:buChar char="●"/>
            </a:pPr>
            <a:r>
              <a:rPr lang="en" sz="1100" u="sng">
                <a:solidFill>
                  <a:schemeClr val="hlink"/>
                </a:solidFill>
                <a:latin typeface="Arial"/>
                <a:ea typeface="Arial"/>
                <a:cs typeface="Arial"/>
                <a:sym typeface="Arial"/>
                <a:hlinkClick r:id="rId10"/>
              </a:rPr>
              <a:t>https://www.deeplearning.ai/short-courses/chatgpt-prompt-engineering-for-developers/</a:t>
            </a:r>
            <a:endParaRPr/>
          </a:p>
          <a:p>
            <a:pPr indent="0" lvl="0" marL="0" rtl="0" algn="l">
              <a:spcBef>
                <a:spcPts val="1200"/>
              </a:spcBef>
              <a:spcAft>
                <a:spcPts val="1200"/>
              </a:spcAft>
              <a:buNone/>
            </a:pPr>
            <a:r>
              <a:t/>
            </a:r>
            <a:endParaRPr/>
          </a:p>
        </p:txBody>
      </p:sp>
      <p:sp>
        <p:nvSpPr>
          <p:cNvPr id="341" name="Google Shape;341;p3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000"/>
              <a:t>Agenda</a:t>
            </a:r>
            <a:endParaRPr sz="3000"/>
          </a:p>
        </p:txBody>
      </p:sp>
      <p:sp>
        <p:nvSpPr>
          <p:cNvPr id="153" name="Google Shape;153;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54" name="Google Shape;154;p15"/>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sz="1800"/>
              <a:t>Introduction and Background</a:t>
            </a:r>
            <a:r>
              <a:rPr lang="en" sz="1800"/>
              <a:t> of AI</a:t>
            </a:r>
            <a:endParaRPr sz="1800"/>
          </a:p>
          <a:p>
            <a:pPr indent="-342900" lvl="0" marL="457200" rtl="0" algn="l">
              <a:spcBef>
                <a:spcPts val="0"/>
              </a:spcBef>
              <a:spcAft>
                <a:spcPts val="0"/>
              </a:spcAft>
              <a:buSzPts val="1800"/>
              <a:buChar char="●"/>
            </a:pPr>
            <a:r>
              <a:rPr lang="en" sz="1800"/>
              <a:t>Current Trends</a:t>
            </a:r>
            <a:endParaRPr sz="1800"/>
          </a:p>
          <a:p>
            <a:pPr indent="-342900" lvl="0" marL="457200" rtl="0" algn="l">
              <a:spcBef>
                <a:spcPts val="0"/>
              </a:spcBef>
              <a:spcAft>
                <a:spcPts val="0"/>
              </a:spcAft>
              <a:buSzPts val="1800"/>
              <a:buChar char="●"/>
            </a:pPr>
            <a:r>
              <a:rPr lang="en" sz="1800"/>
              <a:t>Challenges</a:t>
            </a:r>
            <a:endParaRPr sz="1800"/>
          </a:p>
          <a:p>
            <a:pPr indent="-342900" lvl="0" marL="457200" rtl="0" algn="l">
              <a:spcBef>
                <a:spcPts val="0"/>
              </a:spcBef>
              <a:spcAft>
                <a:spcPts val="0"/>
              </a:spcAft>
              <a:buSzPts val="1800"/>
              <a:buChar char="●"/>
            </a:pPr>
            <a:r>
              <a:rPr lang="en" sz="1800"/>
              <a:t>Opportunities</a:t>
            </a:r>
            <a:endParaRPr sz="1800"/>
          </a:p>
          <a:p>
            <a:pPr indent="-342900" lvl="0" marL="457200" rtl="0" algn="l">
              <a:spcBef>
                <a:spcPts val="0"/>
              </a:spcBef>
              <a:spcAft>
                <a:spcPts val="0"/>
              </a:spcAft>
              <a:buSzPts val="1800"/>
              <a:buChar char="●"/>
            </a:pPr>
            <a:r>
              <a:rPr lang="en" sz="1800"/>
              <a:t>What should we do in Impressico?</a:t>
            </a:r>
            <a:endParaRPr sz="18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4">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4">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4">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4">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4">
                                            <p:txEl>
                                              <p:pRg end="4" st="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000"/>
              <a:t>Introduction and Background</a:t>
            </a:r>
            <a:endParaRPr sz="3000"/>
          </a:p>
        </p:txBody>
      </p:sp>
      <p:sp>
        <p:nvSpPr>
          <p:cNvPr id="160" name="Google Shape;160;p16"/>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sz="1800"/>
              <a:t>Machines thought incapable of learning even while AI was being developed</a:t>
            </a:r>
            <a:endParaRPr sz="1800"/>
          </a:p>
          <a:p>
            <a:pPr indent="-342900" lvl="0" marL="457200" rtl="0" algn="l">
              <a:spcBef>
                <a:spcPts val="0"/>
              </a:spcBef>
              <a:spcAft>
                <a:spcPts val="0"/>
              </a:spcAft>
              <a:buSzPts val="1800"/>
              <a:buChar char="●"/>
            </a:pPr>
            <a:r>
              <a:rPr lang="en" sz="1800"/>
              <a:t>(Artificial) Neural Networks model after the brain - neurons, synapses (connections), information flow.  And went beyond.</a:t>
            </a:r>
            <a:endParaRPr sz="1800"/>
          </a:p>
          <a:p>
            <a:pPr indent="-342900" lvl="0" marL="457200" rtl="0" algn="l">
              <a:spcBef>
                <a:spcPts val="0"/>
              </a:spcBef>
              <a:spcAft>
                <a:spcPts val="0"/>
              </a:spcAft>
              <a:buSzPts val="1800"/>
              <a:buChar char="●"/>
            </a:pPr>
            <a:r>
              <a:rPr lang="en" sz="1800"/>
              <a:t>Earliest seeds of NNs planted in 1943 in a paper published that connected biological neural activity to boolean logic (0/1)</a:t>
            </a:r>
            <a:endParaRPr sz="1800"/>
          </a:p>
          <a:p>
            <a:pPr indent="-342900" lvl="0" marL="457200" rtl="0" algn="l">
              <a:spcBef>
                <a:spcPts val="0"/>
              </a:spcBef>
              <a:spcAft>
                <a:spcPts val="0"/>
              </a:spcAft>
              <a:buSzPts val="1800"/>
              <a:buChar char="●"/>
            </a:pPr>
            <a:r>
              <a:rPr lang="en" sz="1800"/>
              <a:t>In </a:t>
            </a:r>
            <a:r>
              <a:rPr lang="en" sz="1800"/>
              <a:t>Early days - importance of scale to neural networks and deep learning went largely unappreciated</a:t>
            </a:r>
            <a:endParaRPr sz="1800"/>
          </a:p>
        </p:txBody>
      </p:sp>
      <p:sp>
        <p:nvSpPr>
          <p:cNvPr id="161" name="Google Shape;161;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0">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0">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0">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0">
                                            <p:txEl>
                                              <p:pRg end="3" st="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17"/>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3000"/>
              <a:t>Introduction and Background (contd.)</a:t>
            </a:r>
            <a:endParaRPr sz="3000"/>
          </a:p>
        </p:txBody>
      </p:sp>
      <p:sp>
        <p:nvSpPr>
          <p:cNvPr id="167" name="Google Shape;167;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68" name="Google Shape;168;p17"/>
          <p:cNvPicPr preferRelativeResize="0"/>
          <p:nvPr/>
        </p:nvPicPr>
        <p:blipFill>
          <a:blip r:embed="rId3">
            <a:alphaModFix/>
          </a:blip>
          <a:stretch>
            <a:fillRect/>
          </a:stretch>
        </p:blipFill>
        <p:spPr>
          <a:xfrm>
            <a:off x="2190863" y="1428700"/>
            <a:ext cx="5252176" cy="2671200"/>
          </a:xfrm>
          <a:prstGeom prst="rect">
            <a:avLst/>
          </a:prstGeom>
          <a:noFill/>
          <a:ln>
            <a:noFill/>
          </a:ln>
        </p:spPr>
      </p:pic>
      <p:sp>
        <p:nvSpPr>
          <p:cNvPr id="169" name="Google Shape;169;p17"/>
          <p:cNvSpPr txBox="1"/>
          <p:nvPr/>
        </p:nvSpPr>
        <p:spPr>
          <a:xfrm>
            <a:off x="1372825" y="997988"/>
            <a:ext cx="5215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Lato"/>
                <a:ea typeface="Lato"/>
                <a:cs typeface="Lato"/>
                <a:sym typeface="Lato"/>
              </a:rPr>
              <a:t>Deep Neural Network Architecture</a:t>
            </a:r>
            <a:endParaRPr>
              <a:solidFill>
                <a:schemeClr val="lt1"/>
              </a:solidFill>
              <a:latin typeface="Lato"/>
              <a:ea typeface="Lato"/>
              <a:cs typeface="Lato"/>
              <a:sym typeface="Lato"/>
            </a:endParaRPr>
          </a:p>
        </p:txBody>
      </p:sp>
      <p:sp>
        <p:nvSpPr>
          <p:cNvPr id="170" name="Google Shape;170;p17"/>
          <p:cNvSpPr txBox="1"/>
          <p:nvPr/>
        </p:nvSpPr>
        <p:spPr>
          <a:xfrm>
            <a:off x="1206850" y="4345850"/>
            <a:ext cx="62793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Lato"/>
                <a:ea typeface="Lato"/>
                <a:cs typeface="Lato"/>
                <a:sym typeface="Lato"/>
              </a:rPr>
              <a:t>How does this NN help with deciding to go to the beach? (wave size, crowd size, recent shark attacks)</a:t>
            </a:r>
            <a:endParaRPr>
              <a:solidFill>
                <a:schemeClr val="lt1"/>
              </a:solidFill>
              <a:latin typeface="Lato"/>
              <a:ea typeface="Lato"/>
              <a:cs typeface="Lato"/>
              <a:sym typeface="La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18"/>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3000"/>
              <a:t>Introduction and Background (contd.)</a:t>
            </a:r>
            <a:endParaRPr sz="3000"/>
          </a:p>
        </p:txBody>
      </p:sp>
      <p:sp>
        <p:nvSpPr>
          <p:cNvPr id="176" name="Google Shape;176;p18"/>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Char char="●"/>
            </a:pPr>
            <a:r>
              <a:rPr lang="en" sz="1800"/>
              <a:t>Assign weights to every connection </a:t>
            </a:r>
            <a:endParaRPr sz="1800"/>
          </a:p>
          <a:p>
            <a:pPr indent="-342900" lvl="0" marL="457200" rtl="0" algn="l">
              <a:spcBef>
                <a:spcPts val="0"/>
              </a:spcBef>
              <a:spcAft>
                <a:spcPts val="0"/>
              </a:spcAft>
              <a:buSzPts val="1800"/>
              <a:buChar char="●"/>
            </a:pPr>
            <a:r>
              <a:rPr lang="en" sz="1800"/>
              <a:t>Add biases to the input summation</a:t>
            </a:r>
            <a:endParaRPr sz="1800"/>
          </a:p>
          <a:p>
            <a:pPr indent="-342900" lvl="0" marL="457200" rtl="0" algn="l">
              <a:spcBef>
                <a:spcPts val="0"/>
              </a:spcBef>
              <a:spcAft>
                <a:spcPts val="0"/>
              </a:spcAft>
              <a:buSzPts val="1800"/>
              <a:buChar char="●"/>
            </a:pPr>
            <a:r>
              <a:rPr lang="en" sz="1800"/>
              <a:t>Use functions to decide what/if information is transmitted to another node in the network</a:t>
            </a:r>
            <a:endParaRPr sz="1800"/>
          </a:p>
          <a:p>
            <a:pPr indent="-342900" lvl="0" marL="457200" rtl="0" algn="l">
              <a:spcBef>
                <a:spcPts val="0"/>
              </a:spcBef>
              <a:spcAft>
                <a:spcPts val="0"/>
              </a:spcAft>
              <a:buSzPts val="1800"/>
              <a:buChar char="●"/>
            </a:pPr>
            <a:r>
              <a:rPr lang="en" sz="1800"/>
              <a:t>Weights, Biases, (and activation functions) constitute the “parameters” of a model - recent large models have 175B of them!</a:t>
            </a:r>
            <a:endParaRPr sz="1800"/>
          </a:p>
          <a:p>
            <a:pPr indent="-342900" lvl="0" marL="457200" rtl="0" algn="l">
              <a:spcBef>
                <a:spcPts val="0"/>
              </a:spcBef>
              <a:spcAft>
                <a:spcPts val="0"/>
              </a:spcAft>
              <a:buSzPts val="1800"/>
              <a:buChar char="●"/>
            </a:pPr>
            <a:r>
              <a:rPr lang="en" sz="1800"/>
              <a:t>“Hidden” Layers help bring non-linearity and complexity to NNs (example of recognizing a church from an image)</a:t>
            </a:r>
            <a:endParaRPr sz="1800"/>
          </a:p>
          <a:p>
            <a:pPr indent="-342900" lvl="0" marL="457200" rtl="0" algn="l">
              <a:spcBef>
                <a:spcPts val="0"/>
              </a:spcBef>
              <a:spcAft>
                <a:spcPts val="0"/>
              </a:spcAft>
              <a:buSzPts val="1800"/>
              <a:buChar char="●"/>
            </a:pPr>
            <a:r>
              <a:rPr lang="en" sz="1800"/>
              <a:t>A larger number of hidden layers constitutes a deep learning NN</a:t>
            </a:r>
            <a:endParaRPr sz="1800"/>
          </a:p>
        </p:txBody>
      </p:sp>
      <p:sp>
        <p:nvSpPr>
          <p:cNvPr id="177" name="Google Shape;177;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78" name="Google Shape;178;p18"/>
          <p:cNvPicPr preferRelativeResize="0"/>
          <p:nvPr/>
        </p:nvPicPr>
        <p:blipFill>
          <a:blip r:embed="rId3">
            <a:alphaModFix/>
          </a:blip>
          <a:stretch>
            <a:fillRect/>
          </a:stretch>
        </p:blipFill>
        <p:spPr>
          <a:xfrm>
            <a:off x="6502443" y="922300"/>
            <a:ext cx="2162851" cy="1100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6">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6">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6">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6">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6">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6">
                                            <p:txEl>
                                              <p:pRg end="5" st="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19"/>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3000"/>
              <a:t>Introduction and Background (contd.)</a:t>
            </a:r>
            <a:endParaRPr sz="3000"/>
          </a:p>
        </p:txBody>
      </p:sp>
      <p:sp>
        <p:nvSpPr>
          <p:cNvPr id="184" name="Google Shape;184;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85" name="Google Shape;185;p19"/>
          <p:cNvPicPr preferRelativeResize="0"/>
          <p:nvPr/>
        </p:nvPicPr>
        <p:blipFill>
          <a:blip r:embed="rId3">
            <a:alphaModFix/>
          </a:blip>
          <a:stretch>
            <a:fillRect/>
          </a:stretch>
        </p:blipFill>
        <p:spPr>
          <a:xfrm>
            <a:off x="2484937" y="1613312"/>
            <a:ext cx="4174126" cy="1916875"/>
          </a:xfrm>
          <a:prstGeom prst="rect">
            <a:avLst/>
          </a:prstGeom>
          <a:noFill/>
          <a:ln>
            <a:noFill/>
          </a:ln>
        </p:spPr>
      </p:pic>
      <p:sp>
        <p:nvSpPr>
          <p:cNvPr id="186" name="Google Shape;186;p19"/>
          <p:cNvSpPr txBox="1"/>
          <p:nvPr/>
        </p:nvSpPr>
        <p:spPr>
          <a:xfrm>
            <a:off x="1297500" y="1213100"/>
            <a:ext cx="4167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Lato"/>
                <a:ea typeface="Lato"/>
                <a:cs typeface="Lato"/>
                <a:sym typeface="Lato"/>
              </a:rPr>
              <a:t>AI/ML/NN/deep learning - how are they related?</a:t>
            </a:r>
            <a:endParaRPr>
              <a:solidFill>
                <a:schemeClr val="lt1"/>
              </a:solidFill>
              <a:latin typeface="Lato"/>
              <a:ea typeface="Lato"/>
              <a:cs typeface="Lato"/>
              <a:sym typeface="Lato"/>
            </a:endParaRPr>
          </a:p>
        </p:txBody>
      </p:sp>
      <p:sp>
        <p:nvSpPr>
          <p:cNvPr id="187" name="Google Shape;187;p19"/>
          <p:cNvSpPr txBox="1"/>
          <p:nvPr/>
        </p:nvSpPr>
        <p:spPr>
          <a:xfrm>
            <a:off x="1297500" y="3636900"/>
            <a:ext cx="6264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Lato"/>
                <a:ea typeface="Lato"/>
                <a:cs typeface="Lato"/>
                <a:sym typeface="Lato"/>
              </a:rPr>
              <a:t>AI is the broadest term for mimicking human intelligence</a:t>
            </a:r>
            <a:endParaRPr>
              <a:solidFill>
                <a:schemeClr val="lt1"/>
              </a:solidFill>
              <a:latin typeface="Lato"/>
              <a:ea typeface="Lato"/>
              <a:cs typeface="Lato"/>
              <a:sym typeface="Lato"/>
            </a:endParaRPr>
          </a:p>
        </p:txBody>
      </p:sp>
      <p:sp>
        <p:nvSpPr>
          <p:cNvPr id="188" name="Google Shape;188;p19"/>
          <p:cNvSpPr txBox="1"/>
          <p:nvPr/>
        </p:nvSpPr>
        <p:spPr>
          <a:xfrm>
            <a:off x="1297500" y="3948450"/>
            <a:ext cx="62649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Lato"/>
                <a:ea typeface="Lato"/>
                <a:cs typeface="Lato"/>
                <a:sym typeface="Lato"/>
              </a:rPr>
              <a:t>ML models that don’t implement a NN are usually limited to structured data input only, require considerably more human involvement in training and preparing the model</a:t>
            </a:r>
            <a:endParaRPr>
              <a:solidFill>
                <a:schemeClr val="lt1"/>
              </a:solidFill>
              <a:latin typeface="Lato"/>
              <a:ea typeface="Lato"/>
              <a:cs typeface="Lato"/>
              <a:sym typeface="La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0"/>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3000"/>
              <a:t>Introduction and Background (contd.)</a:t>
            </a:r>
            <a:endParaRPr sz="3000"/>
          </a:p>
        </p:txBody>
      </p:sp>
      <p:sp>
        <p:nvSpPr>
          <p:cNvPr id="194" name="Google Shape;194;p20"/>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sz="1800"/>
              <a:t>RNN (Recurrent) - feedback loops to store and “remember” from previous inputs.  Allowed temporal dependencies and context to be built. Google recently (2017) created advancements and the result came to be called “transformers”. Think conversational bots</a:t>
            </a:r>
            <a:endParaRPr sz="1800"/>
          </a:p>
          <a:p>
            <a:pPr indent="-342900" lvl="0" marL="457200" rtl="0" algn="l">
              <a:spcBef>
                <a:spcPts val="0"/>
              </a:spcBef>
              <a:spcAft>
                <a:spcPts val="0"/>
              </a:spcAft>
              <a:buSzPts val="1800"/>
              <a:buChar char="●"/>
            </a:pPr>
            <a:r>
              <a:rPr lang="en" sz="1800"/>
              <a:t>GAN (Generative-Adversarial) - as name suggests there are two parts which learn from each other to form a virtuous cycle of optimization. Think image synthesis, content creation</a:t>
            </a:r>
            <a:endParaRPr sz="1800"/>
          </a:p>
        </p:txBody>
      </p:sp>
      <p:sp>
        <p:nvSpPr>
          <p:cNvPr id="195" name="Google Shape;195;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96" name="Google Shape;196;p20"/>
          <p:cNvSpPr txBox="1"/>
          <p:nvPr/>
        </p:nvSpPr>
        <p:spPr>
          <a:xfrm>
            <a:off x="1344300" y="1170050"/>
            <a:ext cx="4167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Lato"/>
                <a:ea typeface="Lato"/>
                <a:cs typeface="Lato"/>
                <a:sym typeface="Lato"/>
              </a:rPr>
              <a:t>Major types of NN</a:t>
            </a:r>
            <a:endParaRPr>
              <a:solidFill>
                <a:schemeClr val="lt1"/>
              </a:solidFill>
              <a:latin typeface="Lato"/>
              <a:ea typeface="Lato"/>
              <a:cs typeface="Lato"/>
              <a:sym typeface="La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4">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4">
                                            <p:txEl>
                                              <p:pRg end="1" st="1"/>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2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000"/>
              <a:t>Current Trends</a:t>
            </a:r>
            <a:endParaRPr sz="3000"/>
          </a:p>
        </p:txBody>
      </p:sp>
      <p:sp>
        <p:nvSpPr>
          <p:cNvPr id="202" name="Google Shape;202;p21"/>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fontScale="77500" lnSpcReduction="20000"/>
          </a:bodyPr>
          <a:lstStyle/>
          <a:p>
            <a:pPr indent="-317182" lvl="0" marL="457200" rtl="0" algn="l">
              <a:spcBef>
                <a:spcPts val="0"/>
              </a:spcBef>
              <a:spcAft>
                <a:spcPts val="0"/>
              </a:spcAft>
              <a:buSzPct val="100000"/>
              <a:buChar char="●"/>
            </a:pPr>
            <a:r>
              <a:rPr lang="en" sz="1800"/>
              <a:t>Recent advances in NNs owed to improvements in:</a:t>
            </a:r>
            <a:endParaRPr sz="1800"/>
          </a:p>
          <a:p>
            <a:pPr indent="-317182" lvl="1" marL="914400" rtl="0" algn="l">
              <a:spcBef>
                <a:spcPts val="0"/>
              </a:spcBef>
              <a:spcAft>
                <a:spcPts val="0"/>
              </a:spcAft>
              <a:buSzPct val="100000"/>
              <a:buChar char="○"/>
            </a:pPr>
            <a:r>
              <a:rPr lang="en" sz="1800"/>
              <a:t>Scale: very large, very deep</a:t>
            </a:r>
            <a:endParaRPr sz="1800"/>
          </a:p>
          <a:p>
            <a:pPr indent="-317182" lvl="1" marL="914400" rtl="0" algn="l">
              <a:spcBef>
                <a:spcPts val="0"/>
              </a:spcBef>
              <a:spcAft>
                <a:spcPts val="0"/>
              </a:spcAft>
              <a:buSzPct val="100000"/>
              <a:buChar char="○"/>
            </a:pPr>
            <a:r>
              <a:rPr lang="en" sz="1800"/>
              <a:t>Optimizations: both in training and in self-learning (backpropagation)</a:t>
            </a:r>
            <a:endParaRPr sz="1800"/>
          </a:p>
          <a:p>
            <a:pPr indent="-317182" lvl="1" marL="914400" rtl="0" algn="l">
              <a:spcBef>
                <a:spcPts val="0"/>
              </a:spcBef>
              <a:spcAft>
                <a:spcPts val="0"/>
              </a:spcAft>
              <a:buSzPct val="100000"/>
              <a:buChar char="○"/>
            </a:pPr>
            <a:r>
              <a:rPr lang="en" sz="1800"/>
              <a:t>Combining: the recent star of AI, Large Language Models (LLMs) combine Generative (GAN) and Transformer (RNN) models</a:t>
            </a:r>
            <a:endParaRPr sz="1800"/>
          </a:p>
          <a:p>
            <a:pPr indent="-317182" lvl="2" marL="1371600" rtl="0" algn="l">
              <a:spcBef>
                <a:spcPts val="0"/>
              </a:spcBef>
              <a:spcAft>
                <a:spcPts val="0"/>
              </a:spcAft>
              <a:buSzPct val="100000"/>
              <a:buChar char="■"/>
            </a:pPr>
            <a:r>
              <a:rPr lang="en" sz="1800"/>
              <a:t>GAN providing the “creative” capability - what should be the next word?</a:t>
            </a:r>
            <a:endParaRPr sz="1800"/>
          </a:p>
          <a:p>
            <a:pPr indent="-317182" lvl="2" marL="1371600" rtl="0" algn="l">
              <a:spcBef>
                <a:spcPts val="0"/>
              </a:spcBef>
              <a:spcAft>
                <a:spcPts val="0"/>
              </a:spcAft>
              <a:buSzPct val="100000"/>
              <a:buChar char="■"/>
            </a:pPr>
            <a:r>
              <a:rPr lang="en" sz="1800"/>
              <a:t>Transformer providing the “attentive” capability to remember relationships and context</a:t>
            </a:r>
            <a:endParaRPr sz="1800"/>
          </a:p>
          <a:p>
            <a:pPr indent="-317182" lvl="1" marL="914400" rtl="0" algn="l">
              <a:spcBef>
                <a:spcPts val="0"/>
              </a:spcBef>
              <a:spcAft>
                <a:spcPts val="0"/>
              </a:spcAft>
              <a:buSzPct val="100000"/>
              <a:buChar char="○"/>
            </a:pPr>
            <a:r>
              <a:rPr lang="en" sz="1800"/>
              <a:t>Multimodal: not just text, but images, and soon videos</a:t>
            </a:r>
            <a:endParaRPr sz="1800"/>
          </a:p>
          <a:p>
            <a:pPr indent="0" lvl="0" marL="0" rtl="0" algn="l">
              <a:spcBef>
                <a:spcPts val="1200"/>
              </a:spcBef>
              <a:spcAft>
                <a:spcPts val="1200"/>
              </a:spcAft>
              <a:buNone/>
            </a:pPr>
            <a:r>
              <a:rPr lang="en" sz="1800"/>
              <a:t>Net result are multimodal LLMs with 175B parameters (weights, biases), upto 48 layers, with 1T connections!</a:t>
            </a:r>
            <a:endParaRPr sz="1800"/>
          </a:p>
        </p:txBody>
      </p:sp>
      <p:sp>
        <p:nvSpPr>
          <p:cNvPr id="203" name="Google Shape;203;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2">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2">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2">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2">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2">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2">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2">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2">
                                            <p:txEl>
                                              <p:pRg end="7" st="7"/>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