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8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3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432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746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287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5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775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289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8237" y="878586"/>
            <a:ext cx="696752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894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80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0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6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6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31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0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83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138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8237" y="3497326"/>
            <a:ext cx="5347970" cy="1642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4000" spc="-65" dirty="0">
                <a:solidFill>
                  <a:srgbClr val="FFFFFF"/>
                </a:solidFill>
                <a:latin typeface="Verdana"/>
                <a:cs typeface="Verdana"/>
              </a:rPr>
              <a:t>York </a:t>
            </a:r>
            <a:r>
              <a:rPr sz="4000" spc="-30" dirty="0">
                <a:solidFill>
                  <a:srgbClr val="FFFFFF"/>
                </a:solidFill>
                <a:latin typeface="Verdana"/>
                <a:cs typeface="Verdana"/>
              </a:rPr>
              <a:t>Food </a:t>
            </a:r>
            <a:r>
              <a:rPr sz="4000" spc="-85" dirty="0">
                <a:solidFill>
                  <a:srgbClr val="FFFFFF"/>
                </a:solidFill>
                <a:latin typeface="Verdana"/>
                <a:cs typeface="Verdana"/>
              </a:rPr>
              <a:t>Truck  </a:t>
            </a:r>
            <a:r>
              <a:rPr sz="4000" spc="-1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endParaRPr sz="4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IN" sz="2000" dirty="0" smtClean="0">
                <a:solidFill>
                  <a:srgbClr val="FF9000"/>
                </a:solidFill>
                <a:latin typeface="Verdana"/>
                <a:cs typeface="Verdana"/>
              </a:rPr>
              <a:t>Jagadeesh T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8237" y="878586"/>
            <a:ext cx="5600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Results: Cluster-wise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ranks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79550"/>
            <a:ext cx="6971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Table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03: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Ranks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 Cluster 2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neighborhoods (Neighborhoods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with 0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attractions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discarded).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219325"/>
            <a:ext cx="7522972" cy="2814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8237" y="878586"/>
            <a:ext cx="5600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Results: Cluster-wise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ranks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79550"/>
            <a:ext cx="6971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Table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04: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Ranks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 Cluster 3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neighborhoods (Neighborhoods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with 0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attractions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discarded).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39" y="2039662"/>
            <a:ext cx="83185" cy="2781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5911" y="2133638"/>
            <a:ext cx="7516114" cy="4157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237" y="878586"/>
            <a:ext cx="5600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Results: Cluster-wise</a:t>
            </a:r>
            <a:r>
              <a:rPr sz="3200" spc="-55" dirty="0"/>
              <a:t> </a:t>
            </a:r>
            <a:r>
              <a:rPr sz="3200" spc="-15" dirty="0"/>
              <a:t>ranks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479550"/>
            <a:ext cx="5064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Table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05: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Ranks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 Cluster 4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neighborhoods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765880"/>
            <a:ext cx="5062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Table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06: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Ranks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 Cluster 5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neighborhoods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4344" y="2209761"/>
            <a:ext cx="7329043" cy="841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121" y="4495800"/>
            <a:ext cx="7308215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237" y="878586"/>
            <a:ext cx="2222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Conclusion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88237" y="1698272"/>
            <a:ext cx="4429125" cy="265366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355600" algn="l"/>
              </a:tabLst>
            </a:pPr>
            <a:r>
              <a:rPr sz="1800" spc="335" dirty="0">
                <a:solidFill>
                  <a:srgbClr val="FF9000"/>
                </a:solidFill>
                <a:latin typeface="Arial"/>
                <a:cs typeface="Arial"/>
              </a:rPr>
              <a:t>	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Food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truck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winning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neighborhoods: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</a:pPr>
            <a:r>
              <a:rPr sz="1600" spc="295" dirty="0">
                <a:solidFill>
                  <a:srgbClr val="FF9000"/>
                </a:solidFill>
                <a:latin typeface="Arial"/>
                <a:cs typeface="Arial"/>
              </a:rPr>
              <a:t>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Morningside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Heights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</a:pPr>
            <a:r>
              <a:rPr sz="1600" spc="295" dirty="0">
                <a:solidFill>
                  <a:srgbClr val="FF9000"/>
                </a:solidFill>
                <a:latin typeface="Arial"/>
                <a:cs typeface="Arial"/>
              </a:rPr>
              <a:t></a:t>
            </a:r>
            <a:r>
              <a:rPr sz="1600" spc="380" dirty="0">
                <a:solidFill>
                  <a:srgbClr val="FF9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Manhattanville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sz="1600" spc="295" dirty="0">
                <a:solidFill>
                  <a:srgbClr val="FF9000"/>
                </a:solidFill>
                <a:latin typeface="Arial"/>
                <a:cs typeface="Arial"/>
              </a:rPr>
              <a:t>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Roosevelt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Island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85"/>
              </a:spcBef>
            </a:pPr>
            <a:r>
              <a:rPr sz="1600" spc="295" dirty="0">
                <a:solidFill>
                  <a:srgbClr val="FF9000"/>
                </a:solidFill>
                <a:latin typeface="Arial"/>
                <a:cs typeface="Arial"/>
              </a:rPr>
              <a:t>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Lincoln</a:t>
            </a:r>
            <a:r>
              <a:rPr sz="16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Square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</a:pPr>
            <a:r>
              <a:rPr sz="1600" spc="295" dirty="0">
                <a:solidFill>
                  <a:srgbClr val="FF9000"/>
                </a:solidFill>
                <a:latin typeface="Arial"/>
                <a:cs typeface="Arial"/>
              </a:rPr>
              <a:t>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Stuyvesant</a:t>
            </a:r>
            <a:r>
              <a:rPr sz="16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Town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85"/>
              </a:spcBef>
            </a:pPr>
            <a:r>
              <a:rPr sz="1600" spc="295" dirty="0">
                <a:solidFill>
                  <a:srgbClr val="FF9000"/>
                </a:solidFill>
                <a:latin typeface="Arial"/>
                <a:cs typeface="Arial"/>
              </a:rPr>
              <a:t></a:t>
            </a:r>
            <a:r>
              <a:rPr sz="1600" spc="380" dirty="0">
                <a:solidFill>
                  <a:srgbClr val="FF9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Soho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237" y="878586"/>
            <a:ext cx="2173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Discuss</a:t>
            </a:r>
            <a:r>
              <a:rPr sz="3200" spc="5" dirty="0"/>
              <a:t>i</a:t>
            </a:r>
            <a:r>
              <a:rPr sz="3200" spc="-15" dirty="0"/>
              <a:t>o</a:t>
            </a:r>
            <a:r>
              <a:rPr sz="3200" dirty="0"/>
              <a:t>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88237" y="1839214"/>
            <a:ext cx="6960234" cy="231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spc="335" dirty="0">
                <a:solidFill>
                  <a:srgbClr val="FF9000"/>
                </a:solidFill>
                <a:latin typeface="Arial"/>
                <a:cs typeface="Arial"/>
              </a:rPr>
              <a:t>	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Some clusters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many competing neighborhoods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positive scores than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winning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neighborhoods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in other  clusters.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</a:pPr>
            <a:r>
              <a:rPr sz="1600" spc="295" dirty="0">
                <a:solidFill>
                  <a:srgbClr val="FF9000"/>
                </a:solidFill>
                <a:latin typeface="Arial"/>
                <a:cs typeface="Arial"/>
              </a:rPr>
              <a:t>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Ex: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cluster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3 Battery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Park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a large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positive</a:t>
            </a:r>
            <a:r>
              <a:rPr sz="1600" spc="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value.</a:t>
            </a:r>
            <a:endParaRPr sz="1600">
              <a:latin typeface="Verdana"/>
              <a:cs typeface="Verdana"/>
            </a:endParaRPr>
          </a:p>
          <a:p>
            <a:pPr marL="756285" marR="8255" indent="-287020">
              <a:lnSpc>
                <a:spcPct val="100000"/>
              </a:lnSpc>
              <a:spcBef>
                <a:spcPts val="985"/>
              </a:spcBef>
            </a:pPr>
            <a:r>
              <a:rPr sz="1600" spc="295" dirty="0">
                <a:solidFill>
                  <a:srgbClr val="FF9000"/>
                </a:solidFill>
                <a:latin typeface="Arial"/>
                <a:cs typeface="Arial"/>
              </a:rPr>
              <a:t>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Sometimes placing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a food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truck in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Battery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Park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could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be  advantages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than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placing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food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trucks in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Morningside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Heights, 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Manhattanville or Soho that has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negative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scores although  they are cluster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winners.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237" y="4107307"/>
            <a:ext cx="2692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45" dirty="0"/>
              <a:t> </a:t>
            </a:r>
            <a:r>
              <a:rPr spc="-2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237" y="878586"/>
            <a:ext cx="2865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Business</a:t>
            </a:r>
            <a:r>
              <a:rPr sz="3200" spc="-55" dirty="0"/>
              <a:t> </a:t>
            </a:r>
            <a:r>
              <a:rPr sz="3200" spc="-10" dirty="0"/>
              <a:t>Idea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88237" y="1708150"/>
            <a:ext cx="6064885" cy="341249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Why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food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business?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5600" algn="l"/>
              </a:tabLst>
            </a:pPr>
            <a:r>
              <a:rPr sz="1800" spc="335" dirty="0">
                <a:solidFill>
                  <a:srgbClr val="FF9000"/>
                </a:solidFill>
                <a:latin typeface="Arial"/>
                <a:cs typeface="Arial"/>
              </a:rPr>
              <a:t>	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Demand for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"Food"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never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decreases.</a:t>
            </a: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1035"/>
              </a:spcBef>
              <a:tabLst>
                <a:tab pos="355600" algn="l"/>
              </a:tabLst>
            </a:pPr>
            <a:r>
              <a:rPr sz="1800" spc="335" dirty="0">
                <a:solidFill>
                  <a:srgbClr val="FF9000"/>
                </a:solidFill>
                <a:latin typeface="Arial"/>
                <a:cs typeface="Arial"/>
              </a:rPr>
              <a:t>	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profitable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expanding type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businesses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world.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Food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Trucks</a:t>
            </a:r>
            <a:endParaRPr sz="1800">
              <a:latin typeface="Verdana"/>
              <a:cs typeface="Verdana"/>
            </a:endParaRPr>
          </a:p>
          <a:p>
            <a:pPr marL="355600" marR="397510" indent="-343535">
              <a:lnSpc>
                <a:spcPct val="100000"/>
              </a:lnSpc>
              <a:spcBef>
                <a:spcPts val="1035"/>
              </a:spcBef>
              <a:tabLst>
                <a:tab pos="355600" algn="l"/>
              </a:tabLst>
            </a:pPr>
            <a:r>
              <a:rPr sz="1800" spc="335" dirty="0">
                <a:solidFill>
                  <a:srgbClr val="FF9000"/>
                </a:solidFill>
                <a:latin typeface="Arial"/>
                <a:cs typeface="Arial"/>
              </a:rPr>
              <a:t>	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Food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Trucks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are one of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main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attractions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Manhattan.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355600" algn="l"/>
              </a:tabLst>
            </a:pPr>
            <a:r>
              <a:rPr sz="1800" spc="335" dirty="0">
                <a:solidFill>
                  <a:srgbClr val="FF9000"/>
                </a:solidFill>
                <a:latin typeface="Arial"/>
                <a:cs typeface="Arial"/>
              </a:rPr>
              <a:t>	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setup less assets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investments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needed.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237" y="878586"/>
            <a:ext cx="68713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Parameters </a:t>
            </a:r>
            <a:r>
              <a:rPr sz="3200" spc="-10" dirty="0"/>
              <a:t>in </a:t>
            </a:r>
            <a:r>
              <a:rPr sz="3200" spc="-5" dirty="0"/>
              <a:t>placing </a:t>
            </a:r>
            <a:r>
              <a:rPr sz="3200" dirty="0"/>
              <a:t>food</a:t>
            </a:r>
            <a:r>
              <a:rPr sz="3200" spc="-25" dirty="0"/>
              <a:t> </a:t>
            </a:r>
            <a:r>
              <a:rPr sz="3200" spc="-5" dirty="0"/>
              <a:t>trucks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88237" y="1708150"/>
            <a:ext cx="6653530" cy="219646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355600" algn="l"/>
              </a:tabLst>
            </a:pPr>
            <a:r>
              <a:rPr sz="1800" spc="335" dirty="0">
                <a:solidFill>
                  <a:srgbClr val="FF9000"/>
                </a:solidFill>
                <a:latin typeface="Arial"/>
                <a:cs typeface="Arial"/>
              </a:rPr>
              <a:t>	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Food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Trucks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must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be placed near populated</a:t>
            </a:r>
            <a:r>
              <a:rPr sz="18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areas.</a:t>
            </a: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1030"/>
              </a:spcBef>
              <a:tabLst>
                <a:tab pos="355600" algn="l"/>
              </a:tabLst>
            </a:pPr>
            <a:r>
              <a:rPr sz="1800" spc="335" dirty="0">
                <a:solidFill>
                  <a:srgbClr val="FF9000"/>
                </a:solidFill>
                <a:latin typeface="Arial"/>
                <a:cs typeface="Arial"/>
              </a:rPr>
              <a:t>	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Ideal: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Close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to Monuments,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Parks,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Fountains,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Schools, 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Apartment buildings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400685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Problem: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6 food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trucks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need to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find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best  places to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place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them.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236" y="878586"/>
            <a:ext cx="249316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3304311"/>
            <a:ext cx="46482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8237" y="1708150"/>
            <a:ext cx="7171690" cy="302577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355600" algn="l"/>
              </a:tabLst>
            </a:pPr>
            <a:r>
              <a:rPr sz="1800" spc="335" dirty="0">
                <a:solidFill>
                  <a:srgbClr val="FF9000"/>
                </a:solidFill>
                <a:latin typeface="Arial"/>
                <a:cs typeface="Arial"/>
              </a:rPr>
              <a:t>	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are 40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neighborhoods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Manhattan.</a:t>
            </a:r>
            <a:endParaRPr sz="1800">
              <a:latin typeface="Verdana"/>
              <a:cs typeface="Verdana"/>
            </a:endParaRPr>
          </a:p>
          <a:p>
            <a:pPr marL="355600" marR="356870" indent="-343535">
              <a:lnSpc>
                <a:spcPct val="100000"/>
              </a:lnSpc>
              <a:spcBef>
                <a:spcPts val="1030"/>
              </a:spcBef>
              <a:tabLst>
                <a:tab pos="355600" algn="l"/>
              </a:tabLst>
            </a:pPr>
            <a:r>
              <a:rPr sz="1800" spc="335" dirty="0">
                <a:solidFill>
                  <a:srgbClr val="FF9000"/>
                </a:solidFill>
                <a:latin typeface="Arial"/>
                <a:cs typeface="Arial"/>
              </a:rPr>
              <a:t>	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Neighborhoods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be categorized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into 6 clusters and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each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cluster food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truck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be placed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the best  candidate neighborhood (ranking system).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5404485" marR="50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Figure 01:  Neighborhood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locations in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the  Manhattan  borough,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237" y="878586"/>
            <a:ext cx="2629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1.</a:t>
            </a:r>
            <a:r>
              <a:rPr sz="3200" spc="-75" dirty="0"/>
              <a:t> </a:t>
            </a:r>
            <a:r>
              <a:rPr sz="3200" spc="-10" dirty="0"/>
              <a:t>Clustering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33661" y="3126658"/>
            <a:ext cx="43434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700" y="1752601"/>
            <a:ext cx="6711654" cy="137159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We will cluster using k-means clustering (6 clusters) </a:t>
            </a:r>
          </a:p>
          <a:p>
            <a:r>
              <a:rPr lang="en-IN" dirty="0" smtClean="0"/>
              <a:t>Parameter</a:t>
            </a:r>
            <a:r>
              <a:rPr lang="en-IN" dirty="0"/>
              <a:t>: Mean of the frequency of occurrence of each type of venue in the top 20 most visited venues within 500 meter radius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440190" y="3124200"/>
            <a:ext cx="324661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/>
              <a:t>Figure 02: Six clusters of </a:t>
            </a:r>
            <a:r>
              <a:rPr lang="en-IN" dirty="0" smtClean="0"/>
              <a:t>neighbourhoods </a:t>
            </a:r>
            <a:r>
              <a:rPr lang="en-IN" dirty="0"/>
              <a:t>in Manhattan by their mean of the frequency of occurrence of each type of venue.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237" y="878586"/>
            <a:ext cx="53765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2. </a:t>
            </a:r>
            <a:r>
              <a:rPr sz="3200" spc="-10" dirty="0"/>
              <a:t>Ranking</a:t>
            </a:r>
            <a:r>
              <a:rPr sz="3200" spc="-40" dirty="0"/>
              <a:t> </a:t>
            </a:r>
            <a:r>
              <a:rPr sz="3200" dirty="0"/>
              <a:t>neighborhoods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88237" y="1839214"/>
            <a:ext cx="6822440" cy="3424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0489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spc="335" dirty="0">
                <a:solidFill>
                  <a:srgbClr val="FF9000"/>
                </a:solidFill>
                <a:latin typeface="Arial"/>
                <a:cs typeface="Arial"/>
              </a:rPr>
              <a:t>	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Neighborhoods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each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cluster will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ranked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according  to the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score: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1695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Score =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2*number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attractions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 food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places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55600" marR="45085" indent="-343535">
              <a:lnSpc>
                <a:spcPct val="100000"/>
              </a:lnSpc>
              <a:spcBef>
                <a:spcPts val="1695"/>
              </a:spcBef>
              <a:tabLst>
                <a:tab pos="355600" algn="l"/>
              </a:tabLst>
            </a:pPr>
            <a:r>
              <a:rPr sz="1800" spc="335" dirty="0">
                <a:solidFill>
                  <a:srgbClr val="FF9000"/>
                </a:solidFill>
                <a:latin typeface="Arial"/>
                <a:cs typeface="Arial"/>
              </a:rPr>
              <a:t>	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Neighborhoods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with 0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attractions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top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20 most visited 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places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be discarded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analysis.</a:t>
            </a:r>
            <a:endParaRPr sz="1800">
              <a:latin typeface="Verdana"/>
              <a:cs typeface="Verdana"/>
            </a:endParaRPr>
          </a:p>
          <a:p>
            <a:pPr marL="355600" marR="153670" indent="-343535">
              <a:lnSpc>
                <a:spcPct val="100000"/>
              </a:lnSpc>
              <a:spcBef>
                <a:spcPts val="1035"/>
              </a:spcBef>
              <a:tabLst>
                <a:tab pos="355600" algn="l"/>
              </a:tabLst>
            </a:pPr>
            <a:r>
              <a:rPr sz="1800" spc="335" dirty="0">
                <a:solidFill>
                  <a:srgbClr val="FF9000"/>
                </a:solidFill>
                <a:latin typeface="Arial"/>
                <a:cs typeface="Arial"/>
              </a:rPr>
              <a:t>	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Neighborhoods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with least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negative score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largest  positive score compared to other neighborhoods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cluster are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winners.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237" y="878586"/>
            <a:ext cx="66097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Results: </a:t>
            </a:r>
            <a:r>
              <a:rPr sz="3200" dirty="0"/>
              <a:t>Score and </a:t>
            </a:r>
            <a:r>
              <a:rPr sz="3200" spc="-5" dirty="0"/>
              <a:t>Cluster</a:t>
            </a:r>
            <a:r>
              <a:rPr sz="3200" spc="-45" dirty="0"/>
              <a:t> </a:t>
            </a:r>
            <a:r>
              <a:rPr sz="3200" spc="-10" dirty="0"/>
              <a:t>table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17422" y="2675889"/>
            <a:ext cx="7543800" cy="3574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479550"/>
            <a:ext cx="69557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Table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01: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Attractions,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number of food places and  cluster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neighborhood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the top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20 most visited  places in each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Manhattan neighborhood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within 500 meter 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radius.(part)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8237" y="878586"/>
            <a:ext cx="5600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Results: Cluster-wise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ranks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79550"/>
            <a:ext cx="5147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Table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02: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Ranks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 Cluster 0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neighborhoods.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4806" y="2057400"/>
            <a:ext cx="7890636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237" y="878586"/>
            <a:ext cx="5600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Results: Cluster-wise</a:t>
            </a:r>
            <a:r>
              <a:rPr sz="3200" spc="-55" dirty="0"/>
              <a:t> </a:t>
            </a:r>
            <a:r>
              <a:rPr sz="3200" spc="-15" dirty="0"/>
              <a:t>ranks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479550"/>
            <a:ext cx="69710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Table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03: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Ranks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 Cluster 1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neighborhoods (Neighborhoods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with 0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attractions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discarded).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209825"/>
            <a:ext cx="7543800" cy="3904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229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Times New Roman</vt:lpstr>
      <vt:lpstr>Verdana</vt:lpstr>
      <vt:lpstr>Wingdings 3</vt:lpstr>
      <vt:lpstr>Ion</vt:lpstr>
      <vt:lpstr>PowerPoint Presentation</vt:lpstr>
      <vt:lpstr>Business Idea</vt:lpstr>
      <vt:lpstr>Parameters in placing food trucks</vt:lpstr>
      <vt:lpstr>Approach</vt:lpstr>
      <vt:lpstr>1. Clustering</vt:lpstr>
      <vt:lpstr>2. Ranking neighborhoods</vt:lpstr>
      <vt:lpstr>Results: Score and Cluster table</vt:lpstr>
      <vt:lpstr>PowerPoint Presentation</vt:lpstr>
      <vt:lpstr>Results: Cluster-wise ranks</vt:lpstr>
      <vt:lpstr>PowerPoint Presentation</vt:lpstr>
      <vt:lpstr>PowerPoint Presentation</vt:lpstr>
      <vt:lpstr>Results: Cluster-wise ranks</vt:lpstr>
      <vt:lpstr>Conclusion</vt:lpstr>
      <vt:lpstr>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Manhattan Food Truck Project</dc:title>
  <dc:creator>Manji</dc:creator>
  <cp:lastModifiedBy>Jagadeesh Thallam (LATAM)</cp:lastModifiedBy>
  <cp:revision>4</cp:revision>
  <dcterms:created xsi:type="dcterms:W3CDTF">2019-06-16T21:34:27Z</dcterms:created>
  <dcterms:modified xsi:type="dcterms:W3CDTF">2019-06-16T21:41:09Z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2019-06-16T00:00:00Z</vt:filetime>
  </property>
  <property fmtid="{D5CDD505-2E9C-101B-9397-08002B2CF9AE}" pid="5" name="MSIP_Label_b9a70571-31c6-4603-80c1-ef2fb871a62a_Enabled">
    <vt:lpwstr>True</vt:lpwstr>
  </property>
  <property fmtid="{D5CDD505-2E9C-101B-9397-08002B2CF9AE}" pid="6" name="MSIP_Label_b9a70571-31c6-4603-80c1-ef2fb871a62a_SiteId">
    <vt:lpwstr>258ac4e4-146a-411e-9dc8-79a9e12fd6da</vt:lpwstr>
  </property>
  <property fmtid="{D5CDD505-2E9C-101B-9397-08002B2CF9AE}" pid="7" name="MSIP_Label_b9a70571-31c6-4603-80c1-ef2fb871a62a_Ref">
    <vt:lpwstr>https://api.informationprotection.azure.com/api/258ac4e4-146a-411e-9dc8-79a9e12fd6da</vt:lpwstr>
  </property>
  <property fmtid="{D5CDD505-2E9C-101B-9397-08002B2CF9AE}" pid="8" name="MSIP_Label_b9a70571-31c6-4603-80c1-ef2fb871a62a_Owner">
    <vt:lpwstr>JA315657@wipro.com</vt:lpwstr>
  </property>
  <property fmtid="{D5CDD505-2E9C-101B-9397-08002B2CF9AE}" pid="9" name="MSIP_Label_b9a70571-31c6-4603-80c1-ef2fb871a62a_SetDate">
    <vt:lpwstr>2019-06-17T03:06:03.6712748+05:30</vt:lpwstr>
  </property>
  <property fmtid="{D5CDD505-2E9C-101B-9397-08002B2CF9AE}" pid="10" name="MSIP_Label_b9a70571-31c6-4603-80c1-ef2fb871a62a_Name">
    <vt:lpwstr>Internal and Restricted</vt:lpwstr>
  </property>
  <property fmtid="{D5CDD505-2E9C-101B-9397-08002B2CF9AE}" pid="11" name="MSIP_Label_b9a70571-31c6-4603-80c1-ef2fb871a62a_Application">
    <vt:lpwstr>Microsoft Azure Information Protection</vt:lpwstr>
  </property>
  <property fmtid="{D5CDD505-2E9C-101B-9397-08002B2CF9AE}" pid="12" name="MSIP_Label_b9a70571-31c6-4603-80c1-ef2fb871a62a_Extended_MSFT_Method">
    <vt:lpwstr>Automatic</vt:lpwstr>
  </property>
  <property fmtid="{D5CDD505-2E9C-101B-9397-08002B2CF9AE}" pid="13" name="Sensitivity">
    <vt:lpwstr>Internal and Restricted</vt:lpwstr>
  </property>
</Properties>
</file>