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68" r:id="rId2"/>
    <p:sldId id="258" r:id="rId3"/>
    <p:sldId id="257" r:id="rId4"/>
    <p:sldId id="259" r:id="rId5"/>
    <p:sldId id="260" r:id="rId6"/>
    <p:sldId id="261" r:id="rId7"/>
    <p:sldId id="262" r:id="rId8"/>
    <p:sldId id="263" r:id="rId9"/>
    <p:sldId id="264" r:id="rId10"/>
    <p:sldId id="265" r:id="rId11"/>
    <p:sldId id="266" r:id="rId12"/>
    <p:sldId id="269" r:id="rId13"/>
    <p:sldId id="267"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0"/>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7C1D23-8409-4F5C-9085-A6A44BB8DE8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930A3E8E-94DE-4215-9C9C-DC131FC922AD}">
      <dgm:prSet/>
      <dgm:spPr/>
      <dgm:t>
        <a:bodyPr/>
        <a:lstStyle/>
        <a:p>
          <a:r>
            <a:rPr lang="en-US" b="1"/>
            <a:t>Aim: </a:t>
          </a:r>
          <a:r>
            <a:rPr lang="en-IN" b="0" i="0"/>
            <a:t>Our project aims to leverage this data to identify patterns and make predictions and interventions of heart attacks</a:t>
          </a:r>
          <a:endParaRPr lang="en-US"/>
        </a:p>
      </dgm:t>
    </dgm:pt>
    <dgm:pt modelId="{89307BAB-F3D1-47F4-BA2C-922E51065F7F}" type="parTrans" cxnId="{7E959730-2512-49AE-BA4A-DC054A7E283F}">
      <dgm:prSet/>
      <dgm:spPr/>
      <dgm:t>
        <a:bodyPr/>
        <a:lstStyle/>
        <a:p>
          <a:endParaRPr lang="en-US"/>
        </a:p>
      </dgm:t>
    </dgm:pt>
    <dgm:pt modelId="{26CAE953-D07D-476D-BB11-E78131583344}" type="sibTrans" cxnId="{7E959730-2512-49AE-BA4A-DC054A7E283F}">
      <dgm:prSet/>
      <dgm:spPr/>
      <dgm:t>
        <a:bodyPr/>
        <a:lstStyle/>
        <a:p>
          <a:endParaRPr lang="en-US"/>
        </a:p>
      </dgm:t>
    </dgm:pt>
    <dgm:pt modelId="{6DB51356-DCB2-4E89-87DF-7D2D0093F427}">
      <dgm:prSet/>
      <dgm:spPr/>
      <dgm:t>
        <a:bodyPr/>
        <a:lstStyle/>
        <a:p>
          <a:r>
            <a:rPr lang="en-US" b="1" dirty="0"/>
            <a:t>Objective: </a:t>
          </a:r>
          <a:r>
            <a:rPr lang="en-US" dirty="0"/>
            <a:t>Outlines the goal of our project in leveraging the diverse data for actionable insights in heart health.</a:t>
          </a:r>
        </a:p>
      </dgm:t>
    </dgm:pt>
    <dgm:pt modelId="{FBB5CE06-811B-475C-8AE6-C06F6A3D4875}" type="parTrans" cxnId="{41FD0D57-BF51-4CF7-9286-57AE1834822F}">
      <dgm:prSet/>
      <dgm:spPr/>
      <dgm:t>
        <a:bodyPr/>
        <a:lstStyle/>
        <a:p>
          <a:endParaRPr lang="en-US"/>
        </a:p>
      </dgm:t>
    </dgm:pt>
    <dgm:pt modelId="{711F5F28-F793-4AF7-ADA5-64CB5C89895C}" type="sibTrans" cxnId="{41FD0D57-BF51-4CF7-9286-57AE1834822F}">
      <dgm:prSet/>
      <dgm:spPr/>
      <dgm:t>
        <a:bodyPr/>
        <a:lstStyle/>
        <a:p>
          <a:endParaRPr lang="en-US"/>
        </a:p>
      </dgm:t>
    </dgm:pt>
    <dgm:pt modelId="{928B3C78-FCB7-410A-A316-F091477ACD84}">
      <dgm:prSet/>
      <dgm:spPr/>
      <dgm:t>
        <a:bodyPr/>
        <a:lstStyle/>
        <a:p>
          <a:r>
            <a:rPr lang="en-US" b="1"/>
            <a:t>Factors: </a:t>
          </a:r>
          <a:r>
            <a:rPr lang="en-IN"/>
            <a:t>Blood pressure, Heart rate, Cholesterol levels, Diabetes, Stress</a:t>
          </a:r>
          <a:endParaRPr lang="en-US"/>
        </a:p>
      </dgm:t>
    </dgm:pt>
    <dgm:pt modelId="{3C7E9237-C1B7-407E-AD0B-5789473798D1}" type="parTrans" cxnId="{ECABD838-E2E8-4416-8763-BB5D233164DE}">
      <dgm:prSet/>
      <dgm:spPr/>
      <dgm:t>
        <a:bodyPr/>
        <a:lstStyle/>
        <a:p>
          <a:endParaRPr lang="en-US"/>
        </a:p>
      </dgm:t>
    </dgm:pt>
    <dgm:pt modelId="{129FC459-016B-42CA-9AE0-275F811A1049}" type="sibTrans" cxnId="{ECABD838-E2E8-4416-8763-BB5D233164DE}">
      <dgm:prSet/>
      <dgm:spPr/>
      <dgm:t>
        <a:bodyPr/>
        <a:lstStyle/>
        <a:p>
          <a:endParaRPr lang="en-US"/>
        </a:p>
      </dgm:t>
    </dgm:pt>
    <dgm:pt modelId="{1F089BC9-29DA-F64D-8318-D623E42F5415}" type="pres">
      <dgm:prSet presAssocID="{7C7C1D23-8409-4F5C-9085-A6A44BB8DE84}" presName="hierChild1" presStyleCnt="0">
        <dgm:presLayoutVars>
          <dgm:chPref val="1"/>
          <dgm:dir/>
          <dgm:animOne val="branch"/>
          <dgm:animLvl val="lvl"/>
          <dgm:resizeHandles/>
        </dgm:presLayoutVars>
      </dgm:prSet>
      <dgm:spPr/>
    </dgm:pt>
    <dgm:pt modelId="{7C886910-B6E5-074F-99E1-D8F065BD85C5}" type="pres">
      <dgm:prSet presAssocID="{930A3E8E-94DE-4215-9C9C-DC131FC922AD}" presName="hierRoot1" presStyleCnt="0"/>
      <dgm:spPr/>
    </dgm:pt>
    <dgm:pt modelId="{5FF3CE80-D2E8-124D-A278-419AC44EDD9E}" type="pres">
      <dgm:prSet presAssocID="{930A3E8E-94DE-4215-9C9C-DC131FC922AD}" presName="composite" presStyleCnt="0"/>
      <dgm:spPr/>
    </dgm:pt>
    <dgm:pt modelId="{12EE1A12-7856-6F42-B37C-BB1F54EB4A2F}" type="pres">
      <dgm:prSet presAssocID="{930A3E8E-94DE-4215-9C9C-DC131FC922AD}" presName="background" presStyleLbl="node0" presStyleIdx="0" presStyleCnt="3"/>
      <dgm:spPr/>
    </dgm:pt>
    <dgm:pt modelId="{0EE51415-CCA0-A144-9C49-972878BF91F8}" type="pres">
      <dgm:prSet presAssocID="{930A3E8E-94DE-4215-9C9C-DC131FC922AD}" presName="text" presStyleLbl="fgAcc0" presStyleIdx="0" presStyleCnt="3">
        <dgm:presLayoutVars>
          <dgm:chPref val="3"/>
        </dgm:presLayoutVars>
      </dgm:prSet>
      <dgm:spPr/>
    </dgm:pt>
    <dgm:pt modelId="{0C8473C6-2E0B-DA4B-A432-47E2744E8E88}" type="pres">
      <dgm:prSet presAssocID="{930A3E8E-94DE-4215-9C9C-DC131FC922AD}" presName="hierChild2" presStyleCnt="0"/>
      <dgm:spPr/>
    </dgm:pt>
    <dgm:pt modelId="{560F1269-A3F1-8148-AD2E-3DB8CE9FF5ED}" type="pres">
      <dgm:prSet presAssocID="{6DB51356-DCB2-4E89-87DF-7D2D0093F427}" presName="hierRoot1" presStyleCnt="0"/>
      <dgm:spPr/>
    </dgm:pt>
    <dgm:pt modelId="{397BC56A-8DDD-BB4E-BC1B-A4AA7B90BE67}" type="pres">
      <dgm:prSet presAssocID="{6DB51356-DCB2-4E89-87DF-7D2D0093F427}" presName="composite" presStyleCnt="0"/>
      <dgm:spPr/>
    </dgm:pt>
    <dgm:pt modelId="{31FC0487-E3A8-F741-A9EE-23C6A78F63AB}" type="pres">
      <dgm:prSet presAssocID="{6DB51356-DCB2-4E89-87DF-7D2D0093F427}" presName="background" presStyleLbl="node0" presStyleIdx="1" presStyleCnt="3"/>
      <dgm:spPr/>
    </dgm:pt>
    <dgm:pt modelId="{906544FB-5841-ED45-A50C-0D0F99088831}" type="pres">
      <dgm:prSet presAssocID="{6DB51356-DCB2-4E89-87DF-7D2D0093F427}" presName="text" presStyleLbl="fgAcc0" presStyleIdx="1" presStyleCnt="3">
        <dgm:presLayoutVars>
          <dgm:chPref val="3"/>
        </dgm:presLayoutVars>
      </dgm:prSet>
      <dgm:spPr/>
    </dgm:pt>
    <dgm:pt modelId="{CF90DBD3-E1F9-3243-95CD-89A50A3854D2}" type="pres">
      <dgm:prSet presAssocID="{6DB51356-DCB2-4E89-87DF-7D2D0093F427}" presName="hierChild2" presStyleCnt="0"/>
      <dgm:spPr/>
    </dgm:pt>
    <dgm:pt modelId="{8F3A70D1-EF3D-3A46-A691-C56CDABAE558}" type="pres">
      <dgm:prSet presAssocID="{928B3C78-FCB7-410A-A316-F091477ACD84}" presName="hierRoot1" presStyleCnt="0"/>
      <dgm:spPr/>
    </dgm:pt>
    <dgm:pt modelId="{FF9010C2-DFF3-CE4C-8C7B-678EC63ECF60}" type="pres">
      <dgm:prSet presAssocID="{928B3C78-FCB7-410A-A316-F091477ACD84}" presName="composite" presStyleCnt="0"/>
      <dgm:spPr/>
    </dgm:pt>
    <dgm:pt modelId="{4CEF84E6-C64D-8241-9219-362B493CDF73}" type="pres">
      <dgm:prSet presAssocID="{928B3C78-FCB7-410A-A316-F091477ACD84}" presName="background" presStyleLbl="node0" presStyleIdx="2" presStyleCnt="3"/>
      <dgm:spPr/>
    </dgm:pt>
    <dgm:pt modelId="{D9EEC6DE-3BF3-3B48-9DDC-7A82A11FB3D4}" type="pres">
      <dgm:prSet presAssocID="{928B3C78-FCB7-410A-A316-F091477ACD84}" presName="text" presStyleLbl="fgAcc0" presStyleIdx="2" presStyleCnt="3">
        <dgm:presLayoutVars>
          <dgm:chPref val="3"/>
        </dgm:presLayoutVars>
      </dgm:prSet>
      <dgm:spPr/>
    </dgm:pt>
    <dgm:pt modelId="{48080BAD-28EC-844F-B62D-E98319EE3D73}" type="pres">
      <dgm:prSet presAssocID="{928B3C78-FCB7-410A-A316-F091477ACD84}" presName="hierChild2" presStyleCnt="0"/>
      <dgm:spPr/>
    </dgm:pt>
  </dgm:ptLst>
  <dgm:cxnLst>
    <dgm:cxn modelId="{5CF85906-4ACB-744E-A21B-3C016748730E}" type="presOf" srcId="{928B3C78-FCB7-410A-A316-F091477ACD84}" destId="{D9EEC6DE-3BF3-3B48-9DDC-7A82A11FB3D4}" srcOrd="0" destOrd="0" presId="urn:microsoft.com/office/officeart/2005/8/layout/hierarchy1"/>
    <dgm:cxn modelId="{41668F23-4D53-5845-AB43-F1342FE6D710}" type="presOf" srcId="{930A3E8E-94DE-4215-9C9C-DC131FC922AD}" destId="{0EE51415-CCA0-A144-9C49-972878BF91F8}" srcOrd="0" destOrd="0" presId="urn:microsoft.com/office/officeart/2005/8/layout/hierarchy1"/>
    <dgm:cxn modelId="{7E959730-2512-49AE-BA4A-DC054A7E283F}" srcId="{7C7C1D23-8409-4F5C-9085-A6A44BB8DE84}" destId="{930A3E8E-94DE-4215-9C9C-DC131FC922AD}" srcOrd="0" destOrd="0" parTransId="{89307BAB-F3D1-47F4-BA2C-922E51065F7F}" sibTransId="{26CAE953-D07D-476D-BB11-E78131583344}"/>
    <dgm:cxn modelId="{ECABD838-E2E8-4416-8763-BB5D233164DE}" srcId="{7C7C1D23-8409-4F5C-9085-A6A44BB8DE84}" destId="{928B3C78-FCB7-410A-A316-F091477ACD84}" srcOrd="2" destOrd="0" parTransId="{3C7E9237-C1B7-407E-AD0B-5789473798D1}" sibTransId="{129FC459-016B-42CA-9AE0-275F811A1049}"/>
    <dgm:cxn modelId="{41FD0D57-BF51-4CF7-9286-57AE1834822F}" srcId="{7C7C1D23-8409-4F5C-9085-A6A44BB8DE84}" destId="{6DB51356-DCB2-4E89-87DF-7D2D0093F427}" srcOrd="1" destOrd="0" parTransId="{FBB5CE06-811B-475C-8AE6-C06F6A3D4875}" sibTransId="{711F5F28-F793-4AF7-ADA5-64CB5C89895C}"/>
    <dgm:cxn modelId="{DBEA4298-1A00-874C-B00C-923F315456D0}" type="presOf" srcId="{7C7C1D23-8409-4F5C-9085-A6A44BB8DE84}" destId="{1F089BC9-29DA-F64D-8318-D623E42F5415}" srcOrd="0" destOrd="0" presId="urn:microsoft.com/office/officeart/2005/8/layout/hierarchy1"/>
    <dgm:cxn modelId="{DB4F84CF-B458-E04B-BA36-33E26A19B1DA}" type="presOf" srcId="{6DB51356-DCB2-4E89-87DF-7D2D0093F427}" destId="{906544FB-5841-ED45-A50C-0D0F99088831}" srcOrd="0" destOrd="0" presId="urn:microsoft.com/office/officeart/2005/8/layout/hierarchy1"/>
    <dgm:cxn modelId="{756F0C40-BE90-7E45-B574-3B13E99C4468}" type="presParOf" srcId="{1F089BC9-29DA-F64D-8318-D623E42F5415}" destId="{7C886910-B6E5-074F-99E1-D8F065BD85C5}" srcOrd="0" destOrd="0" presId="urn:microsoft.com/office/officeart/2005/8/layout/hierarchy1"/>
    <dgm:cxn modelId="{9A0F858B-8B68-7C4C-8AB1-C045A278B7DF}" type="presParOf" srcId="{7C886910-B6E5-074F-99E1-D8F065BD85C5}" destId="{5FF3CE80-D2E8-124D-A278-419AC44EDD9E}" srcOrd="0" destOrd="0" presId="urn:microsoft.com/office/officeart/2005/8/layout/hierarchy1"/>
    <dgm:cxn modelId="{3DDE34B6-8A06-9542-8779-4CBFBEF38427}" type="presParOf" srcId="{5FF3CE80-D2E8-124D-A278-419AC44EDD9E}" destId="{12EE1A12-7856-6F42-B37C-BB1F54EB4A2F}" srcOrd="0" destOrd="0" presId="urn:microsoft.com/office/officeart/2005/8/layout/hierarchy1"/>
    <dgm:cxn modelId="{4ED39E02-7CE8-CE4B-ACD9-0AF465B3DBDC}" type="presParOf" srcId="{5FF3CE80-D2E8-124D-A278-419AC44EDD9E}" destId="{0EE51415-CCA0-A144-9C49-972878BF91F8}" srcOrd="1" destOrd="0" presId="urn:microsoft.com/office/officeart/2005/8/layout/hierarchy1"/>
    <dgm:cxn modelId="{DB2CDDAA-A666-5841-A8DD-CD70239A98AA}" type="presParOf" srcId="{7C886910-B6E5-074F-99E1-D8F065BD85C5}" destId="{0C8473C6-2E0B-DA4B-A432-47E2744E8E88}" srcOrd="1" destOrd="0" presId="urn:microsoft.com/office/officeart/2005/8/layout/hierarchy1"/>
    <dgm:cxn modelId="{625248D5-7459-C446-825B-222EB247B4CE}" type="presParOf" srcId="{1F089BC9-29DA-F64D-8318-D623E42F5415}" destId="{560F1269-A3F1-8148-AD2E-3DB8CE9FF5ED}" srcOrd="1" destOrd="0" presId="urn:microsoft.com/office/officeart/2005/8/layout/hierarchy1"/>
    <dgm:cxn modelId="{72D72C69-3FB3-FD45-BA39-67894D355A2E}" type="presParOf" srcId="{560F1269-A3F1-8148-AD2E-3DB8CE9FF5ED}" destId="{397BC56A-8DDD-BB4E-BC1B-A4AA7B90BE67}" srcOrd="0" destOrd="0" presId="urn:microsoft.com/office/officeart/2005/8/layout/hierarchy1"/>
    <dgm:cxn modelId="{050AAF62-521B-614D-8913-5737EA5C83C9}" type="presParOf" srcId="{397BC56A-8DDD-BB4E-BC1B-A4AA7B90BE67}" destId="{31FC0487-E3A8-F741-A9EE-23C6A78F63AB}" srcOrd="0" destOrd="0" presId="urn:microsoft.com/office/officeart/2005/8/layout/hierarchy1"/>
    <dgm:cxn modelId="{C6DB38E2-E006-9B45-BBB4-04B73E431C0F}" type="presParOf" srcId="{397BC56A-8DDD-BB4E-BC1B-A4AA7B90BE67}" destId="{906544FB-5841-ED45-A50C-0D0F99088831}" srcOrd="1" destOrd="0" presId="urn:microsoft.com/office/officeart/2005/8/layout/hierarchy1"/>
    <dgm:cxn modelId="{3FD3452B-64FE-8745-9191-FC6F58FE068D}" type="presParOf" srcId="{560F1269-A3F1-8148-AD2E-3DB8CE9FF5ED}" destId="{CF90DBD3-E1F9-3243-95CD-89A50A3854D2}" srcOrd="1" destOrd="0" presId="urn:microsoft.com/office/officeart/2005/8/layout/hierarchy1"/>
    <dgm:cxn modelId="{DCF88DE9-0B87-144A-B754-B221548E5BEF}" type="presParOf" srcId="{1F089BC9-29DA-F64D-8318-D623E42F5415}" destId="{8F3A70D1-EF3D-3A46-A691-C56CDABAE558}" srcOrd="2" destOrd="0" presId="urn:microsoft.com/office/officeart/2005/8/layout/hierarchy1"/>
    <dgm:cxn modelId="{115519AF-57AF-0145-9815-4A4DE0FD022F}" type="presParOf" srcId="{8F3A70D1-EF3D-3A46-A691-C56CDABAE558}" destId="{FF9010C2-DFF3-CE4C-8C7B-678EC63ECF60}" srcOrd="0" destOrd="0" presId="urn:microsoft.com/office/officeart/2005/8/layout/hierarchy1"/>
    <dgm:cxn modelId="{44830167-A4AF-A946-ACA5-4FD032AE29A5}" type="presParOf" srcId="{FF9010C2-DFF3-CE4C-8C7B-678EC63ECF60}" destId="{4CEF84E6-C64D-8241-9219-362B493CDF73}" srcOrd="0" destOrd="0" presId="urn:microsoft.com/office/officeart/2005/8/layout/hierarchy1"/>
    <dgm:cxn modelId="{B4722638-ABCB-7642-A754-2DD704ABE55F}" type="presParOf" srcId="{FF9010C2-DFF3-CE4C-8C7B-678EC63ECF60}" destId="{D9EEC6DE-3BF3-3B48-9DDC-7A82A11FB3D4}" srcOrd="1" destOrd="0" presId="urn:microsoft.com/office/officeart/2005/8/layout/hierarchy1"/>
    <dgm:cxn modelId="{44C05BD8-B5FE-574F-94DD-0CD30F4B898B}" type="presParOf" srcId="{8F3A70D1-EF3D-3A46-A691-C56CDABAE558}" destId="{48080BAD-28EC-844F-B62D-E98319EE3D7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E1A12-7856-6F42-B37C-BB1F54EB4A2F}">
      <dsp:nvSpPr>
        <dsp:cNvPr id="0" name=""/>
        <dsp:cNvSpPr/>
      </dsp:nvSpPr>
      <dsp:spPr>
        <a:xfrm>
          <a:off x="0" y="877323"/>
          <a:ext cx="2828924" cy="17963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E51415-CCA0-A144-9C49-972878BF91F8}">
      <dsp:nvSpPr>
        <dsp:cNvPr id="0" name=""/>
        <dsp:cNvSpPr/>
      </dsp:nvSpPr>
      <dsp:spPr>
        <a:xfrm>
          <a:off x="314325" y="1175932"/>
          <a:ext cx="2828924" cy="17963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t>Aim: </a:t>
          </a:r>
          <a:r>
            <a:rPr lang="en-IN" sz="1900" b="0" i="0" kern="1200"/>
            <a:t>Our project aims to leverage this data to identify patterns and make predictions and interventions of heart attacks</a:t>
          </a:r>
          <a:endParaRPr lang="en-US" sz="1900" kern="1200"/>
        </a:p>
      </dsp:txBody>
      <dsp:txXfrm>
        <a:off x="366939" y="1228546"/>
        <a:ext cx="2723696" cy="1691139"/>
      </dsp:txXfrm>
    </dsp:sp>
    <dsp:sp modelId="{31FC0487-E3A8-F741-A9EE-23C6A78F63AB}">
      <dsp:nvSpPr>
        <dsp:cNvPr id="0" name=""/>
        <dsp:cNvSpPr/>
      </dsp:nvSpPr>
      <dsp:spPr>
        <a:xfrm>
          <a:off x="3457574" y="877323"/>
          <a:ext cx="2828924" cy="17963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6544FB-5841-ED45-A50C-0D0F99088831}">
      <dsp:nvSpPr>
        <dsp:cNvPr id="0" name=""/>
        <dsp:cNvSpPr/>
      </dsp:nvSpPr>
      <dsp:spPr>
        <a:xfrm>
          <a:off x="3771899" y="1175932"/>
          <a:ext cx="2828924" cy="17963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t>Objective: </a:t>
          </a:r>
          <a:r>
            <a:rPr lang="en-US" sz="1900" kern="1200" dirty="0"/>
            <a:t>Outlines the goal of our project in leveraging the diverse data for actionable insights in heart health.</a:t>
          </a:r>
        </a:p>
      </dsp:txBody>
      <dsp:txXfrm>
        <a:off x="3824513" y="1228546"/>
        <a:ext cx="2723696" cy="1691139"/>
      </dsp:txXfrm>
    </dsp:sp>
    <dsp:sp modelId="{4CEF84E6-C64D-8241-9219-362B493CDF73}">
      <dsp:nvSpPr>
        <dsp:cNvPr id="0" name=""/>
        <dsp:cNvSpPr/>
      </dsp:nvSpPr>
      <dsp:spPr>
        <a:xfrm>
          <a:off x="6915149" y="877323"/>
          <a:ext cx="2828924" cy="17963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EEC6DE-3BF3-3B48-9DDC-7A82A11FB3D4}">
      <dsp:nvSpPr>
        <dsp:cNvPr id="0" name=""/>
        <dsp:cNvSpPr/>
      </dsp:nvSpPr>
      <dsp:spPr>
        <a:xfrm>
          <a:off x="7229475" y="1175932"/>
          <a:ext cx="2828924" cy="17963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t>Factors: </a:t>
          </a:r>
          <a:r>
            <a:rPr lang="en-IN" sz="1900" kern="1200"/>
            <a:t>Blood pressure, Heart rate, Cholesterol levels, Diabetes, Stress</a:t>
          </a:r>
          <a:endParaRPr lang="en-US" sz="1900" kern="1200"/>
        </a:p>
      </dsp:txBody>
      <dsp:txXfrm>
        <a:off x="7282089" y="1228546"/>
        <a:ext cx="2723696" cy="169113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4/30/24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597273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4/30/24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808655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4/30/24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993612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793391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4/30/24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6180053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092170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4/30/24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873413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4/30/24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899870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4/30/24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18196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4/30/24</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7994881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4/30/24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27604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4/30/24</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6555478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01" r:id="rId4"/>
    <p:sldLayoutId id="2147483702" r:id="rId5"/>
    <p:sldLayoutId id="2147483708" r:id="rId6"/>
    <p:sldLayoutId id="2147483703" r:id="rId7"/>
    <p:sldLayoutId id="2147483704" r:id="rId8"/>
    <p:sldLayoutId id="2147483705" r:id="rId9"/>
    <p:sldLayoutId id="2147483706" r:id="rId10"/>
    <p:sldLayoutId id="2147483707"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txStyles>
    <p:titleStyle>
      <a:lvl1pPr algn="l" defTabSz="914400" rtl="0" eaLnBrk="1" latinLnBrk="0" hangingPunct="1">
        <a:lnSpc>
          <a:spcPct val="90000"/>
        </a:lnSpc>
        <a:spcBef>
          <a:spcPct val="0"/>
        </a:spcBef>
        <a:buNone/>
        <a:defRPr lang="en-US" sz="44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4"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1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BEBBBF70-6ABC-46E8-A293-73A60B8E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25" name="Rectangle 24">
            <a:extLst>
              <a:ext uri="{FF2B5EF4-FFF2-40B4-BE49-F238E27FC236}">
                <a16:creationId xmlns:a16="http://schemas.microsoft.com/office/drawing/2014/main" id="{05388887-43DC-4FAF-9400-7925701AF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A145B916-6132-EED8-A72A-DB0D2260E42E}"/>
              </a:ext>
            </a:extLst>
          </p:cNvPr>
          <p:cNvSpPr>
            <a:spLocks noGrp="1"/>
          </p:cNvSpPr>
          <p:nvPr>
            <p:ph type="title"/>
          </p:nvPr>
        </p:nvSpPr>
        <p:spPr>
          <a:xfrm>
            <a:off x="3193671" y="1230788"/>
            <a:ext cx="7875916" cy="4359482"/>
          </a:xfrm>
        </p:spPr>
        <p:txBody>
          <a:bodyPr vert="horz" lIns="91440" tIns="45720" rIns="91440" bIns="45720" rtlCol="0" anchor="ctr">
            <a:normAutofit/>
          </a:bodyPr>
          <a:lstStyle/>
          <a:p>
            <a:pPr algn="ctr">
              <a:lnSpc>
                <a:spcPct val="83000"/>
              </a:lnSpc>
            </a:pPr>
            <a:r>
              <a:rPr lang="en-US" sz="5400" cap="all" spc="-100" dirty="0"/>
              <a:t>Heart Attack analysis</a:t>
            </a:r>
            <a:br>
              <a:rPr lang="en-US" sz="5400" cap="all" spc="-100" dirty="0"/>
            </a:br>
            <a:br>
              <a:rPr lang="en-US" sz="5400" cap="all" spc="-100" dirty="0"/>
            </a:br>
            <a:r>
              <a:rPr lang="en-US" sz="2000" b="1" cap="all" spc="-100" dirty="0"/>
              <a:t>Group Details:</a:t>
            </a:r>
            <a:br>
              <a:rPr lang="en-US" sz="2000" b="1" cap="all" spc="-100" dirty="0"/>
            </a:br>
            <a:br>
              <a:rPr lang="en-US" sz="2000" cap="all" spc="-100" dirty="0"/>
            </a:br>
            <a:r>
              <a:rPr lang="en-US" sz="2000" cap="all" spc="-100" dirty="0"/>
              <a:t>BALA KRISHNA REDDY RAGANNAGARI</a:t>
            </a:r>
            <a:br>
              <a:rPr lang="en-US" sz="2000" cap="all" spc="-100" dirty="0"/>
            </a:br>
            <a:r>
              <a:rPr lang="en-US" sz="2000" cap="all" spc="-100" dirty="0"/>
              <a:t>Jagadeeshwar </a:t>
            </a:r>
            <a:r>
              <a:rPr lang="en-US" sz="2000" cap="all" spc="-100" dirty="0" err="1"/>
              <a:t>Kalyanapu</a:t>
            </a:r>
            <a:endParaRPr lang="en-US" sz="2000" cap="all" spc="-100" dirty="0"/>
          </a:p>
        </p:txBody>
      </p:sp>
      <p:sp>
        <p:nvSpPr>
          <p:cNvPr id="27" name="Rectangle 26">
            <a:extLst>
              <a:ext uri="{FF2B5EF4-FFF2-40B4-BE49-F238E27FC236}">
                <a16:creationId xmlns:a16="http://schemas.microsoft.com/office/drawing/2014/main" id="{2F2FD4B7-706B-4F5C-A0C7-7D69677C7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9" name="Straight Connector 28">
            <a:extLst>
              <a:ext uri="{FF2B5EF4-FFF2-40B4-BE49-F238E27FC236}">
                <a16:creationId xmlns:a16="http://schemas.microsoft.com/office/drawing/2014/main" id="{26E6DC6E-1FA3-4048-B867-BDB51763F3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E066135-B6C1-4001-B7CC-53A443DF25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3AD82B4-5F4B-4968-B15E-29DCF8592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7" name="Graphic 6" descr="Heart with Pulse">
            <a:extLst>
              <a:ext uri="{FF2B5EF4-FFF2-40B4-BE49-F238E27FC236}">
                <a16:creationId xmlns:a16="http://schemas.microsoft.com/office/drawing/2014/main" id="{214868DE-A1E8-5189-9B73-CC155FD1F9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0600" y="2710518"/>
            <a:ext cx="2203071" cy="1867010"/>
          </a:xfrm>
          <a:prstGeom prst="rect">
            <a:avLst/>
          </a:prstGeom>
        </p:spPr>
      </p:pic>
    </p:spTree>
    <p:extLst>
      <p:ext uri="{BB962C8B-B14F-4D97-AF65-F5344CB8AC3E}">
        <p14:creationId xmlns:p14="http://schemas.microsoft.com/office/powerpoint/2010/main" val="38213306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4"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1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Wine">
            <a:extLst>
              <a:ext uri="{FF2B5EF4-FFF2-40B4-BE49-F238E27FC236}">
                <a16:creationId xmlns:a16="http://schemas.microsoft.com/office/drawing/2014/main" id="{3B60519A-4F09-D9EF-5036-A4FCECBAD5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96530" y="3648684"/>
            <a:ext cx="3238829" cy="2783890"/>
          </a:xfrm>
          <a:prstGeom prst="rect">
            <a:avLst/>
          </a:prstGeom>
        </p:spPr>
      </p:pic>
      <p:sp>
        <p:nvSpPr>
          <p:cNvPr id="29" name="Rectangle 28">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765F14-41E3-6107-E5DB-3282CDADCC56}"/>
              </a:ext>
            </a:extLst>
          </p:cNvPr>
          <p:cNvSpPr>
            <a:spLocks noGrp="1"/>
          </p:cNvSpPr>
          <p:nvPr>
            <p:ph type="title"/>
          </p:nvPr>
        </p:nvSpPr>
        <p:spPr>
          <a:xfrm>
            <a:off x="8560023" y="972022"/>
            <a:ext cx="3238829" cy="1869232"/>
          </a:xfrm>
        </p:spPr>
        <p:txBody>
          <a:bodyPr vert="horz" lIns="91440" tIns="45720" rIns="91440" bIns="45720" rtlCol="0" anchor="ctr">
            <a:normAutofit/>
          </a:bodyPr>
          <a:lstStyle/>
          <a:p>
            <a:pPr algn="ctr">
              <a:lnSpc>
                <a:spcPct val="83000"/>
              </a:lnSpc>
            </a:pPr>
            <a:r>
              <a:rPr lang="en-US" sz="3400" cap="all" spc="-100" dirty="0"/>
              <a:t>Alcohol consumption</a:t>
            </a:r>
          </a:p>
        </p:txBody>
      </p:sp>
      <p:sp>
        <p:nvSpPr>
          <p:cNvPr id="31" name="Rectangle 30">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3" name="Straight Connector 32">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6146" name="Picture 2">
            <a:extLst>
              <a:ext uri="{FF2B5EF4-FFF2-40B4-BE49-F238E27FC236}">
                <a16:creationId xmlns:a16="http://schemas.microsoft.com/office/drawing/2014/main" id="{CC2C49D3-1997-63F7-018F-47DC7AE3BB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148" y="317824"/>
            <a:ext cx="7505700" cy="6540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0491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4"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1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rain in head">
            <a:extLst>
              <a:ext uri="{FF2B5EF4-FFF2-40B4-BE49-F238E27FC236}">
                <a16:creationId xmlns:a16="http://schemas.microsoft.com/office/drawing/2014/main" id="{35C9EC0B-B16B-094F-41EC-321370C598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29662" y="2976108"/>
            <a:ext cx="3205945" cy="2783889"/>
          </a:xfrm>
          <a:prstGeom prst="rect">
            <a:avLst/>
          </a:prstGeom>
        </p:spPr>
      </p:pic>
      <p:sp>
        <p:nvSpPr>
          <p:cNvPr id="29" name="Rectangle 28">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10C163-B39E-7F6E-93B6-9A2BBF4C0A2C}"/>
              </a:ext>
            </a:extLst>
          </p:cNvPr>
          <p:cNvSpPr>
            <a:spLocks noGrp="1"/>
          </p:cNvSpPr>
          <p:nvPr>
            <p:ph type="title"/>
          </p:nvPr>
        </p:nvSpPr>
        <p:spPr>
          <a:xfrm>
            <a:off x="8560023" y="782293"/>
            <a:ext cx="3238829" cy="2169270"/>
          </a:xfrm>
        </p:spPr>
        <p:txBody>
          <a:bodyPr vert="horz" lIns="91440" tIns="45720" rIns="91440" bIns="45720" rtlCol="0" anchor="ctr">
            <a:normAutofit/>
          </a:bodyPr>
          <a:lstStyle/>
          <a:p>
            <a:pPr algn="ctr">
              <a:lnSpc>
                <a:spcPct val="83000"/>
              </a:lnSpc>
            </a:pPr>
            <a:r>
              <a:rPr lang="en-US" sz="4800" cap="all" spc="-100" dirty="0"/>
              <a:t>Stress</a:t>
            </a:r>
          </a:p>
        </p:txBody>
      </p:sp>
      <p:sp>
        <p:nvSpPr>
          <p:cNvPr id="31" name="Rectangle 30">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3" name="Straight Connector 32">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7170" name="Picture 2">
            <a:extLst>
              <a:ext uri="{FF2B5EF4-FFF2-40B4-BE49-F238E27FC236}">
                <a16:creationId xmlns:a16="http://schemas.microsoft.com/office/drawing/2014/main" id="{509742DB-889A-1EB1-1489-D1ED22857D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22" y="488950"/>
            <a:ext cx="7293041" cy="581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5383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4"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1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BEBBBF70-6ABC-46E8-A293-73A60B8E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25" name="Rectangle 24">
            <a:extLst>
              <a:ext uri="{FF2B5EF4-FFF2-40B4-BE49-F238E27FC236}">
                <a16:creationId xmlns:a16="http://schemas.microsoft.com/office/drawing/2014/main" id="{05388887-43DC-4FAF-9400-7925701AF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F82696A9-41B3-E0BE-BD1C-4B654CB67986}"/>
              </a:ext>
            </a:extLst>
          </p:cNvPr>
          <p:cNvSpPr>
            <a:spLocks noGrp="1"/>
          </p:cNvSpPr>
          <p:nvPr>
            <p:ph type="title"/>
          </p:nvPr>
        </p:nvSpPr>
        <p:spPr>
          <a:xfrm>
            <a:off x="7246579" y="1411615"/>
            <a:ext cx="3849918" cy="2098118"/>
          </a:xfrm>
        </p:spPr>
        <p:txBody>
          <a:bodyPr vert="horz" lIns="91440" tIns="45720" rIns="91440" bIns="45720" rtlCol="0" anchor="ctr">
            <a:normAutofit/>
          </a:bodyPr>
          <a:lstStyle/>
          <a:p>
            <a:pPr algn="ctr">
              <a:lnSpc>
                <a:spcPct val="83000"/>
              </a:lnSpc>
            </a:pPr>
            <a:r>
              <a:rPr lang="en-US" sz="3200" cap="all" spc="-100" dirty="0"/>
              <a:t>Cholesterol by gender</a:t>
            </a:r>
          </a:p>
        </p:txBody>
      </p:sp>
      <p:sp>
        <p:nvSpPr>
          <p:cNvPr id="27" name="Rectangle 26">
            <a:extLst>
              <a:ext uri="{FF2B5EF4-FFF2-40B4-BE49-F238E27FC236}">
                <a16:creationId xmlns:a16="http://schemas.microsoft.com/office/drawing/2014/main" id="{2F2FD4B7-706B-4F5C-A0C7-7D69677C7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9" name="Straight Connector 28">
            <a:extLst>
              <a:ext uri="{FF2B5EF4-FFF2-40B4-BE49-F238E27FC236}">
                <a16:creationId xmlns:a16="http://schemas.microsoft.com/office/drawing/2014/main" id="{26E6DC6E-1FA3-4048-B867-BDB51763F3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E066135-B6C1-4001-B7CC-53A443DF25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3AD82B4-5F4B-4968-B15E-29DCF8592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7" name="Graphic 6" descr="Heart Organ">
            <a:extLst>
              <a:ext uri="{FF2B5EF4-FFF2-40B4-BE49-F238E27FC236}">
                <a16:creationId xmlns:a16="http://schemas.microsoft.com/office/drawing/2014/main" id="{3E033EF2-15C7-3CBC-51A5-EFE51EC7E7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65851" y="3162214"/>
            <a:ext cx="2650087" cy="2294547"/>
          </a:xfrm>
          <a:prstGeom prst="rect">
            <a:avLst/>
          </a:prstGeom>
        </p:spPr>
      </p:pic>
      <p:pic>
        <p:nvPicPr>
          <p:cNvPr id="9218" name="Picture 2">
            <a:extLst>
              <a:ext uri="{FF2B5EF4-FFF2-40B4-BE49-F238E27FC236}">
                <a16:creationId xmlns:a16="http://schemas.microsoft.com/office/drawing/2014/main" id="{37066645-F03F-DAA3-838A-2E78DE53A0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761" y="975476"/>
            <a:ext cx="6360272" cy="5068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2083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4"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1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Earth Globe Americas">
            <a:extLst>
              <a:ext uri="{FF2B5EF4-FFF2-40B4-BE49-F238E27FC236}">
                <a16:creationId xmlns:a16="http://schemas.microsoft.com/office/drawing/2014/main" id="{5F99402A-DC37-D4B1-F6F3-0B977F55E0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37032" y="3136962"/>
            <a:ext cx="3097765" cy="2597816"/>
          </a:xfrm>
          <a:prstGeom prst="rect">
            <a:avLst/>
          </a:prstGeom>
        </p:spPr>
      </p:pic>
      <p:sp>
        <p:nvSpPr>
          <p:cNvPr id="29" name="Rectangle 28">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557F10-218E-E6CB-2CE1-99039203A085}"/>
              </a:ext>
            </a:extLst>
          </p:cNvPr>
          <p:cNvSpPr>
            <a:spLocks noGrp="1"/>
          </p:cNvSpPr>
          <p:nvPr>
            <p:ph type="title"/>
          </p:nvPr>
        </p:nvSpPr>
        <p:spPr>
          <a:xfrm>
            <a:off x="8637032" y="900042"/>
            <a:ext cx="3097765" cy="1869232"/>
          </a:xfrm>
        </p:spPr>
        <p:txBody>
          <a:bodyPr vert="horz" lIns="91440" tIns="45720" rIns="91440" bIns="45720" rtlCol="0" anchor="ctr">
            <a:normAutofit/>
          </a:bodyPr>
          <a:lstStyle/>
          <a:p>
            <a:pPr algn="ctr">
              <a:lnSpc>
                <a:spcPct val="83000"/>
              </a:lnSpc>
            </a:pPr>
            <a:r>
              <a:rPr lang="en-US" sz="3600" cap="all" spc="-100" dirty="0"/>
              <a:t>Distribution of countries</a:t>
            </a:r>
          </a:p>
        </p:txBody>
      </p:sp>
      <p:sp>
        <p:nvSpPr>
          <p:cNvPr id="31" name="Rectangle 30">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3" name="Straight Connector 32">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8194" name="Picture 2">
            <a:extLst>
              <a:ext uri="{FF2B5EF4-FFF2-40B4-BE49-F238E27FC236}">
                <a16:creationId xmlns:a16="http://schemas.microsoft.com/office/drawing/2014/main" id="{B37503CC-80D9-6D28-598F-E5B81D673E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8908"/>
            <a:ext cx="8010127" cy="5868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3404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4"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1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02DC0967-ECFB-46A2-ADEB-01374F3D3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07" y="0"/>
            <a:ext cx="12192001"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Rectangle 24">
            <a:extLst>
              <a:ext uri="{FF2B5EF4-FFF2-40B4-BE49-F238E27FC236}">
                <a16:creationId xmlns:a16="http://schemas.microsoft.com/office/drawing/2014/main" id="{533173E3-A708-4A63-AB1F-6729F5E53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useBgFill="1">
        <p:nvSpPr>
          <p:cNvPr id="27" name="Rectangle 26">
            <a:extLst>
              <a:ext uri="{FF2B5EF4-FFF2-40B4-BE49-F238E27FC236}">
                <a16:creationId xmlns:a16="http://schemas.microsoft.com/office/drawing/2014/main" id="{9D98FDEF-0256-4AA6-B4F5-14FEE180D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ln w="6350" cap="sq" cmpd="sng" algn="ctr">
            <a:solidFill>
              <a:schemeClr val="tx1"/>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445C50DF-2F0C-9860-1D06-4F62C4939D20}"/>
              </a:ext>
            </a:extLst>
          </p:cNvPr>
          <p:cNvSpPr>
            <a:spLocks noGrp="1"/>
          </p:cNvSpPr>
          <p:nvPr>
            <p:ph type="title"/>
          </p:nvPr>
        </p:nvSpPr>
        <p:spPr>
          <a:xfrm>
            <a:off x="5353249" y="1907953"/>
            <a:ext cx="5716338" cy="3042706"/>
          </a:xfrm>
        </p:spPr>
        <p:txBody>
          <a:bodyPr vert="horz" lIns="91440" tIns="45720" rIns="91440" bIns="45720" rtlCol="0" anchor="ctr">
            <a:normAutofit/>
          </a:bodyPr>
          <a:lstStyle/>
          <a:p>
            <a:pPr algn="ctr">
              <a:lnSpc>
                <a:spcPct val="83000"/>
              </a:lnSpc>
            </a:pPr>
            <a:r>
              <a:rPr lang="en-US" sz="5400" cap="all" spc="-100" dirty="0">
                <a:solidFill>
                  <a:schemeClr val="tx1"/>
                </a:solidFill>
              </a:rPr>
              <a:t>Modelling</a:t>
            </a:r>
          </a:p>
        </p:txBody>
      </p:sp>
      <p:sp>
        <p:nvSpPr>
          <p:cNvPr id="29" name="Rectangle 28">
            <a:extLst>
              <a:ext uri="{FF2B5EF4-FFF2-40B4-BE49-F238E27FC236}">
                <a16:creationId xmlns:a16="http://schemas.microsoft.com/office/drawing/2014/main" id="{8ABEB269-2208-4181-9DDB-A5C2D189B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1" name="Straight Connector 30">
            <a:extLst>
              <a:ext uri="{FF2B5EF4-FFF2-40B4-BE49-F238E27FC236}">
                <a16:creationId xmlns:a16="http://schemas.microsoft.com/office/drawing/2014/main" id="{384CBE60-0977-4285-9BF5-9D8271989A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911CEBB-5C08-41C5-8954-C727FC8755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56FA950-4DFC-4710-A30A-6E55033CA4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7" name="Graphic 6" descr="System">
            <a:extLst>
              <a:ext uri="{FF2B5EF4-FFF2-40B4-BE49-F238E27FC236}">
                <a16:creationId xmlns:a16="http://schemas.microsoft.com/office/drawing/2014/main" id="{9875E133-E7C2-698D-EC59-3796215D43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41170" y="1812238"/>
            <a:ext cx="3234135" cy="3234135"/>
          </a:xfrm>
          <a:prstGeom prst="rect">
            <a:avLst/>
          </a:prstGeom>
        </p:spPr>
      </p:pic>
    </p:spTree>
    <p:extLst>
      <p:ext uri="{BB962C8B-B14F-4D97-AF65-F5344CB8AC3E}">
        <p14:creationId xmlns:p14="http://schemas.microsoft.com/office/powerpoint/2010/main" val="11765065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3" name="Rectangle 1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15" name="Rectangle 1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866"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30" name="Rectangle 29">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noFill/>
          <a:ln w="6350" cap="sq" cmpd="sng" algn="ctr">
            <a:solidFill>
              <a:schemeClr val="bg1"/>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E310DB2A-E476-F1EB-EFF8-0EE429CC8717}"/>
              </a:ext>
            </a:extLst>
          </p:cNvPr>
          <p:cNvSpPr>
            <a:spLocks noGrp="1"/>
          </p:cNvSpPr>
          <p:nvPr>
            <p:ph type="title"/>
          </p:nvPr>
        </p:nvSpPr>
        <p:spPr>
          <a:xfrm>
            <a:off x="1256493" y="1559768"/>
            <a:ext cx="2978281" cy="3135379"/>
          </a:xfrm>
        </p:spPr>
        <p:txBody>
          <a:bodyPr vert="horz" lIns="91440" tIns="45720" rIns="91440" bIns="45720" rtlCol="0" anchor="ctr">
            <a:normAutofit/>
          </a:bodyPr>
          <a:lstStyle/>
          <a:p>
            <a:pPr algn="ctr">
              <a:lnSpc>
                <a:spcPct val="83000"/>
              </a:lnSpc>
            </a:pPr>
            <a:r>
              <a:rPr lang="en-US" sz="4800" cap="all" spc="-100">
                <a:solidFill>
                  <a:schemeClr val="bg1"/>
                </a:solidFill>
              </a:rPr>
              <a:t>Model Tuning</a:t>
            </a:r>
          </a:p>
        </p:txBody>
      </p:sp>
      <p:sp>
        <p:nvSpPr>
          <p:cNvPr id="32" name="Rectangle 31">
            <a:extLst>
              <a:ext uri="{FF2B5EF4-FFF2-40B4-BE49-F238E27FC236}">
                <a16:creationId xmlns:a16="http://schemas.microsoft.com/office/drawing/2014/main" id="{BA53A868-C420-4BAE-9244-EC162AF05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7992"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4" name="Straight Connector 33">
            <a:extLst>
              <a:ext uri="{FF2B5EF4-FFF2-40B4-BE49-F238E27FC236}">
                <a16:creationId xmlns:a16="http://schemas.microsoft.com/office/drawing/2014/main" id="{C2686EF3-81CC-419F-96C3-002A7588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8D93CCA-A85E-4529-A6F0-8BB54D27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393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ECFA516-C18C-41AE-AFF2-A0D0A59C9E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BA782888-EABE-F91F-D037-B2D681649C71}"/>
              </a:ext>
            </a:extLst>
          </p:cNvPr>
          <p:cNvPicPr>
            <a:picLocks noGrp="1" noChangeAspect="1"/>
          </p:cNvPicPr>
          <p:nvPr>
            <p:ph idx="1"/>
          </p:nvPr>
        </p:nvPicPr>
        <p:blipFill>
          <a:blip r:embed="rId3"/>
          <a:stretch>
            <a:fillRect/>
          </a:stretch>
        </p:blipFill>
        <p:spPr>
          <a:xfrm>
            <a:off x="4939959" y="1700213"/>
            <a:ext cx="7055960" cy="2994934"/>
          </a:xfrm>
          <a:prstGeom prst="rect">
            <a:avLst/>
          </a:prstGeom>
        </p:spPr>
      </p:pic>
    </p:spTree>
    <p:extLst>
      <p:ext uri="{BB962C8B-B14F-4D97-AF65-F5344CB8AC3E}">
        <p14:creationId xmlns:p14="http://schemas.microsoft.com/office/powerpoint/2010/main" val="33414228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4"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1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DFE1C-5DC8-F250-3DD3-901C8BDDDAFE}"/>
              </a:ext>
            </a:extLst>
          </p:cNvPr>
          <p:cNvSpPr>
            <a:spLocks noGrp="1"/>
          </p:cNvSpPr>
          <p:nvPr>
            <p:ph type="title"/>
          </p:nvPr>
        </p:nvSpPr>
        <p:spPr>
          <a:xfrm>
            <a:off x="8560024" y="1559768"/>
            <a:ext cx="3238829" cy="2726482"/>
          </a:xfrm>
        </p:spPr>
        <p:txBody>
          <a:bodyPr vert="horz" lIns="91440" tIns="45720" rIns="91440" bIns="45720" rtlCol="0" anchor="ctr">
            <a:normAutofit/>
          </a:bodyPr>
          <a:lstStyle/>
          <a:p>
            <a:pPr algn="ctr">
              <a:lnSpc>
                <a:spcPct val="83000"/>
              </a:lnSpc>
            </a:pPr>
            <a:r>
              <a:rPr lang="en-US" sz="4800" cap="all" spc="-100" dirty="0"/>
              <a:t>Stacking Classifier</a:t>
            </a:r>
          </a:p>
        </p:txBody>
      </p:sp>
      <p:sp>
        <p:nvSpPr>
          <p:cNvPr id="31" name="Rectangle 30">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3" name="Straight Connector 32">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30C8B803-2AC9-AEEF-97DB-45B9571AF37A}"/>
              </a:ext>
            </a:extLst>
          </p:cNvPr>
          <p:cNvPicPr>
            <a:picLocks noChangeAspect="1"/>
          </p:cNvPicPr>
          <p:nvPr/>
        </p:nvPicPr>
        <p:blipFill>
          <a:blip r:embed="rId2"/>
          <a:stretch>
            <a:fillRect/>
          </a:stretch>
        </p:blipFill>
        <p:spPr>
          <a:xfrm>
            <a:off x="133689" y="2471299"/>
            <a:ext cx="7956270" cy="1167260"/>
          </a:xfrm>
          <a:prstGeom prst="rect">
            <a:avLst/>
          </a:prstGeom>
        </p:spPr>
      </p:pic>
      <p:sp>
        <p:nvSpPr>
          <p:cNvPr id="6" name="TextBox 5">
            <a:extLst>
              <a:ext uri="{FF2B5EF4-FFF2-40B4-BE49-F238E27FC236}">
                <a16:creationId xmlns:a16="http://schemas.microsoft.com/office/drawing/2014/main" id="{F540FD63-1EE4-5D93-7EE6-C5951D3B9036}"/>
              </a:ext>
            </a:extLst>
          </p:cNvPr>
          <p:cNvSpPr txBox="1"/>
          <p:nvPr/>
        </p:nvSpPr>
        <p:spPr>
          <a:xfrm>
            <a:off x="62258" y="1083064"/>
            <a:ext cx="2153055" cy="369332"/>
          </a:xfrm>
          <a:prstGeom prst="rect">
            <a:avLst/>
          </a:prstGeom>
          <a:noFill/>
        </p:spPr>
        <p:txBody>
          <a:bodyPr wrap="square" rtlCol="0">
            <a:spAutoFit/>
          </a:bodyPr>
          <a:lstStyle/>
          <a:p>
            <a:r>
              <a:rPr lang="en-US" dirty="0"/>
              <a:t>Score:</a:t>
            </a:r>
          </a:p>
        </p:txBody>
      </p:sp>
    </p:spTree>
    <p:extLst>
      <p:ext uri="{BB962C8B-B14F-4D97-AF65-F5344CB8AC3E}">
        <p14:creationId xmlns:p14="http://schemas.microsoft.com/office/powerpoint/2010/main" val="22408627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66A413F7-FFE1-42E7-8C6C-E9CCC477F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5" name="Rectangle 14">
            <a:extLst>
              <a:ext uri="{FF2B5EF4-FFF2-40B4-BE49-F238E27FC236}">
                <a16:creationId xmlns:a16="http://schemas.microsoft.com/office/drawing/2014/main" id="{BCE0B0FD-3413-40CC-A7D8-6A5058608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17" name="Rectangle 16">
            <a:extLst>
              <a:ext uri="{FF2B5EF4-FFF2-40B4-BE49-F238E27FC236}">
                <a16:creationId xmlns:a16="http://schemas.microsoft.com/office/drawing/2014/main" id="{50C4C044-5B1C-40C8-8C7B-AA5E6D879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9" name="Group 18">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0" name="Straight Connector 19">
              <a:extLst>
                <a:ext uri="{FF2B5EF4-FFF2-40B4-BE49-F238E27FC236}">
                  <a16:creationId xmlns:a16="http://schemas.microsoft.com/office/drawing/2014/main" id="{00163F5F-1439-4827-8F7A-B08BDDEFB9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A677414-C3D2-4430-876D-9092D633F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9181D20-1D81-447D-9854-10DDB10D54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4" name="Rectangle 23">
            <a:extLst>
              <a:ext uri="{FF2B5EF4-FFF2-40B4-BE49-F238E27FC236}">
                <a16:creationId xmlns:a16="http://schemas.microsoft.com/office/drawing/2014/main" id="{02DC0967-ECFB-46A2-ADEB-01374F3D3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07" y="0"/>
            <a:ext cx="12192001"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Rectangle 25">
            <a:extLst>
              <a:ext uri="{FF2B5EF4-FFF2-40B4-BE49-F238E27FC236}">
                <a16:creationId xmlns:a16="http://schemas.microsoft.com/office/drawing/2014/main" id="{533173E3-A708-4A63-AB1F-6729F5E53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useBgFill="1">
        <p:nvSpPr>
          <p:cNvPr id="28" name="Rectangle 27">
            <a:extLst>
              <a:ext uri="{FF2B5EF4-FFF2-40B4-BE49-F238E27FC236}">
                <a16:creationId xmlns:a16="http://schemas.microsoft.com/office/drawing/2014/main" id="{9D98FDEF-0256-4AA6-B4F5-14FEE180D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ln w="6350" cap="sq" cmpd="sng" algn="ctr">
            <a:solidFill>
              <a:schemeClr val="tx1"/>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656466A9-B1B5-3C53-401C-F54D17BC0081}"/>
              </a:ext>
            </a:extLst>
          </p:cNvPr>
          <p:cNvSpPr>
            <a:spLocks noGrp="1"/>
          </p:cNvSpPr>
          <p:nvPr>
            <p:ph type="title"/>
          </p:nvPr>
        </p:nvSpPr>
        <p:spPr>
          <a:xfrm>
            <a:off x="7590602" y="2743321"/>
            <a:ext cx="3352892" cy="1265226"/>
          </a:xfrm>
        </p:spPr>
        <p:txBody>
          <a:bodyPr vert="horz" lIns="91440" tIns="45720" rIns="91440" bIns="45720" rtlCol="0" anchor="ctr">
            <a:normAutofit/>
          </a:bodyPr>
          <a:lstStyle/>
          <a:p>
            <a:pPr algn="ctr">
              <a:lnSpc>
                <a:spcPct val="83000"/>
              </a:lnSpc>
            </a:pPr>
            <a:r>
              <a:rPr lang="en-US" sz="3600" cap="all" spc="-100" dirty="0">
                <a:solidFill>
                  <a:schemeClr val="tx1"/>
                </a:solidFill>
              </a:rPr>
              <a:t>Bagging Classifier</a:t>
            </a:r>
          </a:p>
        </p:txBody>
      </p:sp>
      <p:sp>
        <p:nvSpPr>
          <p:cNvPr id="6" name="TextBox 5">
            <a:extLst>
              <a:ext uri="{FF2B5EF4-FFF2-40B4-BE49-F238E27FC236}">
                <a16:creationId xmlns:a16="http://schemas.microsoft.com/office/drawing/2014/main" id="{B2CDC578-B368-6BBD-3F9D-FB6D1372D6DE}"/>
              </a:ext>
            </a:extLst>
          </p:cNvPr>
          <p:cNvSpPr txBox="1"/>
          <p:nvPr/>
        </p:nvSpPr>
        <p:spPr>
          <a:xfrm>
            <a:off x="5533786" y="4682061"/>
            <a:ext cx="5355264" cy="950976"/>
          </a:xfrm>
          <a:prstGeom prst="rect">
            <a:avLst/>
          </a:prstGeom>
        </p:spPr>
        <p:txBody>
          <a:bodyPr vert="horz" lIns="91440" tIns="45720" rIns="91440" bIns="45720" rtlCol="0">
            <a:normAutofit/>
          </a:bodyPr>
          <a:lstStyle/>
          <a:p>
            <a:pPr algn="ctr">
              <a:spcAft>
                <a:spcPts val="600"/>
              </a:spcAft>
              <a:buClr>
                <a:schemeClr val="tx1">
                  <a:lumMod val="85000"/>
                  <a:lumOff val="15000"/>
                </a:schemeClr>
              </a:buClr>
            </a:pPr>
            <a:endParaRPr lang="en-US" spc="80" dirty="0">
              <a:solidFill>
                <a:schemeClr val="tx1">
                  <a:lumMod val="95000"/>
                  <a:lumOff val="5000"/>
                </a:schemeClr>
              </a:solidFill>
            </a:endParaRPr>
          </a:p>
        </p:txBody>
      </p:sp>
      <p:sp>
        <p:nvSpPr>
          <p:cNvPr id="30" name="Rectangle 29">
            <a:extLst>
              <a:ext uri="{FF2B5EF4-FFF2-40B4-BE49-F238E27FC236}">
                <a16:creationId xmlns:a16="http://schemas.microsoft.com/office/drawing/2014/main" id="{8ABEB269-2208-4181-9DDB-A5C2D189B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2" name="Straight Connector 31">
            <a:extLst>
              <a:ext uri="{FF2B5EF4-FFF2-40B4-BE49-F238E27FC236}">
                <a16:creationId xmlns:a16="http://schemas.microsoft.com/office/drawing/2014/main" id="{384CBE60-0977-4285-9BF5-9D8271989A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911CEBB-5C08-41C5-8954-C727FC8755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56FA950-4DFC-4710-A30A-6E55033CA4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6267354-98B1-4C0F-59D0-95FEDD830EC8}"/>
              </a:ext>
            </a:extLst>
          </p:cNvPr>
          <p:cNvPicPr>
            <a:picLocks noChangeAspect="1"/>
          </p:cNvPicPr>
          <p:nvPr/>
        </p:nvPicPr>
        <p:blipFill>
          <a:blip r:embed="rId2"/>
          <a:stretch>
            <a:fillRect/>
          </a:stretch>
        </p:blipFill>
        <p:spPr>
          <a:xfrm>
            <a:off x="992606" y="2985741"/>
            <a:ext cx="5256901" cy="1279174"/>
          </a:xfrm>
          <a:prstGeom prst="rect">
            <a:avLst/>
          </a:prstGeom>
        </p:spPr>
      </p:pic>
      <p:sp>
        <p:nvSpPr>
          <p:cNvPr id="8" name="TextBox 7">
            <a:extLst>
              <a:ext uri="{FF2B5EF4-FFF2-40B4-BE49-F238E27FC236}">
                <a16:creationId xmlns:a16="http://schemas.microsoft.com/office/drawing/2014/main" id="{CC0316DA-1453-DC3F-03FF-C76B68BAE57A}"/>
              </a:ext>
            </a:extLst>
          </p:cNvPr>
          <p:cNvSpPr txBox="1"/>
          <p:nvPr/>
        </p:nvSpPr>
        <p:spPr>
          <a:xfrm>
            <a:off x="1082297" y="1629918"/>
            <a:ext cx="783083" cy="369332"/>
          </a:xfrm>
          <a:prstGeom prst="rect">
            <a:avLst/>
          </a:prstGeom>
          <a:noFill/>
        </p:spPr>
        <p:txBody>
          <a:bodyPr wrap="square" rtlCol="0">
            <a:spAutoFit/>
          </a:bodyPr>
          <a:lstStyle/>
          <a:p>
            <a:r>
              <a:rPr lang="en-US" dirty="0"/>
              <a:t>Score:</a:t>
            </a:r>
          </a:p>
        </p:txBody>
      </p:sp>
    </p:spTree>
    <p:extLst>
      <p:ext uri="{BB962C8B-B14F-4D97-AF65-F5344CB8AC3E}">
        <p14:creationId xmlns:p14="http://schemas.microsoft.com/office/powerpoint/2010/main" val="16929013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4"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1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02DC0967-ECFB-46A2-ADEB-01374F3D3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07" y="0"/>
            <a:ext cx="12192001"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Rectangle 24">
            <a:extLst>
              <a:ext uri="{FF2B5EF4-FFF2-40B4-BE49-F238E27FC236}">
                <a16:creationId xmlns:a16="http://schemas.microsoft.com/office/drawing/2014/main" id="{533173E3-A708-4A63-AB1F-6729F5E53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useBgFill="1">
        <p:nvSpPr>
          <p:cNvPr id="27" name="Rectangle 26">
            <a:extLst>
              <a:ext uri="{FF2B5EF4-FFF2-40B4-BE49-F238E27FC236}">
                <a16:creationId xmlns:a16="http://schemas.microsoft.com/office/drawing/2014/main" id="{9D98FDEF-0256-4AA6-B4F5-14FEE180D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ln w="6350" cap="sq" cmpd="sng" algn="ctr">
            <a:solidFill>
              <a:schemeClr val="tx1"/>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D18BE25B-0504-324C-97B0-63927FA3675B}"/>
              </a:ext>
            </a:extLst>
          </p:cNvPr>
          <p:cNvSpPr>
            <a:spLocks noGrp="1"/>
          </p:cNvSpPr>
          <p:nvPr>
            <p:ph type="title"/>
          </p:nvPr>
        </p:nvSpPr>
        <p:spPr>
          <a:xfrm>
            <a:off x="7977929" y="1880378"/>
            <a:ext cx="2906203" cy="930940"/>
          </a:xfrm>
        </p:spPr>
        <p:txBody>
          <a:bodyPr vert="horz" lIns="91440" tIns="45720" rIns="91440" bIns="45720" rtlCol="0" anchor="ctr">
            <a:normAutofit/>
          </a:bodyPr>
          <a:lstStyle/>
          <a:p>
            <a:pPr algn="ctr">
              <a:lnSpc>
                <a:spcPct val="83000"/>
              </a:lnSpc>
            </a:pPr>
            <a:r>
              <a:rPr lang="en-US" sz="3200" cap="all" spc="-100" dirty="0">
                <a:solidFill>
                  <a:schemeClr val="tx1"/>
                </a:solidFill>
              </a:rPr>
              <a:t>Observations</a:t>
            </a:r>
          </a:p>
        </p:txBody>
      </p:sp>
      <p:sp>
        <p:nvSpPr>
          <p:cNvPr id="29" name="Rectangle 28">
            <a:extLst>
              <a:ext uri="{FF2B5EF4-FFF2-40B4-BE49-F238E27FC236}">
                <a16:creationId xmlns:a16="http://schemas.microsoft.com/office/drawing/2014/main" id="{8ABEB269-2208-4181-9DDB-A5C2D189B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1" name="Straight Connector 30">
            <a:extLst>
              <a:ext uri="{FF2B5EF4-FFF2-40B4-BE49-F238E27FC236}">
                <a16:creationId xmlns:a16="http://schemas.microsoft.com/office/drawing/2014/main" id="{384CBE60-0977-4285-9BF5-9D8271989A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911CEBB-5C08-41C5-8954-C727FC8755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56FA950-4DFC-4710-A30A-6E55033CA4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7" name="Graphic 6" descr="Eye">
            <a:extLst>
              <a:ext uri="{FF2B5EF4-FFF2-40B4-BE49-F238E27FC236}">
                <a16:creationId xmlns:a16="http://schemas.microsoft.com/office/drawing/2014/main" id="{D48ADB4C-CDE4-34CA-47CA-EA1E70D4B4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4780" y="2522611"/>
            <a:ext cx="2274015" cy="2274015"/>
          </a:xfrm>
          <a:prstGeom prst="rect">
            <a:avLst/>
          </a:prstGeom>
        </p:spPr>
      </p:pic>
      <p:sp>
        <p:nvSpPr>
          <p:cNvPr id="4" name="TextBox 3">
            <a:extLst>
              <a:ext uri="{FF2B5EF4-FFF2-40B4-BE49-F238E27FC236}">
                <a16:creationId xmlns:a16="http://schemas.microsoft.com/office/drawing/2014/main" id="{180690ED-CCEC-7785-6B29-AA217BF58BE2}"/>
              </a:ext>
            </a:extLst>
          </p:cNvPr>
          <p:cNvSpPr txBox="1"/>
          <p:nvPr/>
        </p:nvSpPr>
        <p:spPr>
          <a:xfrm>
            <a:off x="946298" y="1233376"/>
            <a:ext cx="6305000" cy="452431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We have used logistic regression, MLP classifiers, </a:t>
            </a:r>
            <a:r>
              <a:rPr lang="en-US" dirty="0" err="1">
                <a:latin typeface="Times New Roman" panose="02020603050405020304" pitchFamily="18" charset="0"/>
                <a:cs typeface="Times New Roman" panose="02020603050405020304" pitchFamily="18" charset="0"/>
              </a:rPr>
              <a:t>mlp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Adaboost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LightBGM</a:t>
            </a:r>
            <a:r>
              <a:rPr lang="en-US" dirty="0">
                <a:latin typeface="Times New Roman" panose="02020603050405020304" pitchFamily="18" charset="0"/>
                <a:cs typeface="Times New Roman" panose="02020603050405020304" pitchFamily="18" charset="0"/>
              </a:rPr>
              <a:t>, and naive Bayes models for the classification. Among all these models, the </a:t>
            </a:r>
            <a:r>
              <a:rPr lang="en-US" dirty="0" err="1">
                <a:latin typeface="Times New Roman" panose="02020603050405020304" pitchFamily="18" charset="0"/>
                <a:cs typeface="Times New Roman" panose="02020603050405020304" pitchFamily="18" charset="0"/>
              </a:rPr>
              <a:t>Adaboost</a:t>
            </a:r>
            <a:r>
              <a:rPr lang="en-US" dirty="0">
                <a:latin typeface="Times New Roman" panose="02020603050405020304" pitchFamily="18" charset="0"/>
                <a:cs typeface="Times New Roman" panose="02020603050405020304" pitchFamily="18" charset="0"/>
              </a:rPr>
              <a:t> model performed best with a score of 0.526390, followed by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with 0.520957 and </a:t>
            </a:r>
            <a:r>
              <a:rPr lang="en-US" dirty="0" err="1">
                <a:latin typeface="Times New Roman" panose="02020603050405020304" pitchFamily="18" charset="0"/>
                <a:cs typeface="Times New Roman" panose="02020603050405020304" pitchFamily="18" charset="0"/>
              </a:rPr>
              <a:t>LightBgm</a:t>
            </a:r>
            <a:r>
              <a:rPr lang="en-US" dirty="0">
                <a:latin typeface="Times New Roman" panose="02020603050405020304" pitchFamily="18" charset="0"/>
                <a:cs typeface="Times New Roman" panose="02020603050405020304" pitchFamily="18" charset="0"/>
              </a:rPr>
              <a:t> with 0.51.</a:t>
            </a:r>
          </a:p>
          <a:p>
            <a:r>
              <a:rPr lang="en-US" dirty="0">
                <a:latin typeface="Times New Roman" panose="02020603050405020304" pitchFamily="18" charset="0"/>
                <a:cs typeface="Times New Roman" panose="02020603050405020304" pitchFamily="18" charset="0"/>
              </a:rPr>
              <a:t>•⁠  ⁠After hyperparameter tuning the highest score, we achieved a score of 0.52, so we then performed the ensemble methods called stacking and bagging classifiers.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⁠In Ensemble models, I used logistic, </a:t>
            </a:r>
            <a:r>
              <a:rPr lang="en-US" dirty="0" err="1">
                <a:latin typeface="Times New Roman" panose="02020603050405020304" pitchFamily="18" charset="0"/>
                <a:cs typeface="Times New Roman" panose="02020603050405020304" pitchFamily="18" charset="0"/>
              </a:rPr>
              <a:t>Adaboost</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models as the estimators.</a:t>
            </a:r>
          </a:p>
          <a:p>
            <a:r>
              <a:rPr lang="en-US" dirty="0">
                <a:latin typeface="Times New Roman" panose="02020603050405020304" pitchFamily="18" charset="0"/>
                <a:cs typeface="Times New Roman" panose="02020603050405020304" pitchFamily="18" charset="0"/>
              </a:rPr>
              <a:t>•⁠  ⁠The stacking classifier achieved a score of 0.64, which is the highest from the models we used, and also the scores in the </a:t>
            </a:r>
            <a:r>
              <a:rPr lang="en-US" dirty="0" err="1">
                <a:latin typeface="Times New Roman" panose="02020603050405020304" pitchFamily="18" charset="0"/>
                <a:cs typeface="Times New Roman" panose="02020603050405020304" pitchFamily="18" charset="0"/>
              </a:rPr>
              <a:t>kaggle</a:t>
            </a:r>
            <a:r>
              <a:rPr lang="en-US" dirty="0">
                <a:latin typeface="Times New Roman" panose="02020603050405020304" pitchFamily="18" charset="0"/>
                <a:cs typeface="Times New Roman" panose="02020603050405020304" pitchFamily="18" charset="0"/>
              </a:rPr>
              <a:t>. While coming to the bagging classifiers, the classifier with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got a score of 0.6375, followed by </a:t>
            </a:r>
            <a:r>
              <a:rPr lang="en-US" dirty="0" err="1">
                <a:latin typeface="Times New Roman" panose="02020603050405020304" pitchFamily="18" charset="0"/>
                <a:cs typeface="Times New Roman" panose="02020603050405020304" pitchFamily="18" charset="0"/>
              </a:rPr>
              <a:t>Adaboost</a:t>
            </a:r>
            <a:r>
              <a:rPr lang="en-US" dirty="0">
                <a:latin typeface="Times New Roman" panose="02020603050405020304" pitchFamily="18" charset="0"/>
                <a:cs typeface="Times New Roman" panose="02020603050405020304" pitchFamily="18" charset="0"/>
              </a:rPr>
              <a:t> with a score of 0.6313.</a:t>
            </a:r>
          </a:p>
        </p:txBody>
      </p:sp>
    </p:spTree>
    <p:extLst>
      <p:ext uri="{BB962C8B-B14F-4D97-AF65-F5344CB8AC3E}">
        <p14:creationId xmlns:p14="http://schemas.microsoft.com/office/powerpoint/2010/main" val="23553442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4"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1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miling Face with No Fill">
            <a:extLst>
              <a:ext uri="{FF2B5EF4-FFF2-40B4-BE49-F238E27FC236}">
                <a16:creationId xmlns:a16="http://schemas.microsoft.com/office/drawing/2014/main" id="{5823F5CB-24DA-084B-DA32-DBDA984770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7937" y="645106"/>
            <a:ext cx="5559896" cy="5559896"/>
          </a:xfrm>
          <a:prstGeom prst="rect">
            <a:avLst/>
          </a:prstGeom>
        </p:spPr>
      </p:pic>
      <p:sp>
        <p:nvSpPr>
          <p:cNvPr id="29" name="Rectangle 28">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58C39F-4C1B-73BA-CEB7-67EC606E3561}"/>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4800" cap="all" spc="-100" dirty="0"/>
              <a:t>Thank you</a:t>
            </a:r>
          </a:p>
        </p:txBody>
      </p:sp>
      <p:sp>
        <p:nvSpPr>
          <p:cNvPr id="31" name="Rectangle 30">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3" name="Straight Connector 32">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61996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descr="A stethoscope formed in a heart">
            <a:extLst>
              <a:ext uri="{FF2B5EF4-FFF2-40B4-BE49-F238E27FC236}">
                <a16:creationId xmlns:a16="http://schemas.microsoft.com/office/drawing/2014/main" id="{660D18CC-AB27-437C-5198-C07BAF84B536}"/>
              </a:ext>
            </a:extLst>
          </p:cNvPr>
          <p:cNvPicPr>
            <a:picLocks noChangeAspect="1"/>
          </p:cNvPicPr>
          <p:nvPr/>
        </p:nvPicPr>
        <p:blipFill rotWithShape="1">
          <a:blip r:embed="rId2">
            <a:duotone>
              <a:schemeClr val="bg2">
                <a:shade val="45000"/>
                <a:satMod val="135000"/>
              </a:schemeClr>
              <a:prstClr val="white"/>
            </a:duotone>
            <a:alphaModFix amt="35000"/>
          </a:blip>
          <a:srcRect t="197" b="12594"/>
          <a:stretch/>
        </p:blipFill>
        <p:spPr>
          <a:xfrm>
            <a:off x="20" y="10"/>
            <a:ext cx="12191980" cy="6857990"/>
          </a:xfrm>
          <a:prstGeom prst="rect">
            <a:avLst/>
          </a:prstGeom>
        </p:spPr>
      </p:pic>
      <p:sp>
        <p:nvSpPr>
          <p:cNvPr id="2" name="Title 1">
            <a:extLst>
              <a:ext uri="{FF2B5EF4-FFF2-40B4-BE49-F238E27FC236}">
                <a16:creationId xmlns:a16="http://schemas.microsoft.com/office/drawing/2014/main" id="{D5E28F03-D503-54C1-A0B1-0B286342BDD2}"/>
              </a:ext>
            </a:extLst>
          </p:cNvPr>
          <p:cNvSpPr>
            <a:spLocks noGrp="1"/>
          </p:cNvSpPr>
          <p:nvPr>
            <p:ph type="title"/>
          </p:nvPr>
        </p:nvSpPr>
        <p:spPr>
          <a:xfrm>
            <a:off x="1066800" y="642594"/>
            <a:ext cx="10058400" cy="1371600"/>
          </a:xfrm>
        </p:spPr>
        <p:txBody>
          <a:bodyPr>
            <a:normAutofit/>
          </a:bodyPr>
          <a:lstStyle/>
          <a:p>
            <a:r>
              <a:rPr lang="en-US" dirty="0"/>
              <a:t>Introduction</a:t>
            </a:r>
          </a:p>
        </p:txBody>
      </p:sp>
      <p:graphicFrame>
        <p:nvGraphicFramePr>
          <p:cNvPr id="14" name="Content Placeholder 2">
            <a:extLst>
              <a:ext uri="{FF2B5EF4-FFF2-40B4-BE49-F238E27FC236}">
                <a16:creationId xmlns:a16="http://schemas.microsoft.com/office/drawing/2014/main" id="{F42A9E09-C411-D891-597A-28E4260E6705}"/>
              </a:ext>
            </a:extLst>
          </p:cNvPr>
          <p:cNvGraphicFramePr>
            <a:graphicFrameLocks noGrp="1"/>
          </p:cNvGraphicFramePr>
          <p:nvPr>
            <p:ph idx="1"/>
            <p:extLst>
              <p:ext uri="{D42A27DB-BD31-4B8C-83A1-F6EECF244321}">
                <p14:modId xmlns:p14="http://schemas.microsoft.com/office/powerpoint/2010/main" val="2176636580"/>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25732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 name="Picture 40" descr="Stethoscope">
            <a:extLst>
              <a:ext uri="{FF2B5EF4-FFF2-40B4-BE49-F238E27FC236}">
                <a16:creationId xmlns:a16="http://schemas.microsoft.com/office/drawing/2014/main" id="{B02E728E-5C39-4F4A-C53F-5780692B5510}"/>
              </a:ext>
            </a:extLst>
          </p:cNvPr>
          <p:cNvPicPr>
            <a:picLocks noChangeAspect="1"/>
          </p:cNvPicPr>
          <p:nvPr/>
        </p:nvPicPr>
        <p:blipFill rotWithShape="1">
          <a:blip r:embed="rId2">
            <a:duotone>
              <a:schemeClr val="bg2">
                <a:shade val="45000"/>
                <a:satMod val="135000"/>
              </a:schemeClr>
              <a:prstClr val="white"/>
            </a:duotone>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358A6E4C-C99C-EDA3-A5E6-F577D39295E0}"/>
              </a:ext>
            </a:extLst>
          </p:cNvPr>
          <p:cNvSpPr>
            <a:spLocks noGrp="1"/>
          </p:cNvSpPr>
          <p:nvPr>
            <p:ph type="title"/>
          </p:nvPr>
        </p:nvSpPr>
        <p:spPr>
          <a:xfrm>
            <a:off x="1066800" y="642594"/>
            <a:ext cx="10058400" cy="1371600"/>
          </a:xfrm>
        </p:spPr>
        <p:txBody>
          <a:bodyPr>
            <a:normAutofit/>
          </a:bodyPr>
          <a:lstStyle/>
          <a:p>
            <a:r>
              <a:rPr lang="en-US" dirty="0"/>
              <a:t>Dataset Overview</a:t>
            </a:r>
          </a:p>
        </p:txBody>
      </p:sp>
      <p:sp>
        <p:nvSpPr>
          <p:cNvPr id="3" name="Content Placeholder 2">
            <a:extLst>
              <a:ext uri="{FF2B5EF4-FFF2-40B4-BE49-F238E27FC236}">
                <a16:creationId xmlns:a16="http://schemas.microsoft.com/office/drawing/2014/main" id="{AB35FC76-9584-EFD6-4FC5-444C1956BB15}"/>
              </a:ext>
            </a:extLst>
          </p:cNvPr>
          <p:cNvSpPr>
            <a:spLocks noGrp="1"/>
          </p:cNvSpPr>
          <p:nvPr>
            <p:ph idx="1"/>
          </p:nvPr>
        </p:nvSpPr>
        <p:spPr>
          <a:xfrm>
            <a:off x="1066800" y="2103120"/>
            <a:ext cx="10058400" cy="3849624"/>
          </a:xfrm>
        </p:spPr>
        <p:txBody>
          <a:bodyPr>
            <a:normAutofit/>
          </a:bodyPr>
          <a:lstStyle/>
          <a:p>
            <a:r>
              <a:rPr lang="en-IN">
                <a:latin typeface="Times New Roman" panose="02020603050405020304" pitchFamily="18" charset="0"/>
                <a:ea typeface="STXihei" panose="020B0400000000000000" pitchFamily="34" charset="-122"/>
                <a:cs typeface="Times New Roman" panose="02020603050405020304" pitchFamily="18" charset="0"/>
              </a:rPr>
              <a:t>We examine a wide range of datasets including socioeconomic, lifestyle, and medical variables in our in-depth investigation of heart health. The patient-specific information in this dataset includes age, gender, blood pressure, heart rate, cholesterol levels, and vital signs including diabetes, alcohol intake, smoking, and family history. It also incorporates lifestyle factors such triglyceride levels, medication use, medical history of prior heart problems, and exercise hours, food habits, stress levels, and sedentary time. To investigate the relationship between socioeconomic factors like income and geographic characteristics like country, continent, and hemisphere.</a:t>
            </a:r>
            <a:endParaRPr lang="en-US">
              <a:latin typeface="Times New Roman" panose="02020603050405020304" pitchFamily="18" charset="0"/>
              <a:ea typeface="STXihei" panose="020B0400000000000000" pitchFamily="34" charset="-122"/>
              <a:cs typeface="Times New Roman" panose="02020603050405020304" pitchFamily="18" charset="0"/>
            </a:endParaRPr>
          </a:p>
        </p:txBody>
      </p:sp>
    </p:spTree>
    <p:extLst>
      <p:ext uri="{BB962C8B-B14F-4D97-AF65-F5344CB8AC3E}">
        <p14:creationId xmlns:p14="http://schemas.microsoft.com/office/powerpoint/2010/main" val="29114139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2" name="Rectangle 11">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14" name="Rectangle 13">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6" name="Group 15">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useBgFill="1">
        <p:nvSpPr>
          <p:cNvPr id="25" name="Rectangle 24">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811D6911-68FB-FEC0-EC46-D34F0B01EE6D}"/>
              </a:ext>
            </a:extLst>
          </p:cNvPr>
          <p:cNvSpPr>
            <a:spLocks noGrp="1"/>
          </p:cNvSpPr>
          <p:nvPr>
            <p:ph type="title"/>
          </p:nvPr>
        </p:nvSpPr>
        <p:spPr>
          <a:xfrm>
            <a:off x="1306286" y="1446715"/>
            <a:ext cx="9637485" cy="3999670"/>
          </a:xfrm>
        </p:spPr>
        <p:txBody>
          <a:bodyPr vert="horz" lIns="91440" tIns="45720" rIns="91440" bIns="45720" rtlCol="0" anchor="ctr">
            <a:normAutofit/>
          </a:bodyPr>
          <a:lstStyle/>
          <a:p>
            <a:pPr algn="ctr">
              <a:lnSpc>
                <a:spcPct val="83000"/>
              </a:lnSpc>
            </a:pPr>
            <a:r>
              <a:rPr lang="en-US" sz="6800" cap="all" spc="-100" dirty="0"/>
              <a:t>EDA</a:t>
            </a:r>
          </a:p>
        </p:txBody>
      </p:sp>
      <p:sp>
        <p:nvSpPr>
          <p:cNvPr id="27" name="Rectangle 26">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9" name="Straight Connector 28">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88433F4-33AB-4CE1-9DE3-72A8403654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86150"/>
            <a:ext cx="1691640" cy="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0338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5" name="Rectangle 1064">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67" name="Rectangle 1066">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069" name="Rectangle 1068">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1071" name="Rectangle 1070">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073" name="Group 1072">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074" name="Straight Connector 1073">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075" name="Straight Connector 1074">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076" name="Straight Connector 1075">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078" name="Rectangle 1077">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0" name="Rectangle 1079">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082" name="Rectangle 1081">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 graph of age and age&#10;&#10;Description automatically generated">
            <a:extLst>
              <a:ext uri="{FF2B5EF4-FFF2-40B4-BE49-F238E27FC236}">
                <a16:creationId xmlns:a16="http://schemas.microsoft.com/office/drawing/2014/main" id="{224DE7A1-697C-2047-1D17-4CA1EC95A9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192" y="669936"/>
            <a:ext cx="6909386" cy="5510236"/>
          </a:xfrm>
          <a:prstGeom prst="rect">
            <a:avLst/>
          </a:prstGeom>
          <a:noFill/>
          <a:extLst>
            <a:ext uri="{909E8E84-426E-40DD-AFC4-6F175D3DCCD1}">
              <a14:hiddenFill xmlns:a14="http://schemas.microsoft.com/office/drawing/2010/main">
                <a:solidFill>
                  <a:srgbClr val="FFFFFF"/>
                </a:solidFill>
              </a14:hiddenFill>
            </a:ext>
          </a:extLst>
        </p:spPr>
      </p:pic>
      <p:sp>
        <p:nvSpPr>
          <p:cNvPr id="1084" name="Rectangle 1083">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616173-EDFC-DED4-A178-882148901455}"/>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3700" cap="all" spc="-100" dirty="0"/>
              <a:t>Age Observation</a:t>
            </a:r>
          </a:p>
        </p:txBody>
      </p:sp>
      <p:sp>
        <p:nvSpPr>
          <p:cNvPr id="1086" name="Rectangle 1085">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088" name="Straight Connector 1087">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66406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7" name="Rectangle 2056">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2059" name="Rectangle 2058">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2061" name="Rectangle 2060">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2063" name="Group 2062">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064" name="Straight Connector 2063">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068" name="Rectangle 2067">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0" name="Rectangle 2069">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072" name="Rectangle 2071">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 bar graph with different colored squares&#10;&#10;Description automatically generated">
            <a:extLst>
              <a:ext uri="{FF2B5EF4-FFF2-40B4-BE49-F238E27FC236}">
                <a16:creationId xmlns:a16="http://schemas.microsoft.com/office/drawing/2014/main" id="{4C9F5A09-407D-F71B-EAB1-6DD99191A9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192" y="713120"/>
            <a:ext cx="6909386" cy="5423868"/>
          </a:xfrm>
          <a:prstGeom prst="rect">
            <a:avLst/>
          </a:prstGeom>
          <a:noFill/>
          <a:extLst>
            <a:ext uri="{909E8E84-426E-40DD-AFC4-6F175D3DCCD1}">
              <a14:hiddenFill xmlns:a14="http://schemas.microsoft.com/office/drawing/2010/main">
                <a:solidFill>
                  <a:srgbClr val="FFFFFF"/>
                </a:solidFill>
              </a14:hiddenFill>
            </a:ext>
          </a:extLst>
        </p:spPr>
      </p:pic>
      <p:sp>
        <p:nvSpPr>
          <p:cNvPr id="2074" name="Rectangle 2073">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0C8AB5-2C34-063F-6968-9249CE854AC4}"/>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3700" cap="all" spc="-100" dirty="0"/>
              <a:t>Gender</a:t>
            </a:r>
          </a:p>
        </p:txBody>
      </p:sp>
      <p:sp>
        <p:nvSpPr>
          <p:cNvPr id="2076" name="Rectangle 2075">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078" name="Straight Connector 2077">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82" name="Straight Connector 2081">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19983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4"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1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eart with Pulse">
            <a:extLst>
              <a:ext uri="{FF2B5EF4-FFF2-40B4-BE49-F238E27FC236}">
                <a16:creationId xmlns:a16="http://schemas.microsoft.com/office/drawing/2014/main" id="{3DB2BAC3-5505-0176-1A9A-6E331792F9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25091" y="3893954"/>
            <a:ext cx="2908694" cy="2269542"/>
          </a:xfrm>
          <a:prstGeom prst="rect">
            <a:avLst/>
          </a:prstGeom>
        </p:spPr>
      </p:pic>
      <p:sp>
        <p:nvSpPr>
          <p:cNvPr id="29" name="Rectangle 28">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105087-4CD6-6547-13FD-3990B6A81DCA}"/>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sz="4800" cap="all" spc="-100"/>
              <a:t>Diabetes</a:t>
            </a:r>
          </a:p>
        </p:txBody>
      </p:sp>
      <p:sp>
        <p:nvSpPr>
          <p:cNvPr id="31" name="Rectangle 30">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3" name="Straight Connector 32">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3074" name="Picture 2">
            <a:extLst>
              <a:ext uri="{FF2B5EF4-FFF2-40B4-BE49-F238E27FC236}">
                <a16:creationId xmlns:a16="http://schemas.microsoft.com/office/drawing/2014/main" id="{6063CFB7-F1C0-4CAA-9091-EF86F9DE36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30" y="488950"/>
            <a:ext cx="7286617" cy="588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0080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3" name="Rectangle 12">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15" name="Rectangle 14">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7A9C548-0579-4864-92A3-093842E89D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7525A5F-CDD4-4EB3-9187-2A0E9EA15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1973" y="643464"/>
            <a:ext cx="4143830" cy="5566305"/>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useBgFill="1">
        <p:nvSpPr>
          <p:cNvPr id="28" name="Rectangle 27">
            <a:extLst>
              <a:ext uri="{FF2B5EF4-FFF2-40B4-BE49-F238E27FC236}">
                <a16:creationId xmlns:a16="http://schemas.microsoft.com/office/drawing/2014/main" id="{08F5B423-DA6A-4E80-B3CA-549A442C8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7364" y="806860"/>
            <a:ext cx="3813048" cy="5239512"/>
          </a:xfrm>
          <a:prstGeom prst="rect">
            <a:avLst/>
          </a:prstGeom>
          <a:ln w="6350" cap="sq" cmpd="sng" algn="ctr">
            <a:solidFill>
              <a:schemeClr val="tx1">
                <a:lumMod val="75000"/>
                <a:lumOff val="2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30FC70D7-1FEE-E627-E6D3-95D54790264B}"/>
              </a:ext>
            </a:extLst>
          </p:cNvPr>
          <p:cNvSpPr>
            <a:spLocks noGrp="1"/>
          </p:cNvSpPr>
          <p:nvPr>
            <p:ph type="title"/>
          </p:nvPr>
        </p:nvSpPr>
        <p:spPr>
          <a:xfrm>
            <a:off x="7957225" y="1559768"/>
            <a:ext cx="2978281" cy="3135379"/>
          </a:xfrm>
        </p:spPr>
        <p:txBody>
          <a:bodyPr vert="horz" lIns="91440" tIns="45720" rIns="91440" bIns="45720" rtlCol="0" anchor="ctr">
            <a:normAutofit/>
          </a:bodyPr>
          <a:lstStyle/>
          <a:p>
            <a:pPr algn="ctr">
              <a:lnSpc>
                <a:spcPct val="83000"/>
              </a:lnSpc>
            </a:pPr>
            <a:r>
              <a:rPr lang="en-US" sz="4800" cap="all" spc="-100" dirty="0"/>
              <a:t>Family health History</a:t>
            </a:r>
          </a:p>
        </p:txBody>
      </p:sp>
      <p:sp>
        <p:nvSpPr>
          <p:cNvPr id="30" name="Rectangle 29">
            <a:extLst>
              <a:ext uri="{FF2B5EF4-FFF2-40B4-BE49-F238E27FC236}">
                <a16:creationId xmlns:a16="http://schemas.microsoft.com/office/drawing/2014/main" id="{738170B5-3ECC-493B-85FA-6905971AD1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03768"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2" name="Straight Connector 31">
            <a:extLst>
              <a:ext uri="{FF2B5EF4-FFF2-40B4-BE49-F238E27FC236}">
                <a16:creationId xmlns:a16="http://schemas.microsoft.com/office/drawing/2014/main" id="{F8DD37B8-B6EA-49DC-90EF-F4E3594540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8068"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00F7FF8-41E5-4585-AFDC-54EA8B2757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09708"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AE2A71D-F8BA-4E4F-88A8-1F5FD5DF13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8068"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4098" name="Picture 2">
            <a:extLst>
              <a:ext uri="{FF2B5EF4-FFF2-40B4-BE49-F238E27FC236}">
                <a16:creationId xmlns:a16="http://schemas.microsoft.com/office/drawing/2014/main" id="{A1ADD731-E8A7-D56F-50BF-15B7B46675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12" y="640855"/>
            <a:ext cx="7302385" cy="5568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64465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4"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1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No Smoking">
            <a:extLst>
              <a:ext uri="{FF2B5EF4-FFF2-40B4-BE49-F238E27FC236}">
                <a16:creationId xmlns:a16="http://schemas.microsoft.com/office/drawing/2014/main" id="{127B86D6-C4CC-C26D-FF99-CF471557C9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37598" y="3038076"/>
            <a:ext cx="3225846" cy="2806209"/>
          </a:xfrm>
          <a:prstGeom prst="rect">
            <a:avLst/>
          </a:prstGeom>
        </p:spPr>
      </p:pic>
      <p:sp>
        <p:nvSpPr>
          <p:cNvPr id="29" name="Rectangle 28">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8005CB-AB7A-E435-5284-A76F71518A4F}"/>
              </a:ext>
            </a:extLst>
          </p:cNvPr>
          <p:cNvSpPr>
            <a:spLocks noGrp="1"/>
          </p:cNvSpPr>
          <p:nvPr>
            <p:ph type="title"/>
          </p:nvPr>
        </p:nvSpPr>
        <p:spPr>
          <a:xfrm>
            <a:off x="8560023" y="896112"/>
            <a:ext cx="3238829" cy="2883645"/>
          </a:xfrm>
        </p:spPr>
        <p:txBody>
          <a:bodyPr vert="horz" lIns="91440" tIns="45720" rIns="91440" bIns="45720" rtlCol="0" anchor="ctr">
            <a:normAutofit/>
          </a:bodyPr>
          <a:lstStyle/>
          <a:p>
            <a:pPr algn="ctr">
              <a:lnSpc>
                <a:spcPct val="83000"/>
              </a:lnSpc>
            </a:pPr>
            <a:r>
              <a:rPr lang="en-US" sz="4800" cap="all" spc="-100" dirty="0"/>
              <a:t>Smoking</a:t>
            </a:r>
          </a:p>
        </p:txBody>
      </p:sp>
      <p:sp>
        <p:nvSpPr>
          <p:cNvPr id="31" name="Rectangle 30">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3" name="Straight Connector 32">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5122" name="Picture 2">
            <a:extLst>
              <a:ext uri="{FF2B5EF4-FFF2-40B4-BE49-F238E27FC236}">
                <a16:creationId xmlns:a16="http://schemas.microsoft.com/office/drawing/2014/main" id="{2EBA2B01-4569-02BF-85B4-A55F7B592D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388" y="481655"/>
            <a:ext cx="7505700" cy="588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3631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Savon">
      <a:maj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238</TotalTime>
  <Words>373</Words>
  <Application>Microsoft Macintosh PowerPoint</Application>
  <PresentationFormat>Widescreen</PresentationFormat>
  <Paragraphs>30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Garamond</vt:lpstr>
      <vt:lpstr>Gill Sans MT</vt:lpstr>
      <vt:lpstr>Times New Roman</vt:lpstr>
      <vt:lpstr>SavonVTI</vt:lpstr>
      <vt:lpstr>Heart Attack analysis  Group Details:  BALA KRISHNA REDDY RAGANNAGARI Jagadeeshwar Kalyanapu</vt:lpstr>
      <vt:lpstr>Introduction</vt:lpstr>
      <vt:lpstr>Dataset Overview</vt:lpstr>
      <vt:lpstr>EDA</vt:lpstr>
      <vt:lpstr>Age Observation</vt:lpstr>
      <vt:lpstr>Gender</vt:lpstr>
      <vt:lpstr>Diabetes</vt:lpstr>
      <vt:lpstr>Family health History</vt:lpstr>
      <vt:lpstr>Smoking</vt:lpstr>
      <vt:lpstr>Alcohol consumption</vt:lpstr>
      <vt:lpstr>Stress</vt:lpstr>
      <vt:lpstr>Cholesterol by gender</vt:lpstr>
      <vt:lpstr>Distribution of countries</vt:lpstr>
      <vt:lpstr>Modelling</vt:lpstr>
      <vt:lpstr>Model Tuning</vt:lpstr>
      <vt:lpstr>Stacking Classifier</vt:lpstr>
      <vt:lpstr>Bagging Classifier</vt:lpstr>
      <vt:lpstr>Observations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dc:title>
  <dc:creator>Kalyanapu, Jagadeeshwar</dc:creator>
  <cp:lastModifiedBy>Kalyanapu, Jagadeeshwar</cp:lastModifiedBy>
  <cp:revision>9</cp:revision>
  <dcterms:created xsi:type="dcterms:W3CDTF">2024-04-30T17:48:46Z</dcterms:created>
  <dcterms:modified xsi:type="dcterms:W3CDTF">2024-04-30T21:47:26Z</dcterms:modified>
</cp:coreProperties>
</file>