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21" r:id="rId7"/>
    <p:sldId id="317" r:id="rId8"/>
    <p:sldId id="318" r:id="rId9"/>
    <p:sldId id="322" r:id="rId10"/>
    <p:sldId id="319" r:id="rId11"/>
    <p:sldId id="320" r:id="rId12"/>
    <p:sldId id="316" r:id="rId13"/>
    <p:sldId id="315"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84967" autoAdjust="0"/>
  </p:normalViewPr>
  <p:slideViewPr>
    <p:cSldViewPr snapToGrid="0">
      <p:cViewPr>
        <p:scale>
          <a:sx n="74" d="100"/>
          <a:sy n="74" d="100"/>
        </p:scale>
        <p:origin x="370" y="51"/>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250BAF-B76A-4C9F-A63A-22A76A2F4B5C}"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C72E7DE5-22F5-46E9-84DD-DAA6A1F80B3A}">
      <dgm:prSet/>
      <dgm:spPr/>
      <dgm:t>
        <a:bodyPr/>
        <a:lstStyle/>
        <a:p>
          <a:r>
            <a:rPr lang="en-US"/>
            <a:t>This project uses a publicly available dataset with 22 variables to predict life expectancy using immunization as a factor as one of several factors that affect lifespan.</a:t>
          </a:r>
        </a:p>
      </dgm:t>
    </dgm:pt>
    <dgm:pt modelId="{B51888E0-A926-4B46-9650-D3904A7D432C}" type="parTrans" cxnId="{09905C7D-C7B3-4EA9-A1F8-5497CBC96E8E}">
      <dgm:prSet/>
      <dgm:spPr/>
      <dgm:t>
        <a:bodyPr/>
        <a:lstStyle/>
        <a:p>
          <a:endParaRPr lang="en-US"/>
        </a:p>
      </dgm:t>
    </dgm:pt>
    <dgm:pt modelId="{7655DCFA-97C1-4D1C-8F23-EC75F01A5477}" type="sibTrans" cxnId="{09905C7D-C7B3-4EA9-A1F8-5497CBC96E8E}">
      <dgm:prSet/>
      <dgm:spPr/>
      <dgm:t>
        <a:bodyPr/>
        <a:lstStyle/>
        <a:p>
          <a:endParaRPr lang="en-US"/>
        </a:p>
      </dgm:t>
    </dgm:pt>
    <dgm:pt modelId="{831F8AF6-33B1-433E-9479-DC49BE2CE79D}">
      <dgm:prSet/>
      <dgm:spPr/>
      <dgm:t>
        <a:bodyPr/>
        <a:lstStyle/>
        <a:p>
          <a:r>
            <a:rPr lang="en-US"/>
            <a:t>The project suggests using feature selection approaches and machine learning algorithms such the Linear Regressor, Random Forest Regressor, and XGBoost Regressor.</a:t>
          </a:r>
        </a:p>
      </dgm:t>
    </dgm:pt>
    <dgm:pt modelId="{2B3F4F21-B9B3-40A4-A7A0-7472931CC4E9}" type="parTrans" cxnId="{AF9902F0-2723-4410-A4E8-A02884DCD818}">
      <dgm:prSet/>
      <dgm:spPr/>
      <dgm:t>
        <a:bodyPr/>
        <a:lstStyle/>
        <a:p>
          <a:endParaRPr lang="en-US"/>
        </a:p>
      </dgm:t>
    </dgm:pt>
    <dgm:pt modelId="{A7AD9567-058C-4596-BFAE-B18C2BEC862D}" type="sibTrans" cxnId="{AF9902F0-2723-4410-A4E8-A02884DCD818}">
      <dgm:prSet/>
      <dgm:spPr/>
      <dgm:t>
        <a:bodyPr/>
        <a:lstStyle/>
        <a:p>
          <a:endParaRPr lang="en-US"/>
        </a:p>
      </dgm:t>
    </dgm:pt>
    <dgm:pt modelId="{DFE81A6D-D5D6-4E6B-922E-1B78FDB1D92B}">
      <dgm:prSet/>
      <dgm:spPr/>
      <dgm:t>
        <a:bodyPr/>
        <a:lstStyle/>
        <a:p>
          <a:r>
            <a:rPr lang="en-US"/>
            <a:t>The ultimate objective is to estimate life expectancy numbers for various nations using these methods and to further our comprehension of how vaccinations affect life expectancy.</a:t>
          </a:r>
        </a:p>
      </dgm:t>
    </dgm:pt>
    <dgm:pt modelId="{02562424-927B-458B-949A-1EB2E7DAE9A1}" type="parTrans" cxnId="{745AEA70-19AD-4BC7-B0D4-A4968B1FF888}">
      <dgm:prSet/>
      <dgm:spPr/>
      <dgm:t>
        <a:bodyPr/>
        <a:lstStyle/>
        <a:p>
          <a:endParaRPr lang="en-US"/>
        </a:p>
      </dgm:t>
    </dgm:pt>
    <dgm:pt modelId="{54D790F8-183F-4880-8E5B-2CBFEAAE4B52}" type="sibTrans" cxnId="{745AEA70-19AD-4BC7-B0D4-A4968B1FF888}">
      <dgm:prSet/>
      <dgm:spPr/>
      <dgm:t>
        <a:bodyPr/>
        <a:lstStyle/>
        <a:p>
          <a:endParaRPr lang="en-US"/>
        </a:p>
      </dgm:t>
    </dgm:pt>
    <dgm:pt modelId="{6B5DE2D3-0C3E-4038-B392-F3DF9DF8849A}" type="pres">
      <dgm:prSet presAssocID="{03250BAF-B76A-4C9F-A63A-22A76A2F4B5C}" presName="hierChild1" presStyleCnt="0">
        <dgm:presLayoutVars>
          <dgm:chPref val="1"/>
          <dgm:dir/>
          <dgm:animOne val="branch"/>
          <dgm:animLvl val="lvl"/>
          <dgm:resizeHandles/>
        </dgm:presLayoutVars>
      </dgm:prSet>
      <dgm:spPr/>
    </dgm:pt>
    <dgm:pt modelId="{816B6F56-A30F-45FF-B3B7-F39E849E69AB}" type="pres">
      <dgm:prSet presAssocID="{C72E7DE5-22F5-46E9-84DD-DAA6A1F80B3A}" presName="hierRoot1" presStyleCnt="0"/>
      <dgm:spPr/>
    </dgm:pt>
    <dgm:pt modelId="{F3DB8341-E84C-48BB-81D1-6DFC7E04CF0F}" type="pres">
      <dgm:prSet presAssocID="{C72E7DE5-22F5-46E9-84DD-DAA6A1F80B3A}" presName="composite" presStyleCnt="0"/>
      <dgm:spPr/>
    </dgm:pt>
    <dgm:pt modelId="{27E7B5DC-1AD2-4724-B50E-EC3DA98B6E58}" type="pres">
      <dgm:prSet presAssocID="{C72E7DE5-22F5-46E9-84DD-DAA6A1F80B3A}" presName="background" presStyleLbl="node0" presStyleIdx="0" presStyleCnt="3"/>
      <dgm:spPr/>
    </dgm:pt>
    <dgm:pt modelId="{CB919548-7DCD-48A3-AE67-40700EB3BF54}" type="pres">
      <dgm:prSet presAssocID="{C72E7DE5-22F5-46E9-84DD-DAA6A1F80B3A}" presName="text" presStyleLbl="fgAcc0" presStyleIdx="0" presStyleCnt="3">
        <dgm:presLayoutVars>
          <dgm:chPref val="3"/>
        </dgm:presLayoutVars>
      </dgm:prSet>
      <dgm:spPr/>
    </dgm:pt>
    <dgm:pt modelId="{8FD08157-D217-4B6C-98BD-31F211063879}" type="pres">
      <dgm:prSet presAssocID="{C72E7DE5-22F5-46E9-84DD-DAA6A1F80B3A}" presName="hierChild2" presStyleCnt="0"/>
      <dgm:spPr/>
    </dgm:pt>
    <dgm:pt modelId="{17FB4C97-3E79-4DB8-983B-D33CD01E342B}" type="pres">
      <dgm:prSet presAssocID="{831F8AF6-33B1-433E-9479-DC49BE2CE79D}" presName="hierRoot1" presStyleCnt="0"/>
      <dgm:spPr/>
    </dgm:pt>
    <dgm:pt modelId="{2164BB9E-1949-44B0-9EE1-403F5C3D35AA}" type="pres">
      <dgm:prSet presAssocID="{831F8AF6-33B1-433E-9479-DC49BE2CE79D}" presName="composite" presStyleCnt="0"/>
      <dgm:spPr/>
    </dgm:pt>
    <dgm:pt modelId="{44C5C80A-ABDC-40CE-8C1A-43A1647C7A1C}" type="pres">
      <dgm:prSet presAssocID="{831F8AF6-33B1-433E-9479-DC49BE2CE79D}" presName="background" presStyleLbl="node0" presStyleIdx="1" presStyleCnt="3"/>
      <dgm:spPr/>
    </dgm:pt>
    <dgm:pt modelId="{550D24B8-B887-4FB4-BDB2-FF8DE2BECE10}" type="pres">
      <dgm:prSet presAssocID="{831F8AF6-33B1-433E-9479-DC49BE2CE79D}" presName="text" presStyleLbl="fgAcc0" presStyleIdx="1" presStyleCnt="3">
        <dgm:presLayoutVars>
          <dgm:chPref val="3"/>
        </dgm:presLayoutVars>
      </dgm:prSet>
      <dgm:spPr/>
    </dgm:pt>
    <dgm:pt modelId="{5774DDCB-3E1F-4D68-B200-75F76BC71729}" type="pres">
      <dgm:prSet presAssocID="{831F8AF6-33B1-433E-9479-DC49BE2CE79D}" presName="hierChild2" presStyleCnt="0"/>
      <dgm:spPr/>
    </dgm:pt>
    <dgm:pt modelId="{1BDC8F7F-39CD-4520-8625-CF2842DD4797}" type="pres">
      <dgm:prSet presAssocID="{DFE81A6D-D5D6-4E6B-922E-1B78FDB1D92B}" presName="hierRoot1" presStyleCnt="0"/>
      <dgm:spPr/>
    </dgm:pt>
    <dgm:pt modelId="{E24D27C6-7896-4D8D-9542-B569045B172C}" type="pres">
      <dgm:prSet presAssocID="{DFE81A6D-D5D6-4E6B-922E-1B78FDB1D92B}" presName="composite" presStyleCnt="0"/>
      <dgm:spPr/>
    </dgm:pt>
    <dgm:pt modelId="{6DE116D3-040A-477A-B116-4DD00D9223BE}" type="pres">
      <dgm:prSet presAssocID="{DFE81A6D-D5D6-4E6B-922E-1B78FDB1D92B}" presName="background" presStyleLbl="node0" presStyleIdx="2" presStyleCnt="3"/>
      <dgm:spPr/>
    </dgm:pt>
    <dgm:pt modelId="{7624A38B-BB76-440C-A0E8-16B889C4C2AB}" type="pres">
      <dgm:prSet presAssocID="{DFE81A6D-D5D6-4E6B-922E-1B78FDB1D92B}" presName="text" presStyleLbl="fgAcc0" presStyleIdx="2" presStyleCnt="3">
        <dgm:presLayoutVars>
          <dgm:chPref val="3"/>
        </dgm:presLayoutVars>
      </dgm:prSet>
      <dgm:spPr/>
    </dgm:pt>
    <dgm:pt modelId="{8758309B-32A3-4169-A0BF-959A6ABC04E6}" type="pres">
      <dgm:prSet presAssocID="{DFE81A6D-D5D6-4E6B-922E-1B78FDB1D92B}" presName="hierChild2" presStyleCnt="0"/>
      <dgm:spPr/>
    </dgm:pt>
  </dgm:ptLst>
  <dgm:cxnLst>
    <dgm:cxn modelId="{2EF13D65-005D-4CEE-A793-0F116B33366D}" type="presOf" srcId="{DFE81A6D-D5D6-4E6B-922E-1B78FDB1D92B}" destId="{7624A38B-BB76-440C-A0E8-16B889C4C2AB}" srcOrd="0" destOrd="0" presId="urn:microsoft.com/office/officeart/2005/8/layout/hierarchy1"/>
    <dgm:cxn modelId="{745AEA70-19AD-4BC7-B0D4-A4968B1FF888}" srcId="{03250BAF-B76A-4C9F-A63A-22A76A2F4B5C}" destId="{DFE81A6D-D5D6-4E6B-922E-1B78FDB1D92B}" srcOrd="2" destOrd="0" parTransId="{02562424-927B-458B-949A-1EB2E7DAE9A1}" sibTransId="{54D790F8-183F-4880-8E5B-2CBFEAAE4B52}"/>
    <dgm:cxn modelId="{09905C7D-C7B3-4EA9-A1F8-5497CBC96E8E}" srcId="{03250BAF-B76A-4C9F-A63A-22A76A2F4B5C}" destId="{C72E7DE5-22F5-46E9-84DD-DAA6A1F80B3A}" srcOrd="0" destOrd="0" parTransId="{B51888E0-A926-4B46-9650-D3904A7D432C}" sibTransId="{7655DCFA-97C1-4D1C-8F23-EC75F01A5477}"/>
    <dgm:cxn modelId="{A8CDF392-1D1A-47DF-817E-6F9F3DFD54CB}" type="presOf" srcId="{831F8AF6-33B1-433E-9479-DC49BE2CE79D}" destId="{550D24B8-B887-4FB4-BDB2-FF8DE2BECE10}" srcOrd="0" destOrd="0" presId="urn:microsoft.com/office/officeart/2005/8/layout/hierarchy1"/>
    <dgm:cxn modelId="{BD08C19F-7CCB-453F-9FE4-08F04157EC12}" type="presOf" srcId="{C72E7DE5-22F5-46E9-84DD-DAA6A1F80B3A}" destId="{CB919548-7DCD-48A3-AE67-40700EB3BF54}" srcOrd="0" destOrd="0" presId="urn:microsoft.com/office/officeart/2005/8/layout/hierarchy1"/>
    <dgm:cxn modelId="{AF1BA0DA-3B7C-4134-A711-E44958194B09}" type="presOf" srcId="{03250BAF-B76A-4C9F-A63A-22A76A2F4B5C}" destId="{6B5DE2D3-0C3E-4038-B392-F3DF9DF8849A}" srcOrd="0" destOrd="0" presId="urn:microsoft.com/office/officeart/2005/8/layout/hierarchy1"/>
    <dgm:cxn modelId="{AF9902F0-2723-4410-A4E8-A02884DCD818}" srcId="{03250BAF-B76A-4C9F-A63A-22A76A2F4B5C}" destId="{831F8AF6-33B1-433E-9479-DC49BE2CE79D}" srcOrd="1" destOrd="0" parTransId="{2B3F4F21-B9B3-40A4-A7A0-7472931CC4E9}" sibTransId="{A7AD9567-058C-4596-BFAE-B18C2BEC862D}"/>
    <dgm:cxn modelId="{0AA8ADCF-5800-436F-B717-13801091D2C9}" type="presParOf" srcId="{6B5DE2D3-0C3E-4038-B392-F3DF9DF8849A}" destId="{816B6F56-A30F-45FF-B3B7-F39E849E69AB}" srcOrd="0" destOrd="0" presId="urn:microsoft.com/office/officeart/2005/8/layout/hierarchy1"/>
    <dgm:cxn modelId="{0B4DAFA6-8C08-4398-A34E-6E40A6C86430}" type="presParOf" srcId="{816B6F56-A30F-45FF-B3B7-F39E849E69AB}" destId="{F3DB8341-E84C-48BB-81D1-6DFC7E04CF0F}" srcOrd="0" destOrd="0" presId="urn:microsoft.com/office/officeart/2005/8/layout/hierarchy1"/>
    <dgm:cxn modelId="{879B3796-47BC-42DF-A0E2-3A1D165E6C35}" type="presParOf" srcId="{F3DB8341-E84C-48BB-81D1-6DFC7E04CF0F}" destId="{27E7B5DC-1AD2-4724-B50E-EC3DA98B6E58}" srcOrd="0" destOrd="0" presId="urn:microsoft.com/office/officeart/2005/8/layout/hierarchy1"/>
    <dgm:cxn modelId="{48FF2B45-B531-4615-83E1-07FE069AA131}" type="presParOf" srcId="{F3DB8341-E84C-48BB-81D1-6DFC7E04CF0F}" destId="{CB919548-7DCD-48A3-AE67-40700EB3BF54}" srcOrd="1" destOrd="0" presId="urn:microsoft.com/office/officeart/2005/8/layout/hierarchy1"/>
    <dgm:cxn modelId="{669F98DF-302D-44C6-9C7C-28852C3B48B8}" type="presParOf" srcId="{816B6F56-A30F-45FF-B3B7-F39E849E69AB}" destId="{8FD08157-D217-4B6C-98BD-31F211063879}" srcOrd="1" destOrd="0" presId="urn:microsoft.com/office/officeart/2005/8/layout/hierarchy1"/>
    <dgm:cxn modelId="{C26C0812-848A-4CC0-8188-4219FE5FE665}" type="presParOf" srcId="{6B5DE2D3-0C3E-4038-B392-F3DF9DF8849A}" destId="{17FB4C97-3E79-4DB8-983B-D33CD01E342B}" srcOrd="1" destOrd="0" presId="urn:microsoft.com/office/officeart/2005/8/layout/hierarchy1"/>
    <dgm:cxn modelId="{2E49444C-AD3C-4C11-8F66-BBECFDA408C3}" type="presParOf" srcId="{17FB4C97-3E79-4DB8-983B-D33CD01E342B}" destId="{2164BB9E-1949-44B0-9EE1-403F5C3D35AA}" srcOrd="0" destOrd="0" presId="urn:microsoft.com/office/officeart/2005/8/layout/hierarchy1"/>
    <dgm:cxn modelId="{A02A4324-B659-4252-9438-67D30A15240B}" type="presParOf" srcId="{2164BB9E-1949-44B0-9EE1-403F5C3D35AA}" destId="{44C5C80A-ABDC-40CE-8C1A-43A1647C7A1C}" srcOrd="0" destOrd="0" presId="urn:microsoft.com/office/officeart/2005/8/layout/hierarchy1"/>
    <dgm:cxn modelId="{DCC3C6D5-3DC4-4A98-80D0-557ED5AA8A85}" type="presParOf" srcId="{2164BB9E-1949-44B0-9EE1-403F5C3D35AA}" destId="{550D24B8-B887-4FB4-BDB2-FF8DE2BECE10}" srcOrd="1" destOrd="0" presId="urn:microsoft.com/office/officeart/2005/8/layout/hierarchy1"/>
    <dgm:cxn modelId="{3B9C99D8-14F2-4700-A3FF-871DAD7BE24B}" type="presParOf" srcId="{17FB4C97-3E79-4DB8-983B-D33CD01E342B}" destId="{5774DDCB-3E1F-4D68-B200-75F76BC71729}" srcOrd="1" destOrd="0" presId="urn:microsoft.com/office/officeart/2005/8/layout/hierarchy1"/>
    <dgm:cxn modelId="{360B59C0-3D39-4B70-B09A-F9513FCD08AF}" type="presParOf" srcId="{6B5DE2D3-0C3E-4038-B392-F3DF9DF8849A}" destId="{1BDC8F7F-39CD-4520-8625-CF2842DD4797}" srcOrd="2" destOrd="0" presId="urn:microsoft.com/office/officeart/2005/8/layout/hierarchy1"/>
    <dgm:cxn modelId="{9F26CD02-C850-44DC-9614-6DFE5CE0AEC2}" type="presParOf" srcId="{1BDC8F7F-39CD-4520-8625-CF2842DD4797}" destId="{E24D27C6-7896-4D8D-9542-B569045B172C}" srcOrd="0" destOrd="0" presId="urn:microsoft.com/office/officeart/2005/8/layout/hierarchy1"/>
    <dgm:cxn modelId="{50DCB3DD-ED96-48E5-A882-F9993A7B98CA}" type="presParOf" srcId="{E24D27C6-7896-4D8D-9542-B569045B172C}" destId="{6DE116D3-040A-477A-B116-4DD00D9223BE}" srcOrd="0" destOrd="0" presId="urn:microsoft.com/office/officeart/2005/8/layout/hierarchy1"/>
    <dgm:cxn modelId="{3ACE9CBA-F26C-429B-8F0A-0BA83C106C1F}" type="presParOf" srcId="{E24D27C6-7896-4D8D-9542-B569045B172C}" destId="{7624A38B-BB76-440C-A0E8-16B889C4C2AB}" srcOrd="1" destOrd="0" presId="urn:microsoft.com/office/officeart/2005/8/layout/hierarchy1"/>
    <dgm:cxn modelId="{410AF0CE-7590-4F6D-9D2D-9D1762E12E1A}" type="presParOf" srcId="{1BDC8F7F-39CD-4520-8625-CF2842DD4797}" destId="{8758309B-32A3-4169-A0BF-959A6ABC04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EA415E-620F-4F2E-8992-042CB53A7FB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9729FE1-A935-4AE2-9B58-F245027C2EEB}">
      <dgm:prSet/>
      <dgm:spPr/>
      <dgm:t>
        <a:bodyPr/>
        <a:lstStyle/>
        <a:p>
          <a:r>
            <a:rPr lang="en-US"/>
            <a:t>ML, as a dominant technology with high accuracy on predictions for a wide range of problems, is widely used to improve life expectancy by monitoring health and lowering mortality rates.</a:t>
          </a:r>
        </a:p>
      </dgm:t>
    </dgm:pt>
    <dgm:pt modelId="{F604464E-FFD0-4C39-AD45-7EB81F2E62F9}" type="parTrans" cxnId="{AEB81A46-EEFD-4F73-AE78-B237F0CD109A}">
      <dgm:prSet/>
      <dgm:spPr/>
      <dgm:t>
        <a:bodyPr/>
        <a:lstStyle/>
        <a:p>
          <a:endParaRPr lang="en-US"/>
        </a:p>
      </dgm:t>
    </dgm:pt>
    <dgm:pt modelId="{D7AB0337-4BF0-4C9B-8545-D4D3A2D1449C}" type="sibTrans" cxnId="{AEB81A46-EEFD-4F73-AE78-B237F0CD109A}">
      <dgm:prSet/>
      <dgm:spPr/>
      <dgm:t>
        <a:bodyPr/>
        <a:lstStyle/>
        <a:p>
          <a:endParaRPr lang="en-US"/>
        </a:p>
      </dgm:t>
    </dgm:pt>
    <dgm:pt modelId="{9D9982D9-CAF9-4D51-8049-E89F06D2C919}">
      <dgm:prSet/>
      <dgm:spPr/>
      <dgm:t>
        <a:bodyPr/>
        <a:lstStyle/>
        <a:p>
          <a:r>
            <a:rPr lang="en-US"/>
            <a:t>The dataset was obtained from Kaggle after being extracted from the WHO and United Nations websites. The data used for the study spans the years 2000 to 2015. It has 23 columns, 22 of which are features and one is the desired output.</a:t>
          </a:r>
        </a:p>
      </dgm:t>
    </dgm:pt>
    <dgm:pt modelId="{847ED2EE-BDCE-45A5-A6A3-6E355E71F51E}" type="parTrans" cxnId="{3899DC05-B265-4053-A58E-EA5135B52570}">
      <dgm:prSet/>
      <dgm:spPr/>
      <dgm:t>
        <a:bodyPr/>
        <a:lstStyle/>
        <a:p>
          <a:endParaRPr lang="en-US"/>
        </a:p>
      </dgm:t>
    </dgm:pt>
    <dgm:pt modelId="{A850E039-D664-4619-A34D-E3041EEA4F25}" type="sibTrans" cxnId="{3899DC05-B265-4053-A58E-EA5135B52570}">
      <dgm:prSet/>
      <dgm:spPr/>
      <dgm:t>
        <a:bodyPr/>
        <a:lstStyle/>
        <a:p>
          <a:endParaRPr lang="en-US"/>
        </a:p>
      </dgm:t>
    </dgm:pt>
    <dgm:pt modelId="{215C47F3-78D2-4F5D-9DB7-5F5FDF6BA66A}">
      <dgm:prSet/>
      <dgm:spPr/>
      <dgm:t>
        <a:bodyPr/>
        <a:lstStyle/>
        <a:p>
          <a:r>
            <a:rPr lang="en-US"/>
            <a:t>The dataset is divided 80-20 for all three models, i.e. 80% for training and 20% for testing. The  machine learning library is used to split the data into training and testing sets.</a:t>
          </a:r>
        </a:p>
      </dgm:t>
    </dgm:pt>
    <dgm:pt modelId="{F53A5A5A-453D-462F-B76A-618811C84754}" type="parTrans" cxnId="{2585431E-7FDD-4FDF-8E7D-BA1317327E35}">
      <dgm:prSet/>
      <dgm:spPr/>
      <dgm:t>
        <a:bodyPr/>
        <a:lstStyle/>
        <a:p>
          <a:endParaRPr lang="en-US"/>
        </a:p>
      </dgm:t>
    </dgm:pt>
    <dgm:pt modelId="{D5A5AAA6-B26F-468E-A9B1-79C01847260A}" type="sibTrans" cxnId="{2585431E-7FDD-4FDF-8E7D-BA1317327E35}">
      <dgm:prSet/>
      <dgm:spPr/>
      <dgm:t>
        <a:bodyPr/>
        <a:lstStyle/>
        <a:p>
          <a:endParaRPr lang="en-US"/>
        </a:p>
      </dgm:t>
    </dgm:pt>
    <dgm:pt modelId="{4DCA1F52-1FED-416D-83AC-6F8A06AFE914}">
      <dgm:prSet/>
      <dgm:spPr/>
      <dgm:t>
        <a:bodyPr/>
        <a:lstStyle/>
        <a:p>
          <a:r>
            <a:rPr lang="en-US"/>
            <a:t>The model chosen for predicting life expectancy was the 'Random Forest Regressor,' which had R^2 scores of 0.99 and 0.95 on training and testing data, respectively.</a:t>
          </a:r>
        </a:p>
      </dgm:t>
    </dgm:pt>
    <dgm:pt modelId="{FE131765-9FBC-429C-BAE8-BBBF0E9E6FA1}" type="parTrans" cxnId="{CF2700EE-4F27-4CF4-86B9-48A40970601B}">
      <dgm:prSet/>
      <dgm:spPr/>
      <dgm:t>
        <a:bodyPr/>
        <a:lstStyle/>
        <a:p>
          <a:endParaRPr lang="en-US"/>
        </a:p>
      </dgm:t>
    </dgm:pt>
    <dgm:pt modelId="{F0E333A1-8221-4678-8E2F-570C5DE0BB04}" type="sibTrans" cxnId="{CF2700EE-4F27-4CF4-86B9-48A40970601B}">
      <dgm:prSet/>
      <dgm:spPr/>
      <dgm:t>
        <a:bodyPr/>
        <a:lstStyle/>
        <a:p>
          <a:endParaRPr lang="en-US"/>
        </a:p>
      </dgm:t>
    </dgm:pt>
    <dgm:pt modelId="{811E42D1-AB17-4C9A-BD70-6D8853E84092}" type="pres">
      <dgm:prSet presAssocID="{4DEA415E-620F-4F2E-8992-042CB53A7FB7}" presName="vert0" presStyleCnt="0">
        <dgm:presLayoutVars>
          <dgm:dir/>
          <dgm:animOne val="branch"/>
          <dgm:animLvl val="lvl"/>
        </dgm:presLayoutVars>
      </dgm:prSet>
      <dgm:spPr/>
    </dgm:pt>
    <dgm:pt modelId="{DB1C512B-B759-469D-9C2B-FD0AF749683A}" type="pres">
      <dgm:prSet presAssocID="{79729FE1-A935-4AE2-9B58-F245027C2EEB}" presName="thickLine" presStyleLbl="alignNode1" presStyleIdx="0" presStyleCnt="4"/>
      <dgm:spPr/>
    </dgm:pt>
    <dgm:pt modelId="{60A9CEA4-B462-4DF7-BD7B-191BD721ABFA}" type="pres">
      <dgm:prSet presAssocID="{79729FE1-A935-4AE2-9B58-F245027C2EEB}" presName="horz1" presStyleCnt="0"/>
      <dgm:spPr/>
    </dgm:pt>
    <dgm:pt modelId="{DC20E572-37BB-449F-932E-7F2646D4AD3C}" type="pres">
      <dgm:prSet presAssocID="{79729FE1-A935-4AE2-9B58-F245027C2EEB}" presName="tx1" presStyleLbl="revTx" presStyleIdx="0" presStyleCnt="4"/>
      <dgm:spPr/>
    </dgm:pt>
    <dgm:pt modelId="{78C8E8B2-A59B-487F-89AA-571C2ED5F3D6}" type="pres">
      <dgm:prSet presAssocID="{79729FE1-A935-4AE2-9B58-F245027C2EEB}" presName="vert1" presStyleCnt="0"/>
      <dgm:spPr/>
    </dgm:pt>
    <dgm:pt modelId="{D8AC2328-9C63-4FAD-9D21-923C233548CE}" type="pres">
      <dgm:prSet presAssocID="{9D9982D9-CAF9-4D51-8049-E89F06D2C919}" presName="thickLine" presStyleLbl="alignNode1" presStyleIdx="1" presStyleCnt="4"/>
      <dgm:spPr/>
    </dgm:pt>
    <dgm:pt modelId="{2125B547-F76C-4F4A-8C86-A76351A96884}" type="pres">
      <dgm:prSet presAssocID="{9D9982D9-CAF9-4D51-8049-E89F06D2C919}" presName="horz1" presStyleCnt="0"/>
      <dgm:spPr/>
    </dgm:pt>
    <dgm:pt modelId="{9F105A5A-626D-493D-849F-EF9CE34EB7B1}" type="pres">
      <dgm:prSet presAssocID="{9D9982D9-CAF9-4D51-8049-E89F06D2C919}" presName="tx1" presStyleLbl="revTx" presStyleIdx="1" presStyleCnt="4"/>
      <dgm:spPr/>
    </dgm:pt>
    <dgm:pt modelId="{7B53DCA2-82E4-4710-BBA0-7BD10A46AA2E}" type="pres">
      <dgm:prSet presAssocID="{9D9982D9-CAF9-4D51-8049-E89F06D2C919}" presName="vert1" presStyleCnt="0"/>
      <dgm:spPr/>
    </dgm:pt>
    <dgm:pt modelId="{F4D9F85F-1B0C-4844-9295-5E2B4B8E6F79}" type="pres">
      <dgm:prSet presAssocID="{215C47F3-78D2-4F5D-9DB7-5F5FDF6BA66A}" presName="thickLine" presStyleLbl="alignNode1" presStyleIdx="2" presStyleCnt="4"/>
      <dgm:spPr/>
    </dgm:pt>
    <dgm:pt modelId="{9F169DEA-0340-4916-AA9B-79235C0B0620}" type="pres">
      <dgm:prSet presAssocID="{215C47F3-78D2-4F5D-9DB7-5F5FDF6BA66A}" presName="horz1" presStyleCnt="0"/>
      <dgm:spPr/>
    </dgm:pt>
    <dgm:pt modelId="{56CAEC0B-575B-4D32-B355-17AF26D4057D}" type="pres">
      <dgm:prSet presAssocID="{215C47F3-78D2-4F5D-9DB7-5F5FDF6BA66A}" presName="tx1" presStyleLbl="revTx" presStyleIdx="2" presStyleCnt="4"/>
      <dgm:spPr/>
    </dgm:pt>
    <dgm:pt modelId="{4BEBB501-714B-4CA3-B75C-2CA0BED98376}" type="pres">
      <dgm:prSet presAssocID="{215C47F3-78D2-4F5D-9DB7-5F5FDF6BA66A}" presName="vert1" presStyleCnt="0"/>
      <dgm:spPr/>
    </dgm:pt>
    <dgm:pt modelId="{57E4275E-458A-4464-9510-DA294589F728}" type="pres">
      <dgm:prSet presAssocID="{4DCA1F52-1FED-416D-83AC-6F8A06AFE914}" presName="thickLine" presStyleLbl="alignNode1" presStyleIdx="3" presStyleCnt="4"/>
      <dgm:spPr/>
    </dgm:pt>
    <dgm:pt modelId="{7AE59857-6A79-4061-B143-CBD1B850354B}" type="pres">
      <dgm:prSet presAssocID="{4DCA1F52-1FED-416D-83AC-6F8A06AFE914}" presName="horz1" presStyleCnt="0"/>
      <dgm:spPr/>
    </dgm:pt>
    <dgm:pt modelId="{C701B288-D947-4442-8E90-113BFF580C4C}" type="pres">
      <dgm:prSet presAssocID="{4DCA1F52-1FED-416D-83AC-6F8A06AFE914}" presName="tx1" presStyleLbl="revTx" presStyleIdx="3" presStyleCnt="4"/>
      <dgm:spPr/>
    </dgm:pt>
    <dgm:pt modelId="{7A324293-5943-4E19-BCB4-09E489E7B264}" type="pres">
      <dgm:prSet presAssocID="{4DCA1F52-1FED-416D-83AC-6F8A06AFE914}" presName="vert1" presStyleCnt="0"/>
      <dgm:spPr/>
    </dgm:pt>
  </dgm:ptLst>
  <dgm:cxnLst>
    <dgm:cxn modelId="{3899DC05-B265-4053-A58E-EA5135B52570}" srcId="{4DEA415E-620F-4F2E-8992-042CB53A7FB7}" destId="{9D9982D9-CAF9-4D51-8049-E89F06D2C919}" srcOrd="1" destOrd="0" parTransId="{847ED2EE-BDCE-45A5-A6A3-6E355E71F51E}" sibTransId="{A850E039-D664-4619-A34D-E3041EEA4F25}"/>
    <dgm:cxn modelId="{2585431E-7FDD-4FDF-8E7D-BA1317327E35}" srcId="{4DEA415E-620F-4F2E-8992-042CB53A7FB7}" destId="{215C47F3-78D2-4F5D-9DB7-5F5FDF6BA66A}" srcOrd="2" destOrd="0" parTransId="{F53A5A5A-453D-462F-B76A-618811C84754}" sibTransId="{D5A5AAA6-B26F-468E-A9B1-79C01847260A}"/>
    <dgm:cxn modelId="{6598C824-7249-4C40-A653-2C59E2F0C0BE}" type="presOf" srcId="{9D9982D9-CAF9-4D51-8049-E89F06D2C919}" destId="{9F105A5A-626D-493D-849F-EF9CE34EB7B1}" srcOrd="0" destOrd="0" presId="urn:microsoft.com/office/officeart/2008/layout/LinedList"/>
    <dgm:cxn modelId="{EF60FE33-D26D-4643-ACFF-244D8ED0536B}" type="presOf" srcId="{215C47F3-78D2-4F5D-9DB7-5F5FDF6BA66A}" destId="{56CAEC0B-575B-4D32-B355-17AF26D4057D}" srcOrd="0" destOrd="0" presId="urn:microsoft.com/office/officeart/2008/layout/LinedList"/>
    <dgm:cxn modelId="{574E0834-FFCE-49AF-992C-712C3B3A5B61}" type="presOf" srcId="{79729FE1-A935-4AE2-9B58-F245027C2EEB}" destId="{DC20E572-37BB-449F-932E-7F2646D4AD3C}" srcOrd="0" destOrd="0" presId="urn:microsoft.com/office/officeart/2008/layout/LinedList"/>
    <dgm:cxn modelId="{C681FB39-F562-4BB6-BB62-1CCED8DFE9DD}" type="presOf" srcId="{4DCA1F52-1FED-416D-83AC-6F8A06AFE914}" destId="{C701B288-D947-4442-8E90-113BFF580C4C}" srcOrd="0" destOrd="0" presId="urn:microsoft.com/office/officeart/2008/layout/LinedList"/>
    <dgm:cxn modelId="{48A54A3C-B41A-4613-82DD-05AE45F20C68}" type="presOf" srcId="{4DEA415E-620F-4F2E-8992-042CB53A7FB7}" destId="{811E42D1-AB17-4C9A-BD70-6D8853E84092}" srcOrd="0" destOrd="0" presId="urn:microsoft.com/office/officeart/2008/layout/LinedList"/>
    <dgm:cxn modelId="{AEB81A46-EEFD-4F73-AE78-B237F0CD109A}" srcId="{4DEA415E-620F-4F2E-8992-042CB53A7FB7}" destId="{79729FE1-A935-4AE2-9B58-F245027C2EEB}" srcOrd="0" destOrd="0" parTransId="{F604464E-FFD0-4C39-AD45-7EB81F2E62F9}" sibTransId="{D7AB0337-4BF0-4C9B-8545-D4D3A2D1449C}"/>
    <dgm:cxn modelId="{CF2700EE-4F27-4CF4-86B9-48A40970601B}" srcId="{4DEA415E-620F-4F2E-8992-042CB53A7FB7}" destId="{4DCA1F52-1FED-416D-83AC-6F8A06AFE914}" srcOrd="3" destOrd="0" parTransId="{FE131765-9FBC-429C-BAE8-BBBF0E9E6FA1}" sibTransId="{F0E333A1-8221-4678-8E2F-570C5DE0BB04}"/>
    <dgm:cxn modelId="{6DD88749-058F-49FD-81EE-5D1DF5A94989}" type="presParOf" srcId="{811E42D1-AB17-4C9A-BD70-6D8853E84092}" destId="{DB1C512B-B759-469D-9C2B-FD0AF749683A}" srcOrd="0" destOrd="0" presId="urn:microsoft.com/office/officeart/2008/layout/LinedList"/>
    <dgm:cxn modelId="{74E0D9F2-0131-437D-A642-B3305D772486}" type="presParOf" srcId="{811E42D1-AB17-4C9A-BD70-6D8853E84092}" destId="{60A9CEA4-B462-4DF7-BD7B-191BD721ABFA}" srcOrd="1" destOrd="0" presId="urn:microsoft.com/office/officeart/2008/layout/LinedList"/>
    <dgm:cxn modelId="{4D02BD30-5E44-4931-BDDF-21C29678F17A}" type="presParOf" srcId="{60A9CEA4-B462-4DF7-BD7B-191BD721ABFA}" destId="{DC20E572-37BB-449F-932E-7F2646D4AD3C}" srcOrd="0" destOrd="0" presId="urn:microsoft.com/office/officeart/2008/layout/LinedList"/>
    <dgm:cxn modelId="{3913650E-8E2A-48F7-A6B3-A4CC12908859}" type="presParOf" srcId="{60A9CEA4-B462-4DF7-BD7B-191BD721ABFA}" destId="{78C8E8B2-A59B-487F-89AA-571C2ED5F3D6}" srcOrd="1" destOrd="0" presId="urn:microsoft.com/office/officeart/2008/layout/LinedList"/>
    <dgm:cxn modelId="{814FFFD7-486F-4A9D-BDD7-56D48856ED7F}" type="presParOf" srcId="{811E42D1-AB17-4C9A-BD70-6D8853E84092}" destId="{D8AC2328-9C63-4FAD-9D21-923C233548CE}" srcOrd="2" destOrd="0" presId="urn:microsoft.com/office/officeart/2008/layout/LinedList"/>
    <dgm:cxn modelId="{F52260F5-C4DF-4213-B560-A7C43A048952}" type="presParOf" srcId="{811E42D1-AB17-4C9A-BD70-6D8853E84092}" destId="{2125B547-F76C-4F4A-8C86-A76351A96884}" srcOrd="3" destOrd="0" presId="urn:microsoft.com/office/officeart/2008/layout/LinedList"/>
    <dgm:cxn modelId="{2822B2F4-05E0-4EBB-966C-86DD2766EC94}" type="presParOf" srcId="{2125B547-F76C-4F4A-8C86-A76351A96884}" destId="{9F105A5A-626D-493D-849F-EF9CE34EB7B1}" srcOrd="0" destOrd="0" presId="urn:microsoft.com/office/officeart/2008/layout/LinedList"/>
    <dgm:cxn modelId="{B0362B34-82A0-4867-9032-7F3F3B09E8A8}" type="presParOf" srcId="{2125B547-F76C-4F4A-8C86-A76351A96884}" destId="{7B53DCA2-82E4-4710-BBA0-7BD10A46AA2E}" srcOrd="1" destOrd="0" presId="urn:microsoft.com/office/officeart/2008/layout/LinedList"/>
    <dgm:cxn modelId="{A94AD145-C476-4AD4-8DCC-C672FBABE47A}" type="presParOf" srcId="{811E42D1-AB17-4C9A-BD70-6D8853E84092}" destId="{F4D9F85F-1B0C-4844-9295-5E2B4B8E6F79}" srcOrd="4" destOrd="0" presId="urn:microsoft.com/office/officeart/2008/layout/LinedList"/>
    <dgm:cxn modelId="{9B18F1F4-0351-431F-B59C-D3672AAE68D8}" type="presParOf" srcId="{811E42D1-AB17-4C9A-BD70-6D8853E84092}" destId="{9F169DEA-0340-4916-AA9B-79235C0B0620}" srcOrd="5" destOrd="0" presId="urn:microsoft.com/office/officeart/2008/layout/LinedList"/>
    <dgm:cxn modelId="{A45CAD90-8EBF-49E7-A1FA-670A674EFB43}" type="presParOf" srcId="{9F169DEA-0340-4916-AA9B-79235C0B0620}" destId="{56CAEC0B-575B-4D32-B355-17AF26D4057D}" srcOrd="0" destOrd="0" presId="urn:microsoft.com/office/officeart/2008/layout/LinedList"/>
    <dgm:cxn modelId="{951E7C1F-B85E-4966-81A9-05F65F315172}" type="presParOf" srcId="{9F169DEA-0340-4916-AA9B-79235C0B0620}" destId="{4BEBB501-714B-4CA3-B75C-2CA0BED98376}" srcOrd="1" destOrd="0" presId="urn:microsoft.com/office/officeart/2008/layout/LinedList"/>
    <dgm:cxn modelId="{9593C5CD-2CFF-464A-A3AE-E57FC6BD6C82}" type="presParOf" srcId="{811E42D1-AB17-4C9A-BD70-6D8853E84092}" destId="{57E4275E-458A-4464-9510-DA294589F728}" srcOrd="6" destOrd="0" presId="urn:microsoft.com/office/officeart/2008/layout/LinedList"/>
    <dgm:cxn modelId="{32203266-D9CF-45C3-81F4-0E306FD76630}" type="presParOf" srcId="{811E42D1-AB17-4C9A-BD70-6D8853E84092}" destId="{7AE59857-6A79-4061-B143-CBD1B850354B}" srcOrd="7" destOrd="0" presId="urn:microsoft.com/office/officeart/2008/layout/LinedList"/>
    <dgm:cxn modelId="{37F3F432-D220-4227-B36C-0C52C8270D36}" type="presParOf" srcId="{7AE59857-6A79-4061-B143-CBD1B850354B}" destId="{C701B288-D947-4442-8E90-113BFF580C4C}" srcOrd="0" destOrd="0" presId="urn:microsoft.com/office/officeart/2008/layout/LinedList"/>
    <dgm:cxn modelId="{09728FD4-7588-4CD6-B032-86DB8D0C260D}" type="presParOf" srcId="{7AE59857-6A79-4061-B143-CBD1B850354B}" destId="{7A324293-5943-4E19-BCB4-09E489E7B2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13A022-2E82-4F7D-BCA2-EDD3838E0B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5102DA-D2E7-4FF5-AB6C-1D31B4B2DBD8}">
      <dgm:prSet/>
      <dgm:spPr/>
      <dgm:t>
        <a:bodyPr/>
        <a:lstStyle/>
        <a:p>
          <a:r>
            <a:rPr lang="en-US"/>
            <a:t>Machine learning algorithms can forecast life expectancy and offer information on how a nation's economy and healthcare system is developing.</a:t>
          </a:r>
        </a:p>
      </dgm:t>
    </dgm:pt>
    <dgm:pt modelId="{A3DF4EB7-B487-4A46-A816-384C5D07A72F}" type="parTrans" cxnId="{50F9015A-7A78-421A-9171-B161BAA91AA6}">
      <dgm:prSet/>
      <dgm:spPr/>
      <dgm:t>
        <a:bodyPr/>
        <a:lstStyle/>
        <a:p>
          <a:endParaRPr lang="en-US"/>
        </a:p>
      </dgm:t>
    </dgm:pt>
    <dgm:pt modelId="{37D76C25-100A-45EC-9255-968E18C16880}" type="sibTrans" cxnId="{50F9015A-7A78-421A-9171-B161BAA91AA6}">
      <dgm:prSet/>
      <dgm:spPr/>
      <dgm:t>
        <a:bodyPr/>
        <a:lstStyle/>
        <a:p>
          <a:endParaRPr lang="en-US"/>
        </a:p>
      </dgm:t>
    </dgm:pt>
    <dgm:pt modelId="{829B3C2B-07E1-4F89-A3F3-BEEAB5582C86}">
      <dgm:prSet/>
      <dgm:spPr/>
      <dgm:t>
        <a:bodyPr/>
        <a:lstStyle/>
        <a:p>
          <a:r>
            <a:rPr lang="en-US"/>
            <a:t>HIV/AIDS-related deaths per 1,000 live births are greatest in South Africa, while Australia has the lowest adult mortality rate among affluent nations due to higher healthcare spending.</a:t>
          </a:r>
        </a:p>
      </dgm:t>
    </dgm:pt>
    <dgm:pt modelId="{0A29704A-7A48-4B7E-9031-1487B0754EE8}" type="parTrans" cxnId="{E0DEAED9-8C64-4446-B955-418FD5F0A18D}">
      <dgm:prSet/>
      <dgm:spPr/>
      <dgm:t>
        <a:bodyPr/>
        <a:lstStyle/>
        <a:p>
          <a:endParaRPr lang="en-US"/>
        </a:p>
      </dgm:t>
    </dgm:pt>
    <dgm:pt modelId="{EDC80385-08F1-432F-BEA7-19EB60964F82}" type="sibTrans" cxnId="{E0DEAED9-8C64-4446-B955-418FD5F0A18D}">
      <dgm:prSet/>
      <dgm:spPr/>
      <dgm:t>
        <a:bodyPr/>
        <a:lstStyle/>
        <a:p>
          <a:endParaRPr lang="en-US"/>
        </a:p>
      </dgm:t>
    </dgm:pt>
    <dgm:pt modelId="{00AADBC6-810C-4E92-B332-5C4CFF79BBE3}">
      <dgm:prSet/>
      <dgm:spPr/>
      <dgm:t>
        <a:bodyPr/>
        <a:lstStyle/>
        <a:p>
          <a:r>
            <a:rPr lang="en-US"/>
            <a:t>South Africa spends more on healthcare but has the highest adult mortality rate owing to HIV/AIDS, while India has a far higher adult mortality rate than other nations that are regarded to be developed.</a:t>
          </a:r>
        </a:p>
      </dgm:t>
    </dgm:pt>
    <dgm:pt modelId="{96F83A67-34D4-4778-89FC-EFEE9DB4DDDE}" type="parTrans" cxnId="{61E87EA3-D7A8-4556-9F9D-699C7FD1ACA4}">
      <dgm:prSet/>
      <dgm:spPr/>
      <dgm:t>
        <a:bodyPr/>
        <a:lstStyle/>
        <a:p>
          <a:endParaRPr lang="en-US"/>
        </a:p>
      </dgm:t>
    </dgm:pt>
    <dgm:pt modelId="{92B15A96-AD88-4BF3-928F-C431A4C6ECEB}" type="sibTrans" cxnId="{61E87EA3-D7A8-4556-9F9D-699C7FD1ACA4}">
      <dgm:prSet/>
      <dgm:spPr/>
      <dgm:t>
        <a:bodyPr/>
        <a:lstStyle/>
        <a:p>
          <a:endParaRPr lang="en-US"/>
        </a:p>
      </dgm:t>
    </dgm:pt>
    <dgm:pt modelId="{D994D1A7-7739-4FB2-AE5C-4B530CE51CCA}">
      <dgm:prSet/>
      <dgm:spPr/>
      <dgm:t>
        <a:bodyPr/>
        <a:lstStyle/>
        <a:p>
          <a:r>
            <a:rPr lang="en-US"/>
            <a:t>NGOs, business sectors, and governments can utilize the model to suggest future healthcare plans and regulations, and additional characteristics can be added using an improved dataset.</a:t>
          </a:r>
        </a:p>
      </dgm:t>
    </dgm:pt>
    <dgm:pt modelId="{D4A4662D-A060-4479-B806-B2948729B2E8}" type="parTrans" cxnId="{099E4E71-434F-4797-87B3-045AF81A1160}">
      <dgm:prSet/>
      <dgm:spPr/>
      <dgm:t>
        <a:bodyPr/>
        <a:lstStyle/>
        <a:p>
          <a:endParaRPr lang="en-US"/>
        </a:p>
      </dgm:t>
    </dgm:pt>
    <dgm:pt modelId="{142C6E20-C81B-4F97-87F6-3CB9DC8E46DD}" type="sibTrans" cxnId="{099E4E71-434F-4797-87B3-045AF81A1160}">
      <dgm:prSet/>
      <dgm:spPr/>
      <dgm:t>
        <a:bodyPr/>
        <a:lstStyle/>
        <a:p>
          <a:endParaRPr lang="en-US"/>
        </a:p>
      </dgm:t>
    </dgm:pt>
    <dgm:pt modelId="{C9A130F7-511A-4C6E-A8A1-E54CA9E4F93F}" type="pres">
      <dgm:prSet presAssocID="{B913A022-2E82-4F7D-BCA2-EDD3838E0B7B}" presName="linear" presStyleCnt="0">
        <dgm:presLayoutVars>
          <dgm:animLvl val="lvl"/>
          <dgm:resizeHandles val="exact"/>
        </dgm:presLayoutVars>
      </dgm:prSet>
      <dgm:spPr/>
    </dgm:pt>
    <dgm:pt modelId="{F7E86A5E-8321-4EBC-845A-72D87F2070A4}" type="pres">
      <dgm:prSet presAssocID="{4F5102DA-D2E7-4FF5-AB6C-1D31B4B2DBD8}" presName="parentText" presStyleLbl="node1" presStyleIdx="0" presStyleCnt="4">
        <dgm:presLayoutVars>
          <dgm:chMax val="0"/>
          <dgm:bulletEnabled val="1"/>
        </dgm:presLayoutVars>
      </dgm:prSet>
      <dgm:spPr/>
    </dgm:pt>
    <dgm:pt modelId="{4CB85649-6414-47BD-80D8-82901FADD9AD}" type="pres">
      <dgm:prSet presAssocID="{37D76C25-100A-45EC-9255-968E18C16880}" presName="spacer" presStyleCnt="0"/>
      <dgm:spPr/>
    </dgm:pt>
    <dgm:pt modelId="{07313871-489F-404B-9CAF-D9E99F7DEE74}" type="pres">
      <dgm:prSet presAssocID="{829B3C2B-07E1-4F89-A3F3-BEEAB5582C86}" presName="parentText" presStyleLbl="node1" presStyleIdx="1" presStyleCnt="4">
        <dgm:presLayoutVars>
          <dgm:chMax val="0"/>
          <dgm:bulletEnabled val="1"/>
        </dgm:presLayoutVars>
      </dgm:prSet>
      <dgm:spPr/>
    </dgm:pt>
    <dgm:pt modelId="{D626E20E-0169-4CC3-AEF4-DCF9787198BE}" type="pres">
      <dgm:prSet presAssocID="{EDC80385-08F1-432F-BEA7-19EB60964F82}" presName="spacer" presStyleCnt="0"/>
      <dgm:spPr/>
    </dgm:pt>
    <dgm:pt modelId="{10791DB7-7348-47FE-BCAF-72985BCF0B94}" type="pres">
      <dgm:prSet presAssocID="{00AADBC6-810C-4E92-B332-5C4CFF79BBE3}" presName="parentText" presStyleLbl="node1" presStyleIdx="2" presStyleCnt="4">
        <dgm:presLayoutVars>
          <dgm:chMax val="0"/>
          <dgm:bulletEnabled val="1"/>
        </dgm:presLayoutVars>
      </dgm:prSet>
      <dgm:spPr/>
    </dgm:pt>
    <dgm:pt modelId="{8C713250-0EE9-4DE1-AECE-7E0E0FA86368}" type="pres">
      <dgm:prSet presAssocID="{92B15A96-AD88-4BF3-928F-C431A4C6ECEB}" presName="spacer" presStyleCnt="0"/>
      <dgm:spPr/>
    </dgm:pt>
    <dgm:pt modelId="{D47DDC02-5BB3-49B5-949C-9F1C7830DE14}" type="pres">
      <dgm:prSet presAssocID="{D994D1A7-7739-4FB2-AE5C-4B530CE51CCA}" presName="parentText" presStyleLbl="node1" presStyleIdx="3" presStyleCnt="4">
        <dgm:presLayoutVars>
          <dgm:chMax val="0"/>
          <dgm:bulletEnabled val="1"/>
        </dgm:presLayoutVars>
      </dgm:prSet>
      <dgm:spPr/>
    </dgm:pt>
  </dgm:ptLst>
  <dgm:cxnLst>
    <dgm:cxn modelId="{82BF2A31-AD9A-4433-8A9D-FAEDA648C27C}" type="presOf" srcId="{829B3C2B-07E1-4F89-A3F3-BEEAB5582C86}" destId="{07313871-489F-404B-9CAF-D9E99F7DEE74}" srcOrd="0" destOrd="0" presId="urn:microsoft.com/office/officeart/2005/8/layout/vList2"/>
    <dgm:cxn modelId="{099E4E71-434F-4797-87B3-045AF81A1160}" srcId="{B913A022-2E82-4F7D-BCA2-EDD3838E0B7B}" destId="{D994D1A7-7739-4FB2-AE5C-4B530CE51CCA}" srcOrd="3" destOrd="0" parTransId="{D4A4662D-A060-4479-B806-B2948729B2E8}" sibTransId="{142C6E20-C81B-4F97-87F6-3CB9DC8E46DD}"/>
    <dgm:cxn modelId="{50F9015A-7A78-421A-9171-B161BAA91AA6}" srcId="{B913A022-2E82-4F7D-BCA2-EDD3838E0B7B}" destId="{4F5102DA-D2E7-4FF5-AB6C-1D31B4B2DBD8}" srcOrd="0" destOrd="0" parTransId="{A3DF4EB7-B487-4A46-A816-384C5D07A72F}" sibTransId="{37D76C25-100A-45EC-9255-968E18C16880}"/>
    <dgm:cxn modelId="{AF3FCE83-AE81-467A-877C-A8C5C7492F9A}" type="presOf" srcId="{D994D1A7-7739-4FB2-AE5C-4B530CE51CCA}" destId="{D47DDC02-5BB3-49B5-949C-9F1C7830DE14}" srcOrd="0" destOrd="0" presId="urn:microsoft.com/office/officeart/2005/8/layout/vList2"/>
    <dgm:cxn modelId="{64CDDE8A-EC3A-4229-AFE2-3C1FA84FAA27}" type="presOf" srcId="{B913A022-2E82-4F7D-BCA2-EDD3838E0B7B}" destId="{C9A130F7-511A-4C6E-A8A1-E54CA9E4F93F}" srcOrd="0" destOrd="0" presId="urn:microsoft.com/office/officeart/2005/8/layout/vList2"/>
    <dgm:cxn modelId="{61E87EA3-D7A8-4556-9F9D-699C7FD1ACA4}" srcId="{B913A022-2E82-4F7D-BCA2-EDD3838E0B7B}" destId="{00AADBC6-810C-4E92-B332-5C4CFF79BBE3}" srcOrd="2" destOrd="0" parTransId="{96F83A67-34D4-4778-89FC-EFEE9DB4DDDE}" sibTransId="{92B15A96-AD88-4BF3-928F-C431A4C6ECEB}"/>
    <dgm:cxn modelId="{E0DEAED9-8C64-4446-B955-418FD5F0A18D}" srcId="{B913A022-2E82-4F7D-BCA2-EDD3838E0B7B}" destId="{829B3C2B-07E1-4F89-A3F3-BEEAB5582C86}" srcOrd="1" destOrd="0" parTransId="{0A29704A-7A48-4B7E-9031-1487B0754EE8}" sibTransId="{EDC80385-08F1-432F-BEA7-19EB60964F82}"/>
    <dgm:cxn modelId="{E23351ED-BF8B-4887-9BB3-957E12292514}" type="presOf" srcId="{00AADBC6-810C-4E92-B332-5C4CFF79BBE3}" destId="{10791DB7-7348-47FE-BCAF-72985BCF0B94}" srcOrd="0" destOrd="0" presId="urn:microsoft.com/office/officeart/2005/8/layout/vList2"/>
    <dgm:cxn modelId="{6BFBDAF1-3397-4AF1-BB05-36E6E64EA84F}" type="presOf" srcId="{4F5102DA-D2E7-4FF5-AB6C-1D31B4B2DBD8}" destId="{F7E86A5E-8321-4EBC-845A-72D87F2070A4}" srcOrd="0" destOrd="0" presId="urn:microsoft.com/office/officeart/2005/8/layout/vList2"/>
    <dgm:cxn modelId="{C7952F1A-4A9C-4BF8-B8F2-D6645DBA79BB}" type="presParOf" srcId="{C9A130F7-511A-4C6E-A8A1-E54CA9E4F93F}" destId="{F7E86A5E-8321-4EBC-845A-72D87F2070A4}" srcOrd="0" destOrd="0" presId="urn:microsoft.com/office/officeart/2005/8/layout/vList2"/>
    <dgm:cxn modelId="{375ED768-CE96-4841-A59B-F25B7A1D14AB}" type="presParOf" srcId="{C9A130F7-511A-4C6E-A8A1-E54CA9E4F93F}" destId="{4CB85649-6414-47BD-80D8-82901FADD9AD}" srcOrd="1" destOrd="0" presId="urn:microsoft.com/office/officeart/2005/8/layout/vList2"/>
    <dgm:cxn modelId="{EB513EE0-5A1B-45AD-88AA-0D784FFAF33C}" type="presParOf" srcId="{C9A130F7-511A-4C6E-A8A1-E54CA9E4F93F}" destId="{07313871-489F-404B-9CAF-D9E99F7DEE74}" srcOrd="2" destOrd="0" presId="urn:microsoft.com/office/officeart/2005/8/layout/vList2"/>
    <dgm:cxn modelId="{A270F083-6FFE-468B-88BD-C673E4A05CA9}" type="presParOf" srcId="{C9A130F7-511A-4C6E-A8A1-E54CA9E4F93F}" destId="{D626E20E-0169-4CC3-AEF4-DCF9787198BE}" srcOrd="3" destOrd="0" presId="urn:microsoft.com/office/officeart/2005/8/layout/vList2"/>
    <dgm:cxn modelId="{B48C9B37-AD41-46DC-8D47-43778C892555}" type="presParOf" srcId="{C9A130F7-511A-4C6E-A8A1-E54CA9E4F93F}" destId="{10791DB7-7348-47FE-BCAF-72985BCF0B94}" srcOrd="4" destOrd="0" presId="urn:microsoft.com/office/officeart/2005/8/layout/vList2"/>
    <dgm:cxn modelId="{2A768DA0-E37B-4DE8-864E-54069F465C74}" type="presParOf" srcId="{C9A130F7-511A-4C6E-A8A1-E54CA9E4F93F}" destId="{8C713250-0EE9-4DE1-AECE-7E0E0FA86368}" srcOrd="5" destOrd="0" presId="urn:microsoft.com/office/officeart/2005/8/layout/vList2"/>
    <dgm:cxn modelId="{ACE324EF-16FA-4D54-916A-23424BA80544}" type="presParOf" srcId="{C9A130F7-511A-4C6E-A8A1-E54CA9E4F93F}" destId="{D47DDC02-5BB3-49B5-949C-9F1C7830DE1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A24FB1-69B0-4E6F-AF77-4DEEFB57D9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579E0F5-1170-4001-A8D6-50A1C8DF5C6B}">
      <dgm:prSet/>
      <dgm:spPr/>
      <dgm:t>
        <a:bodyPr/>
        <a:lstStyle/>
        <a:p>
          <a:pPr>
            <a:lnSpc>
              <a:spcPct val="100000"/>
            </a:lnSpc>
          </a:pPr>
          <a:r>
            <a:rPr lang="en-US"/>
            <a:t>Feature selection methods are known for their power to enhance the prediction quality results by selecting the best features that affect the prediction of the results.</a:t>
          </a:r>
        </a:p>
      </dgm:t>
    </dgm:pt>
    <dgm:pt modelId="{34FE483E-BB8E-4503-A74A-1E48F0E47DEB}" type="parTrans" cxnId="{E1F83ED8-57BB-4D32-A3DB-38D61A51A5EB}">
      <dgm:prSet/>
      <dgm:spPr/>
      <dgm:t>
        <a:bodyPr/>
        <a:lstStyle/>
        <a:p>
          <a:endParaRPr lang="en-US"/>
        </a:p>
      </dgm:t>
    </dgm:pt>
    <dgm:pt modelId="{6B16D481-8173-4ADC-85FE-4654CE937C61}" type="sibTrans" cxnId="{E1F83ED8-57BB-4D32-A3DB-38D61A51A5EB}">
      <dgm:prSet/>
      <dgm:spPr/>
      <dgm:t>
        <a:bodyPr/>
        <a:lstStyle/>
        <a:p>
          <a:pPr>
            <a:lnSpc>
              <a:spcPct val="100000"/>
            </a:lnSpc>
          </a:pPr>
          <a:endParaRPr lang="en-US"/>
        </a:p>
      </dgm:t>
    </dgm:pt>
    <dgm:pt modelId="{D27C8ABE-DFDF-4E68-B5D1-38A669522B7A}">
      <dgm:prSet/>
      <dgm:spPr/>
      <dgm:t>
        <a:bodyPr/>
        <a:lstStyle/>
        <a:p>
          <a:pPr>
            <a:lnSpc>
              <a:spcPct val="100000"/>
            </a:lnSpc>
          </a:pPr>
          <a:r>
            <a:rPr lang="en-US"/>
            <a:t>Linear Regression, KNearest Neighbor Regression, and Decision Tree Regression are combined with Correlation Feature Selection and The Mutual Information Feature Selection methods.</a:t>
          </a:r>
        </a:p>
      </dgm:t>
    </dgm:pt>
    <dgm:pt modelId="{0FA3229F-2208-4B17-ACDE-24C39A68DF98}" type="parTrans" cxnId="{3DE95C59-68FD-4B0D-B9EF-62476DC658DC}">
      <dgm:prSet/>
      <dgm:spPr/>
      <dgm:t>
        <a:bodyPr/>
        <a:lstStyle/>
        <a:p>
          <a:endParaRPr lang="en-US"/>
        </a:p>
      </dgm:t>
    </dgm:pt>
    <dgm:pt modelId="{0B0AC17E-26DA-4FD6-A833-2B1F087B9D82}" type="sibTrans" cxnId="{3DE95C59-68FD-4B0D-B9EF-62476DC658DC}">
      <dgm:prSet/>
      <dgm:spPr/>
      <dgm:t>
        <a:bodyPr/>
        <a:lstStyle/>
        <a:p>
          <a:pPr>
            <a:lnSpc>
              <a:spcPct val="100000"/>
            </a:lnSpc>
          </a:pPr>
          <a:endParaRPr lang="en-US"/>
        </a:p>
      </dgm:t>
    </dgm:pt>
    <dgm:pt modelId="{7916904F-B8A6-45FF-A0B4-9AD59CE3785C}">
      <dgm:prSet/>
      <dgm:spPr/>
      <dgm:t>
        <a:bodyPr/>
        <a:lstStyle/>
        <a:p>
          <a:pPr>
            <a:lnSpc>
              <a:spcPct val="100000"/>
            </a:lnSpc>
          </a:pPr>
          <a:r>
            <a:rPr lang="en-US"/>
            <a:t>The steps include data preprocessing, dataset split, feature selection, regression model generation, and model evaluation.</a:t>
          </a:r>
        </a:p>
      </dgm:t>
    </dgm:pt>
    <dgm:pt modelId="{07881110-6FD0-42FF-BF55-34E308635800}" type="parTrans" cxnId="{0E1D2ED6-ACBC-494F-AE80-43749BCFB3E0}">
      <dgm:prSet/>
      <dgm:spPr/>
      <dgm:t>
        <a:bodyPr/>
        <a:lstStyle/>
        <a:p>
          <a:endParaRPr lang="en-US"/>
        </a:p>
      </dgm:t>
    </dgm:pt>
    <dgm:pt modelId="{0AD137E1-889B-4C5A-83E4-04F8E7AA65D9}" type="sibTrans" cxnId="{0E1D2ED6-ACBC-494F-AE80-43749BCFB3E0}">
      <dgm:prSet/>
      <dgm:spPr/>
      <dgm:t>
        <a:bodyPr/>
        <a:lstStyle/>
        <a:p>
          <a:pPr>
            <a:lnSpc>
              <a:spcPct val="100000"/>
            </a:lnSpc>
          </a:pPr>
          <a:endParaRPr lang="en-US"/>
        </a:p>
      </dgm:t>
    </dgm:pt>
    <dgm:pt modelId="{F771092B-9348-40C2-A365-6B1A97B56C22}">
      <dgm:prSet/>
      <dgm:spPr/>
      <dgm:t>
        <a:bodyPr/>
        <a:lstStyle/>
        <a:p>
          <a:pPr>
            <a:lnSpc>
              <a:spcPct val="100000"/>
            </a:lnSpc>
          </a:pPr>
          <a:r>
            <a:rPr lang="en-US"/>
            <a:t>The best result was obtained with the combination of MIFS, DTR, and k value of 15 with the value of 0.917 for R2 whereas the value of 2.36 for RMSE was obtained as the best result for the combination of CFS, DTR, and k value of 10</a:t>
          </a:r>
        </a:p>
      </dgm:t>
    </dgm:pt>
    <dgm:pt modelId="{F26E51FE-2FBF-45A5-AB4D-945E07031A08}" type="parTrans" cxnId="{9DDFC1B4-9FEF-4E22-B4A1-1EB114C789E5}">
      <dgm:prSet/>
      <dgm:spPr/>
      <dgm:t>
        <a:bodyPr/>
        <a:lstStyle/>
        <a:p>
          <a:endParaRPr lang="en-US"/>
        </a:p>
      </dgm:t>
    </dgm:pt>
    <dgm:pt modelId="{B4405D95-0BEA-448A-9E0F-865484A555FE}" type="sibTrans" cxnId="{9DDFC1B4-9FEF-4E22-B4A1-1EB114C789E5}">
      <dgm:prSet/>
      <dgm:spPr/>
      <dgm:t>
        <a:bodyPr/>
        <a:lstStyle/>
        <a:p>
          <a:endParaRPr lang="en-US"/>
        </a:p>
      </dgm:t>
    </dgm:pt>
    <dgm:pt modelId="{9CB4C93F-B0C2-4532-84B9-E7323FB3AFC5}" type="pres">
      <dgm:prSet presAssocID="{04A24FB1-69B0-4E6F-AF77-4DEEFB57D9D6}" presName="root" presStyleCnt="0">
        <dgm:presLayoutVars>
          <dgm:dir/>
          <dgm:resizeHandles val="exact"/>
        </dgm:presLayoutVars>
      </dgm:prSet>
      <dgm:spPr/>
    </dgm:pt>
    <dgm:pt modelId="{BAFFD319-3C99-4526-B4AD-F20F2CEF7561}" type="pres">
      <dgm:prSet presAssocID="{04A24FB1-69B0-4E6F-AF77-4DEEFB57D9D6}" presName="container" presStyleCnt="0">
        <dgm:presLayoutVars>
          <dgm:dir/>
          <dgm:resizeHandles val="exact"/>
        </dgm:presLayoutVars>
      </dgm:prSet>
      <dgm:spPr/>
    </dgm:pt>
    <dgm:pt modelId="{68469CB4-6ED7-40AC-8A57-371DEC135B57}" type="pres">
      <dgm:prSet presAssocID="{D579E0F5-1170-4001-A8D6-50A1C8DF5C6B}" presName="compNode" presStyleCnt="0"/>
      <dgm:spPr/>
    </dgm:pt>
    <dgm:pt modelId="{D974CE7E-7FC9-4068-9D40-92DB2CD697FD}" type="pres">
      <dgm:prSet presAssocID="{D579E0F5-1170-4001-A8D6-50A1C8DF5C6B}" presName="iconBgRect" presStyleLbl="bgShp" presStyleIdx="0" presStyleCnt="4"/>
      <dgm:spPr/>
    </dgm:pt>
    <dgm:pt modelId="{6EC1D99F-835E-46D2-814E-56E0A936DF42}" type="pres">
      <dgm:prSet presAssocID="{D579E0F5-1170-4001-A8D6-50A1C8DF5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0150DFF7-5CC5-4F75-AC23-7310F2131FA1}" type="pres">
      <dgm:prSet presAssocID="{D579E0F5-1170-4001-A8D6-50A1C8DF5C6B}" presName="spaceRect" presStyleCnt="0"/>
      <dgm:spPr/>
    </dgm:pt>
    <dgm:pt modelId="{969EBA89-5F18-40ED-AC13-BC63D22D19DB}" type="pres">
      <dgm:prSet presAssocID="{D579E0F5-1170-4001-A8D6-50A1C8DF5C6B}" presName="textRect" presStyleLbl="revTx" presStyleIdx="0" presStyleCnt="4">
        <dgm:presLayoutVars>
          <dgm:chMax val="1"/>
          <dgm:chPref val="1"/>
        </dgm:presLayoutVars>
      </dgm:prSet>
      <dgm:spPr/>
    </dgm:pt>
    <dgm:pt modelId="{AFEBC9DC-9D84-4C4C-8B23-AC9230EDA1D0}" type="pres">
      <dgm:prSet presAssocID="{6B16D481-8173-4ADC-85FE-4654CE937C61}" presName="sibTrans" presStyleLbl="sibTrans2D1" presStyleIdx="0" presStyleCnt="0"/>
      <dgm:spPr/>
    </dgm:pt>
    <dgm:pt modelId="{1F883881-F8DB-48F2-980D-62D69061BEFD}" type="pres">
      <dgm:prSet presAssocID="{D27C8ABE-DFDF-4E68-B5D1-38A669522B7A}" presName="compNode" presStyleCnt="0"/>
      <dgm:spPr/>
    </dgm:pt>
    <dgm:pt modelId="{0CED6204-ED37-4941-AE60-BE4A94AA5B64}" type="pres">
      <dgm:prSet presAssocID="{D27C8ABE-DFDF-4E68-B5D1-38A669522B7A}" presName="iconBgRect" presStyleLbl="bgShp" presStyleIdx="1" presStyleCnt="4"/>
      <dgm:spPr/>
    </dgm:pt>
    <dgm:pt modelId="{79ADC73E-A78B-4B0C-8D2B-86B4F2A7EF90}" type="pres">
      <dgm:prSet presAssocID="{D27C8ABE-DFDF-4E68-B5D1-38A669522B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10276FE-E891-465B-A662-F53F79B0517F}" type="pres">
      <dgm:prSet presAssocID="{D27C8ABE-DFDF-4E68-B5D1-38A669522B7A}" presName="spaceRect" presStyleCnt="0"/>
      <dgm:spPr/>
    </dgm:pt>
    <dgm:pt modelId="{76B1B683-1EA3-4898-A4B1-F6357E76AB41}" type="pres">
      <dgm:prSet presAssocID="{D27C8ABE-DFDF-4E68-B5D1-38A669522B7A}" presName="textRect" presStyleLbl="revTx" presStyleIdx="1" presStyleCnt="4">
        <dgm:presLayoutVars>
          <dgm:chMax val="1"/>
          <dgm:chPref val="1"/>
        </dgm:presLayoutVars>
      </dgm:prSet>
      <dgm:spPr/>
    </dgm:pt>
    <dgm:pt modelId="{1B8B20BD-C879-4A1F-94F9-523AB84547D4}" type="pres">
      <dgm:prSet presAssocID="{0B0AC17E-26DA-4FD6-A833-2B1F087B9D82}" presName="sibTrans" presStyleLbl="sibTrans2D1" presStyleIdx="0" presStyleCnt="0"/>
      <dgm:spPr/>
    </dgm:pt>
    <dgm:pt modelId="{0807DDF8-1102-447D-A689-0B0E30FD61D6}" type="pres">
      <dgm:prSet presAssocID="{7916904F-B8A6-45FF-A0B4-9AD59CE3785C}" presName="compNode" presStyleCnt="0"/>
      <dgm:spPr/>
    </dgm:pt>
    <dgm:pt modelId="{35FE0C08-5A4E-42D6-BD88-F42C08BC5F7B}" type="pres">
      <dgm:prSet presAssocID="{7916904F-B8A6-45FF-A0B4-9AD59CE3785C}" presName="iconBgRect" presStyleLbl="bgShp" presStyleIdx="2" presStyleCnt="4"/>
      <dgm:spPr/>
    </dgm:pt>
    <dgm:pt modelId="{15024402-279D-4C0E-B680-6545411081AA}" type="pres">
      <dgm:prSet presAssocID="{7916904F-B8A6-45FF-A0B4-9AD59CE378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E7110BA5-C657-4893-A06E-C181BCF10F1B}" type="pres">
      <dgm:prSet presAssocID="{7916904F-B8A6-45FF-A0B4-9AD59CE3785C}" presName="spaceRect" presStyleCnt="0"/>
      <dgm:spPr/>
    </dgm:pt>
    <dgm:pt modelId="{8AE8D9F5-830C-4794-A6D4-02838C60F577}" type="pres">
      <dgm:prSet presAssocID="{7916904F-B8A6-45FF-A0B4-9AD59CE3785C}" presName="textRect" presStyleLbl="revTx" presStyleIdx="2" presStyleCnt="4">
        <dgm:presLayoutVars>
          <dgm:chMax val="1"/>
          <dgm:chPref val="1"/>
        </dgm:presLayoutVars>
      </dgm:prSet>
      <dgm:spPr/>
    </dgm:pt>
    <dgm:pt modelId="{421F790B-62BD-4110-B5E3-1E9CFFBE681A}" type="pres">
      <dgm:prSet presAssocID="{0AD137E1-889B-4C5A-83E4-04F8E7AA65D9}" presName="sibTrans" presStyleLbl="sibTrans2D1" presStyleIdx="0" presStyleCnt="0"/>
      <dgm:spPr/>
    </dgm:pt>
    <dgm:pt modelId="{27076ADD-11D5-4EA6-B5F3-6CFABA135F75}" type="pres">
      <dgm:prSet presAssocID="{F771092B-9348-40C2-A365-6B1A97B56C22}" presName="compNode" presStyleCnt="0"/>
      <dgm:spPr/>
    </dgm:pt>
    <dgm:pt modelId="{87ACD556-AB85-4963-87A0-2D82F83E90C8}" type="pres">
      <dgm:prSet presAssocID="{F771092B-9348-40C2-A365-6B1A97B56C22}" presName="iconBgRect" presStyleLbl="bgShp" presStyleIdx="3" presStyleCnt="4"/>
      <dgm:spPr/>
    </dgm:pt>
    <dgm:pt modelId="{F88F49BB-3F8D-42F4-81E9-58C58153E554}" type="pres">
      <dgm:prSet presAssocID="{F771092B-9348-40C2-A365-6B1A97B56C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ximize"/>
        </a:ext>
      </dgm:extLst>
    </dgm:pt>
    <dgm:pt modelId="{01197083-AA3C-4BCD-B139-F2A4756AF487}" type="pres">
      <dgm:prSet presAssocID="{F771092B-9348-40C2-A365-6B1A97B56C22}" presName="spaceRect" presStyleCnt="0"/>
      <dgm:spPr/>
    </dgm:pt>
    <dgm:pt modelId="{237D4C27-36D3-4B38-8A7B-C301D8B8C955}" type="pres">
      <dgm:prSet presAssocID="{F771092B-9348-40C2-A365-6B1A97B56C22}" presName="textRect" presStyleLbl="revTx" presStyleIdx="3" presStyleCnt="4">
        <dgm:presLayoutVars>
          <dgm:chMax val="1"/>
          <dgm:chPref val="1"/>
        </dgm:presLayoutVars>
      </dgm:prSet>
      <dgm:spPr/>
    </dgm:pt>
  </dgm:ptLst>
  <dgm:cxnLst>
    <dgm:cxn modelId="{5FFD4C1C-CA14-4137-A8CE-2B66796F5EA8}" type="presOf" srcId="{D579E0F5-1170-4001-A8D6-50A1C8DF5C6B}" destId="{969EBA89-5F18-40ED-AC13-BC63D22D19DB}" srcOrd="0" destOrd="0" presId="urn:microsoft.com/office/officeart/2018/2/layout/IconCircleList"/>
    <dgm:cxn modelId="{5A34672C-DF36-453B-BB85-3B0598643F78}" type="presOf" srcId="{7916904F-B8A6-45FF-A0B4-9AD59CE3785C}" destId="{8AE8D9F5-830C-4794-A6D4-02838C60F577}" srcOrd="0" destOrd="0" presId="urn:microsoft.com/office/officeart/2018/2/layout/IconCircleList"/>
    <dgm:cxn modelId="{33921349-2BC2-40F3-9481-BF40CD0655B8}" type="presOf" srcId="{0AD137E1-889B-4C5A-83E4-04F8E7AA65D9}" destId="{421F790B-62BD-4110-B5E3-1E9CFFBE681A}" srcOrd="0" destOrd="0" presId="urn:microsoft.com/office/officeart/2018/2/layout/IconCircleList"/>
    <dgm:cxn modelId="{DEBB4150-1804-46A7-8470-2EC9A3E16EDC}" type="presOf" srcId="{D27C8ABE-DFDF-4E68-B5D1-38A669522B7A}" destId="{76B1B683-1EA3-4898-A4B1-F6357E76AB41}" srcOrd="0" destOrd="0" presId="urn:microsoft.com/office/officeart/2018/2/layout/IconCircleList"/>
    <dgm:cxn modelId="{3DE95C59-68FD-4B0D-B9EF-62476DC658DC}" srcId="{04A24FB1-69B0-4E6F-AF77-4DEEFB57D9D6}" destId="{D27C8ABE-DFDF-4E68-B5D1-38A669522B7A}" srcOrd="1" destOrd="0" parTransId="{0FA3229F-2208-4B17-ACDE-24C39A68DF98}" sibTransId="{0B0AC17E-26DA-4FD6-A833-2B1F087B9D82}"/>
    <dgm:cxn modelId="{9DDFC1B4-9FEF-4E22-B4A1-1EB114C789E5}" srcId="{04A24FB1-69B0-4E6F-AF77-4DEEFB57D9D6}" destId="{F771092B-9348-40C2-A365-6B1A97B56C22}" srcOrd="3" destOrd="0" parTransId="{F26E51FE-2FBF-45A5-AB4D-945E07031A08}" sibTransId="{B4405D95-0BEA-448A-9E0F-865484A555FE}"/>
    <dgm:cxn modelId="{5F9274D3-AADC-4B20-A817-895BAC049AEC}" type="presOf" srcId="{04A24FB1-69B0-4E6F-AF77-4DEEFB57D9D6}" destId="{9CB4C93F-B0C2-4532-84B9-E7323FB3AFC5}" srcOrd="0" destOrd="0" presId="urn:microsoft.com/office/officeart/2018/2/layout/IconCircleList"/>
    <dgm:cxn modelId="{0E1D2ED6-ACBC-494F-AE80-43749BCFB3E0}" srcId="{04A24FB1-69B0-4E6F-AF77-4DEEFB57D9D6}" destId="{7916904F-B8A6-45FF-A0B4-9AD59CE3785C}" srcOrd="2" destOrd="0" parTransId="{07881110-6FD0-42FF-BF55-34E308635800}" sibTransId="{0AD137E1-889B-4C5A-83E4-04F8E7AA65D9}"/>
    <dgm:cxn modelId="{E1F83ED8-57BB-4D32-A3DB-38D61A51A5EB}" srcId="{04A24FB1-69B0-4E6F-AF77-4DEEFB57D9D6}" destId="{D579E0F5-1170-4001-A8D6-50A1C8DF5C6B}" srcOrd="0" destOrd="0" parTransId="{34FE483E-BB8E-4503-A74A-1E48F0E47DEB}" sibTransId="{6B16D481-8173-4ADC-85FE-4654CE937C61}"/>
    <dgm:cxn modelId="{FDB511DD-C9FF-4E6B-914B-8691B855E903}" type="presOf" srcId="{F771092B-9348-40C2-A365-6B1A97B56C22}" destId="{237D4C27-36D3-4B38-8A7B-C301D8B8C955}" srcOrd="0" destOrd="0" presId="urn:microsoft.com/office/officeart/2018/2/layout/IconCircleList"/>
    <dgm:cxn modelId="{E26ABCEF-804D-4FA5-80DC-9E1F0156BD38}" type="presOf" srcId="{0B0AC17E-26DA-4FD6-A833-2B1F087B9D82}" destId="{1B8B20BD-C879-4A1F-94F9-523AB84547D4}" srcOrd="0" destOrd="0" presId="urn:microsoft.com/office/officeart/2018/2/layout/IconCircleList"/>
    <dgm:cxn modelId="{DB93C0F1-E260-47E1-8D8D-10D53B4170AC}" type="presOf" srcId="{6B16D481-8173-4ADC-85FE-4654CE937C61}" destId="{AFEBC9DC-9D84-4C4C-8B23-AC9230EDA1D0}" srcOrd="0" destOrd="0" presId="urn:microsoft.com/office/officeart/2018/2/layout/IconCircleList"/>
    <dgm:cxn modelId="{ECED30AE-9580-4A82-8B8E-D4E867365B17}" type="presParOf" srcId="{9CB4C93F-B0C2-4532-84B9-E7323FB3AFC5}" destId="{BAFFD319-3C99-4526-B4AD-F20F2CEF7561}" srcOrd="0" destOrd="0" presId="urn:microsoft.com/office/officeart/2018/2/layout/IconCircleList"/>
    <dgm:cxn modelId="{A590D57F-4DF9-48B3-9FDC-5AEB5B4C551A}" type="presParOf" srcId="{BAFFD319-3C99-4526-B4AD-F20F2CEF7561}" destId="{68469CB4-6ED7-40AC-8A57-371DEC135B57}" srcOrd="0" destOrd="0" presId="urn:microsoft.com/office/officeart/2018/2/layout/IconCircleList"/>
    <dgm:cxn modelId="{D4976488-992F-413E-8EAC-84364EAC588A}" type="presParOf" srcId="{68469CB4-6ED7-40AC-8A57-371DEC135B57}" destId="{D974CE7E-7FC9-4068-9D40-92DB2CD697FD}" srcOrd="0" destOrd="0" presId="urn:microsoft.com/office/officeart/2018/2/layout/IconCircleList"/>
    <dgm:cxn modelId="{91C7BDC2-0031-4631-9EAE-932CAE60720C}" type="presParOf" srcId="{68469CB4-6ED7-40AC-8A57-371DEC135B57}" destId="{6EC1D99F-835E-46D2-814E-56E0A936DF42}" srcOrd="1" destOrd="0" presId="urn:microsoft.com/office/officeart/2018/2/layout/IconCircleList"/>
    <dgm:cxn modelId="{3E00879D-8E2D-47D3-8EEE-985EB8FE539D}" type="presParOf" srcId="{68469CB4-6ED7-40AC-8A57-371DEC135B57}" destId="{0150DFF7-5CC5-4F75-AC23-7310F2131FA1}" srcOrd="2" destOrd="0" presId="urn:microsoft.com/office/officeart/2018/2/layout/IconCircleList"/>
    <dgm:cxn modelId="{41F6CED4-8398-4870-B854-68BCDD5BCD94}" type="presParOf" srcId="{68469CB4-6ED7-40AC-8A57-371DEC135B57}" destId="{969EBA89-5F18-40ED-AC13-BC63D22D19DB}" srcOrd="3" destOrd="0" presId="urn:microsoft.com/office/officeart/2018/2/layout/IconCircleList"/>
    <dgm:cxn modelId="{61F59AB2-4E35-45FF-B759-63891155C3D2}" type="presParOf" srcId="{BAFFD319-3C99-4526-B4AD-F20F2CEF7561}" destId="{AFEBC9DC-9D84-4C4C-8B23-AC9230EDA1D0}" srcOrd="1" destOrd="0" presId="urn:microsoft.com/office/officeart/2018/2/layout/IconCircleList"/>
    <dgm:cxn modelId="{EE15E806-7BF9-416C-8934-5625B419BD15}" type="presParOf" srcId="{BAFFD319-3C99-4526-B4AD-F20F2CEF7561}" destId="{1F883881-F8DB-48F2-980D-62D69061BEFD}" srcOrd="2" destOrd="0" presId="urn:microsoft.com/office/officeart/2018/2/layout/IconCircleList"/>
    <dgm:cxn modelId="{A772573B-2CDF-483D-AA8C-28E2D5AA9D64}" type="presParOf" srcId="{1F883881-F8DB-48F2-980D-62D69061BEFD}" destId="{0CED6204-ED37-4941-AE60-BE4A94AA5B64}" srcOrd="0" destOrd="0" presId="urn:microsoft.com/office/officeart/2018/2/layout/IconCircleList"/>
    <dgm:cxn modelId="{813DA106-0A63-4DC4-8C87-DAB120275137}" type="presParOf" srcId="{1F883881-F8DB-48F2-980D-62D69061BEFD}" destId="{79ADC73E-A78B-4B0C-8D2B-86B4F2A7EF90}" srcOrd="1" destOrd="0" presId="urn:microsoft.com/office/officeart/2018/2/layout/IconCircleList"/>
    <dgm:cxn modelId="{37A27A2D-6011-4B7C-8611-6D3081E80240}" type="presParOf" srcId="{1F883881-F8DB-48F2-980D-62D69061BEFD}" destId="{810276FE-E891-465B-A662-F53F79B0517F}" srcOrd="2" destOrd="0" presId="urn:microsoft.com/office/officeart/2018/2/layout/IconCircleList"/>
    <dgm:cxn modelId="{AD22AD2E-585A-4D95-A39F-370145320273}" type="presParOf" srcId="{1F883881-F8DB-48F2-980D-62D69061BEFD}" destId="{76B1B683-1EA3-4898-A4B1-F6357E76AB41}" srcOrd="3" destOrd="0" presId="urn:microsoft.com/office/officeart/2018/2/layout/IconCircleList"/>
    <dgm:cxn modelId="{F08C5616-BC1D-415F-8258-76B2A5B20466}" type="presParOf" srcId="{BAFFD319-3C99-4526-B4AD-F20F2CEF7561}" destId="{1B8B20BD-C879-4A1F-94F9-523AB84547D4}" srcOrd="3" destOrd="0" presId="urn:microsoft.com/office/officeart/2018/2/layout/IconCircleList"/>
    <dgm:cxn modelId="{590F56F5-D122-40A9-BC93-B1B2C84DA39C}" type="presParOf" srcId="{BAFFD319-3C99-4526-B4AD-F20F2CEF7561}" destId="{0807DDF8-1102-447D-A689-0B0E30FD61D6}" srcOrd="4" destOrd="0" presId="urn:microsoft.com/office/officeart/2018/2/layout/IconCircleList"/>
    <dgm:cxn modelId="{FBCFB565-85B9-4689-BF15-826B337A0B8D}" type="presParOf" srcId="{0807DDF8-1102-447D-A689-0B0E30FD61D6}" destId="{35FE0C08-5A4E-42D6-BD88-F42C08BC5F7B}" srcOrd="0" destOrd="0" presId="urn:microsoft.com/office/officeart/2018/2/layout/IconCircleList"/>
    <dgm:cxn modelId="{F54FFB67-FB2E-467F-BFCD-544B59BD645F}" type="presParOf" srcId="{0807DDF8-1102-447D-A689-0B0E30FD61D6}" destId="{15024402-279D-4C0E-B680-6545411081AA}" srcOrd="1" destOrd="0" presId="urn:microsoft.com/office/officeart/2018/2/layout/IconCircleList"/>
    <dgm:cxn modelId="{F95A8D42-E8BD-4248-A1F5-0A3837476717}" type="presParOf" srcId="{0807DDF8-1102-447D-A689-0B0E30FD61D6}" destId="{E7110BA5-C657-4893-A06E-C181BCF10F1B}" srcOrd="2" destOrd="0" presId="urn:microsoft.com/office/officeart/2018/2/layout/IconCircleList"/>
    <dgm:cxn modelId="{B8A061D6-3396-4F45-A29E-61370369D518}" type="presParOf" srcId="{0807DDF8-1102-447D-A689-0B0E30FD61D6}" destId="{8AE8D9F5-830C-4794-A6D4-02838C60F577}" srcOrd="3" destOrd="0" presId="urn:microsoft.com/office/officeart/2018/2/layout/IconCircleList"/>
    <dgm:cxn modelId="{ACE4AB2F-24C3-4A87-A345-098E76A61E69}" type="presParOf" srcId="{BAFFD319-3C99-4526-B4AD-F20F2CEF7561}" destId="{421F790B-62BD-4110-B5E3-1E9CFFBE681A}" srcOrd="5" destOrd="0" presId="urn:microsoft.com/office/officeart/2018/2/layout/IconCircleList"/>
    <dgm:cxn modelId="{8AA9F9A4-7C9F-4AF0-9508-128978C20EE9}" type="presParOf" srcId="{BAFFD319-3C99-4526-B4AD-F20F2CEF7561}" destId="{27076ADD-11D5-4EA6-B5F3-6CFABA135F75}" srcOrd="6" destOrd="0" presId="urn:microsoft.com/office/officeart/2018/2/layout/IconCircleList"/>
    <dgm:cxn modelId="{067CDBD5-4FFC-4D92-81C6-53194C62263C}" type="presParOf" srcId="{27076ADD-11D5-4EA6-B5F3-6CFABA135F75}" destId="{87ACD556-AB85-4963-87A0-2D82F83E90C8}" srcOrd="0" destOrd="0" presId="urn:microsoft.com/office/officeart/2018/2/layout/IconCircleList"/>
    <dgm:cxn modelId="{0EBEB7E6-6E32-46AE-B7A9-B83C68EEBD30}" type="presParOf" srcId="{27076ADD-11D5-4EA6-B5F3-6CFABA135F75}" destId="{F88F49BB-3F8D-42F4-81E9-58C58153E554}" srcOrd="1" destOrd="0" presId="urn:microsoft.com/office/officeart/2018/2/layout/IconCircleList"/>
    <dgm:cxn modelId="{17E782D0-7E0B-446E-8AC1-1AA8E5ED7460}" type="presParOf" srcId="{27076ADD-11D5-4EA6-B5F3-6CFABA135F75}" destId="{01197083-AA3C-4BCD-B139-F2A4756AF487}" srcOrd="2" destOrd="0" presId="urn:microsoft.com/office/officeart/2018/2/layout/IconCircleList"/>
    <dgm:cxn modelId="{1AC58C3D-6CA7-4404-98C2-20DFC8ECE8DC}" type="presParOf" srcId="{27076ADD-11D5-4EA6-B5F3-6CFABA135F75}" destId="{237D4C27-36D3-4B38-8A7B-C301D8B8C9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7B5DC-1AD2-4724-B50E-EC3DA98B6E58}">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19548-7DCD-48A3-AE67-40700EB3BF54}">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project uses a publicly available dataset with 22 variables to predict life expectancy using immunization as a factor as one of several factors that affect lifespan.</a:t>
          </a:r>
        </a:p>
      </dsp:txBody>
      <dsp:txXfrm>
        <a:off x="383617" y="1447754"/>
        <a:ext cx="2847502" cy="1768010"/>
      </dsp:txXfrm>
    </dsp:sp>
    <dsp:sp modelId="{44C5C80A-ABDC-40CE-8C1A-43A1647C7A1C}">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0D24B8-B887-4FB4-BDB2-FF8DE2BECE10}">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project suggests using feature selection approaches and machine learning algorithms such the Linear Regressor, Random Forest Regressor, and XGBoost Regressor.</a:t>
          </a:r>
        </a:p>
      </dsp:txBody>
      <dsp:txXfrm>
        <a:off x="3998355" y="1447754"/>
        <a:ext cx="2847502" cy="1768010"/>
      </dsp:txXfrm>
    </dsp:sp>
    <dsp:sp modelId="{6DE116D3-040A-477A-B116-4DD00D9223BE}">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24A38B-BB76-440C-A0E8-16B889C4C2AB}">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ultimate objective is to estimate life expectancy numbers for various nations using these methods and to further our comprehension of how vaccinations affect life expectancy.</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C512B-B759-469D-9C2B-FD0AF749683A}">
      <dsp:nvSpPr>
        <dsp:cNvPr id="0" name=""/>
        <dsp:cNvSpPr/>
      </dsp:nvSpPr>
      <dsp:spPr>
        <a:xfrm>
          <a:off x="0" y="0"/>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0E572-37BB-449F-932E-7F2646D4AD3C}">
      <dsp:nvSpPr>
        <dsp:cNvPr id="0" name=""/>
        <dsp:cNvSpPr/>
      </dsp:nvSpPr>
      <dsp:spPr>
        <a:xfrm>
          <a:off x="0" y="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ML, as a dominant technology with high accuracy on predictions for a wide range of problems, is widely used to improve life expectancy by monitoring health and lowering mortality rates.</a:t>
          </a:r>
        </a:p>
      </dsp:txBody>
      <dsp:txXfrm>
        <a:off x="0" y="0"/>
        <a:ext cx="6245265" cy="1397336"/>
      </dsp:txXfrm>
    </dsp:sp>
    <dsp:sp modelId="{D8AC2328-9C63-4FAD-9D21-923C233548CE}">
      <dsp:nvSpPr>
        <dsp:cNvPr id="0" name=""/>
        <dsp:cNvSpPr/>
      </dsp:nvSpPr>
      <dsp:spPr>
        <a:xfrm>
          <a:off x="0" y="1397336"/>
          <a:ext cx="6245265" cy="0"/>
        </a:xfrm>
        <a:prstGeom prst="line">
          <a:avLst/>
        </a:prstGeom>
        <a:solidFill>
          <a:schemeClr val="accent2">
            <a:hueOff val="2054433"/>
            <a:satOff val="0"/>
            <a:lumOff val="6209"/>
            <a:alphaOff val="0"/>
          </a:schemeClr>
        </a:solidFill>
        <a:ln w="12700" cap="flat" cmpd="sng" algn="ctr">
          <a:solidFill>
            <a:schemeClr val="accent2">
              <a:hueOff val="2054433"/>
              <a:satOff val="0"/>
              <a:lumOff val="6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105A5A-626D-493D-849F-EF9CE34EB7B1}">
      <dsp:nvSpPr>
        <dsp:cNvPr id="0" name=""/>
        <dsp:cNvSpPr/>
      </dsp:nvSpPr>
      <dsp:spPr>
        <a:xfrm>
          <a:off x="0" y="1397336"/>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dataset was obtained from Kaggle after being extracted from the WHO and United Nations websites. The data used for the study spans the years 2000 to 2015. It has 23 columns, 22 of which are features and one is the desired output.</a:t>
          </a:r>
        </a:p>
      </dsp:txBody>
      <dsp:txXfrm>
        <a:off x="0" y="1397336"/>
        <a:ext cx="6245265" cy="1397336"/>
      </dsp:txXfrm>
    </dsp:sp>
    <dsp:sp modelId="{F4D9F85F-1B0C-4844-9295-5E2B4B8E6F79}">
      <dsp:nvSpPr>
        <dsp:cNvPr id="0" name=""/>
        <dsp:cNvSpPr/>
      </dsp:nvSpPr>
      <dsp:spPr>
        <a:xfrm>
          <a:off x="0" y="2794673"/>
          <a:ext cx="6245265" cy="0"/>
        </a:xfrm>
        <a:prstGeom prst="line">
          <a:avLst/>
        </a:prstGeom>
        <a:solidFill>
          <a:schemeClr val="accent2">
            <a:hueOff val="4108866"/>
            <a:satOff val="0"/>
            <a:lumOff val="12419"/>
            <a:alphaOff val="0"/>
          </a:schemeClr>
        </a:solidFill>
        <a:ln w="12700" cap="flat" cmpd="sng" algn="ctr">
          <a:solidFill>
            <a:schemeClr val="accent2">
              <a:hueOff val="4108866"/>
              <a:satOff val="0"/>
              <a:lumOff val="124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AEC0B-575B-4D32-B355-17AF26D4057D}">
      <dsp:nvSpPr>
        <dsp:cNvPr id="0" name=""/>
        <dsp:cNvSpPr/>
      </dsp:nvSpPr>
      <dsp:spPr>
        <a:xfrm>
          <a:off x="0" y="2794673"/>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dataset is divided 80-20 for all three models, i.e. 80% for training and 20% for testing. The  machine learning library is used to split the data into training and testing sets.</a:t>
          </a:r>
        </a:p>
      </dsp:txBody>
      <dsp:txXfrm>
        <a:off x="0" y="2794673"/>
        <a:ext cx="6245265" cy="1397336"/>
      </dsp:txXfrm>
    </dsp:sp>
    <dsp:sp modelId="{57E4275E-458A-4464-9510-DA294589F728}">
      <dsp:nvSpPr>
        <dsp:cNvPr id="0" name=""/>
        <dsp:cNvSpPr/>
      </dsp:nvSpPr>
      <dsp:spPr>
        <a:xfrm>
          <a:off x="0" y="4192010"/>
          <a:ext cx="6245265" cy="0"/>
        </a:xfrm>
        <a:prstGeom prst="line">
          <a:avLst/>
        </a:prstGeom>
        <a:solidFill>
          <a:schemeClr val="accent2">
            <a:hueOff val="6163298"/>
            <a:satOff val="0"/>
            <a:lumOff val="18628"/>
            <a:alphaOff val="0"/>
          </a:schemeClr>
        </a:solidFill>
        <a:ln w="12700" cap="flat" cmpd="sng" algn="ctr">
          <a:solidFill>
            <a:schemeClr val="accent2">
              <a:hueOff val="6163298"/>
              <a:satOff val="0"/>
              <a:lumOff val="1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1B288-D947-4442-8E90-113BFF580C4C}">
      <dsp:nvSpPr>
        <dsp:cNvPr id="0" name=""/>
        <dsp:cNvSpPr/>
      </dsp:nvSpPr>
      <dsp:spPr>
        <a:xfrm>
          <a:off x="0" y="419201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model chosen for predicting life expectancy was the 'Random Forest Regressor,' which had R^2 scores of 0.99 and 0.95 on training and testing data, respectively.</a:t>
          </a:r>
        </a:p>
      </dsp:txBody>
      <dsp:txXfrm>
        <a:off x="0" y="4192010"/>
        <a:ext cx="6245265" cy="1397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86A5E-8321-4EBC-845A-72D87F2070A4}">
      <dsp:nvSpPr>
        <dsp:cNvPr id="0" name=""/>
        <dsp:cNvSpPr/>
      </dsp:nvSpPr>
      <dsp:spPr>
        <a:xfrm>
          <a:off x="0" y="17443"/>
          <a:ext cx="9406749"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Machine learning algorithms can forecast life expectancy and offer information on how a nation's economy and healthcare system is developing.</a:t>
          </a:r>
        </a:p>
      </dsp:txBody>
      <dsp:txXfrm>
        <a:off x="54830" y="72273"/>
        <a:ext cx="9297089" cy="1013540"/>
      </dsp:txXfrm>
    </dsp:sp>
    <dsp:sp modelId="{07313871-489F-404B-9CAF-D9E99F7DEE74}">
      <dsp:nvSpPr>
        <dsp:cNvPr id="0" name=""/>
        <dsp:cNvSpPr/>
      </dsp:nvSpPr>
      <dsp:spPr>
        <a:xfrm>
          <a:off x="0" y="1198243"/>
          <a:ext cx="9406749"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HIV/AIDS-related deaths per 1,000 live births are greatest in South Africa, while Australia has the lowest adult mortality rate among affluent nations due to higher healthcare spending.</a:t>
          </a:r>
        </a:p>
      </dsp:txBody>
      <dsp:txXfrm>
        <a:off x="54830" y="1253073"/>
        <a:ext cx="9297089" cy="1013540"/>
      </dsp:txXfrm>
    </dsp:sp>
    <dsp:sp modelId="{10791DB7-7348-47FE-BCAF-72985BCF0B94}">
      <dsp:nvSpPr>
        <dsp:cNvPr id="0" name=""/>
        <dsp:cNvSpPr/>
      </dsp:nvSpPr>
      <dsp:spPr>
        <a:xfrm>
          <a:off x="0" y="2379043"/>
          <a:ext cx="9406749"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South Africa spends more on healthcare but has the highest adult mortality rate owing to HIV/AIDS, while India has a far higher adult mortality rate than other nations that are regarded to be developed.</a:t>
          </a:r>
        </a:p>
      </dsp:txBody>
      <dsp:txXfrm>
        <a:off x="54830" y="2433873"/>
        <a:ext cx="9297089" cy="1013540"/>
      </dsp:txXfrm>
    </dsp:sp>
    <dsp:sp modelId="{D47DDC02-5BB3-49B5-949C-9F1C7830DE14}">
      <dsp:nvSpPr>
        <dsp:cNvPr id="0" name=""/>
        <dsp:cNvSpPr/>
      </dsp:nvSpPr>
      <dsp:spPr>
        <a:xfrm>
          <a:off x="0" y="3559843"/>
          <a:ext cx="9406749"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NGOs, business sectors, and governments can utilize the model to suggest future healthcare plans and regulations, and additional characteristics can be added using an improved dataset.</a:t>
          </a:r>
        </a:p>
      </dsp:txBody>
      <dsp:txXfrm>
        <a:off x="54830" y="3614673"/>
        <a:ext cx="9297089" cy="1013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4CE7E-7FC9-4068-9D40-92DB2CD697FD}">
      <dsp:nvSpPr>
        <dsp:cNvPr id="0" name=""/>
        <dsp:cNvSpPr/>
      </dsp:nvSpPr>
      <dsp:spPr>
        <a:xfrm>
          <a:off x="212335" y="264833"/>
          <a:ext cx="1335914" cy="13359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1D99F-835E-46D2-814E-56E0A936DF42}">
      <dsp:nvSpPr>
        <dsp:cNvPr id="0" name=""/>
        <dsp:cNvSpPr/>
      </dsp:nvSpPr>
      <dsp:spPr>
        <a:xfrm>
          <a:off x="492877" y="545375"/>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EBA89-5F18-40ED-AC13-BC63D22D19DB}">
      <dsp:nvSpPr>
        <dsp:cNvPr id="0" name=""/>
        <dsp:cNvSpPr/>
      </dsp:nvSpPr>
      <dsp:spPr>
        <a:xfrm>
          <a:off x="1834517" y="264833"/>
          <a:ext cx="3148942" cy="133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Feature selection methods are known for their power to enhance the prediction quality results by selecting the best features that affect the prediction of the results.</a:t>
          </a:r>
        </a:p>
      </dsp:txBody>
      <dsp:txXfrm>
        <a:off x="1834517" y="264833"/>
        <a:ext cx="3148942" cy="1335914"/>
      </dsp:txXfrm>
    </dsp:sp>
    <dsp:sp modelId="{0CED6204-ED37-4941-AE60-BE4A94AA5B64}">
      <dsp:nvSpPr>
        <dsp:cNvPr id="0" name=""/>
        <dsp:cNvSpPr/>
      </dsp:nvSpPr>
      <dsp:spPr>
        <a:xfrm>
          <a:off x="5532139" y="264833"/>
          <a:ext cx="1335914" cy="13359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DC73E-A78B-4B0C-8D2B-86B4F2A7EF90}">
      <dsp:nvSpPr>
        <dsp:cNvPr id="0" name=""/>
        <dsp:cNvSpPr/>
      </dsp:nvSpPr>
      <dsp:spPr>
        <a:xfrm>
          <a:off x="5812681" y="545375"/>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1B683-1EA3-4898-A4B1-F6357E76AB41}">
      <dsp:nvSpPr>
        <dsp:cNvPr id="0" name=""/>
        <dsp:cNvSpPr/>
      </dsp:nvSpPr>
      <dsp:spPr>
        <a:xfrm>
          <a:off x="7154321" y="264833"/>
          <a:ext cx="3148942" cy="133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Linear Regression, KNearest Neighbor Regression, and Decision Tree Regression are combined with Correlation Feature Selection and The Mutual Information Feature Selection methods.</a:t>
          </a:r>
        </a:p>
      </dsp:txBody>
      <dsp:txXfrm>
        <a:off x="7154321" y="264833"/>
        <a:ext cx="3148942" cy="1335914"/>
      </dsp:txXfrm>
    </dsp:sp>
    <dsp:sp modelId="{35FE0C08-5A4E-42D6-BD88-F42C08BC5F7B}">
      <dsp:nvSpPr>
        <dsp:cNvPr id="0" name=""/>
        <dsp:cNvSpPr/>
      </dsp:nvSpPr>
      <dsp:spPr>
        <a:xfrm>
          <a:off x="212335" y="2256476"/>
          <a:ext cx="1335914" cy="13359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24402-279D-4C0E-B680-6545411081AA}">
      <dsp:nvSpPr>
        <dsp:cNvPr id="0" name=""/>
        <dsp:cNvSpPr/>
      </dsp:nvSpPr>
      <dsp:spPr>
        <a:xfrm>
          <a:off x="492877" y="2537018"/>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8D9F5-830C-4794-A6D4-02838C60F577}">
      <dsp:nvSpPr>
        <dsp:cNvPr id="0" name=""/>
        <dsp:cNvSpPr/>
      </dsp:nvSpPr>
      <dsp:spPr>
        <a:xfrm>
          <a:off x="1834517" y="2256476"/>
          <a:ext cx="3148942" cy="133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steps include data preprocessing, dataset split, feature selection, regression model generation, and model evaluation.</a:t>
          </a:r>
        </a:p>
      </dsp:txBody>
      <dsp:txXfrm>
        <a:off x="1834517" y="2256476"/>
        <a:ext cx="3148942" cy="1335914"/>
      </dsp:txXfrm>
    </dsp:sp>
    <dsp:sp modelId="{87ACD556-AB85-4963-87A0-2D82F83E90C8}">
      <dsp:nvSpPr>
        <dsp:cNvPr id="0" name=""/>
        <dsp:cNvSpPr/>
      </dsp:nvSpPr>
      <dsp:spPr>
        <a:xfrm>
          <a:off x="5532139" y="2256476"/>
          <a:ext cx="1335914" cy="13359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8F49BB-3F8D-42F4-81E9-58C58153E554}">
      <dsp:nvSpPr>
        <dsp:cNvPr id="0" name=""/>
        <dsp:cNvSpPr/>
      </dsp:nvSpPr>
      <dsp:spPr>
        <a:xfrm>
          <a:off x="5812681" y="2537018"/>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D4C27-36D3-4B38-8A7B-C301D8B8C955}">
      <dsp:nvSpPr>
        <dsp:cNvPr id="0" name=""/>
        <dsp:cNvSpPr/>
      </dsp:nvSpPr>
      <dsp:spPr>
        <a:xfrm>
          <a:off x="7154321" y="2256476"/>
          <a:ext cx="3148942" cy="133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best result was obtained with the combination of MIFS, DTR, and k value of 15 with the value of 0.917 for R2 whereas the value of 2.36 for RMSE was obtained as the best result for the combination of CFS, DTR, and k value of 10</a:t>
          </a:r>
        </a:p>
      </dsp:txBody>
      <dsp:txXfrm>
        <a:off x="7154321" y="2256476"/>
        <a:ext cx="3148942" cy="13359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11362" y="1148660"/>
            <a:ext cx="8655449" cy="2018647"/>
          </a:xfrm>
        </p:spPr>
        <p:txBody>
          <a:bodyPr>
            <a:noAutofit/>
          </a:bodyPr>
          <a:lstStyle/>
          <a:p>
            <a:r>
              <a:rPr lang="en-US" u="sng" dirty="0"/>
              <a:t>Life Expectancy (WHO) with several ML techniques</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850191" y="4387499"/>
            <a:ext cx="5307803" cy="1446142"/>
          </a:xfrm>
        </p:spPr>
        <p:txBody>
          <a:bodyPr>
            <a:noAutofit/>
          </a:bodyPr>
          <a:lstStyle/>
          <a:p>
            <a:pPr algn="just"/>
            <a:r>
              <a:rPr lang="en-US" dirty="0" err="1"/>
              <a:t>SaiSunilKumar</a:t>
            </a:r>
            <a:r>
              <a:rPr lang="en-US" dirty="0"/>
              <a:t> </a:t>
            </a:r>
            <a:r>
              <a:rPr lang="en-US" dirty="0" err="1"/>
              <a:t>Ponduri</a:t>
            </a:r>
            <a:r>
              <a:rPr lang="en-US" dirty="0"/>
              <a:t>            - 700741913</a:t>
            </a:r>
          </a:p>
          <a:p>
            <a:pPr algn="just"/>
            <a:r>
              <a:rPr lang="en-US" dirty="0"/>
              <a:t>Kadire Sanjay Kumar Reddy    - 700741058</a:t>
            </a:r>
            <a:r>
              <a:rPr lang="en-US" sz="1800" dirty="0"/>
              <a:t> </a:t>
            </a:r>
          </a:p>
          <a:p>
            <a:pPr algn="just"/>
            <a:r>
              <a:rPr lang="en-US" dirty="0"/>
              <a:t>Jayanth Sri Sai </a:t>
            </a:r>
            <a:r>
              <a:rPr lang="en-US" dirty="0" err="1"/>
              <a:t>Dulla</a:t>
            </a:r>
            <a:r>
              <a:rPr lang="en-US" dirty="0"/>
              <a:t>                - 700734068</a:t>
            </a:r>
          </a:p>
          <a:p>
            <a:pPr algn="just"/>
            <a:r>
              <a:rPr lang="en-US" dirty="0" err="1"/>
              <a:t>Jagadeeswar</a:t>
            </a:r>
            <a:r>
              <a:rPr lang="en-US" dirty="0"/>
              <a:t> </a:t>
            </a:r>
            <a:r>
              <a:rPr lang="en-US" dirty="0" err="1"/>
              <a:t>Chimata</a:t>
            </a:r>
            <a:r>
              <a:rPr lang="en-US" dirty="0"/>
              <a:t>              - 700731649</a:t>
            </a:r>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5FA9-1D91-9C7B-CD7C-C3601D1538E8}"/>
              </a:ext>
            </a:extLst>
          </p:cNvPr>
          <p:cNvSpPr>
            <a:spLocks noGrp="1"/>
          </p:cNvSpPr>
          <p:nvPr>
            <p:ph type="title"/>
          </p:nvPr>
        </p:nvSpPr>
        <p:spPr/>
        <p:txBody>
          <a:bodyPr/>
          <a:lstStyle/>
          <a:p>
            <a:r>
              <a:rPr lang="en-US" dirty="0">
                <a:solidFill>
                  <a:srgbClr val="FF0000"/>
                </a:solidFill>
              </a:rPr>
              <a:t>  </a:t>
            </a:r>
            <a:r>
              <a:rPr lang="en-US" sz="3200" dirty="0">
                <a:latin typeface="Times New Roman" panose="02020603050405020304" pitchFamily="18" charset="0"/>
                <a:cs typeface="Times New Roman" panose="02020603050405020304" pitchFamily="18" charset="0"/>
              </a:rPr>
              <a:t>References</a:t>
            </a:r>
            <a:r>
              <a:rPr lang="en-US" dirty="0">
                <a:latin typeface="Times New Roman" panose="02020603050405020304" pitchFamily="18" charset="0"/>
                <a:cs typeface="Times New Roman" panose="02020603050405020304" pitchFamily="18" charset="0"/>
              </a:rPr>
              <a:t> </a:t>
            </a:r>
            <a:r>
              <a:rPr lang="en-US" dirty="0">
                <a:solidFill>
                  <a:schemeClr val="tx2"/>
                </a:solidFill>
              </a:rPr>
              <a:t>:</a:t>
            </a:r>
          </a:p>
        </p:txBody>
      </p:sp>
      <p:sp>
        <p:nvSpPr>
          <p:cNvPr id="4" name="Content Placeholder 3">
            <a:extLst>
              <a:ext uri="{FF2B5EF4-FFF2-40B4-BE49-F238E27FC236}">
                <a16:creationId xmlns:a16="http://schemas.microsoft.com/office/drawing/2014/main" id="{897A7DD2-5DDE-DA6C-9F49-5DC3D0C444A7}"/>
              </a:ext>
            </a:extLst>
          </p:cNvPr>
          <p:cNvSpPr>
            <a:spLocks noGrp="1"/>
          </p:cNvSpPr>
          <p:nvPr>
            <p:ph sz="half" idx="2"/>
          </p:nvPr>
        </p:nvSpPr>
        <p:spPr>
          <a:xfrm>
            <a:off x="1089379" y="1623528"/>
            <a:ext cx="10013241" cy="4687434"/>
          </a:xfrm>
        </p:spPr>
        <p:txBody>
          <a:bodyPr>
            <a:normAutofit/>
          </a:bodyPr>
          <a:lstStyle/>
          <a:p>
            <a:pPr marR="0" algn="l">
              <a:lnSpc>
                <a:spcPct val="115000"/>
              </a:lnSpc>
              <a:spcBef>
                <a:spcPts val="0"/>
              </a:spcBef>
              <a:spcAft>
                <a:spcPts val="0"/>
              </a:spcAft>
              <a:buFont typeface="Wingdings" pitchFamily="2" charset="2"/>
              <a:buChar char="Ø"/>
            </a:pPr>
            <a:r>
              <a:rPr lang="en-US" sz="1800" dirty="0">
                <a:solidFill>
                  <a:srgbClr val="000000"/>
                </a:solidFill>
                <a:effectLst/>
                <a:latin typeface="Arial" panose="020B0604020202020204" pitchFamily="34" charset="0"/>
                <a:ea typeface="Arial" panose="020B0604020202020204" pitchFamily="34" charset="0"/>
              </a:rPr>
              <a:t> 1.M. M. </a:t>
            </a:r>
            <a:r>
              <a:rPr lang="en-US" sz="1800" dirty="0" err="1">
                <a:solidFill>
                  <a:srgbClr val="000000"/>
                </a:solidFill>
                <a:effectLst/>
                <a:latin typeface="Arial" panose="020B0604020202020204" pitchFamily="34" charset="0"/>
                <a:ea typeface="Arial" panose="020B0604020202020204" pitchFamily="34" charset="0"/>
              </a:rPr>
              <a:t>Biltawi</a:t>
            </a:r>
            <a:r>
              <a:rPr lang="en-US" sz="1800" dirty="0">
                <a:solidFill>
                  <a:srgbClr val="000000"/>
                </a:solidFill>
                <a:effectLst/>
                <a:latin typeface="Arial" panose="020B0604020202020204" pitchFamily="34" charset="0"/>
                <a:ea typeface="Arial" panose="020B0604020202020204" pitchFamily="34" charset="0"/>
              </a:rPr>
              <a:t> and R. </a:t>
            </a:r>
            <a:r>
              <a:rPr lang="en-US" sz="1800" dirty="0" err="1">
                <a:solidFill>
                  <a:srgbClr val="000000"/>
                </a:solidFill>
                <a:effectLst/>
                <a:latin typeface="Arial" panose="020B0604020202020204" pitchFamily="34" charset="0"/>
                <a:ea typeface="Arial" panose="020B0604020202020204" pitchFamily="34" charset="0"/>
              </a:rPr>
              <a:t>Qaddoura</a:t>
            </a:r>
            <a:r>
              <a:rPr lang="en-US" sz="1800" dirty="0">
                <a:solidFill>
                  <a:srgbClr val="000000"/>
                </a:solidFill>
                <a:effectLst/>
                <a:latin typeface="Arial" panose="020B0604020202020204" pitchFamily="34" charset="0"/>
                <a:ea typeface="Arial" panose="020B0604020202020204" pitchFamily="34" charset="0"/>
              </a:rPr>
              <a:t>, "The Impact of Feature Selection on the Regression Task for Life Expectancy Prediction," 2022 International Conference on Emerging Trends in Computing and Engineering Applications (ETCEA), </a:t>
            </a:r>
            <a:r>
              <a:rPr lang="en-US" sz="1800" dirty="0" err="1">
                <a:solidFill>
                  <a:srgbClr val="000000"/>
                </a:solidFill>
                <a:effectLst/>
                <a:latin typeface="Arial" panose="020B0604020202020204" pitchFamily="34" charset="0"/>
                <a:ea typeface="Arial" panose="020B0604020202020204" pitchFamily="34" charset="0"/>
              </a:rPr>
              <a:t>Karak</a:t>
            </a:r>
            <a:r>
              <a:rPr lang="en-US" sz="1800" dirty="0">
                <a:solidFill>
                  <a:srgbClr val="000000"/>
                </a:solidFill>
                <a:effectLst/>
                <a:latin typeface="Arial" panose="020B0604020202020204" pitchFamily="34" charset="0"/>
                <a:ea typeface="Arial" panose="020B0604020202020204" pitchFamily="34" charset="0"/>
              </a:rPr>
              <a:t>, Jordan, 2022, pp. 1-5, </a:t>
            </a:r>
            <a:r>
              <a:rPr lang="en-US" sz="1800" dirty="0" err="1">
                <a:solidFill>
                  <a:srgbClr val="000000"/>
                </a:solidFill>
                <a:effectLst/>
                <a:latin typeface="Arial" panose="020B0604020202020204" pitchFamily="34" charset="0"/>
                <a:ea typeface="Arial" panose="020B0604020202020204" pitchFamily="34" charset="0"/>
              </a:rPr>
              <a:t>doi</a:t>
            </a:r>
            <a:r>
              <a:rPr lang="en-US" sz="1800" dirty="0">
                <a:solidFill>
                  <a:srgbClr val="000000"/>
                </a:solidFill>
                <a:effectLst/>
                <a:latin typeface="Arial" panose="020B0604020202020204" pitchFamily="34" charset="0"/>
                <a:ea typeface="Arial" panose="020B0604020202020204" pitchFamily="34" charset="0"/>
              </a:rPr>
              <a:t>:</a:t>
            </a:r>
          </a:p>
          <a:p>
            <a:pPr marL="0" marR="0" indent="0" algn="just">
              <a:lnSpc>
                <a:spcPct val="111000"/>
              </a:lnSpc>
              <a:spcBef>
                <a:spcPts val="0"/>
              </a:spcBef>
              <a:spcAft>
                <a:spcPts val="60"/>
              </a:spcAft>
              <a:buNone/>
            </a:pPr>
            <a:r>
              <a:rPr lang="en-US" sz="1800" dirty="0">
                <a:solidFill>
                  <a:srgbClr val="000000"/>
                </a:solidFill>
                <a:effectLst/>
                <a:latin typeface="Arial" panose="020B0604020202020204" pitchFamily="34" charset="0"/>
                <a:ea typeface="Arial" panose="020B0604020202020204" pitchFamily="34" charset="0"/>
              </a:rPr>
              <a:t>   10.1109/ETCEA57049.2022.10009674.</a:t>
            </a:r>
          </a:p>
          <a:p>
            <a:pPr marR="0" algn="l">
              <a:lnSpc>
                <a:spcPct val="115000"/>
              </a:lnSpc>
              <a:spcBef>
                <a:spcPts val="0"/>
              </a:spcBef>
              <a:spcAft>
                <a:spcPts val="0"/>
              </a:spcAft>
              <a:buFont typeface="Wingdings" pitchFamily="2" charset="2"/>
              <a:buChar char="Ø"/>
            </a:pPr>
            <a:r>
              <a:rPr lang="en-US" sz="1800" dirty="0">
                <a:solidFill>
                  <a:srgbClr val="000000"/>
                </a:solidFill>
                <a:effectLst/>
                <a:latin typeface="Arial" panose="020B0604020202020204" pitchFamily="34" charset="0"/>
                <a:ea typeface="Arial" panose="020B0604020202020204" pitchFamily="34" charset="0"/>
              </a:rPr>
              <a:t> 2.X. He, J. Hu, C. Liu and Y. Zhang, "Analysis on Relevant Factors Affecting Life Expectancy," 2022 IEEE Asia-Pacific Conference on Image Processing, Electronics and Computers (IPEC), Dalian, China, 2022, pp. 569-572, </a:t>
            </a:r>
            <a:r>
              <a:rPr lang="en-US" sz="1800" dirty="0" err="1">
                <a:solidFill>
                  <a:srgbClr val="000000"/>
                </a:solidFill>
                <a:effectLst/>
                <a:latin typeface="Arial" panose="020B0604020202020204" pitchFamily="34" charset="0"/>
                <a:ea typeface="Arial" panose="020B0604020202020204" pitchFamily="34" charset="0"/>
              </a:rPr>
              <a:t>doi</a:t>
            </a:r>
            <a:r>
              <a:rPr lang="en-US" sz="1800" dirty="0">
                <a:solidFill>
                  <a:srgbClr val="000000"/>
                </a:solidFill>
                <a:effectLst/>
                <a:latin typeface="Arial" panose="020B0604020202020204" pitchFamily="34" charset="0"/>
                <a:ea typeface="Arial" panose="020B0604020202020204" pitchFamily="34" charset="0"/>
              </a:rPr>
              <a:t>: 10.1109/IPEC54454.2022.9777372.</a:t>
            </a:r>
          </a:p>
          <a:p>
            <a:pPr marR="0" algn="l">
              <a:lnSpc>
                <a:spcPct val="115000"/>
              </a:lnSpc>
              <a:spcBef>
                <a:spcPts val="0"/>
              </a:spcBef>
              <a:spcAft>
                <a:spcPts val="0"/>
              </a:spcAft>
              <a:buFont typeface="Wingdings" pitchFamily="2" charset="2"/>
              <a:buChar char="Ø"/>
            </a:pPr>
            <a:r>
              <a:rPr lang="en-US" sz="1800" dirty="0">
                <a:solidFill>
                  <a:srgbClr val="000000"/>
                </a:solidFill>
                <a:effectLst/>
                <a:latin typeface="Arial" panose="020B0604020202020204" pitchFamily="34" charset="0"/>
                <a:ea typeface="Arial" panose="020B0604020202020204" pitchFamily="34" charset="0"/>
              </a:rPr>
              <a:t> 3.V. Bali, D. Aggarwal, S. Singh and A. Shukla, "Life Expectancy: Prediction &amp; Analysis using ML," 2021 9th International Conference on Reliability, Infocom Technologies and Optimization (Trends and Future Directions) (ICRITO), Noida, India, 2021, pp. 1-8, </a:t>
            </a:r>
            <a:r>
              <a:rPr lang="en-US" sz="1800" dirty="0" err="1">
                <a:solidFill>
                  <a:srgbClr val="000000"/>
                </a:solidFill>
                <a:effectLst/>
                <a:latin typeface="Arial" panose="020B0604020202020204" pitchFamily="34" charset="0"/>
                <a:ea typeface="Arial" panose="020B0604020202020204" pitchFamily="34" charset="0"/>
              </a:rPr>
              <a:t>doi</a:t>
            </a:r>
            <a:r>
              <a:rPr lang="en-US" sz="1800" dirty="0">
                <a:solidFill>
                  <a:srgbClr val="000000"/>
                </a:solidFill>
                <a:effectLst/>
                <a:latin typeface="Arial" panose="020B0604020202020204" pitchFamily="34" charset="0"/>
                <a:ea typeface="Arial" panose="020B0604020202020204" pitchFamily="34" charset="0"/>
              </a:rPr>
              <a:t>:</a:t>
            </a:r>
          </a:p>
          <a:p>
            <a:pPr marL="0" marR="0" indent="0" algn="just">
              <a:lnSpc>
                <a:spcPct val="111000"/>
              </a:lnSpc>
              <a:spcBef>
                <a:spcPts val="0"/>
              </a:spcBef>
              <a:spcAft>
                <a:spcPts val="60"/>
              </a:spcAft>
              <a:buNone/>
            </a:pPr>
            <a:r>
              <a:rPr lang="en-US" sz="1800" dirty="0">
                <a:solidFill>
                  <a:srgbClr val="000000"/>
                </a:solidFill>
                <a:effectLst/>
                <a:latin typeface="Arial" panose="020B0604020202020204" pitchFamily="34" charset="0"/>
                <a:ea typeface="Arial" panose="020B0604020202020204" pitchFamily="34" charset="0"/>
              </a:rPr>
              <a:t>   10.1109/ICRITO51393.2021.9596123.</a:t>
            </a:r>
          </a:p>
          <a:p>
            <a:pPr marR="0" algn="just">
              <a:lnSpc>
                <a:spcPct val="111000"/>
              </a:lnSpc>
              <a:spcBef>
                <a:spcPts val="0"/>
              </a:spcBef>
              <a:spcAft>
                <a:spcPts val="60"/>
              </a:spcAft>
              <a:buFont typeface="Wingdings" pitchFamily="2" charset="2"/>
              <a:buChar char="Ø"/>
            </a:pPr>
            <a:r>
              <a:rPr lang="en-US" sz="1800" dirty="0">
                <a:solidFill>
                  <a:srgbClr val="000000"/>
                </a:solidFill>
                <a:effectLst/>
                <a:latin typeface="Arial" panose="020B0604020202020204" pitchFamily="34" charset="0"/>
                <a:ea typeface="Arial" panose="020B0604020202020204" pitchFamily="34" charset="0"/>
              </a:rPr>
              <a:t> 4.S. S. </a:t>
            </a:r>
            <a:r>
              <a:rPr lang="en-US" sz="1800" dirty="0" err="1">
                <a:solidFill>
                  <a:srgbClr val="000000"/>
                </a:solidFill>
                <a:effectLst/>
                <a:latin typeface="Arial" panose="020B0604020202020204" pitchFamily="34" charset="0"/>
                <a:ea typeface="Arial" panose="020B0604020202020204" pitchFamily="34" charset="0"/>
              </a:rPr>
              <a:t>Meshram</a:t>
            </a:r>
            <a:r>
              <a:rPr lang="en-US" sz="1800" dirty="0">
                <a:solidFill>
                  <a:srgbClr val="000000"/>
                </a:solidFill>
                <a:effectLst/>
                <a:latin typeface="Arial" panose="020B0604020202020204" pitchFamily="34" charset="0"/>
                <a:ea typeface="Arial" panose="020B0604020202020204" pitchFamily="34" charset="0"/>
              </a:rPr>
              <a:t>, "Comparative Analysis of Life Expectancy between Developed and</a:t>
            </a:r>
          </a:p>
          <a:p>
            <a:pPr marL="0" marR="0" indent="0" algn="just">
              <a:lnSpc>
                <a:spcPct val="111000"/>
              </a:lnSpc>
              <a:spcBef>
                <a:spcPts val="0"/>
              </a:spcBef>
              <a:spcAft>
                <a:spcPts val="60"/>
              </a:spcAft>
              <a:buNone/>
            </a:pPr>
            <a:r>
              <a:rPr lang="en-US" sz="1800" dirty="0">
                <a:solidFill>
                  <a:srgbClr val="000000"/>
                </a:solidFill>
                <a:effectLst/>
                <a:latin typeface="Arial" panose="020B0604020202020204" pitchFamily="34" charset="0"/>
                <a:ea typeface="Arial" panose="020B0604020202020204" pitchFamily="34" charset="0"/>
              </a:rPr>
              <a:t>   Developing Countries using Machine Learning," 2020 IEEE Bombay Section Signature</a:t>
            </a:r>
          </a:p>
          <a:p>
            <a:pPr marL="0" marR="0" indent="0" algn="just">
              <a:lnSpc>
                <a:spcPct val="111000"/>
              </a:lnSpc>
              <a:spcBef>
                <a:spcPts val="0"/>
              </a:spcBef>
              <a:spcAft>
                <a:spcPts val="60"/>
              </a:spcAft>
              <a:buNone/>
            </a:pPr>
            <a:r>
              <a:rPr lang="en-US" sz="1800" dirty="0">
                <a:solidFill>
                  <a:srgbClr val="000000"/>
                </a:solidFill>
                <a:effectLst/>
                <a:latin typeface="Arial" panose="020B0604020202020204" pitchFamily="34" charset="0"/>
                <a:ea typeface="Arial" panose="020B0604020202020204" pitchFamily="34" charset="0"/>
              </a:rPr>
              <a:t>   Conference (IBSSC), Mumbai, India, 2020, pp. 6-10, </a:t>
            </a:r>
            <a:r>
              <a:rPr lang="en-US" sz="1800" dirty="0" err="1">
                <a:solidFill>
                  <a:srgbClr val="000000"/>
                </a:solidFill>
                <a:effectLst/>
                <a:latin typeface="Arial" panose="020B0604020202020204" pitchFamily="34" charset="0"/>
                <a:ea typeface="Arial" panose="020B0604020202020204" pitchFamily="34" charset="0"/>
              </a:rPr>
              <a:t>doi</a:t>
            </a:r>
            <a:r>
              <a:rPr lang="en-US" sz="1800" dirty="0">
                <a:solidFill>
                  <a:srgbClr val="000000"/>
                </a:solidFill>
                <a:effectLst/>
                <a:latin typeface="Arial" panose="020B0604020202020204" pitchFamily="34" charset="0"/>
                <a:ea typeface="Arial" panose="020B0604020202020204" pitchFamily="34" charset="0"/>
              </a:rPr>
              <a:t>: 10.1109/IBSSC51096.2020.9332159.</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425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a:t>
            </a:r>
            <a:r>
              <a:rPr lang="en-US" dirty="0"/>
              <a:t>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1682123"/>
          </a:xfrm>
        </p:spPr>
        <p:txBody>
          <a:bodyPr>
            <a:normAutofit/>
          </a:bodyPr>
          <a:lstStyle/>
          <a:p>
            <a:pPr algn="ctr"/>
            <a:r>
              <a:rPr lang="en-US" sz="5400" b="1" cap="all" spc="400" dirty="0">
                <a:solidFill>
                  <a:schemeClr val="bg1"/>
                </a:solidFill>
                <a:latin typeface="Times New Roman" panose="02020603050405020304" pitchFamily="18" charset="0"/>
                <a:cs typeface="Times New Roman" panose="02020603050405020304" pitchFamily="18" charset="0"/>
              </a:rPr>
              <a:t>MOTIVATION</a:t>
            </a:r>
            <a:endParaRPr lang="en-US" sz="5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412453" y="2824991"/>
            <a:ext cx="5833872" cy="3118104"/>
          </a:xfrm>
        </p:spPr>
        <p:txBody>
          <a:bodyPr>
            <a:normAutofit fontScale="92500" lnSpcReduction="10000"/>
          </a:bodyPr>
          <a:lstStyle/>
          <a:p>
            <a:pPr algn="just"/>
            <a:r>
              <a:rPr lang="en-US" sz="2000" b="0" i="0" dirty="0">
                <a:solidFill>
                  <a:schemeClr val="bg2"/>
                </a:solidFill>
                <a:effectLst/>
                <a:latin typeface="Söhne"/>
              </a:rPr>
              <a:t>Using machine learning techniques to analyze and predict life expectancy based on WHO data is important because it provides valuable insights into population health trends and can inform evidence-based policies and interventions aimed at improving health outcomes. Machine learning techniques can handle large and complex datasets and can help identify the complex interplay between different social, economic, and environmental factors that influence health outcomes. Ultimately, the use of machine learning techniques to study life expectancy data can contribute to the development of targeted interventions to improve population health</a:t>
            </a:r>
            <a:r>
              <a:rPr lang="en-US" sz="2000" b="0" i="0" dirty="0">
                <a:solidFill>
                  <a:srgbClr val="D1D5DB"/>
                </a:solidFill>
                <a:effectLst/>
                <a:latin typeface="Söhne"/>
              </a:rPr>
              <a:t>.</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1030" name="Picture 6" descr="Lucrative Branches of Medicine">
            <a:extLst>
              <a:ext uri="{FF2B5EF4-FFF2-40B4-BE49-F238E27FC236}">
                <a16:creationId xmlns:a16="http://schemas.microsoft.com/office/drawing/2014/main" id="{23E643B1-5189-23B6-DE6C-248F226DA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881888"/>
            <a:ext cx="4973376" cy="3118104"/>
          </a:xfrm>
          <a:prstGeom prst="rect">
            <a:avLst/>
          </a:prstGeom>
          <a:noFill/>
          <a:effectLst>
            <a:reflection stA="41000" endPos="65000" dist="50800" dir="5400000" sy="-100000" algn="bl" rotWithShape="0"/>
            <a:softEdge rad="139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980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a:xfrm>
            <a:off x="887405" y="381935"/>
            <a:ext cx="4309247" cy="5974414"/>
          </a:xfrm>
        </p:spPr>
        <p:txBody>
          <a:bodyPr vert="horz" lIns="91440" tIns="45720" rIns="91440" bIns="45720" rtlCol="0" anchor="ctr">
            <a:normAutofit/>
          </a:bodyPr>
          <a:lstStyle/>
          <a:p>
            <a:r>
              <a:rPr lang="en-US" sz="4500" kern="1200" dirty="0">
                <a:solidFill>
                  <a:schemeClr val="bg1"/>
                </a:solidFill>
                <a:latin typeface="+mj-lt"/>
                <a:ea typeface="+mj-ea"/>
                <a:cs typeface="+mj-cs"/>
              </a:rPr>
              <a:t>PROBLEM</a:t>
            </a:r>
            <a:r>
              <a:rPr lang="en-US" sz="4500" b="1" kern="1200" dirty="0">
                <a:solidFill>
                  <a:schemeClr val="bg1"/>
                </a:solidFill>
                <a:latin typeface="+mj-lt"/>
                <a:ea typeface="+mj-ea"/>
                <a:cs typeface="+mj-cs"/>
              </a:rPr>
              <a:t> </a:t>
            </a:r>
            <a:r>
              <a:rPr lang="en-US" sz="4500" kern="1200" dirty="0">
                <a:solidFill>
                  <a:schemeClr val="bg1"/>
                </a:solidFill>
                <a:latin typeface="+mj-lt"/>
                <a:ea typeface="+mj-ea"/>
                <a:cs typeface="+mj-cs"/>
              </a:rPr>
              <a:t>STATEMENT</a:t>
            </a:r>
            <a:r>
              <a:rPr lang="en-US" sz="4500" b="1" kern="1200" dirty="0">
                <a:solidFill>
                  <a:schemeClr val="bg1"/>
                </a:solidFill>
                <a:latin typeface="+mj-lt"/>
                <a:ea typeface="+mj-ea"/>
                <a:cs typeface="+mj-cs"/>
              </a:rPr>
              <a:t> </a:t>
            </a:r>
            <a:r>
              <a:rPr lang="en-US" sz="4500" kern="1200" dirty="0">
                <a:solidFill>
                  <a:schemeClr val="bg1"/>
                </a:solidFill>
                <a:latin typeface="+mj-lt"/>
                <a:ea typeface="+mj-ea"/>
                <a:cs typeface="+mj-cs"/>
              </a:rPr>
              <a:t>:</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EBF65E54-518E-B6E6-3CBF-53608484544A}"/>
              </a:ext>
            </a:extLst>
          </p:cNvPr>
          <p:cNvSpPr>
            <a:spLocks noGrp="1"/>
          </p:cNvSpPr>
          <p:nvPr>
            <p:ph sz="half" idx="2"/>
          </p:nvPr>
        </p:nvSpPr>
        <p:spPr>
          <a:xfrm>
            <a:off x="6096000" y="381935"/>
            <a:ext cx="4986955" cy="5974415"/>
          </a:xfrm>
        </p:spPr>
        <p:txBody>
          <a:bodyPr vert="horz" lIns="91440" tIns="45720" rIns="91440" bIns="45720" rtlCol="0" anchor="ctr">
            <a:normAutofit/>
          </a:bodyPr>
          <a:lstStyle/>
          <a:p>
            <a:pPr marR="0">
              <a:spcBef>
                <a:spcPts val="0"/>
              </a:spcBef>
              <a:spcAft>
                <a:spcPts val="60"/>
              </a:spcAft>
            </a:pPr>
            <a:r>
              <a:rPr lang="en-US" sz="1800" dirty="0">
                <a:effectLst/>
              </a:rPr>
              <a:t>Taking a look at the life expectancy trend globally has an increasing trend till the year of 2019.</a:t>
            </a:r>
          </a:p>
          <a:p>
            <a:pPr marL="0" marR="0">
              <a:spcBef>
                <a:spcPts val="0"/>
              </a:spcBef>
              <a:spcAft>
                <a:spcPts val="60"/>
              </a:spcAft>
            </a:pPr>
            <a:endParaRPr lang="en-US" sz="1800" dirty="0">
              <a:effectLst/>
            </a:endParaRPr>
          </a:p>
          <a:p>
            <a:r>
              <a:rPr lang="en-US" sz="1800" dirty="0">
                <a:effectLst/>
              </a:rPr>
              <a:t>Between 2000 and 2019, there was a significant 8% increase in the average global life expectancy, going from 58.3 to 66.8 years.</a:t>
            </a:r>
          </a:p>
          <a:p>
            <a:pPr marL="0"/>
            <a:endParaRPr lang="en-US" sz="1800" dirty="0"/>
          </a:p>
          <a:p>
            <a:r>
              <a:rPr lang="en-US" sz="1800" dirty="0">
                <a:effectLst/>
              </a:rPr>
              <a:t>Despite the global rise, certain nations do not exhibit an upward trend in healthy life expectancy, underscoring the need to comprehend and address the variables that affect life expectancy, which can differ between nations and provide a difficult problem for data selection. </a:t>
            </a:r>
            <a:endParaRPr lang="en-US" sz="1800" dirty="0"/>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9327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a:xfrm>
            <a:off x="838200" y="365125"/>
            <a:ext cx="9804918" cy="1325563"/>
          </a:xfrm>
        </p:spPr>
        <p:txBody>
          <a:bodyPr vert="horz" lIns="91440" tIns="45720" rIns="91440" bIns="45720" rtlCol="0" anchor="ctr">
            <a:normAutofit/>
          </a:bodyPr>
          <a:lstStyle/>
          <a:p>
            <a:r>
              <a:rPr lang="en-US" kern="1200">
                <a:solidFill>
                  <a:schemeClr val="bg1"/>
                </a:solidFill>
                <a:latin typeface="+mj-lt"/>
                <a:ea typeface="+mj-ea"/>
                <a:cs typeface="+mj-cs"/>
              </a:rPr>
              <a:t>OBJECTIVES</a:t>
            </a:r>
          </a:p>
        </p:txBody>
      </p:sp>
      <p:cxnSp>
        <p:nvCxnSpPr>
          <p:cNvPr id="14" name="Straight Connector 1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6" name="Content Placeholder 3">
            <a:extLst>
              <a:ext uri="{FF2B5EF4-FFF2-40B4-BE49-F238E27FC236}">
                <a16:creationId xmlns:a16="http://schemas.microsoft.com/office/drawing/2014/main" id="{34BD701A-9CA2-B6B5-169B-D5E5B60E8702}"/>
              </a:ext>
            </a:extLst>
          </p:cNvPr>
          <p:cNvGraphicFramePr>
            <a:graphicFrameLocks noGrp="1"/>
          </p:cNvGraphicFramePr>
          <p:nvPr>
            <p:ph sz="half" idx="2"/>
            <p:extLst>
              <p:ext uri="{D42A27DB-BD31-4B8C-83A1-F6EECF244321}">
                <p14:modId xmlns:p14="http://schemas.microsoft.com/office/powerpoint/2010/main" val="25942050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5932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a:xfrm>
            <a:off x="479394" y="1062487"/>
            <a:ext cx="3939688" cy="5583126"/>
          </a:xfrm>
        </p:spPr>
        <p:txBody>
          <a:bodyPr vert="horz" lIns="91440" tIns="45720" rIns="91440" bIns="45720" rtlCol="0" anchor="ctr">
            <a:normAutofit/>
          </a:bodyPr>
          <a:lstStyle/>
          <a:p>
            <a:pPr algn="r"/>
            <a:r>
              <a:rPr lang="en-US" sz="3400" kern="1200">
                <a:solidFill>
                  <a:schemeClr val="bg1"/>
                </a:solidFill>
                <a:latin typeface="+mj-lt"/>
                <a:ea typeface="+mj-ea"/>
                <a:cs typeface="+mj-cs"/>
              </a:rPr>
              <a:t>PAPER1 CONTRIBUTION : </a:t>
            </a:r>
            <a:endParaRPr lang="en-US" sz="3400" kern="1200" dirty="0">
              <a:solidFill>
                <a:schemeClr val="bg1"/>
              </a:solidFill>
              <a:latin typeface="+mj-lt"/>
              <a:ea typeface="+mj-ea"/>
              <a:cs typeface="+mj-cs"/>
            </a:endParaRPr>
          </a:p>
        </p:txBody>
      </p:sp>
      <p:graphicFrame>
        <p:nvGraphicFramePr>
          <p:cNvPr id="6" name="Content Placeholder 3">
            <a:extLst>
              <a:ext uri="{FF2B5EF4-FFF2-40B4-BE49-F238E27FC236}">
                <a16:creationId xmlns:a16="http://schemas.microsoft.com/office/drawing/2014/main" id="{54D3D1B2-7217-AA48-E118-155BDAD876B1}"/>
              </a:ext>
            </a:extLst>
          </p:cNvPr>
          <p:cNvGraphicFramePr>
            <a:graphicFrameLocks noGrp="1"/>
          </p:cNvGraphicFramePr>
          <p:nvPr>
            <p:ph sz="half" idx="2"/>
            <p:extLst>
              <p:ext uri="{D42A27DB-BD31-4B8C-83A1-F6EECF244321}">
                <p14:modId xmlns:p14="http://schemas.microsoft.com/office/powerpoint/2010/main" val="112317222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991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6" name="Straight Connector 8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5791F-84C8-1A0B-00E0-255FA27B6743}"/>
              </a:ext>
            </a:extLst>
          </p:cNvPr>
          <p:cNvSpPr>
            <a:spLocks noGrp="1"/>
          </p:cNvSpPr>
          <p:nvPr>
            <p:ph type="title"/>
          </p:nvPr>
        </p:nvSpPr>
        <p:spPr>
          <a:xfrm>
            <a:off x="6412091" y="104775"/>
            <a:ext cx="4395340" cy="1323975"/>
          </a:xfrm>
        </p:spPr>
        <p:txBody>
          <a:bodyPr vert="horz" lIns="91440" tIns="45720" rIns="91440" bIns="45720" rtlCol="0" anchor="b">
            <a:normAutofit/>
          </a:bodyPr>
          <a:lstStyle/>
          <a:p>
            <a:r>
              <a:rPr lang="en-US" sz="3800" kern="1200" dirty="0">
                <a:solidFill>
                  <a:schemeClr val="tx1"/>
                </a:solidFill>
                <a:latin typeface="+mj-lt"/>
                <a:ea typeface="+mj-ea"/>
                <a:cs typeface="+mj-cs"/>
              </a:rPr>
              <a:t>PAPER2 CONTRIBUTION : </a:t>
            </a:r>
          </a:p>
        </p:txBody>
      </p:sp>
      <p:sp>
        <p:nvSpPr>
          <p:cNvPr id="90" name="Rectangle 8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E22AF1B-7F04-8D5A-538E-10795BA3046F}"/>
              </a:ext>
            </a:extLst>
          </p:cNvPr>
          <p:cNvPicPr>
            <a:picLocks noChangeAspect="1"/>
          </p:cNvPicPr>
          <p:nvPr/>
        </p:nvPicPr>
        <p:blipFill>
          <a:blip r:embed="rId2"/>
          <a:stretch>
            <a:fillRect/>
          </a:stretch>
        </p:blipFill>
        <p:spPr>
          <a:xfrm>
            <a:off x="279143" y="1317982"/>
            <a:ext cx="5221625" cy="4222036"/>
          </a:xfrm>
          <a:prstGeom prst="rect">
            <a:avLst/>
          </a:prstGeom>
        </p:spPr>
      </p:pic>
      <p:sp>
        <p:nvSpPr>
          <p:cNvPr id="3" name="Text Placeholder 2">
            <a:extLst>
              <a:ext uri="{FF2B5EF4-FFF2-40B4-BE49-F238E27FC236}">
                <a16:creationId xmlns:a16="http://schemas.microsoft.com/office/drawing/2014/main" id="{0BF8FB37-7EEB-704C-908A-8ACF8E6DB3DB}"/>
              </a:ext>
            </a:extLst>
          </p:cNvPr>
          <p:cNvSpPr>
            <a:spLocks noGrp="1"/>
          </p:cNvSpPr>
          <p:nvPr>
            <p:ph type="body" idx="1"/>
          </p:nvPr>
        </p:nvSpPr>
        <p:spPr>
          <a:xfrm>
            <a:off x="6392583" y="1724025"/>
            <a:ext cx="4914432" cy="4933949"/>
          </a:xfrm>
        </p:spPr>
        <p:txBody>
          <a:bodyPr vert="horz" lIns="91440" tIns="45720" rIns="91440" bIns="45720" rtlCol="0" anchor="t">
            <a:normAutofit/>
          </a:bodyPr>
          <a:lstStyle/>
          <a:p>
            <a:pPr indent="-228600">
              <a:buFont typeface="Arial" panose="020B0604020202020204" pitchFamily="34" charset="0"/>
              <a:buChar char="•"/>
            </a:pPr>
            <a:r>
              <a:rPr lang="en-US" sz="1400" dirty="0"/>
              <a:t>Concerns about life expectancy have been raised recently as a result of advancements in science, the economy, and medical care. Yet, a variety of situations, including disease outbreaks or conflict, might shorten life expectancy.</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The collection includes statistics on both developed and developing countries and covers the years 2000 to 2015. The life expectancy of </a:t>
            </a:r>
            <a:r>
              <a:rPr lang="en-US" sz="1400" b="0" dirty="0"/>
              <a:t>the</a:t>
            </a:r>
            <a:r>
              <a:rPr lang="en-US" sz="1400" dirty="0"/>
              <a:t> nation and its people is the dependent variable of research in this project.</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A factor is deemed crucial in this project if its Spearman correlation coefficient is larger than 0.5.</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After the implementation of ML algorithms to the input dataset, the model will estimate the data and present the best result in the form of a comparison to anticipate the best accuracy to treat diabetes.</a:t>
            </a:r>
          </a:p>
        </p:txBody>
      </p:sp>
      <p:cxnSp>
        <p:nvCxnSpPr>
          <p:cNvPr id="92" name="Straight Connector 9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3971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PAPER3 CONTRIBUTION : </a:t>
            </a:r>
            <a:endParaRPr lang="en-US" sz="3200" dirty="0"/>
          </a:p>
        </p:txBody>
      </p:sp>
      <p:graphicFrame>
        <p:nvGraphicFramePr>
          <p:cNvPr id="8" name="Content Placeholder 3">
            <a:extLst>
              <a:ext uri="{FF2B5EF4-FFF2-40B4-BE49-F238E27FC236}">
                <a16:creationId xmlns:a16="http://schemas.microsoft.com/office/drawing/2014/main" id="{BBFCCE93-BD5A-D9EC-F801-1AFA48BCC6DC}"/>
              </a:ext>
            </a:extLst>
          </p:cNvPr>
          <p:cNvGraphicFramePr>
            <a:graphicFrameLocks noGrp="1"/>
          </p:cNvGraphicFramePr>
          <p:nvPr>
            <p:ph sz="half" idx="2"/>
          </p:nvPr>
        </p:nvGraphicFramePr>
        <p:xfrm>
          <a:off x="1127118" y="1690687"/>
          <a:ext cx="9406750" cy="470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67071EE-CC6E-AA48-094B-C8F8FACC0CD0}"/>
              </a:ext>
            </a:extLst>
          </p:cNvPr>
          <p:cNvSpPr txBox="1"/>
          <p:nvPr/>
        </p:nvSpPr>
        <p:spPr>
          <a:xfrm>
            <a:off x="5707782" y="5877322"/>
            <a:ext cx="6217920" cy="353943"/>
          </a:xfrm>
          <a:prstGeom prst="rect">
            <a:avLst/>
          </a:prstGeom>
          <a:noFill/>
        </p:spPr>
        <p:txBody>
          <a:bodyPr wrap="square" rtlCol="0">
            <a:spAutoFit/>
          </a:bodyPr>
          <a:lstStyle/>
          <a:p>
            <a:pPr algn="r"/>
            <a:r>
              <a:rPr lang="en-IN"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5293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PAPER4 CONTRIBUTION </a:t>
            </a:r>
            <a:r>
              <a:rPr lang="en-US" dirty="0">
                <a:latin typeface="Times New Roman" panose="02020603050405020304" pitchFamily="18" charset="0"/>
                <a:cs typeface="Times New Roman" panose="02020603050405020304" pitchFamily="18" charset="0"/>
              </a:rPr>
              <a:t>: </a:t>
            </a:r>
          </a:p>
        </p:txBody>
      </p:sp>
      <p:graphicFrame>
        <p:nvGraphicFramePr>
          <p:cNvPr id="8" name="Content Placeholder 3">
            <a:extLst>
              <a:ext uri="{FF2B5EF4-FFF2-40B4-BE49-F238E27FC236}">
                <a16:creationId xmlns:a16="http://schemas.microsoft.com/office/drawing/2014/main" id="{1AEF4C45-5686-0142-A4D3-10CFD6E8D1C0}"/>
              </a:ext>
            </a:extLst>
          </p:cNvPr>
          <p:cNvGraphicFramePr>
            <a:graphicFrameLocks noGrp="1"/>
          </p:cNvGraphicFramePr>
          <p:nvPr>
            <p:ph sz="half" idx="2"/>
          </p:nvPr>
        </p:nvGraphicFramePr>
        <p:xfrm>
          <a:off x="1271496" y="1773555"/>
          <a:ext cx="10515599" cy="3857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01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11">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7" name="Picture 5" descr="Many question marks on black background">
            <a:extLst>
              <a:ext uri="{FF2B5EF4-FFF2-40B4-BE49-F238E27FC236}">
                <a16:creationId xmlns:a16="http://schemas.microsoft.com/office/drawing/2014/main" id="{5FB3DB52-3B5D-512C-2AEF-221A92D98450}"/>
              </a:ext>
            </a:extLst>
          </p:cNvPr>
          <p:cNvPicPr>
            <a:picLocks noChangeAspect="1"/>
          </p:cNvPicPr>
          <p:nvPr/>
        </p:nvPicPr>
        <p:blipFill rotWithShape="1">
          <a:blip r:embed="rId2">
            <a:duotone>
              <a:schemeClr val="accent1">
                <a:shade val="45000"/>
                <a:satMod val="135000"/>
              </a:schemeClr>
              <a:prstClr val="white"/>
            </a:duotone>
            <a:alphaModFix amt="35000"/>
          </a:blip>
          <a:srcRect t="7787"/>
          <a:stretch/>
        </p:blipFill>
        <p:spPr>
          <a:xfrm>
            <a:off x="20" y="-8877"/>
            <a:ext cx="12191980" cy="6858000"/>
          </a:xfrm>
          <a:prstGeom prst="rect">
            <a:avLst/>
          </a:prstGeom>
        </p:spPr>
      </p:pic>
      <p:sp>
        <p:nvSpPr>
          <p:cNvPr id="2" name="Title 1">
            <a:extLst>
              <a:ext uri="{FF2B5EF4-FFF2-40B4-BE49-F238E27FC236}">
                <a16:creationId xmlns:a16="http://schemas.microsoft.com/office/drawing/2014/main" id="{D36D98ED-C81D-52CE-95C0-5F5434997A6D}"/>
              </a:ext>
            </a:extLst>
          </p:cNvPr>
          <p:cNvSpPr>
            <a:spLocks noGrp="1"/>
          </p:cNvSpPr>
          <p:nvPr>
            <p:ph type="title"/>
          </p:nvPr>
        </p:nvSpPr>
        <p:spPr>
          <a:xfrm>
            <a:off x="5846617" y="381935"/>
            <a:ext cx="5366040" cy="2344840"/>
          </a:xfrm>
        </p:spPr>
        <p:txBody>
          <a:bodyPr vert="horz" lIns="91440" tIns="45720" rIns="91440" bIns="45720" rtlCol="0" anchor="b">
            <a:normAutofit/>
          </a:bodyPr>
          <a:lstStyle/>
          <a:p>
            <a:r>
              <a:rPr lang="en-US" sz="7200" kern="1200">
                <a:solidFill>
                  <a:srgbClr val="FFFFFF"/>
                </a:solidFill>
                <a:latin typeface="+mj-lt"/>
                <a:ea typeface="+mj-ea"/>
                <a:cs typeface="+mj-cs"/>
              </a:rPr>
              <a:t>RESULTS : </a:t>
            </a: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1"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BF65E54-518E-B6E6-3CBF-53608484544A}"/>
              </a:ext>
            </a:extLst>
          </p:cNvPr>
          <p:cNvSpPr>
            <a:spLocks noGrp="1"/>
          </p:cNvSpPr>
          <p:nvPr>
            <p:ph sz="half" idx="2"/>
          </p:nvPr>
        </p:nvSpPr>
        <p:spPr>
          <a:xfrm>
            <a:off x="5846617" y="3175552"/>
            <a:ext cx="5366041" cy="2809114"/>
          </a:xfrm>
        </p:spPr>
        <p:txBody>
          <a:bodyPr vert="horz" lIns="91440" tIns="45720" rIns="91440" bIns="45720" rtlCol="0" anchor="t">
            <a:normAutofit/>
          </a:bodyPr>
          <a:lstStyle/>
          <a:p>
            <a:pPr marR="0">
              <a:spcBef>
                <a:spcPts val="0"/>
              </a:spcBef>
              <a:spcAft>
                <a:spcPts val="60"/>
              </a:spcAft>
            </a:pPr>
            <a:r>
              <a:rPr lang="en-US" sz="1800">
                <a:solidFill>
                  <a:srgbClr val="FFFFFF"/>
                </a:solidFill>
                <a:effectLst/>
              </a:rPr>
              <a:t> Since the problem type is regression.The evaluation metrics used are:</a:t>
            </a:r>
          </a:p>
          <a:p>
            <a:pPr marL="0" marR="0">
              <a:spcBef>
                <a:spcPts val="0"/>
              </a:spcBef>
              <a:spcAft>
                <a:spcPts val="60"/>
              </a:spcAft>
            </a:pPr>
            <a:endParaRPr lang="en-US" sz="1800">
              <a:solidFill>
                <a:srgbClr val="FFFFFF"/>
              </a:solidFill>
              <a:effectLst/>
            </a:endParaRPr>
          </a:p>
          <a:p>
            <a:pPr marR="0">
              <a:spcBef>
                <a:spcPts val="0"/>
              </a:spcBef>
              <a:spcAft>
                <a:spcPts val="60"/>
              </a:spcAft>
            </a:pPr>
            <a:r>
              <a:rPr lang="en-US" sz="1800">
                <a:solidFill>
                  <a:srgbClr val="FFFFFF"/>
                </a:solidFill>
                <a:effectLst/>
              </a:rPr>
              <a:t> RMSE(Root Mean Squared Error), Mean Absolute Error(MAE), RMSLE(Root Mean Squared</a:t>
            </a:r>
          </a:p>
          <a:p>
            <a:pPr marL="0" marR="0">
              <a:spcBef>
                <a:spcPts val="0"/>
              </a:spcBef>
              <a:spcAft>
                <a:spcPts val="60"/>
              </a:spcAft>
            </a:pPr>
            <a:endParaRPr lang="en-US" sz="1800">
              <a:solidFill>
                <a:srgbClr val="FFFFFF"/>
              </a:solidFill>
              <a:effectLst/>
            </a:endParaRPr>
          </a:p>
          <a:p>
            <a:r>
              <a:rPr lang="en-US" sz="1800">
                <a:solidFill>
                  <a:srgbClr val="FFFFFF"/>
                </a:solidFill>
                <a:effectLst/>
              </a:rPr>
              <a:t> Logarithmic Error),Mean Squared Error(MSE), R squared and Adjusted R   Squares metrics. </a:t>
            </a:r>
            <a:endParaRPr lang="en-US" sz="1800">
              <a:solidFill>
                <a:srgbClr val="FFFFFF"/>
              </a:solidFill>
            </a:endParaRPr>
          </a:p>
        </p:txBody>
      </p:sp>
    </p:spTree>
    <p:extLst>
      <p:ext uri="{BB962C8B-B14F-4D97-AF65-F5344CB8AC3E}">
        <p14:creationId xmlns:p14="http://schemas.microsoft.com/office/powerpoint/2010/main" val="46237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{48DF3D6F-44D8-479E-8013-9F311E651086}tf89338750_win32</Template>
  <TotalTime>327</TotalTime>
  <Words>1130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Univers</vt:lpstr>
      <vt:lpstr>Wingdings</vt:lpstr>
      <vt:lpstr>GradientUnivers</vt:lpstr>
      <vt:lpstr>Life Expectancy (WHO) with several ML techniques</vt:lpstr>
      <vt:lpstr>MOTIVATION</vt:lpstr>
      <vt:lpstr>PROBLEM STATEMENT :</vt:lpstr>
      <vt:lpstr>OBJECTIVES</vt:lpstr>
      <vt:lpstr>PAPER1 CONTRIBUTION : </vt:lpstr>
      <vt:lpstr>PAPER2 CONTRIBUTION : </vt:lpstr>
      <vt:lpstr>PAPER3 CONTRIBUTION : </vt:lpstr>
      <vt:lpstr>PAPER4 CONTRIBUTION : </vt:lpstr>
      <vt:lpstr>RESULTS : </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Chetan Kumar Reddy Naga</dc:creator>
  <cp:lastModifiedBy>Jayanth Sri Sai</cp:lastModifiedBy>
  <cp:revision>28</cp:revision>
  <dcterms:created xsi:type="dcterms:W3CDTF">2023-02-24T02:39:42Z</dcterms:created>
  <dcterms:modified xsi:type="dcterms:W3CDTF">2023-02-25T20:04:16Z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