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63" r:id="rId6"/>
    <p:sldId id="264" r:id="rId7"/>
    <p:sldId id="265" r:id="rId8"/>
    <p:sldId id="266" r:id="rId9"/>
    <p:sldId id="261" r:id="rId10"/>
    <p:sldId id="27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43305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5161D-1DA4-47EE-811C-AEF2C1ACCC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81431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469098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751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37125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94426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32770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8094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0410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75989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42117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5161D-1DA4-47EE-811C-AEF2C1ACCC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63868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5161D-1DA4-47EE-811C-AEF2C1ACCCF4}"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24466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301859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55317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F5161D-1DA4-47EE-811C-AEF2C1ACCCF4}" type="datetimeFigureOut">
              <a:rPr lang="en-US" smtClean="0"/>
              <a:t>4/29/2023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130587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5161D-1DA4-47EE-811C-AEF2C1ACCC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ACB23-9020-4ADA-9CD6-A32EF223D6E4}" type="slidenum">
              <a:rPr lang="en-US" smtClean="0"/>
              <a:t>‹#›</a:t>
            </a:fld>
            <a:endParaRPr lang="en-US"/>
          </a:p>
        </p:txBody>
      </p:sp>
    </p:spTree>
    <p:extLst>
      <p:ext uri="{BB962C8B-B14F-4D97-AF65-F5344CB8AC3E}">
        <p14:creationId xmlns:p14="http://schemas.microsoft.com/office/powerpoint/2010/main" val="258454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colorTemperature colorTemp="150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F5161D-1DA4-47EE-811C-AEF2C1ACCCF4}" type="datetimeFigureOut">
              <a:rPr lang="en-US" smtClean="0"/>
              <a:t>4/29/2023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9ACB23-9020-4ADA-9CD6-A32EF223D6E4}" type="slidenum">
              <a:rPr lang="en-US" smtClean="0"/>
              <a:t>‹#›</a:t>
            </a:fld>
            <a:endParaRPr lang="en-US"/>
          </a:p>
        </p:txBody>
      </p:sp>
    </p:spTree>
    <p:extLst>
      <p:ext uri="{BB962C8B-B14F-4D97-AF65-F5344CB8AC3E}">
        <p14:creationId xmlns:p14="http://schemas.microsoft.com/office/powerpoint/2010/main" val="390523362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E121A-6264-5847-B703-A9E582D3D4B8}"/>
              </a:ext>
            </a:extLst>
          </p:cNvPr>
          <p:cNvSpPr>
            <a:spLocks noGrp="1"/>
          </p:cNvSpPr>
          <p:nvPr>
            <p:ph type="ctrTitle"/>
          </p:nvPr>
        </p:nvSpPr>
        <p:spPr>
          <a:xfrm>
            <a:off x="1388643" y="1251297"/>
            <a:ext cx="9126957" cy="3854492"/>
          </a:xfrm>
        </p:spPr>
        <p:txBody>
          <a:bodyPr>
            <a:noAutofit/>
          </a:bodyPr>
          <a:lstStyle/>
          <a:p>
            <a:pPr algn="ctr">
              <a:lnSpc>
                <a:spcPct val="150000"/>
              </a:lnSpc>
            </a:pPr>
            <a:r>
              <a:rPr lang="en-US" sz="6000" u="sng" dirty="0">
                <a:latin typeface="Times New Roman" panose="02020603050405020304" pitchFamily="18" charset="0"/>
                <a:cs typeface="Times New Roman" panose="02020603050405020304" pitchFamily="18" charset="0"/>
              </a:rPr>
              <a:t>LIFE EXPECTANCY (WHO) WITH SEVERAL ML TECHNIQUES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5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48650884-D1C4-B87B-2AF2-B3EAEAA8C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267" y="1203649"/>
            <a:ext cx="6535071" cy="5496788"/>
          </a:xfrm>
          <a:prstGeom prst="rect">
            <a:avLst/>
          </a:prstGeom>
        </p:spPr>
      </p:pic>
      <p:sp>
        <p:nvSpPr>
          <p:cNvPr id="4" name="Subtitle 2">
            <a:extLst>
              <a:ext uri="{FF2B5EF4-FFF2-40B4-BE49-F238E27FC236}">
                <a16:creationId xmlns:a16="http://schemas.microsoft.com/office/drawing/2014/main" id="{0CCDBA33-90CF-C9D6-B860-3D35FC0FED0E}"/>
              </a:ext>
            </a:extLst>
          </p:cNvPr>
          <p:cNvSpPr txBox="1">
            <a:spLocks/>
          </p:cNvSpPr>
          <p:nvPr/>
        </p:nvSpPr>
        <p:spPr>
          <a:xfrm>
            <a:off x="-74645" y="157563"/>
            <a:ext cx="6391469" cy="9144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RESULTS / SIMULATIONS</a:t>
            </a:r>
          </a:p>
        </p:txBody>
      </p:sp>
    </p:spTree>
    <p:extLst>
      <p:ext uri="{BB962C8B-B14F-4D97-AF65-F5344CB8AC3E}">
        <p14:creationId xmlns:p14="http://schemas.microsoft.com/office/powerpoint/2010/main" val="155198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20416-0C78-8FF0-D2EC-E1DA9B53BC48}"/>
              </a:ext>
            </a:extLst>
          </p:cNvPr>
          <p:cNvPicPr>
            <a:picLocks noChangeAspect="1"/>
          </p:cNvPicPr>
          <p:nvPr/>
        </p:nvPicPr>
        <p:blipFill>
          <a:blip r:embed="rId2"/>
          <a:stretch>
            <a:fillRect/>
          </a:stretch>
        </p:blipFill>
        <p:spPr>
          <a:xfrm>
            <a:off x="357359" y="2151704"/>
            <a:ext cx="3167658" cy="2195470"/>
          </a:xfrm>
          <a:prstGeom prst="rect">
            <a:avLst/>
          </a:prstGeom>
        </p:spPr>
      </p:pic>
      <p:sp>
        <p:nvSpPr>
          <p:cNvPr id="4" name="TextBox 3">
            <a:extLst>
              <a:ext uri="{FF2B5EF4-FFF2-40B4-BE49-F238E27FC236}">
                <a16:creationId xmlns:a16="http://schemas.microsoft.com/office/drawing/2014/main" id="{94E78E64-B349-8689-2C05-C66763BAF15E}"/>
              </a:ext>
            </a:extLst>
          </p:cNvPr>
          <p:cNvSpPr txBox="1"/>
          <p:nvPr/>
        </p:nvSpPr>
        <p:spPr>
          <a:xfrm flipH="1">
            <a:off x="282715" y="1675890"/>
            <a:ext cx="2104015" cy="307777"/>
          </a:xfrm>
          <a:prstGeom prst="rect">
            <a:avLst/>
          </a:prstGeom>
          <a:noFill/>
        </p:spPr>
        <p:txBody>
          <a:bodyPr wrap="square" rtlCol="0">
            <a:spAutoFit/>
          </a:bodyPr>
          <a:lstStyle/>
          <a:p>
            <a:r>
              <a:rPr lang="en-US" sz="1400" dirty="0"/>
              <a:t>Linear regression</a:t>
            </a:r>
          </a:p>
        </p:txBody>
      </p:sp>
      <p:sp>
        <p:nvSpPr>
          <p:cNvPr id="5" name="TextBox 4">
            <a:extLst>
              <a:ext uri="{FF2B5EF4-FFF2-40B4-BE49-F238E27FC236}">
                <a16:creationId xmlns:a16="http://schemas.microsoft.com/office/drawing/2014/main" id="{65007108-720C-89AA-0A4C-FDBE87B95111}"/>
              </a:ext>
            </a:extLst>
          </p:cNvPr>
          <p:cNvSpPr txBox="1"/>
          <p:nvPr/>
        </p:nvSpPr>
        <p:spPr>
          <a:xfrm flipH="1">
            <a:off x="8137447" y="1566384"/>
            <a:ext cx="2104015" cy="307777"/>
          </a:xfrm>
          <a:prstGeom prst="rect">
            <a:avLst/>
          </a:prstGeom>
          <a:noFill/>
        </p:spPr>
        <p:txBody>
          <a:bodyPr wrap="square" rtlCol="0">
            <a:spAutoFit/>
          </a:bodyPr>
          <a:lstStyle/>
          <a:p>
            <a:r>
              <a:rPr lang="en-US" sz="1400" dirty="0"/>
              <a:t>Lasso regression</a:t>
            </a:r>
          </a:p>
        </p:txBody>
      </p:sp>
      <p:sp>
        <p:nvSpPr>
          <p:cNvPr id="6" name="TextBox 5">
            <a:extLst>
              <a:ext uri="{FF2B5EF4-FFF2-40B4-BE49-F238E27FC236}">
                <a16:creationId xmlns:a16="http://schemas.microsoft.com/office/drawing/2014/main" id="{65F7B99D-5820-D3E1-1EF9-708D1D867BFB}"/>
              </a:ext>
            </a:extLst>
          </p:cNvPr>
          <p:cNvSpPr txBox="1"/>
          <p:nvPr/>
        </p:nvSpPr>
        <p:spPr>
          <a:xfrm flipH="1">
            <a:off x="4366726" y="1670856"/>
            <a:ext cx="2104015" cy="307777"/>
          </a:xfrm>
          <a:prstGeom prst="rect">
            <a:avLst/>
          </a:prstGeom>
          <a:noFill/>
        </p:spPr>
        <p:txBody>
          <a:bodyPr wrap="square" rtlCol="0">
            <a:spAutoFit/>
          </a:bodyPr>
          <a:lstStyle/>
          <a:p>
            <a:r>
              <a:rPr lang="en-US" sz="1400" dirty="0"/>
              <a:t>Ridge regression</a:t>
            </a:r>
          </a:p>
        </p:txBody>
      </p:sp>
      <p:pic>
        <p:nvPicPr>
          <p:cNvPr id="8" name="Picture 7">
            <a:extLst>
              <a:ext uri="{FF2B5EF4-FFF2-40B4-BE49-F238E27FC236}">
                <a16:creationId xmlns:a16="http://schemas.microsoft.com/office/drawing/2014/main" id="{82075B19-F572-1E60-E161-1DAD63A9B443}"/>
              </a:ext>
            </a:extLst>
          </p:cNvPr>
          <p:cNvPicPr>
            <a:picLocks noChangeAspect="1"/>
          </p:cNvPicPr>
          <p:nvPr/>
        </p:nvPicPr>
        <p:blipFill>
          <a:blip r:embed="rId3"/>
          <a:stretch>
            <a:fillRect/>
          </a:stretch>
        </p:blipFill>
        <p:spPr>
          <a:xfrm>
            <a:off x="4366726" y="2101731"/>
            <a:ext cx="2899474" cy="2295417"/>
          </a:xfrm>
          <a:prstGeom prst="rect">
            <a:avLst/>
          </a:prstGeom>
        </p:spPr>
      </p:pic>
      <p:pic>
        <p:nvPicPr>
          <p:cNvPr id="10" name="Picture 9">
            <a:extLst>
              <a:ext uri="{FF2B5EF4-FFF2-40B4-BE49-F238E27FC236}">
                <a16:creationId xmlns:a16="http://schemas.microsoft.com/office/drawing/2014/main" id="{948E7916-3B06-FB82-A018-4B2540061D6B}"/>
              </a:ext>
            </a:extLst>
          </p:cNvPr>
          <p:cNvPicPr>
            <a:picLocks noChangeAspect="1"/>
          </p:cNvPicPr>
          <p:nvPr/>
        </p:nvPicPr>
        <p:blipFill>
          <a:blip r:embed="rId4"/>
          <a:stretch>
            <a:fillRect/>
          </a:stretch>
        </p:blipFill>
        <p:spPr>
          <a:xfrm>
            <a:off x="8240151" y="2024015"/>
            <a:ext cx="3037449" cy="2313922"/>
          </a:xfrm>
          <a:prstGeom prst="rect">
            <a:avLst/>
          </a:prstGeom>
        </p:spPr>
      </p:pic>
      <p:pic>
        <p:nvPicPr>
          <p:cNvPr id="12" name="Picture 11">
            <a:extLst>
              <a:ext uri="{FF2B5EF4-FFF2-40B4-BE49-F238E27FC236}">
                <a16:creationId xmlns:a16="http://schemas.microsoft.com/office/drawing/2014/main" id="{CF4F405A-69FC-C98B-5A87-6D147E67659D}"/>
              </a:ext>
            </a:extLst>
          </p:cNvPr>
          <p:cNvPicPr>
            <a:picLocks noChangeAspect="1"/>
          </p:cNvPicPr>
          <p:nvPr/>
        </p:nvPicPr>
        <p:blipFill>
          <a:blip r:embed="rId5"/>
          <a:stretch>
            <a:fillRect/>
          </a:stretch>
        </p:blipFill>
        <p:spPr>
          <a:xfrm>
            <a:off x="2657699" y="4879368"/>
            <a:ext cx="6317527" cy="1760373"/>
          </a:xfrm>
          <a:prstGeom prst="rect">
            <a:avLst/>
          </a:prstGeom>
        </p:spPr>
      </p:pic>
      <p:sp>
        <p:nvSpPr>
          <p:cNvPr id="13" name="Subtitle 2">
            <a:extLst>
              <a:ext uri="{FF2B5EF4-FFF2-40B4-BE49-F238E27FC236}">
                <a16:creationId xmlns:a16="http://schemas.microsoft.com/office/drawing/2014/main" id="{581EFDC1-4994-868D-C5F2-470E56EEAA51}"/>
              </a:ext>
            </a:extLst>
          </p:cNvPr>
          <p:cNvSpPr txBox="1">
            <a:spLocks/>
          </p:cNvSpPr>
          <p:nvPr/>
        </p:nvSpPr>
        <p:spPr>
          <a:xfrm>
            <a:off x="2537926" y="65309"/>
            <a:ext cx="6391469"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RESULTS / SIMULATIONS</a:t>
            </a:r>
          </a:p>
        </p:txBody>
      </p:sp>
      <p:sp>
        <p:nvSpPr>
          <p:cNvPr id="14" name="TextBox 13">
            <a:extLst>
              <a:ext uri="{FF2B5EF4-FFF2-40B4-BE49-F238E27FC236}">
                <a16:creationId xmlns:a16="http://schemas.microsoft.com/office/drawing/2014/main" id="{6AB1C9E7-1024-F087-3EF7-D54B49FA2784}"/>
              </a:ext>
            </a:extLst>
          </p:cNvPr>
          <p:cNvSpPr txBox="1"/>
          <p:nvPr/>
        </p:nvSpPr>
        <p:spPr>
          <a:xfrm flipH="1">
            <a:off x="553684" y="5372929"/>
            <a:ext cx="2104015" cy="307777"/>
          </a:xfrm>
          <a:prstGeom prst="rect">
            <a:avLst/>
          </a:prstGeom>
          <a:noFill/>
        </p:spPr>
        <p:txBody>
          <a:bodyPr wrap="square" rtlCol="0">
            <a:spAutoFit/>
          </a:bodyPr>
          <a:lstStyle/>
          <a:p>
            <a:r>
              <a:rPr lang="en-US" sz="1400" dirty="0"/>
              <a:t>Summarization</a:t>
            </a:r>
          </a:p>
        </p:txBody>
      </p:sp>
    </p:spTree>
    <p:extLst>
      <p:ext uri="{BB962C8B-B14F-4D97-AF65-F5344CB8AC3E}">
        <p14:creationId xmlns:p14="http://schemas.microsoft.com/office/powerpoint/2010/main" val="46498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127186"/>
            <a:ext cx="9486900" cy="39293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[1].M. A. Rubi, H. I. Bijoy and A. K. Bitto, "Life Expectancy Prediction Based on GDP and Population Size of Bangladesh using Multiple Linear Regression and ANN Model," 2021 12th International Conference on Computing Communication and Networking Technologies (ICCCNT), Kharagpur, India, 2021, pp. 1-6, </a:t>
            </a:r>
            <a:r>
              <a:rPr lang="en-US" sz="1400" dirty="0" err="1"/>
              <a:t>doi</a:t>
            </a:r>
            <a:r>
              <a:rPr lang="en-US" sz="1400" dirty="0"/>
              <a:t>: 10.1109/ICCCNT51525.2021.9579594.</a:t>
            </a:r>
          </a:p>
          <a:p>
            <a:pPr marL="285750" indent="-285750">
              <a:lnSpc>
                <a:spcPct val="150000"/>
              </a:lnSpc>
              <a:buFont typeface="Arial" panose="020B0604020202020204" pitchFamily="34" charset="0"/>
              <a:buChar char="•"/>
            </a:pPr>
            <a:r>
              <a:rPr lang="en-US" sz="1400" dirty="0"/>
              <a:t>[2].S. Panda, B. </a:t>
            </a:r>
            <a:r>
              <a:rPr lang="en-US" sz="1400" dirty="0" err="1"/>
              <a:t>Purkayastha</a:t>
            </a:r>
            <a:r>
              <a:rPr lang="en-US" sz="1400" dirty="0"/>
              <a:t>, D. Das, M. Chakraborty and S. K. Biswas, "Health Insurance Cost Prediction Using Regression Models," 2022 International Conference on Machine Learning, Big Data, Cloud and Parallel Computing (COM-IT-CON), Faridabad, India, 2022, pp. 168-173, </a:t>
            </a:r>
            <a:r>
              <a:rPr lang="en-US" sz="1400" dirty="0" err="1"/>
              <a:t>doi</a:t>
            </a:r>
            <a:r>
              <a:rPr lang="en-US" sz="1400" dirty="0"/>
              <a:t>: 10.1109/COM-IT-CON54601.2022.9850653.</a:t>
            </a:r>
          </a:p>
          <a:p>
            <a:pPr marL="285750" indent="-285750">
              <a:lnSpc>
                <a:spcPct val="150000"/>
              </a:lnSpc>
              <a:buFont typeface="Arial" panose="020B0604020202020204" pitchFamily="34" charset="0"/>
              <a:buChar char="•"/>
            </a:pPr>
            <a:r>
              <a:rPr lang="en-US" sz="1400" dirty="0"/>
              <a:t>[3]. K. Gupta, R. Rani, A. Sharma, P. Bansal, A. Dev and R. Gandhi, "Predicting Gender Development Index using Machine Learning," 2023 13th International Conference on Cloud Computing, Data Science &amp; Engineering (Confluence), Noida, India, 2023, pp. 530-535, </a:t>
            </a:r>
            <a:r>
              <a:rPr lang="en-US" sz="1400" dirty="0" err="1"/>
              <a:t>doi</a:t>
            </a:r>
            <a:r>
              <a:rPr lang="en-US" sz="1400" dirty="0"/>
              <a:t>: 10.1109/Confluence56041.2023.10048850. </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4091717" y="708494"/>
            <a:ext cx="3662022" cy="115762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REFERENCES</a:t>
            </a:r>
          </a:p>
        </p:txBody>
      </p:sp>
    </p:spTree>
    <p:extLst>
      <p:ext uri="{BB962C8B-B14F-4D97-AF65-F5344CB8AC3E}">
        <p14:creationId xmlns:p14="http://schemas.microsoft.com/office/powerpoint/2010/main" val="22082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Rice fields in terraces">
            <a:extLst>
              <a:ext uri="{FF2B5EF4-FFF2-40B4-BE49-F238E27FC236}">
                <a16:creationId xmlns:a16="http://schemas.microsoft.com/office/drawing/2014/main" id="{690BEF26-D4AA-B9BD-25C0-36EA5D622987}"/>
              </a:ext>
            </a:extLst>
          </p:cNvPr>
          <p:cNvPicPr>
            <a:picLocks noChangeAspect="1"/>
          </p:cNvPicPr>
          <p:nvPr/>
        </p:nvPicPr>
        <p:blipFill rotWithShape="1">
          <a:blip r:embed="rId7">
            <a:duotone>
              <a:prstClr val="black"/>
              <a:schemeClr val="accent5">
                <a:tint val="45000"/>
                <a:satMod val="400000"/>
              </a:schemeClr>
            </a:duotone>
            <a:alphaModFix amt="15000"/>
          </a:blip>
          <a:srcRect t="7407"/>
          <a:stretch/>
        </p:blipFill>
        <p:spPr>
          <a:xfrm>
            <a:off x="20" y="-1"/>
            <a:ext cx="12191980" cy="6857990"/>
          </a:xfrm>
          <a:prstGeom prst="rect">
            <a:avLst/>
          </a:prstGeom>
        </p:spPr>
      </p:pic>
      <p:sp>
        <p:nvSpPr>
          <p:cNvPr id="39" name="Rectangle 3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ubtitle 2">
            <a:extLst>
              <a:ext uri="{FF2B5EF4-FFF2-40B4-BE49-F238E27FC236}">
                <a16:creationId xmlns:a16="http://schemas.microsoft.com/office/drawing/2014/main" id="{6A05126B-97B3-305A-EDA7-B1CA594CAF25}"/>
              </a:ext>
            </a:extLst>
          </p:cNvPr>
          <p:cNvSpPr txBox="1">
            <a:spLocks/>
          </p:cNvSpPr>
          <p:nvPr/>
        </p:nvSpPr>
        <p:spPr>
          <a:xfrm>
            <a:off x="763588" y="1141406"/>
            <a:ext cx="10142844" cy="58640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buClr>
                <a:schemeClr val="bg2">
                  <a:lumMod val="40000"/>
                  <a:lumOff val="60000"/>
                </a:schemeClr>
              </a:buClr>
              <a:buSzPct val="80000"/>
              <a:buFont typeface="Wingdings 3" charset="2"/>
              <a:buChar char=""/>
            </a:pPr>
            <a:r>
              <a:rPr lang="en-US" sz="1600" dirty="0" err="1">
                <a:latin typeface="+mj-lt"/>
                <a:ea typeface="+mj-ea"/>
                <a:cs typeface="+mj-cs"/>
              </a:rPr>
              <a:t>SaiSunilKumar</a:t>
            </a:r>
            <a:r>
              <a:rPr lang="en-US" sz="1600" dirty="0">
                <a:latin typeface="+mj-lt"/>
                <a:ea typeface="+mj-ea"/>
                <a:cs typeface="+mj-cs"/>
              </a:rPr>
              <a:t> </a:t>
            </a:r>
            <a:r>
              <a:rPr lang="en-US" sz="1600" dirty="0" err="1">
                <a:latin typeface="+mj-lt"/>
                <a:ea typeface="+mj-ea"/>
                <a:cs typeface="+mj-cs"/>
              </a:rPr>
              <a:t>Ponduri</a:t>
            </a:r>
            <a:r>
              <a:rPr lang="en-US" sz="1600" dirty="0">
                <a:latin typeface="+mj-lt"/>
                <a:ea typeface="+mj-ea"/>
                <a:cs typeface="+mj-cs"/>
              </a:rPr>
              <a:t>               - 700741913</a:t>
            </a:r>
          </a:p>
          <a:p>
            <a:pPr marL="0" indent="0" defTabSz="457200">
              <a:buClr>
                <a:schemeClr val="bg2">
                  <a:lumMod val="40000"/>
                  <a:lumOff val="60000"/>
                </a:schemeClr>
              </a:buClr>
              <a:buSzPct val="80000"/>
              <a:buNone/>
            </a:pPr>
            <a:r>
              <a:rPr lang="en-US" altLang="en-US" sz="1600" dirty="0">
                <a:latin typeface="Söhne"/>
              </a:rPr>
              <a:t>Developed and tested models to predict life expectancy using the selected features.</a:t>
            </a:r>
            <a:br>
              <a:rPr lang="en-US" altLang="en-US" sz="1600" dirty="0">
                <a:latin typeface="Söhne"/>
              </a:rPr>
            </a:br>
            <a:r>
              <a:rPr lang="en-US" altLang="en-US" sz="1600" dirty="0">
                <a:latin typeface="Söhne"/>
              </a:rPr>
              <a:t>Evaluated the models and communicated the results to the team.</a:t>
            </a:r>
            <a:br>
              <a:rPr lang="en-US" altLang="en-US" sz="1600" dirty="0">
                <a:latin typeface="Söhne"/>
              </a:rPr>
            </a:br>
            <a:r>
              <a:rPr lang="en-US" altLang="en-US" sz="1600" dirty="0">
                <a:latin typeface="Söhne"/>
              </a:rPr>
              <a:t>Reported any issues to the team and works with them to resolve them.</a:t>
            </a:r>
            <a:endParaRPr lang="en-US" sz="1600" dirty="0">
              <a:latin typeface="+mj-lt"/>
              <a:ea typeface="+mj-ea"/>
              <a:cs typeface="+mj-cs"/>
            </a:endParaRPr>
          </a:p>
          <a:p>
            <a:pPr marL="0" indent="0" defTabSz="457200">
              <a:buClr>
                <a:schemeClr val="bg2">
                  <a:lumMod val="40000"/>
                  <a:lumOff val="60000"/>
                </a:schemeClr>
              </a:buClr>
              <a:buSzPct val="80000"/>
              <a:buNone/>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err="1">
                <a:latin typeface="+mj-lt"/>
                <a:ea typeface="+mj-ea"/>
                <a:cs typeface="+mj-cs"/>
              </a:rPr>
              <a:t>Kadire</a:t>
            </a:r>
            <a:r>
              <a:rPr lang="en-US" sz="1600" dirty="0">
                <a:latin typeface="+mj-lt"/>
                <a:ea typeface="+mj-ea"/>
                <a:cs typeface="+mj-cs"/>
              </a:rPr>
              <a:t> Sanjay Kumar Reddy    - 700741058</a:t>
            </a:r>
          </a:p>
          <a:p>
            <a:pPr marL="0" indent="0" defTabSz="457200">
              <a:buClr>
                <a:schemeClr val="bg2">
                  <a:lumMod val="40000"/>
                  <a:lumOff val="60000"/>
                </a:schemeClr>
              </a:buClr>
              <a:buSzPct val="80000"/>
              <a:buNone/>
            </a:pPr>
            <a:r>
              <a:rPr lang="en-US" altLang="en-US" sz="1600" dirty="0">
                <a:latin typeface="Söhne"/>
              </a:rPr>
              <a:t>Extracted, cleaned and preprocessed the data for analysis.</a:t>
            </a:r>
            <a:br>
              <a:rPr lang="en-US" altLang="en-US" sz="1600" dirty="0">
                <a:latin typeface="Söhne"/>
              </a:rPr>
            </a:br>
            <a:r>
              <a:rPr lang="en-US" altLang="en-US" sz="1600" dirty="0">
                <a:latin typeface="Söhne"/>
              </a:rPr>
              <a:t>Optimized the model for performance and scalability.</a:t>
            </a:r>
            <a:br>
              <a:rPr lang="en-US" altLang="en-US" sz="1600" dirty="0">
                <a:latin typeface="Söhne"/>
              </a:rPr>
            </a:br>
            <a:r>
              <a:rPr lang="en-US" altLang="en-US" sz="1600" dirty="0">
                <a:latin typeface="Söhne"/>
              </a:rPr>
              <a:t>Used statistical techniques to identify important features and trends in the data.</a:t>
            </a:r>
            <a:endParaRPr lang="en-US" sz="1600" dirty="0">
              <a:latin typeface="+mj-lt"/>
              <a:ea typeface="+mj-ea"/>
              <a:cs typeface="+mj-cs"/>
            </a:endParaRPr>
          </a:p>
          <a:p>
            <a:pPr marL="0" indent="0" defTabSz="457200">
              <a:buClr>
                <a:schemeClr val="bg2">
                  <a:lumMod val="40000"/>
                  <a:lumOff val="60000"/>
                </a:schemeClr>
              </a:buClr>
              <a:buSzPct val="80000"/>
              <a:buNone/>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a:latin typeface="+mj-lt"/>
                <a:ea typeface="+mj-ea"/>
                <a:cs typeface="+mj-cs"/>
              </a:rPr>
              <a:t>Jayanth Sri Sai </a:t>
            </a:r>
            <a:r>
              <a:rPr lang="en-US" sz="1600" dirty="0" err="1">
                <a:latin typeface="+mj-lt"/>
                <a:ea typeface="+mj-ea"/>
                <a:cs typeface="+mj-cs"/>
              </a:rPr>
              <a:t>Dulla</a:t>
            </a:r>
            <a:r>
              <a:rPr lang="en-US" sz="1600" dirty="0">
                <a:latin typeface="+mj-lt"/>
                <a:ea typeface="+mj-ea"/>
                <a:cs typeface="+mj-cs"/>
              </a:rPr>
              <a:t>                  - 700734068</a:t>
            </a:r>
          </a:p>
          <a:p>
            <a:pPr marL="0" indent="0" defTabSz="457200">
              <a:buClr>
                <a:schemeClr val="bg2">
                  <a:lumMod val="40000"/>
                  <a:lumOff val="60000"/>
                </a:schemeClr>
              </a:buClr>
              <a:buSzPct val="80000"/>
              <a:buNone/>
            </a:pPr>
            <a:r>
              <a:rPr lang="en-US" altLang="en-US" sz="1600" dirty="0">
                <a:latin typeface="Söhne"/>
              </a:rPr>
              <a:t>Implemented machine learning algorithms using the selected features and models developed by the data analysis.</a:t>
            </a:r>
            <a:br>
              <a:rPr lang="en-US" altLang="en-US" sz="1600" dirty="0">
                <a:latin typeface="Söhne"/>
              </a:rPr>
            </a:br>
            <a:r>
              <a:rPr lang="en-US" altLang="en-US" sz="1600" dirty="0">
                <a:latin typeface="Söhne"/>
              </a:rPr>
              <a:t>Creates a user-friendly interface to access and use the models.</a:t>
            </a:r>
            <a:br>
              <a:rPr lang="en-US" altLang="en-US" sz="1600" dirty="0">
                <a:latin typeface="Söhne"/>
              </a:rPr>
            </a:br>
            <a:r>
              <a:rPr lang="en-US" altLang="en-US" sz="1600" dirty="0">
                <a:latin typeface="Söhne"/>
              </a:rPr>
              <a:t>Conducts experiments to evaluate the effectiveness of the models.</a:t>
            </a: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r>
              <a:rPr lang="en-US" sz="1600" dirty="0" err="1">
                <a:latin typeface="+mj-lt"/>
                <a:ea typeface="+mj-ea"/>
                <a:cs typeface="+mj-cs"/>
              </a:rPr>
              <a:t>Jagadeeswar</a:t>
            </a:r>
            <a:r>
              <a:rPr lang="en-US" sz="1600" dirty="0">
                <a:latin typeface="+mj-lt"/>
                <a:ea typeface="+mj-ea"/>
                <a:cs typeface="+mj-cs"/>
              </a:rPr>
              <a:t> Chimata            - 700731649</a:t>
            </a:r>
          </a:p>
          <a:p>
            <a:pPr marL="0" indent="0" defTabSz="457200">
              <a:buClr>
                <a:schemeClr val="bg2">
                  <a:lumMod val="40000"/>
                  <a:lumOff val="60000"/>
                </a:schemeClr>
              </a:buClr>
              <a:buSzPct val="80000"/>
              <a:buNone/>
            </a:pPr>
            <a:r>
              <a:rPr lang="en-US" altLang="en-US" sz="1600" dirty="0">
                <a:latin typeface="Söhne"/>
              </a:rPr>
              <a:t>Ensured that the models developed is accurate and reliable.</a:t>
            </a:r>
            <a:br>
              <a:rPr lang="en-US" altLang="en-US" sz="1600" dirty="0">
                <a:latin typeface="Söhne"/>
              </a:rPr>
            </a:br>
            <a:r>
              <a:rPr lang="en-US" altLang="en-US" sz="1600" dirty="0">
                <a:latin typeface="Söhne"/>
              </a:rPr>
              <a:t>Conducted testing and validation to identify any errors or issues with the models.</a:t>
            </a:r>
            <a:br>
              <a:rPr lang="en-US" altLang="en-US" sz="1600" dirty="0">
                <a:latin typeface="Söhne"/>
              </a:rPr>
            </a:br>
            <a:r>
              <a:rPr lang="en-US" altLang="en-US" sz="1600" dirty="0">
                <a:latin typeface="Söhne"/>
              </a:rPr>
              <a:t>Developed and maintained documentation for the models, including user manuals and technical specifications.</a:t>
            </a: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a:p>
            <a:pPr defTabSz="457200">
              <a:buClr>
                <a:schemeClr val="bg2">
                  <a:lumMod val="40000"/>
                  <a:lumOff val="60000"/>
                </a:schemeClr>
              </a:buClr>
              <a:buSzPct val="80000"/>
              <a:buFont typeface="Wingdings 3" charset="2"/>
              <a:buChar char=""/>
            </a:pPr>
            <a:endParaRPr lang="en-US" sz="1600" dirty="0">
              <a:latin typeface="+mj-lt"/>
              <a:ea typeface="+mj-ea"/>
              <a:cs typeface="+mj-cs"/>
            </a:endParaRPr>
          </a:p>
        </p:txBody>
      </p:sp>
      <p:sp>
        <p:nvSpPr>
          <p:cNvPr id="3" name="Subtitle 2">
            <a:extLst>
              <a:ext uri="{FF2B5EF4-FFF2-40B4-BE49-F238E27FC236}">
                <a16:creationId xmlns:a16="http://schemas.microsoft.com/office/drawing/2014/main" id="{8FF96BED-C1C7-1E54-2905-4D5874A4251A}"/>
              </a:ext>
            </a:extLst>
          </p:cNvPr>
          <p:cNvSpPr txBox="1">
            <a:spLocks/>
          </p:cNvSpPr>
          <p:nvPr/>
        </p:nvSpPr>
        <p:spPr>
          <a:xfrm>
            <a:off x="763588" y="0"/>
            <a:ext cx="9188388" cy="14527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altLang="en-US" sz="2400" u="sng" dirty="0">
                <a:latin typeface="Söhne"/>
              </a:rPr>
              <a:t>Roles and Responsibilities:</a:t>
            </a:r>
            <a:endParaRPr lang="en-US" sz="2400" b="1" dirty="0">
              <a:latin typeface="Aharoni" panose="02010803020104030203" pitchFamily="2" charset="-79"/>
              <a:ea typeface="+mj-ea"/>
              <a:cs typeface="Aharoni" panose="02010803020104030203" pitchFamily="2" charset="-79"/>
            </a:endParaRPr>
          </a:p>
        </p:txBody>
      </p:sp>
    </p:spTree>
    <p:extLst>
      <p:ext uri="{BB962C8B-B14F-4D97-AF65-F5344CB8AC3E}">
        <p14:creationId xmlns:p14="http://schemas.microsoft.com/office/powerpoint/2010/main" val="41000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533525" y="2562225"/>
            <a:ext cx="9486900"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Arial MT"/>
                <a:cs typeface="Arial MT"/>
              </a:rPr>
              <a:t>The primary motivation behind this project is to predict </a:t>
            </a:r>
            <a:r>
              <a:rPr lang="en-US" dirty="0"/>
              <a:t>Life expectancy of the people using various machine leaning techniques.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important to understand the life expectancy to capture the child mortality and assessment of public health.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conducting an experimental analysis on the country level life expectancy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our experimental analysis we have considered the parameters like Hepatitis B , Polio etc.., This study will focus mainly on immunization.</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4485274" y="508275"/>
            <a:ext cx="3221452" cy="148245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MOTIVATION</a:t>
            </a:r>
          </a:p>
        </p:txBody>
      </p:sp>
    </p:spTree>
    <p:extLst>
      <p:ext uri="{BB962C8B-B14F-4D97-AF65-F5344CB8AC3E}">
        <p14:creationId xmlns:p14="http://schemas.microsoft.com/office/powerpoint/2010/main" val="2195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638300" y="2181225"/>
            <a:ext cx="9486900" cy="23421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The objective of our project is to understand which features/attributes are statistically significant in running different models with various combinations of models.</a:t>
            </a:r>
          </a:p>
          <a:p>
            <a:pPr marL="285750" indent="-285750">
              <a:lnSpc>
                <a:spcPct val="150000"/>
              </a:lnSpc>
              <a:buFont typeface="Arial" panose="020B0604020202020204" pitchFamily="34" charset="0"/>
              <a:buChar char="•"/>
            </a:pPr>
            <a:r>
              <a:rPr lang="en-US" sz="2000" dirty="0"/>
              <a:t>We apply multiple regression models to calculate the linear relationship between the dependent and independent variables. </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4034589" y="689250"/>
            <a:ext cx="3672137"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 OBJECTIVES</a:t>
            </a:r>
          </a:p>
        </p:txBody>
      </p:sp>
    </p:spTree>
    <p:extLst>
      <p:ext uri="{BB962C8B-B14F-4D97-AF65-F5344CB8AC3E}">
        <p14:creationId xmlns:p14="http://schemas.microsoft.com/office/powerpoint/2010/main" val="5025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419224" y="1657350"/>
            <a:ext cx="9486900" cy="16671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study analyzed 18 factors that may impact life expectancy, including GDP, illness, and education levels.</a:t>
            </a:r>
          </a:p>
          <a:p>
            <a:pPr marL="285750" indent="-285750">
              <a:lnSpc>
                <a:spcPct val="150000"/>
              </a:lnSpc>
              <a:buFont typeface="Arial" panose="020B0604020202020204" pitchFamily="34" charset="0"/>
              <a:buChar char="•"/>
            </a:pPr>
            <a:r>
              <a:rPr lang="en-US" sz="1400" dirty="0"/>
              <a:t>Three multiple linear regression models were developed to predict life expectancy based on income, health, and education levels.</a:t>
            </a:r>
          </a:p>
          <a:p>
            <a:pPr marL="285750" indent="-285750">
              <a:lnSpc>
                <a:spcPct val="150000"/>
              </a:lnSpc>
              <a:buFont typeface="Arial" panose="020B0604020202020204" pitchFamily="34" charset="0"/>
              <a:buChar char="•"/>
            </a:pPr>
            <a:r>
              <a:rPr lang="en-US" sz="1400" dirty="0"/>
              <a:t>The study found that these three factors significantly influenced life expectancy.</a:t>
            </a:r>
          </a:p>
        </p:txBody>
      </p:sp>
      <p:sp>
        <p:nvSpPr>
          <p:cNvPr id="3" name="Subtitle 2">
            <a:extLst>
              <a:ext uri="{FF2B5EF4-FFF2-40B4-BE49-F238E27FC236}">
                <a16:creationId xmlns:a16="http://schemas.microsoft.com/office/drawing/2014/main" id="{667848BD-1C21-B8FA-5576-848C234D2E69}"/>
              </a:ext>
            </a:extLst>
          </p:cNvPr>
          <p:cNvSpPr txBox="1">
            <a:spLocks/>
          </p:cNvSpPr>
          <p:nvPr/>
        </p:nvSpPr>
        <p:spPr>
          <a:xfrm>
            <a:off x="3881437" y="174900"/>
            <a:ext cx="4429125"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RELATED WORK</a:t>
            </a:r>
          </a:p>
        </p:txBody>
      </p:sp>
      <p:sp>
        <p:nvSpPr>
          <p:cNvPr id="4" name="TextBox 3">
            <a:extLst>
              <a:ext uri="{FF2B5EF4-FFF2-40B4-BE49-F238E27FC236}">
                <a16:creationId xmlns:a16="http://schemas.microsoft.com/office/drawing/2014/main" id="{F29E1BC7-C6F4-F272-4A7E-BD52DD2A0450}"/>
              </a:ext>
            </a:extLst>
          </p:cNvPr>
          <p:cNvSpPr txBox="1"/>
          <p:nvPr/>
        </p:nvSpPr>
        <p:spPr>
          <a:xfrm>
            <a:off x="1419224" y="3429000"/>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main objectives of life expectancy research are to develop forecasting models and parametric life expectancy models using mortality patterns and sample populations.</a:t>
            </a:r>
          </a:p>
          <a:p>
            <a:pPr marL="285750" indent="-285750">
              <a:lnSpc>
                <a:spcPct val="150000"/>
              </a:lnSpc>
              <a:buFont typeface="Arial" panose="020B0604020202020204" pitchFamily="34" charset="0"/>
              <a:buChar char="•"/>
            </a:pPr>
            <a:r>
              <a:rPr lang="en-US" sz="1400" dirty="0"/>
              <a:t>These models incorporate empirical research on factors such as weight, respiration rate, heart rate, and blood pressure to predict life expectancy.</a:t>
            </a:r>
          </a:p>
          <a:p>
            <a:pPr marL="285750" indent="-285750">
              <a:lnSpc>
                <a:spcPct val="150000"/>
              </a:lnSpc>
              <a:buFont typeface="Arial" panose="020B0604020202020204" pitchFamily="34" charset="0"/>
              <a:buChar char="•"/>
            </a:pPr>
            <a:r>
              <a:rPr lang="en-US" sz="1400" dirty="0"/>
              <a:t>Education, healthcare, and technology were found to have a significant and positive impact on life expectancy, and this information can be useful for governments and insurance companies in developing nations.</a:t>
            </a:r>
          </a:p>
        </p:txBody>
      </p:sp>
    </p:spTree>
    <p:extLst>
      <p:ext uri="{BB962C8B-B14F-4D97-AF65-F5344CB8AC3E}">
        <p14:creationId xmlns:p14="http://schemas.microsoft.com/office/powerpoint/2010/main" val="415859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073A-0EC8-9DCC-ECFE-7CD7ABD155CE}"/>
              </a:ext>
            </a:extLst>
          </p:cNvPr>
          <p:cNvSpPr txBox="1"/>
          <p:nvPr/>
        </p:nvSpPr>
        <p:spPr>
          <a:xfrm>
            <a:off x="1419224" y="962025"/>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study aims to evaluate the performance of two feature selection techniques when used with data from thoracic surgery and seven machine learning techniques.</a:t>
            </a:r>
          </a:p>
          <a:p>
            <a:pPr marL="285750" indent="-285750">
              <a:lnSpc>
                <a:spcPct val="150000"/>
              </a:lnSpc>
              <a:buFont typeface="Arial" panose="020B0604020202020204" pitchFamily="34" charset="0"/>
              <a:buChar char="•"/>
            </a:pPr>
            <a:r>
              <a:rPr lang="en-US" sz="1400" dirty="0"/>
              <a:t>Feature selection is a critical pre-processing stage in identifying factors that impact post-operative life expectancy for lung cancer patients undergoing major thoracic surgeries.</a:t>
            </a:r>
          </a:p>
          <a:p>
            <a:pPr marL="285750" indent="-285750">
              <a:lnSpc>
                <a:spcPct val="150000"/>
              </a:lnSpc>
              <a:buFont typeface="Arial" panose="020B0604020202020204" pitchFamily="34" charset="0"/>
              <a:buChar char="•"/>
            </a:pPr>
            <a:r>
              <a:rPr lang="en-US" sz="1400" dirty="0"/>
              <a:t>The study focuses on the patient's underlying health conditions as a potential predictor of surgical-related mortality and evaluates the effectiveness of seven machine learning techniques, including Naive Bayes, Linear SVM, MLP, RBF Network, SMO, KNN, and CART.</a:t>
            </a:r>
          </a:p>
        </p:txBody>
      </p:sp>
      <p:sp>
        <p:nvSpPr>
          <p:cNvPr id="4" name="TextBox 3">
            <a:extLst>
              <a:ext uri="{FF2B5EF4-FFF2-40B4-BE49-F238E27FC236}">
                <a16:creationId xmlns:a16="http://schemas.microsoft.com/office/drawing/2014/main" id="{F29E1BC7-C6F4-F272-4A7E-BD52DD2A0450}"/>
              </a:ext>
            </a:extLst>
          </p:cNvPr>
          <p:cNvSpPr txBox="1"/>
          <p:nvPr/>
        </p:nvSpPr>
        <p:spPr>
          <a:xfrm>
            <a:off x="1419224" y="3429000"/>
            <a:ext cx="9486900" cy="2313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Predicting life expectancy is challenging due to the vast number of variables that need to be considered.</a:t>
            </a:r>
          </a:p>
          <a:p>
            <a:pPr marL="285750" indent="-285750">
              <a:lnSpc>
                <a:spcPct val="150000"/>
              </a:lnSpc>
              <a:buFont typeface="Arial" panose="020B0604020202020204" pitchFamily="34" charset="0"/>
              <a:buChar char="•"/>
            </a:pPr>
            <a:r>
              <a:rPr lang="en-US" sz="1400" dirty="0"/>
              <a:t>Measuring, classifying, characterizing, and predicting using generic statistical values is practically difficult and can lead to inaccuracies.</a:t>
            </a:r>
          </a:p>
          <a:p>
            <a:pPr marL="285750" indent="-285750">
              <a:lnSpc>
                <a:spcPct val="150000"/>
              </a:lnSpc>
              <a:buFont typeface="Arial" panose="020B0604020202020204" pitchFamily="34" charset="0"/>
              <a:buChar char="•"/>
            </a:pPr>
            <a:r>
              <a:rPr lang="en-US" sz="1400" dirty="0"/>
              <a:t>The development of smartphone and wearable device applications, along with data science technologies, has made health-related data more accessible, which can aid in predicting life expectancy.</a:t>
            </a:r>
          </a:p>
        </p:txBody>
      </p:sp>
    </p:spTree>
    <p:extLst>
      <p:ext uri="{BB962C8B-B14F-4D97-AF65-F5344CB8AC3E}">
        <p14:creationId xmlns:p14="http://schemas.microsoft.com/office/powerpoint/2010/main" val="130902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276475"/>
            <a:ext cx="9486900" cy="2636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The global life expectancy trend has been increasing until 2019, with an overall life expectancy of 66.8 years between 2000-2019.</a:t>
            </a:r>
          </a:p>
          <a:p>
            <a:pPr marL="285750" indent="-285750">
              <a:lnSpc>
                <a:spcPct val="150000"/>
              </a:lnSpc>
              <a:buFont typeface="Arial" panose="020B0604020202020204" pitchFamily="34" charset="0"/>
              <a:buChar char="•"/>
            </a:pPr>
            <a:r>
              <a:rPr lang="en-US" sz="1400" dirty="0"/>
              <a:t>While there has been an 8% increase in life expectancy from 2000 to 2019, some countries' healthy life expectancy (HLE) is not showing an increasing trend.</a:t>
            </a:r>
          </a:p>
          <a:p>
            <a:pPr marL="285750" indent="-285750">
              <a:lnSpc>
                <a:spcPct val="150000"/>
              </a:lnSpc>
              <a:buFont typeface="Arial" panose="020B0604020202020204" pitchFamily="34" charset="0"/>
              <a:buChar char="•"/>
            </a:pPr>
            <a:r>
              <a:rPr lang="en-US" sz="1400" dirty="0"/>
              <a:t>GHO, under WHO, tracks the records of 193 countries, and understanding the factors affecting life expectancy is a challenging task due to the varying factors for different countries.</a:t>
            </a:r>
          </a:p>
          <a:p>
            <a:pPr marL="285750" indent="-285750">
              <a:lnSpc>
                <a:spcPct val="150000"/>
              </a:lnSpc>
              <a:buFont typeface="Arial" panose="020B0604020202020204" pitchFamily="34" charset="0"/>
              <a:buChar char="•"/>
            </a:pPr>
            <a:r>
              <a:rPr lang="en-US" sz="1400" dirty="0"/>
              <a:t>Selecting the best features from the data is a cumbersome task when it comes to understanding the factors affecting life expectancy.</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2775284" y="717825"/>
            <a:ext cx="6090110"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PROBLEM STATEMENT</a:t>
            </a:r>
          </a:p>
        </p:txBody>
      </p:sp>
    </p:spTree>
    <p:extLst>
      <p:ext uri="{BB962C8B-B14F-4D97-AF65-F5344CB8AC3E}">
        <p14:creationId xmlns:p14="http://schemas.microsoft.com/office/powerpoint/2010/main" val="39064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E1BC7-C6F4-F272-4A7E-BD52DD2A0450}"/>
              </a:ext>
            </a:extLst>
          </p:cNvPr>
          <p:cNvSpPr txBox="1"/>
          <p:nvPr/>
        </p:nvSpPr>
        <p:spPr>
          <a:xfrm>
            <a:off x="1352550" y="2276475"/>
            <a:ext cx="9486900" cy="2636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In this project we are collecting a dataset that is publicly available in </a:t>
            </a:r>
            <a:r>
              <a:rPr lang="en-US" sz="1400" dirty="0" err="1"/>
              <a:t>kaggle</a:t>
            </a:r>
            <a:r>
              <a:rPr lang="en-US" sz="1400" dirty="0"/>
              <a:t> the original source of the dataset.</a:t>
            </a:r>
          </a:p>
          <a:p>
            <a:pPr marL="285750" indent="-285750">
              <a:lnSpc>
                <a:spcPct val="150000"/>
              </a:lnSpc>
              <a:buFont typeface="Arial" panose="020B0604020202020204" pitchFamily="34" charset="0"/>
              <a:buChar char="•"/>
            </a:pPr>
            <a:r>
              <a:rPr lang="en-US" sz="1400" dirty="0"/>
              <a:t>The features include Hepatitis, economic factors, social factors in total 22 features to predict the life expectancy of the country.</a:t>
            </a:r>
          </a:p>
          <a:p>
            <a:pPr marL="285750" indent="-285750">
              <a:lnSpc>
                <a:spcPct val="150000"/>
              </a:lnSpc>
              <a:buFont typeface="Arial" panose="020B0604020202020204" pitchFamily="34" charset="0"/>
              <a:buChar char="•"/>
            </a:pPr>
            <a:r>
              <a:rPr lang="en-US" sz="1400" dirty="0"/>
              <a:t>In this project we are proposing several machine learning techniques and feature selection methods to predict the life expectancy number.</a:t>
            </a:r>
          </a:p>
          <a:p>
            <a:pPr marL="285750" indent="-285750">
              <a:lnSpc>
                <a:spcPct val="150000"/>
              </a:lnSpc>
              <a:buFont typeface="Arial" panose="020B0604020202020204" pitchFamily="34" charset="0"/>
              <a:buChar char="•"/>
            </a:pPr>
            <a:r>
              <a:rPr lang="en-US" sz="1400" dirty="0"/>
              <a:t>For this experiment we are proposing Linear Regressor, Random Forest regressor and </a:t>
            </a:r>
            <a:r>
              <a:rPr lang="en-US" sz="1400" dirty="0" err="1"/>
              <a:t>XGBoost</a:t>
            </a:r>
            <a:r>
              <a:rPr lang="en-US" sz="1400" dirty="0"/>
              <a:t> Regressor algorithms</a:t>
            </a:r>
          </a:p>
        </p:txBody>
      </p:sp>
      <p:sp>
        <p:nvSpPr>
          <p:cNvPr id="6" name="Subtitle 2">
            <a:extLst>
              <a:ext uri="{FF2B5EF4-FFF2-40B4-BE49-F238E27FC236}">
                <a16:creationId xmlns:a16="http://schemas.microsoft.com/office/drawing/2014/main" id="{0FD5F02F-9823-4B11-EAE9-C3D6C9191697}"/>
              </a:ext>
            </a:extLst>
          </p:cNvPr>
          <p:cNvSpPr txBox="1">
            <a:spLocks/>
          </p:cNvSpPr>
          <p:nvPr/>
        </p:nvSpPr>
        <p:spPr>
          <a:xfrm>
            <a:off x="3326606" y="717825"/>
            <a:ext cx="5538788" cy="1482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sz="4000" b="1" dirty="0">
                <a:latin typeface="Aharoni" panose="02010803020104030203" pitchFamily="2" charset="-79"/>
                <a:ea typeface="+mj-ea"/>
                <a:cs typeface="Aharoni" panose="02010803020104030203" pitchFamily="2" charset="-79"/>
              </a:rPr>
              <a:t>PROPOSED SOLUTION</a:t>
            </a:r>
          </a:p>
        </p:txBody>
      </p:sp>
    </p:spTree>
    <p:extLst>
      <p:ext uri="{BB962C8B-B14F-4D97-AF65-F5344CB8AC3E}">
        <p14:creationId xmlns:p14="http://schemas.microsoft.com/office/powerpoint/2010/main" val="42168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58CDB-A8B9-3CD0-55A9-1EBFE7E0D912}"/>
              </a:ext>
            </a:extLst>
          </p:cNvPr>
          <p:cNvPicPr>
            <a:picLocks noChangeAspect="1"/>
          </p:cNvPicPr>
          <p:nvPr/>
        </p:nvPicPr>
        <p:blipFill>
          <a:blip r:embed="rId2"/>
          <a:stretch>
            <a:fillRect/>
          </a:stretch>
        </p:blipFill>
        <p:spPr>
          <a:xfrm>
            <a:off x="2171700" y="778357"/>
            <a:ext cx="7848600" cy="5591175"/>
          </a:xfrm>
          <a:prstGeom prst="rect">
            <a:avLst/>
          </a:prstGeom>
        </p:spPr>
      </p:pic>
    </p:spTree>
    <p:extLst>
      <p:ext uri="{BB962C8B-B14F-4D97-AF65-F5344CB8AC3E}">
        <p14:creationId xmlns:p14="http://schemas.microsoft.com/office/powerpoint/2010/main" val="407431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Slice</Template>
  <TotalTime>115</TotalTime>
  <Words>1023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Century Gothic</vt:lpstr>
      <vt:lpstr>Söhne</vt:lpstr>
      <vt:lpstr>Times New Roman</vt:lpstr>
      <vt:lpstr>Wingdings 3</vt:lpstr>
      <vt:lpstr>Ion</vt:lpstr>
      <vt:lpstr>LIFE EXPECTANCY (WHO) WITH SEVERAL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(WHO) WITH SEVERAL ML TECHNIQUES</dc:title>
  <dc:creator>jagadeeshwar</dc:creator>
  <cp:lastModifiedBy>Vedasri Duggasani</cp:lastModifiedBy>
  <cp:revision>8</cp:revision>
  <dcterms:created xsi:type="dcterms:W3CDTF">2023-04-28T19:46:26Z</dcterms:created>
  <dcterms:modified xsi:type="dcterms:W3CDTF">2023-04-29T16:38:26Z</dcterms:modified>
</cp:coreProperties>
</file>