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a:t>
            </a:r>
            <a:r>
              <a:rPr lang="en-US" sz="2000" b="1" dirty="0" err="1">
                <a:solidFill>
                  <a:schemeClr val="accent1">
                    <a:lumMod val="75000"/>
                  </a:schemeClr>
                </a:solidFill>
                <a:latin typeface="Arial"/>
                <a:cs typeface="Arial"/>
              </a:rPr>
              <a:t>jagadeeshwar</a:t>
            </a:r>
            <a:r>
              <a:rPr lang="en-US" sz="2000" b="1" dirty="0">
                <a:solidFill>
                  <a:schemeClr val="accent1">
                    <a:lumMod val="75000"/>
                  </a:schemeClr>
                </a:solidFill>
                <a:latin typeface="Arial"/>
                <a:cs typeface="Arial"/>
              </a:rPr>
              <a:t> CV</a:t>
            </a:r>
          </a:p>
          <a:p>
            <a:pPr marL="457200" indent="-457200">
              <a:buAutoNum type="arabicPeriod"/>
            </a:pPr>
            <a:r>
              <a:rPr lang="en-US" sz="2000" b="1" dirty="0">
                <a:solidFill>
                  <a:schemeClr val="accent1">
                    <a:lumMod val="75000"/>
                  </a:schemeClr>
                </a:solidFill>
                <a:latin typeface="Arial"/>
                <a:cs typeface="Arial"/>
              </a:rPr>
              <a:t>College Name:-ANNAMARCHARAYA INSTITUE OF TECHNOLOGY AND SCIENCES,RAJMPET</a:t>
            </a:r>
          </a:p>
          <a:p>
            <a:pPr marL="457200" indent="-457200">
              <a:buAutoNum type="arabicPeriod"/>
            </a:pPr>
            <a:r>
              <a:rPr lang="en-US" sz="2000" b="1" dirty="0">
                <a:solidFill>
                  <a:schemeClr val="accent1">
                    <a:lumMod val="75000"/>
                  </a:schemeClr>
                </a:solidFill>
                <a:latin typeface="Arial"/>
                <a:cs typeface="Arial"/>
              </a:rPr>
              <a:t>Department:-AI&amp;DS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b="1" dirty="0"/>
              <a:t>References</a:t>
            </a:r>
          </a:p>
          <a:p>
            <a:r>
              <a:rPr lang="en-IN" b="1" dirty="0"/>
              <a:t>IBM Cloud &amp; AI Technologies</a:t>
            </a:r>
            <a:endParaRPr lang="en-IN" dirty="0"/>
          </a:p>
          <a:p>
            <a:pPr lvl="1"/>
            <a:r>
              <a:rPr lang="en-IN" dirty="0"/>
              <a:t>IBM documentation on deploying and scaling applications with </a:t>
            </a:r>
            <a:r>
              <a:rPr lang="en-IN" b="1" dirty="0"/>
              <a:t>IBM Cloud Lite services</a:t>
            </a:r>
            <a:r>
              <a:rPr lang="en-IN" dirty="0"/>
              <a:t>.</a:t>
            </a:r>
          </a:p>
          <a:p>
            <a:pPr lvl="1"/>
            <a:r>
              <a:rPr lang="en-IN" dirty="0"/>
              <a:t>Technical papers and guides for </a:t>
            </a:r>
            <a:r>
              <a:rPr lang="en-IN" b="1" dirty="0"/>
              <a:t>IBM Granite</a:t>
            </a:r>
            <a:r>
              <a:rPr lang="en-IN" dirty="0"/>
              <a:t> foundational models for natural language processing and generative AI.</a:t>
            </a:r>
          </a:p>
          <a:p>
            <a:r>
              <a:rPr lang="en-IN" b="1" dirty="0"/>
              <a:t>Academic &amp; Research Literature</a:t>
            </a:r>
            <a:endParaRPr lang="en-IN" dirty="0"/>
          </a:p>
          <a:p>
            <a:pPr lvl="1"/>
            <a:r>
              <a:rPr lang="en-IN" dirty="0"/>
              <a:t>Academic papers on advanced </a:t>
            </a:r>
            <a:r>
              <a:rPr lang="en-IN" b="1" dirty="0"/>
              <a:t>machine learning algorithms</a:t>
            </a:r>
            <a:r>
              <a:rPr lang="en-IN" dirty="0"/>
              <a:t> for text summarization and information retrieval.</a:t>
            </a:r>
          </a:p>
          <a:p>
            <a:pPr lvl="1"/>
            <a:r>
              <a:rPr lang="en-IN" dirty="0"/>
              <a:t>Research articles on best practices for </a:t>
            </a:r>
            <a:r>
              <a:rPr lang="en-IN" b="1" dirty="0"/>
              <a:t>data preprocessing, feature engineering</a:t>
            </a:r>
            <a:r>
              <a:rPr lang="en-IN" dirty="0"/>
              <a:t>, and </a:t>
            </a:r>
            <a:r>
              <a:rPr lang="en-IN" b="1" dirty="0"/>
              <a:t>model evaluation</a:t>
            </a:r>
            <a:r>
              <a:rPr lang="en-IN" dirty="0"/>
              <a:t>.</a:t>
            </a:r>
          </a:p>
          <a:p>
            <a:r>
              <a:rPr lang="en-IN" b="1" dirty="0"/>
              <a:t>Certifications &amp; Training</a:t>
            </a:r>
            <a:endParaRPr lang="en-IN" dirty="0"/>
          </a:p>
          <a:p>
            <a:pPr lvl="1"/>
            <a:r>
              <a:rPr lang="en-IN" b="1" dirty="0"/>
              <a:t>IBM Certifications</a:t>
            </a:r>
            <a:r>
              <a:rPr lang="en-IN" dirty="0"/>
              <a:t> (e.g., "Getting Started with AI," "Journey to Cloud," "RAG Lab").</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48D89F70-21F6-2411-44AE-56492807C1A9}"/>
              </a:ext>
            </a:extLst>
          </p:cNvPr>
          <p:cNvPicPr>
            <a:picLocks noGrp="1" noChangeAspect="1"/>
          </p:cNvPicPr>
          <p:nvPr>
            <p:ph idx="1"/>
          </p:nvPr>
        </p:nvPicPr>
        <p:blipFill>
          <a:blip r:embed="rId2"/>
          <a:stretch>
            <a:fillRect/>
          </a:stretch>
        </p:blipFill>
        <p:spPr>
          <a:xfrm>
            <a:off x="2836892" y="1301750"/>
            <a:ext cx="6649979" cy="5081588"/>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EC60567-E975-D38C-2FCE-EA288DB8C06D}"/>
              </a:ext>
            </a:extLst>
          </p:cNvPr>
          <p:cNvPicPr>
            <a:picLocks noGrp="1" noChangeAspect="1"/>
          </p:cNvPicPr>
          <p:nvPr>
            <p:ph idx="1"/>
          </p:nvPr>
        </p:nvPicPr>
        <p:blipFill>
          <a:blip r:embed="rId2"/>
          <a:stretch>
            <a:fillRect/>
          </a:stretch>
        </p:blipFill>
        <p:spPr>
          <a:xfrm>
            <a:off x="3072194" y="1301750"/>
            <a:ext cx="6047612" cy="467360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8C538C9-DFBC-0140-31BB-E83B99F2D885}"/>
              </a:ext>
            </a:extLst>
          </p:cNvPr>
          <p:cNvPicPr>
            <a:picLocks noGrp="1" noChangeAspect="1"/>
          </p:cNvPicPr>
          <p:nvPr>
            <p:ph idx="1"/>
          </p:nvPr>
        </p:nvPicPr>
        <p:blipFill>
          <a:blip r:embed="rId2"/>
          <a:stretch>
            <a:fillRect/>
          </a:stretch>
        </p:blipFill>
        <p:spPr>
          <a:xfrm>
            <a:off x="2499569" y="1301750"/>
            <a:ext cx="7192862" cy="4673600"/>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8" name="Content Placeholder 7">
            <a:extLst>
              <a:ext uri="{FF2B5EF4-FFF2-40B4-BE49-F238E27FC236}">
                <a16:creationId xmlns:a16="http://schemas.microsoft.com/office/drawing/2014/main" id="{C3E36906-9256-EDD1-86C9-2B4CA4999151}"/>
              </a:ext>
            </a:extLst>
          </p:cNvPr>
          <p:cNvSpPr>
            <a:spLocks noGrp="1"/>
          </p:cNvSpPr>
          <p:nvPr>
            <p:ph idx="1"/>
          </p:nvPr>
        </p:nvSpPr>
        <p:spPr/>
        <p:txBody>
          <a:bodyPr/>
          <a:lstStyle/>
          <a:p>
            <a:pPr marL="0" lvl="0" indent="0" defTabSz="914400" eaLnBrk="0" fontAlgn="base" hangingPunct="0">
              <a:lnSpc>
                <a:spcPct val="100000"/>
              </a:lnSpc>
              <a:spcBef>
                <a:spcPct val="0"/>
              </a:spcBef>
              <a:spcAft>
                <a:spcPct val="0"/>
              </a:spcAft>
              <a:buClrTx/>
              <a:buSzTx/>
              <a:buNone/>
            </a:pPr>
            <a:r>
              <a:rPr lang="en-US" altLang="en-US" sz="1600" dirty="0">
                <a:solidFill>
                  <a:srgbClr val="1B1C1D"/>
                </a:solidFill>
                <a:latin typeface="Google Sans Text"/>
              </a:rPr>
              <a:t>Let's build an AI partner for researchers! Using IBM Cloud and its Granite models, this intelligent agent will </a:t>
            </a:r>
          </a:p>
          <a:p>
            <a:pPr marL="0" lvl="0" indent="0" defTabSz="914400" eaLnBrk="0" fontAlgn="base" hangingPunct="0">
              <a:lnSpc>
                <a:spcPct val="100000"/>
              </a:lnSpc>
              <a:spcBef>
                <a:spcPct val="0"/>
              </a:spcBef>
              <a:spcAft>
                <a:spcPct val="0"/>
              </a:spcAft>
              <a:buClrTx/>
              <a:buSzTx/>
              <a:buNone/>
            </a:pPr>
            <a:r>
              <a:rPr lang="en-US" altLang="en-US" sz="1600" dirty="0">
                <a:solidFill>
                  <a:srgbClr val="1B1C1D"/>
                </a:solidFill>
                <a:latin typeface="Google Sans Text"/>
              </a:rPr>
              <a:t>understand your research ideas and then go out and find all the relevant papers for you. It will read and summarize </a:t>
            </a:r>
          </a:p>
          <a:p>
            <a:pPr marL="0" lvl="0" indent="0" defTabSz="914400" eaLnBrk="0" fontAlgn="base" hangingPunct="0">
              <a:lnSpc>
                <a:spcPct val="100000"/>
              </a:lnSpc>
              <a:spcBef>
                <a:spcPct val="0"/>
              </a:spcBef>
              <a:spcAft>
                <a:spcPct val="0"/>
              </a:spcAft>
              <a:buClrTx/>
              <a:buSzTx/>
              <a:buNone/>
            </a:pPr>
            <a:r>
              <a:rPr lang="en-US" altLang="en-US" sz="1600" dirty="0">
                <a:solidFill>
                  <a:srgbClr val="1B1C1D"/>
                </a:solidFill>
                <a:latin typeface="Google Sans Text"/>
              </a:rPr>
              <a:t>the key parts, organize your references perfectly, and even help you write drafts—saving you from the tedious work </a:t>
            </a:r>
          </a:p>
          <a:p>
            <a:pPr marL="0" lvl="0" indent="0" defTabSz="914400" eaLnBrk="0" fontAlgn="base" hangingPunct="0">
              <a:lnSpc>
                <a:spcPct val="100000"/>
              </a:lnSpc>
              <a:spcBef>
                <a:spcPct val="0"/>
              </a:spcBef>
              <a:spcAft>
                <a:spcPct val="0"/>
              </a:spcAft>
              <a:buClrTx/>
              <a:buSzTx/>
              <a:buNone/>
            </a:pPr>
            <a:r>
              <a:rPr lang="en-US" altLang="en-US" sz="1600" dirty="0">
                <a:solidFill>
                  <a:srgbClr val="1B1C1D"/>
                </a:solidFill>
                <a:latin typeface="Google Sans Text"/>
              </a:rPr>
              <a:t>so you can focus on the big picture.</a:t>
            </a:r>
            <a:endParaRPr lang="en-US" altLang="en-US" sz="1600" dirty="0">
              <a:solidFill>
                <a:schemeClr val="tx1"/>
              </a:solidFill>
              <a:latin typeface="Arial" panose="020B0604020202020204" pitchFamily="34" charset="0"/>
            </a:endParaRPr>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1577" y="2432649"/>
            <a:ext cx="11583579" cy="3723196"/>
          </a:xfrm>
        </p:spPr>
        <p:txBody>
          <a:bodyPr vert="horz" lIns="91440" tIns="45720" rIns="91440" bIns="45720" rtlCol="0" anchor="ctr">
            <a:noAutofit/>
          </a:bodyPr>
          <a:lstStyle/>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The proposed solution is to create an AI Research Agent that leverages IBM Cloud Lite services and IBM Granite to address the challenge of inefficient research. This system will use data analytics and machine learning to assist with research tasks.</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The solution includes the following components:</a:t>
            </a: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Data Collection:</a:t>
            </a:r>
            <a:r>
              <a:rPr lang="en-US" altLang="en-US" sz="1600" dirty="0">
                <a:solidFill>
                  <a:schemeClr val="tx1"/>
                </a:solidFill>
                <a:latin typeface="Arial" panose="020B0604020202020204" pitchFamily="34" charset="0"/>
              </a:rPr>
              <a:t> The agent will gather historical and real-time data related to a given research topic, including academic papers, articles, and other relevant factors.</a:t>
            </a:r>
          </a:p>
          <a:p>
            <a:pPr marL="0" lv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Data Preprocessing:</a:t>
            </a:r>
            <a:r>
              <a:rPr lang="en-US" altLang="en-US" sz="1600" dirty="0">
                <a:solidFill>
                  <a:schemeClr val="tx1"/>
                </a:solidFill>
                <a:latin typeface="Arial" panose="020B0604020202020204" pitchFamily="34" charset="0"/>
              </a:rPr>
              <a:t> It will clean and preprocess the collected data to handle missing values and inconsistencies, as well as extract relevant features that might impact the research.</a:t>
            </a:r>
          </a:p>
          <a:p>
            <a:pPr marL="0" lv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Machine Learning Algorithm:</a:t>
            </a:r>
            <a:r>
              <a:rPr lang="en-US" altLang="en-US" sz="1600" dirty="0">
                <a:solidFill>
                  <a:schemeClr val="tx1"/>
                </a:solidFill>
                <a:latin typeface="Arial" panose="020B0604020202020204" pitchFamily="34" charset="0"/>
              </a:rPr>
              <a:t> A machine learning model will be implemented to understand research questions, summarize papers, and generate reports. This could include a time-series forecasting model like ARIMA, SARIMA, or LSTM, considering factors like weather conditions, day of the week, and special events to improve prediction accuracy.</a:t>
            </a:r>
          </a:p>
          <a:p>
            <a:pPr marL="0" lv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Deployment:</a:t>
            </a:r>
            <a:r>
              <a:rPr lang="en-US" altLang="en-US" sz="1600" dirty="0">
                <a:solidFill>
                  <a:schemeClr val="tx1"/>
                </a:solidFill>
                <a:latin typeface="Arial" panose="020B0604020202020204" pitchFamily="34" charset="0"/>
              </a:rPr>
              <a:t> The solution will be deployed on a scalable and reliable platform with a user-friendly interface that provides real-time information.</a:t>
            </a:r>
          </a:p>
          <a:p>
            <a:pPr marL="0" lvl="0" indent="0" defTabSz="914400" eaLnBrk="0" fontAlgn="base" hangingPunct="0">
              <a:lnSpc>
                <a:spcPct val="100000"/>
              </a:lnSpc>
              <a:spcBef>
                <a:spcPct val="0"/>
              </a:spcBef>
              <a:spcAft>
                <a:spcPct val="0"/>
              </a:spcAft>
              <a:buClrTx/>
              <a:buSzTx/>
              <a:buFontTx/>
              <a:buChar char="•"/>
            </a:pP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Evaluation:</a:t>
            </a:r>
            <a:r>
              <a:rPr lang="en-US" altLang="en-US" sz="1600" dirty="0">
                <a:solidFill>
                  <a:schemeClr val="tx1"/>
                </a:solidFill>
                <a:latin typeface="Arial" panose="020B0604020202020204" pitchFamily="34" charset="0"/>
              </a:rPr>
              <a:t> The model's performance will be assessed using metrics like Mean Absolute Error (MAE) and Root Mean Squared Error (RMSE), and it will be fine-tuned based on continuous monitoring.</a:t>
            </a:r>
          </a:p>
          <a:p>
            <a:pPr marL="0" lvl="0" indent="0" defTabSz="914400" eaLnBrk="0" fontAlgn="base" hangingPunct="0">
              <a:lnSpc>
                <a:spcPct val="100000"/>
              </a:lnSpc>
              <a:spcBef>
                <a:spcPct val="0"/>
              </a:spcBef>
              <a:spcAft>
                <a:spcPct val="0"/>
              </a:spcAft>
              <a:buClrTx/>
              <a:buSzTx/>
              <a:buNone/>
            </a:pPr>
            <a:r>
              <a:rPr lang="en-US" altLang="en-US" sz="1600" dirty="0">
                <a:solidFill>
                  <a:schemeClr val="tx1"/>
                </a:solidFill>
                <a:latin typeface="Arial" panose="020B0604020202020204" pitchFamily="34" charset="0"/>
              </a:rPr>
              <a:t>  </a:t>
            </a:r>
            <a:r>
              <a:rPr lang="en-US" altLang="en-US" sz="3600" dirty="0">
                <a:solidFill>
                  <a:schemeClr val="tx1"/>
                </a:solidFill>
                <a:latin typeface="Arial" panose="020B0604020202020204" pitchFamily="34" charset="0"/>
              </a:rPr>
              <a:t>     </a:t>
            </a:r>
            <a:endParaRPr lang="en-US" altLang="en-US" sz="16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600" dirty="0">
              <a:solidFill>
                <a:schemeClr val="tx1"/>
              </a:solidFill>
              <a:latin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947E6499-169F-B443-297A-E858398E19E5}"/>
              </a:ext>
            </a:extLst>
          </p:cNvPr>
          <p:cNvSpPr>
            <a:spLocks noGrp="1" noChangeArrowheads="1"/>
          </p:cNvSpPr>
          <p:nvPr>
            <p:ph idx="1"/>
          </p:nvPr>
        </p:nvSpPr>
        <p:spPr bwMode="auto">
          <a:xfrm>
            <a:off x="581192" y="2241091"/>
            <a:ext cx="1109322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System Requirements:</a:t>
            </a:r>
            <a:r>
              <a:rPr kumimoji="0" lang="en-US" altLang="en-US" sz="1800" b="0" i="0" u="none" strike="noStrike" cap="none" normalizeH="0" baseline="0" dirty="0">
                <a:ln>
                  <a:noFill/>
                </a:ln>
                <a:solidFill>
                  <a:schemeClr val="tx1"/>
                </a:solidFill>
                <a:effectLst/>
                <a:latin typeface="Arial" panose="020B0604020202020204" pitchFamily="34" charset="0"/>
              </a:rPr>
              <a:t> The initial step is to define the specific requirements for the system. This includes hardware specifications, software dependencies, and the necessary infrastructure to support the AI agent's functionality.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Library Requirements:</a:t>
            </a:r>
            <a:r>
              <a:rPr kumimoji="0" lang="en-US" altLang="en-US" sz="1800" b="0" i="0" u="none" strike="noStrike" cap="none" normalizeH="0" baseline="0" dirty="0">
                <a:ln>
                  <a:noFill/>
                </a:ln>
                <a:solidFill>
                  <a:schemeClr val="tx1"/>
                </a:solidFill>
                <a:effectLst/>
                <a:latin typeface="Arial" panose="020B0604020202020204" pitchFamily="34" charset="0"/>
              </a:rPr>
              <a:t> A crucial part of the approach is identifying and listing the required libraries to build the machine learning model. This might include libraries for data manipulation (e.g., Pandas), natural language processing (e.g., NLTK, </a:t>
            </a:r>
            <a:r>
              <a:rPr kumimoji="0" lang="en-US" altLang="en-US" sz="1800" b="0" i="0" u="none" strike="noStrike" cap="none" normalizeH="0" baseline="0" dirty="0" err="1">
                <a:ln>
                  <a:noFill/>
                </a:ln>
                <a:solidFill>
                  <a:schemeClr val="tx1"/>
                </a:solidFill>
                <a:effectLst/>
                <a:latin typeface="Arial" panose="020B0604020202020204" pitchFamily="34" charset="0"/>
              </a:rPr>
              <a:t>spaCy</a:t>
            </a:r>
            <a:r>
              <a:rPr kumimoji="0" lang="en-US" altLang="en-US" sz="1800" b="0" i="0" u="none" strike="noStrike" cap="none" normalizeH="0" baseline="0" dirty="0">
                <a:ln>
                  <a:noFill/>
                </a:ln>
                <a:solidFill>
                  <a:schemeClr val="tx1"/>
                </a:solidFill>
                <a:effectLst/>
                <a:latin typeface="Arial" panose="020B0604020202020204" pitchFamily="34" charset="0"/>
              </a:rPr>
              <a:t>), and machine learning (e.g., scikit-learn, TensorFlow, </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The choice of libraries will directly support the development of the core agent functionality.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Stack:</a:t>
            </a:r>
            <a:r>
              <a:rPr kumimoji="0" lang="en-US" altLang="en-US" sz="1800" b="0" i="0" u="none" strike="noStrike" cap="none" normalizeH="0" baseline="0" dirty="0">
                <a:ln>
                  <a:noFill/>
                </a:ln>
                <a:solidFill>
                  <a:schemeClr val="tx1"/>
                </a:solidFill>
                <a:effectLst/>
                <a:latin typeface="Arial" panose="020B0604020202020204" pitchFamily="34" charset="0"/>
              </a:rPr>
              <a:t> The project mandates the use of </a:t>
            </a:r>
            <a:r>
              <a:rPr kumimoji="0" lang="en-US" altLang="en-US" sz="1800" b="1" i="0" u="none" strike="noStrike" cap="none" normalizeH="0" baseline="0" dirty="0">
                <a:ln>
                  <a:noFill/>
                </a:ln>
                <a:solidFill>
                  <a:schemeClr val="tx1"/>
                </a:solidFill>
                <a:effectLst/>
                <a:latin typeface="Arial" panose="020B0604020202020204" pitchFamily="34" charset="0"/>
              </a:rPr>
              <a:t>IBM Cloud Lite services</a:t>
            </a:r>
            <a:r>
              <a:rPr kumimoji="0" lang="en-US" altLang="en-US" sz="1800" b="0" i="0" u="none" strike="noStrike" cap="none" normalizeH="0" baseline="0" dirty="0">
                <a:ln>
                  <a:noFill/>
                </a:ln>
                <a:solidFill>
                  <a:schemeClr val="tx1"/>
                </a:solidFill>
                <a:effectLst/>
                <a:latin typeface="Arial" panose="020B0604020202020204" pitchFamily="34" charset="0"/>
              </a:rPr>
              <a:t> and/or </a:t>
            </a:r>
            <a:r>
              <a:rPr kumimoji="0" lang="en-US" altLang="en-US" sz="1800" b="1" i="0" u="none" strike="noStrike" cap="none" normalizeH="0" baseline="0" dirty="0">
                <a:ln>
                  <a:noFill/>
                </a:ln>
                <a:solidFill>
                  <a:schemeClr val="tx1"/>
                </a:solidFill>
                <a:effectLst/>
                <a:latin typeface="Arial" panose="020B0604020202020204" pitchFamily="34" charset="0"/>
              </a:rPr>
              <a:t>IBM Granite</a:t>
            </a:r>
            <a:r>
              <a:rPr kumimoji="0" lang="en-US" altLang="en-US" sz="1800" b="0" i="0" u="none" strike="noStrike" cap="none" normalizeH="0" baseline="0" dirty="0">
                <a:ln>
                  <a:noFill/>
                </a:ln>
                <a:solidFill>
                  <a:schemeClr val="tx1"/>
                </a:solidFill>
                <a:effectLst/>
                <a:latin typeface="Arial" panose="020B0604020202020204" pitchFamily="34" charset="0"/>
              </a:rPr>
              <a:t>. This means the system will be built and deployed on the IBM Cloud platform, leveraging its tools for scalability and reliability.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4BCD3E04-31CC-0C48-F299-B339B9F4E44C}"/>
              </a:ext>
            </a:extLst>
          </p:cNvPr>
          <p:cNvSpPr>
            <a:spLocks noGrp="1" noChangeArrowheads="1"/>
          </p:cNvSpPr>
          <p:nvPr>
            <p:ph idx="1"/>
          </p:nvPr>
        </p:nvSpPr>
        <p:spPr bwMode="auto">
          <a:xfrm>
            <a:off x="730370" y="1505359"/>
            <a:ext cx="10409207"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Algorithm Selection:</a:t>
            </a:r>
            <a:r>
              <a:rPr kumimoji="0" lang="en-US" altLang="en-US" sz="1800" b="0" i="0" u="none" strike="noStrike" cap="none" normalizeH="0" baseline="0" dirty="0">
                <a:ln>
                  <a:noFill/>
                </a:ln>
                <a:solidFill>
                  <a:schemeClr val="tx1"/>
                </a:solidFill>
                <a:effectLst/>
                <a:latin typeface="Arial" panose="020B0604020202020204" pitchFamily="34" charset="0"/>
              </a:rPr>
              <a:t> This section will describe the machine learning algorithm chosen for the Research Agent. The choice of algorithm will be justified based on the problem statement and the characteristics of the research data being processed. For tasks like summarization and content generation, advanced NLP models, potentially from the IBM Granite suite, would be ideal.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Data Input:</a:t>
            </a:r>
            <a:r>
              <a:rPr kumimoji="0" lang="en-US" altLang="en-US" sz="1800" b="0" i="0" u="none" strike="noStrike" cap="none" normalizeH="0" baseline="0" dirty="0">
                <a:ln>
                  <a:noFill/>
                </a:ln>
                <a:solidFill>
                  <a:schemeClr val="tx1"/>
                </a:solidFill>
                <a:effectLst/>
                <a:latin typeface="Arial" panose="020B0604020202020204" pitchFamily="34" charset="0"/>
              </a:rPr>
              <a:t> The approach details the input features used by the algorithm. This includes specifying that the agent will use historical academic literature, research papers, and any other relevant factors to train and operate.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Training Process:</a:t>
            </a:r>
            <a:r>
              <a:rPr kumimoji="0" lang="en-US" altLang="en-US" sz="1800" b="0" i="0" u="none" strike="noStrike" cap="none" normalizeH="0" baseline="0" dirty="0">
                <a:ln>
                  <a:noFill/>
                </a:ln>
                <a:solidFill>
                  <a:schemeClr val="tx1"/>
                </a:solidFill>
                <a:effectLst/>
                <a:latin typeface="Arial" panose="020B0604020202020204" pitchFamily="34" charset="0"/>
              </a:rPr>
              <a:t> An explanation of how the chosen algorithm will be trained using the collected data is essential. This part should highlight specific techniques like cross-validation or hyperparameter tuning to optimize the model's performance and accuracy.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Prediction/Generation Process:</a:t>
            </a:r>
            <a:r>
              <a:rPr kumimoji="0" lang="en-US" altLang="en-US" sz="1800" b="0" i="0" u="none" strike="noStrike" cap="none" normalizeH="0" baseline="0" dirty="0">
                <a:ln>
                  <a:noFill/>
                </a:ln>
                <a:solidFill>
                  <a:schemeClr val="tx1"/>
                </a:solidFill>
                <a:effectLst/>
                <a:latin typeface="Arial" panose="020B0604020202020204" pitchFamily="34" charset="0"/>
              </a:rPr>
              <a:t> The approach needs to detail how the trained algorithm makes predictions or, in this case, generates summaries and reports. This includes explaining how the system will handle real-time user queries and data inputs during the generation phase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F69784FC-7BF2-450E-9F16-60BE928CF905}"/>
              </a:ext>
            </a:extLst>
          </p:cNvPr>
          <p:cNvPicPr>
            <a:picLocks noGrp="1" noChangeAspect="1"/>
          </p:cNvPicPr>
          <p:nvPr>
            <p:ph idx="1"/>
          </p:nvPr>
        </p:nvPicPr>
        <p:blipFill>
          <a:blip r:embed="rId2"/>
          <a:stretch>
            <a:fillRect/>
          </a:stretch>
        </p:blipFill>
        <p:spPr>
          <a:xfrm>
            <a:off x="241696" y="1445523"/>
            <a:ext cx="6021081" cy="3603333"/>
          </a:xfrm>
        </p:spPr>
      </p:pic>
      <p:pic>
        <p:nvPicPr>
          <p:cNvPr id="7" name="Picture 6">
            <a:extLst>
              <a:ext uri="{FF2B5EF4-FFF2-40B4-BE49-F238E27FC236}">
                <a16:creationId xmlns:a16="http://schemas.microsoft.com/office/drawing/2014/main" id="{566B6EA0-EAC6-0031-F0A5-651EFF216D03}"/>
              </a:ext>
            </a:extLst>
          </p:cNvPr>
          <p:cNvPicPr>
            <a:picLocks noChangeAspect="1"/>
          </p:cNvPicPr>
          <p:nvPr/>
        </p:nvPicPr>
        <p:blipFill>
          <a:blip r:embed="rId3"/>
          <a:stretch>
            <a:fillRect/>
          </a:stretch>
        </p:blipFill>
        <p:spPr>
          <a:xfrm>
            <a:off x="6424239" y="1505871"/>
            <a:ext cx="5618236" cy="345783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Research Agent effectively addresses the challenge of inefficient research by automating time-consuming and repetitive tasks. The proposed system, built with IBM Cloud and Granite, demonstrates that AI can significantly enhance research efficiency, accuracy, and innovation in both academic and industrial settings. By autonomously searching for literature, summarizing papers, and organizing references, the agent saves valuable time for researchers. The implementation highlights the importance of accurate predictions and syntheses for ensuring a stable and productive research environment. The project proves its effectiveness and sets the stage for future improvements.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EFFC3815-50A5-238A-20F1-B235FD0CD7B6}"/>
              </a:ext>
            </a:extLst>
          </p:cNvPr>
          <p:cNvSpPr>
            <a:spLocks noGrp="1" noChangeArrowheads="1"/>
          </p:cNvSpPr>
          <p:nvPr>
            <p:ph idx="1"/>
          </p:nvPr>
        </p:nvSpPr>
        <p:spPr bwMode="auto">
          <a:xfrm>
            <a:off x="581192" y="1783583"/>
            <a:ext cx="1107597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1" i="0" u="none" strike="noStrike" cap="none" normalizeH="0" baseline="0" dirty="0">
                <a:ln>
                  <a:noFill/>
                </a:ln>
                <a:solidFill>
                  <a:schemeClr val="tx1"/>
                </a:solidFill>
                <a:effectLst/>
                <a:latin typeface="Arial" panose="020B0604020202020204" pitchFamily="34" charset="0"/>
              </a:rPr>
              <a:t>Additional Data Sources:</a:t>
            </a:r>
            <a:r>
              <a:rPr kumimoji="0" lang="en-US" altLang="en-US" sz="1800" b="0" i="0" u="none" strike="noStrike" cap="none" normalizeH="0" baseline="0" dirty="0">
                <a:ln>
                  <a:noFill/>
                </a:ln>
                <a:solidFill>
                  <a:schemeClr val="tx1"/>
                </a:solidFill>
                <a:effectLst/>
                <a:latin typeface="Arial" panose="020B0604020202020204" pitchFamily="34" charset="0"/>
              </a:rPr>
              <a:t> The system could be enhanced to incorporate data beyond traditional academic papers, such as patents, clinical trial data, and industry reports.</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1" i="0" u="none" strike="noStrike" cap="none" normalizeH="0" baseline="0" dirty="0">
                <a:ln>
                  <a:noFill/>
                </a:ln>
                <a:solidFill>
                  <a:schemeClr val="tx1"/>
                </a:solidFill>
                <a:effectLst/>
                <a:latin typeface="Arial" panose="020B0604020202020204" pitchFamily="34" charset="0"/>
              </a:rPr>
              <a:t>Algorithm Optimization:</a:t>
            </a:r>
            <a:r>
              <a:rPr kumimoji="0" lang="en-US" altLang="en-US" sz="1800" b="0" i="0" u="none" strike="noStrike" cap="none" normalizeH="0" baseline="0" dirty="0">
                <a:ln>
                  <a:noFill/>
                </a:ln>
                <a:solidFill>
                  <a:schemeClr val="tx1"/>
                </a:solidFill>
                <a:effectLst/>
                <a:latin typeface="Arial" panose="020B0604020202020204" pitchFamily="34" charset="0"/>
              </a:rPr>
              <a:t> The core algorithm could be optimized for better performance, ensuring more accurate and relevant results.</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of Emerging Technologies:</a:t>
            </a:r>
            <a:r>
              <a:rPr kumimoji="0" lang="en-US" altLang="en-US" sz="1800" b="0" i="0" u="none" strike="noStrike" cap="none" normalizeH="0" baseline="0" dirty="0">
                <a:ln>
                  <a:noFill/>
                </a:ln>
                <a:solidFill>
                  <a:schemeClr val="tx1"/>
                </a:solidFill>
                <a:effectLst/>
                <a:latin typeface="Arial" panose="020B0604020202020204" pitchFamily="34" charset="0"/>
              </a:rPr>
              <a:t> The agent could be expanded to integrate with emerging technologies like edge computing or more advanced machine learning techniques to further improve its functionality.</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1" i="0" u="none" strike="noStrike" cap="none" normalizeH="0" baseline="0" dirty="0">
                <a:ln>
                  <a:noFill/>
                </a:ln>
                <a:solidFill>
                  <a:schemeClr val="tx1"/>
                </a:solidFill>
                <a:effectLst/>
                <a:latin typeface="Arial" panose="020B0604020202020204" pitchFamily="34" charset="0"/>
              </a:rPr>
              <a:t>Multi-Modal Analysis:</a:t>
            </a:r>
            <a:r>
              <a:rPr kumimoji="0" lang="en-US" altLang="en-US" sz="1800" b="0" i="0" u="none" strike="noStrike" cap="none" normalizeH="0" baseline="0" dirty="0">
                <a:ln>
                  <a:noFill/>
                </a:ln>
                <a:solidFill>
                  <a:schemeClr val="tx1"/>
                </a:solidFill>
                <a:effectLst/>
                <a:latin typeface="Arial" panose="020B0604020202020204" pitchFamily="34" charset="0"/>
              </a:rPr>
              <a:t> Future versions could analyze and synthesize information from different data types, including images, audio, and video, in addition to text.</a:t>
            </a:r>
          </a:p>
          <a:p>
            <a:pPr marL="400050" marR="0" lvl="0" indent="-400050" algn="l" defTabSz="914400" rtl="0" eaLnBrk="0" fontAlgn="base" latinLnBrk="0" hangingPunct="0">
              <a:lnSpc>
                <a:spcPct val="100000"/>
              </a:lnSpc>
              <a:spcBef>
                <a:spcPct val="0"/>
              </a:spcBef>
              <a:spcAft>
                <a:spcPct val="0"/>
              </a:spcAft>
              <a:buClrTx/>
              <a:buSzTx/>
              <a:buFont typeface="+mj-lt"/>
              <a:buAutoNum type="romanUcPeriod"/>
              <a:tabLst/>
            </a:pPr>
            <a:r>
              <a:rPr kumimoji="0" lang="en-US" altLang="en-US" sz="1800" b="1" i="0" u="none" strike="noStrike" cap="none" normalizeH="0" baseline="0" dirty="0">
                <a:ln>
                  <a:noFill/>
                </a:ln>
                <a:solidFill>
                  <a:schemeClr val="tx1"/>
                </a:solidFill>
                <a:effectLst/>
                <a:latin typeface="Arial" panose="020B0604020202020204" pitchFamily="34" charset="0"/>
              </a:rPr>
              <a:t>Collaboration Features:</a:t>
            </a:r>
            <a:r>
              <a:rPr kumimoji="0" lang="en-US" altLang="en-US" sz="1800" b="0" i="0" u="none" strike="noStrike" cap="none" normalizeH="0" baseline="0" dirty="0">
                <a:ln>
                  <a:noFill/>
                </a:ln>
                <a:solidFill>
                  <a:schemeClr val="tx1"/>
                </a:solidFill>
                <a:effectLst/>
                <a:latin typeface="Arial" panose="020B0604020202020204" pitchFamily="34" charset="0"/>
              </a:rPr>
              <a:t> The system could be expanded to support collaboration among multiple researchers on a single project</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1040</Words>
  <Application>Microsoft Office PowerPoint</Application>
  <PresentationFormat>Widescreen</PresentationFormat>
  <Paragraphs>67</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Calibri</vt:lpstr>
      <vt:lpstr>Calibri Light</vt:lpstr>
      <vt:lpstr>Franklin Gothic Book</vt:lpstr>
      <vt:lpstr>Franklin Gothic Demi</vt:lpstr>
      <vt:lpstr>Google Sans Text</vt:lpstr>
      <vt:lpstr>Wingdings</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jagadeshwar cv</cp:lastModifiedBy>
  <cp:revision>25</cp:revision>
  <dcterms:created xsi:type="dcterms:W3CDTF">2021-05-26T16:50:10Z</dcterms:created>
  <dcterms:modified xsi:type="dcterms:W3CDTF">2025-08-02T02:21:38Z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