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08671" y="4058588"/>
            <a:ext cx="679409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Jagadesh</a:t>
            </a:r>
            <a:r>
              <a:rPr lang="en-US" sz="2000" b="1" dirty="0">
                <a:solidFill>
                  <a:schemeClr val="accent1">
                    <a:lumMod val="75000"/>
                  </a:schemeClr>
                </a:solidFill>
                <a:latin typeface="Arial"/>
                <a:cs typeface="Arial"/>
              </a:rPr>
              <a:t> S</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gn="ctr">
              <a:buNone/>
            </a:pPr>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Develop a keylogging application that effectively captures user keystrokes on Windows operating systems while minimizing detection by antivirus software and security tools. The keylogger should operate discreetly in the background, securely encrypt logged data, and provide a user-friendly interface for configuration and data retrieval.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3626" y="1307689"/>
            <a:ext cx="11316930" cy="4650659"/>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400" b="1" dirty="0">
                <a:latin typeface="Calibri"/>
                <a:ea typeface="+mn-lt"/>
                <a:cs typeface="+mn-lt"/>
              </a:rPr>
              <a:t>Stealth Mode Implementation: Integrate methods to execute the keylogger covertly in the background, evading detection from task managers and system monitors.</a:t>
            </a:r>
          </a:p>
          <a:p>
            <a:pPr marL="305435" indent="-305435"/>
            <a:endParaRPr lang="en-US" sz="1400" b="1" dirty="0">
              <a:latin typeface="Calibri"/>
              <a:ea typeface="+mn-lt"/>
              <a:cs typeface="+mn-lt"/>
            </a:endParaRPr>
          </a:p>
          <a:p>
            <a:pPr marL="305435" indent="-305435"/>
            <a:r>
              <a:rPr lang="en-US" sz="1400" b="1" dirty="0">
                <a:latin typeface="Calibri"/>
                <a:ea typeface="+mn-lt"/>
                <a:cs typeface="+mn-lt"/>
              </a:rPr>
              <a:t>Keystroke Logging Mechanism: Develop a robust system to capture user keystrokes across diverse applications and input fields, ensuring comprehensive logging of textual input.</a:t>
            </a:r>
          </a:p>
          <a:p>
            <a:pPr marL="305435" indent="-305435"/>
            <a:endParaRPr lang="en-US" sz="1400" b="1" dirty="0">
              <a:latin typeface="Calibri"/>
              <a:ea typeface="+mn-lt"/>
              <a:cs typeface="+mn-lt"/>
            </a:endParaRPr>
          </a:p>
          <a:p>
            <a:pPr marL="305435" indent="-305435"/>
            <a:r>
              <a:rPr lang="en-US" sz="1400" b="1" dirty="0">
                <a:latin typeface="Calibri"/>
                <a:ea typeface="+mn-lt"/>
                <a:cs typeface="+mn-lt"/>
              </a:rPr>
              <a:t>Encryption Measures: Employ robust encryption algorithms to encrypt the recorded keystrokes before storing them locally, safeguarding the data's confidentiality even if accessed without proper authorization.</a:t>
            </a:r>
          </a:p>
          <a:p>
            <a:pPr marL="305435" indent="-305435"/>
            <a:endParaRPr lang="en-US" sz="1400" b="1" dirty="0">
              <a:latin typeface="Calibri"/>
              <a:ea typeface="+mn-lt"/>
              <a:cs typeface="+mn-lt"/>
            </a:endParaRPr>
          </a:p>
          <a:p>
            <a:pPr marL="305435" indent="-305435"/>
            <a:r>
              <a:rPr lang="en-US" sz="1400" b="1" dirty="0">
                <a:latin typeface="Calibri"/>
                <a:ea typeface="+mn-lt"/>
                <a:cs typeface="+mn-lt"/>
              </a:rPr>
              <a:t>User-Friendly Interface: Design an intuitive user interface for the keylogger application, enabling users to easily configure settings, initiate/terminate logging, and access encrypted logs for review.</a:t>
            </a:r>
          </a:p>
          <a:p>
            <a:pPr marL="305435" indent="-305435"/>
            <a:endParaRPr lang="en-US" sz="1400" b="1" dirty="0">
              <a:latin typeface="Calibri"/>
              <a:ea typeface="+mn-lt"/>
              <a:cs typeface="+mn-lt"/>
            </a:endParaRPr>
          </a:p>
          <a:p>
            <a:pPr marL="305435" indent="-305435"/>
            <a:r>
              <a:rPr lang="en-US" sz="1400" b="1" dirty="0">
                <a:latin typeface="Calibri"/>
                <a:ea typeface="+mn-lt"/>
                <a:cs typeface="+mn-lt"/>
              </a:rPr>
              <a:t>Anti-Detection Strategies: Implement evasion techniques to evade detection by antivirus software and security tools. This may involve periodically altering file signatures, utilizing polymorphic code, and dynamically adjusting behavior to mimic legitimate processes.</a:t>
            </a:r>
          </a:p>
          <a:p>
            <a:pPr marL="305435" indent="-305435"/>
            <a:endParaRPr lang="en-US" sz="1400" b="1" dirty="0">
              <a:latin typeface="Calibri"/>
              <a:ea typeface="+mn-lt"/>
              <a:cs typeface="+mn-lt"/>
            </a:endParaRPr>
          </a:p>
          <a:p>
            <a:pPr marL="305435" indent="-305435"/>
            <a:r>
              <a:rPr lang="en-US" sz="1400" b="1" dirty="0">
                <a:latin typeface="Calibri"/>
                <a:ea typeface="+mn-lt"/>
                <a:cs typeface="+mn-lt"/>
              </a:rPr>
              <a:t>Continuous Enhancement: Commit to ongoing updates and enhancements to the keylogger, adapting to evolving security threats and maintaining effectiveness against detection mechanisms.</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538335"/>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Planning: Begin by understanding the keylogger's purpose and its intended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Design: Determine the keylogger's functionality, including keystroke capture, data encryption, and user interaction methods.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Building: Develop the keylogger according to the design specifications, ensuring each component operates correctly.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Testing: Validate the keylogger's functionality by testing it on various computer systems and identifying any potential issues.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Releasing: Prepare the keylogger for distribution, including packaging it and providing user instructions.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Updating: Maintain the keylogger's relevance by addressing any bugs and enhancing its features over time.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1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i="0" u="none" strike="noStrike" cap="none" normalizeH="0" baseline="0" dirty="0">
                <a:ln>
                  <a:noFill/>
                </a:ln>
                <a:solidFill>
                  <a:schemeClr val="tx1"/>
                </a:solidFill>
                <a:effectLst/>
                <a:latin typeface="Arial" panose="020B0604020202020204" pitchFamily="34" charset="0"/>
              </a:rPr>
              <a:t>Ethical and Legal Compliance: Ensure the keylogger adheres to ethical standards and legal regulations, particularly regarding privacy and data protection.</a:t>
            </a:r>
            <a:endParaRPr lang="en-IN" sz="2100" dirty="0">
              <a:solidFill>
                <a:srgbClr val="0F0F0F"/>
              </a:solidFill>
            </a:endParaRPr>
          </a:p>
        </p:txBody>
      </p:sp>
      <p:sp>
        <p:nvSpPr>
          <p:cNvPr id="9" name="Rectangle 6">
            <a:extLst>
              <a:ext uri="{FF2B5EF4-FFF2-40B4-BE49-F238E27FC236}">
                <a16:creationId xmlns:a16="http://schemas.microsoft.com/office/drawing/2014/main" id="{B0F506C7-80A0-7BAD-4891-787D2CCF1E02}"/>
              </a:ext>
            </a:extLst>
          </p:cNvPr>
          <p:cNvSpPr>
            <a:spLocks noChangeArrowheads="1"/>
          </p:cNvSpPr>
          <p:nvPr/>
        </p:nvSpPr>
        <p:spPr bwMode="auto">
          <a:xfrm>
            <a:off x="0" y="0"/>
            <a:ext cx="4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US" b="1" dirty="0"/>
              <a:t>Event Listeners: The script utilizes the '</a:t>
            </a:r>
            <a:r>
              <a:rPr lang="en-US" b="1" dirty="0" err="1"/>
              <a:t>pynput</a:t>
            </a:r>
            <a:r>
              <a:rPr lang="en-US" b="1" dirty="0"/>
              <a:t>' library to set up event listeners for keyboard events, specifically focusing on key press and key release events. These listeners operate on an event-driven basis, which means they wait for specific occurrences (keystrokes) rather than continuously polling for input.</a:t>
            </a:r>
          </a:p>
          <a:p>
            <a:pPr marL="305435" indent="-305435"/>
            <a:endParaRPr lang="en-US" b="1" dirty="0"/>
          </a:p>
          <a:p>
            <a:pPr marL="305435" indent="-305435"/>
            <a:r>
              <a:rPr lang="en-US" b="1" dirty="0"/>
              <a:t>Callbacks: When a keyboard event occurs, the corresponding event handler function, referred to as a callback, is invoked. In this script, the '</a:t>
            </a:r>
            <a:r>
              <a:rPr lang="en-US" b="1" dirty="0" err="1"/>
              <a:t>on_press</a:t>
            </a:r>
            <a:r>
              <a:rPr lang="en-US" b="1" dirty="0"/>
              <a:t>' and '</a:t>
            </a:r>
            <a:r>
              <a:rPr lang="en-US" b="1" dirty="0" err="1"/>
              <a:t>on_release</a:t>
            </a:r>
            <a:r>
              <a:rPr lang="en-US" b="1" dirty="0"/>
              <a:t>' functions serve as the event handlers, executing in response to distinct events (key press or key release) initiated by the user.</a:t>
            </a:r>
          </a:p>
          <a:p>
            <a:pPr marL="305435" indent="-305435"/>
            <a:endParaRPr lang="en-US" b="1" dirty="0"/>
          </a:p>
          <a:p>
            <a:pPr marL="305435" indent="-305435"/>
            <a:r>
              <a:rPr lang="en-US" b="1" dirty="0"/>
              <a:t>Asynchronous Execution: Event-driven programming enables the asynchronous execution of code. Instead of following a linear flow, the script reacts to events as they happen. This asynchronous nature allows the script to capture keystrokes in real-time without blocking the execution of other tasks or processes.</a:t>
            </a:r>
          </a:p>
          <a:p>
            <a:pPr marL="305435" indent="-305435"/>
            <a:endParaRPr lang="en-US" b="1" dirty="0"/>
          </a:p>
          <a:p>
            <a:pPr marL="305435" indent="-305435"/>
            <a:r>
              <a:rPr lang="en-US" b="1" dirty="0"/>
              <a:t>Graphical User Interface (GUI): Employing '</a:t>
            </a:r>
            <a:r>
              <a:rPr lang="en-US" b="1" dirty="0" err="1"/>
              <a:t>tkinter</a:t>
            </a:r>
            <a:r>
              <a:rPr lang="en-US" b="1" dirty="0"/>
              <a:t>', a popular Python GUI library, the script creates a simple graphical interface equipped with buttons for starting and stopping the keylogger. The GUI elements, such as buttons and labels, respond to user actions (e.g., mouse clicks) via event-driven mechanisms.</a:t>
            </a:r>
          </a:p>
          <a:p>
            <a:pPr marL="305435" indent="-305435"/>
            <a:endParaRPr lang="en-US" b="1" dirty="0"/>
          </a:p>
          <a:p>
            <a:pPr marL="305435" indent="-305435"/>
            <a:r>
              <a:rPr lang="en-US" b="1" dirty="0"/>
              <a:t>The event-driven programming paradigm employed in the script facilitates efficient capture and management of user input while providing a user-friendly interface for controlling its operation.</a:t>
            </a:r>
            <a:endParaRPr lang="en-IN"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6B2DC187-2D45-2F27-40D4-9D99045BCEF5}"/>
              </a:ext>
            </a:extLst>
          </p:cNvPr>
          <p:cNvPicPr>
            <a:picLocks noGrp="1" noChangeAspect="1"/>
          </p:cNvPicPr>
          <p:nvPr>
            <p:ph idx="1"/>
          </p:nvPr>
        </p:nvPicPr>
        <p:blipFill>
          <a:blip r:embed="rId2"/>
          <a:stretch>
            <a:fillRect/>
          </a:stretch>
        </p:blipFill>
        <p:spPr>
          <a:xfrm>
            <a:off x="949325" y="1350911"/>
            <a:ext cx="4413660" cy="4673600"/>
          </a:xfrm>
        </p:spPr>
      </p:pic>
      <p:pic>
        <p:nvPicPr>
          <p:cNvPr id="11" name="Picture 10">
            <a:extLst>
              <a:ext uri="{FF2B5EF4-FFF2-40B4-BE49-F238E27FC236}">
                <a16:creationId xmlns:a16="http://schemas.microsoft.com/office/drawing/2014/main" id="{9E3B47C2-C299-3A73-F347-1733B20FDB88}"/>
              </a:ext>
            </a:extLst>
          </p:cNvPr>
          <p:cNvPicPr>
            <a:picLocks noChangeAspect="1"/>
          </p:cNvPicPr>
          <p:nvPr/>
        </p:nvPicPr>
        <p:blipFill>
          <a:blip r:embed="rId3"/>
          <a:stretch>
            <a:fillRect/>
          </a:stretch>
        </p:blipFill>
        <p:spPr>
          <a:xfrm>
            <a:off x="5362985" y="1291681"/>
            <a:ext cx="5233321" cy="4792059"/>
          </a:xfrm>
          <a:prstGeom prst="rect">
            <a:avLst/>
          </a:prstGeom>
        </p:spPr>
      </p:pic>
      <p:pic>
        <p:nvPicPr>
          <p:cNvPr id="15" name="Picture 14">
            <a:extLst>
              <a:ext uri="{FF2B5EF4-FFF2-40B4-BE49-F238E27FC236}">
                <a16:creationId xmlns:a16="http://schemas.microsoft.com/office/drawing/2014/main" id="{B6BFE3FF-E60D-9CFB-D4C2-98CBA0356692}"/>
              </a:ext>
            </a:extLst>
          </p:cNvPr>
          <p:cNvPicPr>
            <a:picLocks noChangeAspect="1"/>
          </p:cNvPicPr>
          <p:nvPr/>
        </p:nvPicPr>
        <p:blipFill>
          <a:blip r:embed="rId4"/>
          <a:stretch>
            <a:fillRect/>
          </a:stretch>
        </p:blipFill>
        <p:spPr>
          <a:xfrm>
            <a:off x="7767381" y="2852686"/>
            <a:ext cx="2828925" cy="31718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34064" y="1514167"/>
            <a:ext cx="10676743" cy="4483509"/>
          </a:xfrm>
        </p:spPr>
        <p:txBody>
          <a:bodyPr>
            <a:normAutofit/>
          </a:bodyPr>
          <a:lstStyle/>
          <a:p>
            <a:pPr marL="0" indent="0">
              <a:buNone/>
            </a:pPr>
            <a:r>
              <a:rPr lang="en-US" sz="2400" dirty="0">
                <a:solidFill>
                  <a:srgbClr val="0F0F0F"/>
                </a:solidFill>
                <a:ea typeface="+mn-lt"/>
                <a:cs typeface="+mn-lt"/>
              </a:rPr>
              <a:t>The provided keylogger script adopts an event-driven programming paradigm to capture and handle keyboard input. Leveraging event listeners and handlers from the `</a:t>
            </a:r>
            <a:r>
              <a:rPr lang="en-US" sz="2400" dirty="0" err="1">
                <a:solidFill>
                  <a:srgbClr val="0F0F0F"/>
                </a:solidFill>
                <a:ea typeface="+mn-lt"/>
                <a:cs typeface="+mn-lt"/>
              </a:rPr>
              <a:t>pynput</a:t>
            </a:r>
            <a:r>
              <a:rPr lang="en-US" sz="2400" dirty="0">
                <a:solidFill>
                  <a:srgbClr val="0F0F0F"/>
                </a:solidFill>
                <a:ea typeface="+mn-lt"/>
                <a:cs typeface="+mn-lt"/>
              </a:rPr>
              <a:t>` library, the script responds asynchronously to key press and release events. Moreover, integrating a graphical user interface (GUI) with `</a:t>
            </a:r>
            <a:r>
              <a:rPr lang="en-US" sz="2400" dirty="0" err="1">
                <a:solidFill>
                  <a:srgbClr val="0F0F0F"/>
                </a:solidFill>
                <a:ea typeface="+mn-lt"/>
                <a:cs typeface="+mn-lt"/>
              </a:rPr>
              <a:t>tkinter</a:t>
            </a:r>
            <a:r>
              <a:rPr lang="en-US" sz="2400" dirty="0">
                <a:solidFill>
                  <a:srgbClr val="0F0F0F"/>
                </a:solidFill>
                <a:ea typeface="+mn-lt"/>
                <a:cs typeface="+mn-lt"/>
              </a:rPr>
              <a:t>` enhances the event-driven architecture, enabling users to interact with buttons for initiating and halting the keylogging operation. This event-driven methodology facilitates real-time monitoring of keystrokes while preserving responsiveness and user engagement.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pPr marL="0" indent="0">
              <a:buNone/>
            </a:pPr>
            <a:endParaRPr lang="en-US" sz="1600" b="1" dirty="0"/>
          </a:p>
          <a:p>
            <a:pPr marL="305435" indent="-305435"/>
            <a:r>
              <a:rPr lang="en-US" sz="1800" dirty="0">
                <a:ea typeface="+mn-lt"/>
                <a:cs typeface="+mn-lt"/>
              </a:rPr>
              <a:t>Enhancing Logging and Analysis: Elevate logging capabilities by incorporating more extensive data, including timestamps, application contexts, and user interactions. Additionally, create tools for analyzing logged data to extract valuable insights and patterns.</a:t>
            </a:r>
          </a:p>
          <a:p>
            <a:pPr marL="305435" indent="-305435"/>
            <a:endParaRPr lang="en-US" sz="1600" dirty="0">
              <a:ea typeface="+mn-lt"/>
              <a:cs typeface="+mn-lt"/>
            </a:endParaRPr>
          </a:p>
          <a:p>
            <a:pPr marL="305435" indent="-305435"/>
            <a:r>
              <a:rPr lang="en-US" sz="1800" dirty="0">
                <a:ea typeface="+mn-lt"/>
                <a:cs typeface="+mn-lt"/>
              </a:rPr>
              <a:t>Integration of Machine Learning: Incorporate machine learning algorithms to analyze keystroke patterns and identify anomalous behavior, such as unauthorized access or suspicious activities.</a:t>
            </a:r>
          </a:p>
          <a:p>
            <a:pPr marL="305435" indent="-305435"/>
            <a:endParaRPr lang="en-US" sz="1600" dirty="0">
              <a:ea typeface="+mn-lt"/>
              <a:cs typeface="+mn-lt"/>
            </a:endParaRPr>
          </a:p>
          <a:p>
            <a:pPr marL="305435" indent="-305435"/>
            <a:r>
              <a:rPr lang="en-US" sz="1800" dirty="0">
                <a:ea typeface="+mn-lt"/>
                <a:cs typeface="+mn-lt"/>
              </a:rPr>
              <a:t>Remote Monitoring and Management: Expand the functionality of the keylogger to allow for remote monitoring and management. This enhancement enables administrators to access logs and configure settings through a centralized dashboard.</a:t>
            </a:r>
          </a:p>
          <a:p>
            <a:pPr marL="305435" indent="-305435"/>
            <a:endParaRPr lang="en-US" sz="1600" dirty="0">
              <a:ea typeface="+mn-lt"/>
              <a:cs typeface="+mn-lt"/>
            </a:endParaRPr>
          </a:p>
          <a:p>
            <a:pPr marL="305435" indent="-305435"/>
            <a:r>
              <a:rPr lang="en-US" sz="1800" dirty="0">
                <a:ea typeface="+mn-lt"/>
                <a:cs typeface="+mn-lt"/>
              </a:rPr>
              <a:t>Implementation of Compliance and Reporting Features: Introduce features to ensure compliance with regulatory requirements such as GDPR, HIPAA, or industry-specific standards. Provide options for generating compliance reports and audit trails</a:t>
            </a:r>
            <a:r>
              <a:rPr lang="en-US" sz="1600" dirty="0">
                <a:ea typeface="+mn-lt"/>
                <a:cs typeface="+mn-lt"/>
              </a:rPr>
              <a:t>.</a:t>
            </a:r>
          </a:p>
          <a:p>
            <a:pPr marL="305435" indent="-305435"/>
            <a:endParaRPr lang="en-US" sz="1600" dirty="0">
              <a:ea typeface="+mn-lt"/>
              <a:cs typeface="+mn-lt"/>
            </a:endParaRPr>
          </a:p>
          <a:p>
            <a:pPr marL="305435" indent="-305435"/>
            <a:r>
              <a:rPr lang="en-US" sz="1800" dirty="0">
                <a:ea typeface="+mn-lt"/>
                <a:cs typeface="+mn-lt"/>
              </a:rPr>
              <a:t>Integration with Security Solutions: Integrate the keylogger with existing security solutions, such as SIEM (Security Information and Event Management) systems, to bolster threat detection and response capabilities</a:t>
            </a:r>
            <a:r>
              <a:rPr lang="en-US" sz="1600" dirty="0">
                <a:ea typeface="+mn-lt"/>
                <a:cs typeface="+mn-lt"/>
              </a:rPr>
              <a:t>.</a:t>
            </a:r>
          </a:p>
          <a:p>
            <a:pPr marL="305435" indent="-305435"/>
            <a:endParaRPr lang="en-US" sz="1600" dirty="0">
              <a:ea typeface="+mn-lt"/>
              <a:cs typeface="+mn-lt"/>
            </a:endParaRPr>
          </a:p>
          <a:p>
            <a:pPr marL="305435" indent="-305435"/>
            <a:r>
              <a:rPr lang="en-US" sz="1800" dirty="0">
                <a:ea typeface="+mn-lt"/>
                <a:cs typeface="+mn-lt"/>
              </a:rPr>
              <a:t>User Awareness and Education Initiatives: Develop educational resources and awareness campaigns to educate users about the risks associated with keyloggers and strategies for safeguarding against potential threats</a:t>
            </a:r>
            <a:r>
              <a:rPr lang="en-US" sz="1600" dirty="0">
                <a:ea typeface="+mn-lt"/>
                <a:cs typeface="+mn-lt"/>
              </a:rPr>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970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JAGADESH S</cp:lastModifiedBy>
  <cp:revision>24</cp:revision>
  <dcterms:created xsi:type="dcterms:W3CDTF">2021-05-26T16:50:10Z</dcterms:created>
  <dcterms:modified xsi:type="dcterms:W3CDTF">2024-04-05T05:42:38Z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