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91" autoAdjust="0"/>
    <p:restoredTop sz="94660"/>
  </p:normalViewPr>
  <p:slideViewPr>
    <p:cSldViewPr snapToGrid="0">
      <p:cViewPr varScale="1">
        <p:scale>
          <a:sx n="65" d="100"/>
          <a:sy n="65" d="100"/>
        </p:scale>
        <p:origin x="58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4/24/2024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4/24/2024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4/24/2024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4/24/2024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4/24/2024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4/24/2024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4/24/2024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4/24/2024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4/24/2024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4/24/2024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4/24/2024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4/24/2024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si=t061KrKshZGPlbfC&amp;v=4CFBOWCUkE4&amp;feature=youtu.be"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2004"/>
            <a:ext cx="9403829" cy="977778"/>
          </a:xfrm>
        </p:spPr>
        <p:txBody>
          <a:bodyPr/>
          <a:lstStyle/>
          <a:p>
            <a:r>
              <a:rPr lang="en-US" b="1" i="0" dirty="0">
                <a:solidFill>
                  <a:srgbClr val="00B0F0"/>
                </a:solidFill>
                <a:effectLst/>
                <a:latin typeface="Arial" panose="020B0604020202020204" pitchFamily="34" charset="0"/>
                <a:cs typeface="Arial" panose="020B0604020202020204" pitchFamily="34" charset="0"/>
              </a:rPr>
              <a:t>Heart Disease Prediction</a:t>
            </a:r>
            <a:endParaRPr lang="en-US" b="1" dirty="0">
              <a:solidFill>
                <a:srgbClr val="00B0F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088723"/>
            <a:ext cx="9039066"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Name : </a:t>
            </a:r>
            <a:r>
              <a:rPr lang="en-US" sz="2000" b="1" dirty="0" err="1">
                <a:solidFill>
                  <a:schemeClr val="accent1">
                    <a:lumMod val="75000"/>
                  </a:schemeClr>
                </a:solidFill>
                <a:latin typeface="Arial"/>
                <a:cs typeface="Arial"/>
              </a:rPr>
              <a:t>Jagadeshvarma</a:t>
            </a:r>
            <a:r>
              <a:rPr lang="en-US" sz="2000" b="1" dirty="0">
                <a:solidFill>
                  <a:schemeClr val="accent1">
                    <a:lumMod val="75000"/>
                  </a:schemeClr>
                </a:solidFill>
                <a:latin typeface="Arial"/>
                <a:cs typeface="Arial"/>
              </a:rPr>
              <a:t> M C</a:t>
            </a:r>
          </a:p>
          <a:p>
            <a:r>
              <a:rPr lang="en-US" sz="2000" b="1" dirty="0">
                <a:solidFill>
                  <a:schemeClr val="accent1">
                    <a:lumMod val="75000"/>
                  </a:schemeClr>
                </a:solidFill>
                <a:latin typeface="Arial"/>
                <a:cs typeface="Arial"/>
              </a:rPr>
              <a:t>NM ID : au810021102506 </a:t>
            </a:r>
          </a:p>
          <a:p>
            <a:r>
              <a:rPr lang="en-US" sz="2000" b="1" dirty="0">
                <a:solidFill>
                  <a:schemeClr val="accent1">
                    <a:lumMod val="75000"/>
                  </a:schemeClr>
                </a:solidFill>
                <a:latin typeface="Arial"/>
                <a:cs typeface="Arial"/>
              </a:rPr>
              <a:t>College Name : </a:t>
            </a:r>
            <a:r>
              <a:rPr lang="en-IN" sz="2000" b="1" dirty="0">
                <a:solidFill>
                  <a:schemeClr val="accent1">
                    <a:lumMod val="75000"/>
                  </a:schemeClr>
                </a:solidFill>
                <a:latin typeface="Arial"/>
                <a:cs typeface="Arial"/>
              </a:rPr>
              <a:t>University college of engineering, BIT CAMPUS, Anna university, Trichy.</a:t>
            </a:r>
            <a:endParaRPr lang="en-US" sz="2000" b="1" dirty="0">
              <a:solidFill>
                <a:schemeClr val="accent1">
                  <a:lumMod val="75000"/>
                </a:schemeClr>
              </a:solidFill>
              <a:latin typeface="Arial"/>
              <a:cs typeface="Arial"/>
            </a:endParaRP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rgbClr val="2F5496"/>
                </a:solidFill>
                <a:latin typeface="Arial"/>
                <a:ea typeface="Arial"/>
                <a:cs typeface="Arial"/>
                <a:sym typeface="Arial"/>
              </a:rPr>
              <a:t>Ramar</a:t>
            </a:r>
            <a:r>
              <a:rPr lang="en-US" sz="2000" b="1" dirty="0">
                <a:solidFill>
                  <a:srgbClr val="2F5496"/>
                </a:solidFill>
                <a:latin typeface="Arial"/>
                <a:ea typeface="Arial"/>
                <a:cs typeface="Arial"/>
                <a:sym typeface="Arial"/>
              </a:rPr>
              <a:t> Bose Sr. AI Master Trainer </a:t>
            </a:r>
            <a:endParaRPr lang="en-US" sz="2000" b="1" dirty="0">
              <a:solidFill>
                <a:srgbClr val="0070C0"/>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slow" p14:dur="2000" advTm="9776"/>
    </mc:Choice>
    <mc:Fallback xmlns="">
      <p:transition spd="slow" advTm="97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519659" y="1786537"/>
            <a:ext cx="11152682" cy="4365598"/>
          </a:xfrm>
        </p:spPr>
        <p:txBody>
          <a:bodyPr>
            <a:normAutofit fontScale="70000" lnSpcReduction="20000"/>
          </a:bodyPr>
          <a:lstStyle/>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Datasets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UCI Heart Disease Dataset</a:t>
            </a:r>
          </a:p>
          <a:p>
            <a:pPr marL="742950" lvl="1" indent="-285750" algn="l">
              <a:buFont typeface="+mj-lt"/>
              <a:buAutoNum type="arabicPeriod"/>
            </a:pPr>
            <a:r>
              <a:rPr lang="en-US" b="1" i="0" dirty="0">
                <a:solidFill>
                  <a:srgbClr val="0D0D0D"/>
                </a:solidFill>
                <a:effectLst/>
                <a:latin typeface="Söhne"/>
              </a:rPr>
              <a:t>Framingham Heart Study Dataset</a:t>
            </a:r>
            <a:r>
              <a:rPr lang="en-US" b="0" i="0" dirty="0">
                <a:solidFill>
                  <a:srgbClr val="0D0D0D"/>
                </a:solidFill>
                <a:effectLst/>
                <a:latin typeface="Söhne"/>
              </a:rPr>
              <a:t> </a:t>
            </a:r>
          </a:p>
          <a:p>
            <a:pPr marL="742950" lvl="1" indent="-285750" algn="l">
              <a:buFont typeface="+mj-lt"/>
              <a:buAutoNum type="arabicPeriod"/>
            </a:pPr>
            <a:r>
              <a:rPr lang="en-US" b="1" i="0" dirty="0">
                <a:solidFill>
                  <a:srgbClr val="0D0D0D"/>
                </a:solidFill>
                <a:effectLst/>
                <a:latin typeface="Söhne"/>
              </a:rPr>
              <a:t>Cleveland Heart Disease Dataset</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Research Papers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"Prediction of heart disease using machine learning algorithms" by </a:t>
            </a:r>
            <a:r>
              <a:rPr lang="en-US" b="1" i="0" dirty="0" err="1">
                <a:solidFill>
                  <a:srgbClr val="0D0D0D"/>
                </a:solidFill>
                <a:effectLst/>
                <a:latin typeface="Söhne"/>
              </a:rPr>
              <a:t>Moustafa</a:t>
            </a:r>
            <a:r>
              <a:rPr lang="en-US" b="1" i="0" dirty="0">
                <a:solidFill>
                  <a:srgbClr val="0D0D0D"/>
                </a:solidFill>
                <a:effectLst/>
                <a:latin typeface="Söhne"/>
              </a:rPr>
              <a:t>, Ahmed M. et al</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"Heart Disease Prediction System using Data Mining Technique" by </a:t>
            </a:r>
            <a:r>
              <a:rPr lang="en-US" b="1" i="0" dirty="0" err="1">
                <a:solidFill>
                  <a:srgbClr val="0D0D0D"/>
                </a:solidFill>
                <a:effectLst/>
                <a:latin typeface="Söhne"/>
              </a:rPr>
              <a:t>Gade</a:t>
            </a:r>
            <a:r>
              <a:rPr lang="en-US" b="1" i="0" dirty="0">
                <a:solidFill>
                  <a:srgbClr val="0D0D0D"/>
                </a:solidFill>
                <a:effectLst/>
                <a:latin typeface="Söhne"/>
              </a:rPr>
              <a:t> and Jadhav</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"Predicting Heart Disease Using Decision Tree Learning" by Michael T. Kassahun et al</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Algorithms and Techniques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Logistic Regression</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Random Forest</a:t>
            </a:r>
          </a:p>
          <a:p>
            <a:pPr marL="742950" lvl="1" indent="-285750" algn="l">
              <a:buFont typeface="+mj-lt"/>
              <a:buAutoNum type="arabicPeriod"/>
            </a:pPr>
            <a:r>
              <a:rPr lang="en-US" b="1" i="0" dirty="0">
                <a:solidFill>
                  <a:srgbClr val="0D0D0D"/>
                </a:solidFill>
                <a:effectLst/>
                <a:latin typeface="Söhne"/>
              </a:rPr>
              <a:t>Support Vector Machines (SVM</a:t>
            </a:r>
          </a:p>
          <a:p>
            <a:pPr marL="742950" lvl="1" indent="-285750" algn="l">
              <a:buFont typeface="+mj-lt"/>
              <a:buAutoNum type="arabicPeriod"/>
            </a:pPr>
            <a:r>
              <a:rPr lang="en-US" b="1" i="0" dirty="0">
                <a:solidFill>
                  <a:srgbClr val="0D0D0D"/>
                </a:solidFill>
                <a:effectLst/>
                <a:latin typeface="Söhne"/>
              </a:rPr>
              <a:t>Neural Networks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Frameworks and Libraries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Scikit-learn</a:t>
            </a:r>
            <a:r>
              <a:rPr lang="en-US" dirty="0">
                <a:solidFill>
                  <a:srgbClr val="0D0D0D"/>
                </a:solidFill>
                <a:latin typeface="Söhne"/>
              </a:rPr>
              <a:t>.</a:t>
            </a:r>
            <a:r>
              <a:rPr lang="en-US" b="0" i="0" dirty="0">
                <a:solidFill>
                  <a:srgbClr val="0D0D0D"/>
                </a:solidFill>
                <a:effectLst/>
                <a:latin typeface="Söhne"/>
              </a:rPr>
              <a:t> </a:t>
            </a:r>
          </a:p>
          <a:p>
            <a:pPr marL="742950" lvl="1" indent="-285750" algn="l">
              <a:buFont typeface="+mj-lt"/>
              <a:buAutoNum type="arabicPeriod"/>
            </a:pPr>
            <a:r>
              <a:rPr lang="en-US" b="1" i="0" dirty="0">
                <a:solidFill>
                  <a:srgbClr val="0D0D0D"/>
                </a:solidFill>
                <a:effectLst/>
                <a:latin typeface="Söhne"/>
              </a:rPr>
              <a:t>TensorFlow</a:t>
            </a:r>
            <a:r>
              <a:rPr lang="en-US" b="0" i="0" dirty="0">
                <a:solidFill>
                  <a:srgbClr val="0D0D0D"/>
                </a:solidFill>
                <a:effectLst/>
                <a:latin typeface="Söhne"/>
              </a:rPr>
              <a:t> and </a:t>
            </a:r>
            <a:r>
              <a:rPr lang="en-US" b="1" i="0" dirty="0" err="1">
                <a:solidFill>
                  <a:srgbClr val="0D0D0D"/>
                </a:solidFill>
                <a:effectLst/>
                <a:latin typeface="Söhne"/>
              </a:rPr>
              <a:t>Keras</a:t>
            </a:r>
            <a:r>
              <a:rPr lang="en-US" b="1" i="0" dirty="0">
                <a:solidFill>
                  <a:srgbClr val="0D0D0D"/>
                </a:solidFill>
                <a:effectLst/>
                <a:latin typeface="Söhne"/>
              </a:rPr>
              <a:t>.</a:t>
            </a:r>
          </a:p>
          <a:p>
            <a:pPr marL="742950" lvl="1" indent="-285750" algn="l">
              <a:buFont typeface="+mj-lt"/>
              <a:buAutoNum type="arabicPeriod"/>
            </a:pPr>
            <a:r>
              <a:rPr lang="en-US" b="1" i="0" dirty="0" err="1">
                <a:solidFill>
                  <a:srgbClr val="0D0D0D"/>
                </a:solidFill>
                <a:effectLst/>
                <a:latin typeface="Söhne"/>
              </a:rPr>
              <a:t>PyTorch</a:t>
            </a:r>
            <a:r>
              <a:rPr lang="en-US" b="1" i="0" dirty="0">
                <a:solidFill>
                  <a:srgbClr val="0D0D0D"/>
                </a:solidFill>
                <a:effectLst/>
                <a:latin typeface="Söhne"/>
              </a:rPr>
              <a:t>.</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just"/>
            <a:r>
              <a:rPr lang="en-US" sz="2000" b="1" i="0" dirty="0">
                <a:solidFill>
                  <a:srgbClr val="0D0D0D"/>
                </a:solidFill>
                <a:effectLst/>
                <a:latin typeface="Arial" panose="020B0604020202020204" pitchFamily="34" charset="0"/>
                <a:cs typeface="Arial" panose="020B0604020202020204" pitchFamily="34" charset="0"/>
              </a:rPr>
              <a:t>Problem Statement:</a:t>
            </a:r>
            <a:r>
              <a:rPr lang="en-US" sz="2000" b="0" i="0" dirty="0">
                <a:solidFill>
                  <a:srgbClr val="0D0D0D"/>
                </a:solidFill>
                <a:effectLst/>
                <a:latin typeface="Arial" panose="020B0604020202020204" pitchFamily="34" charset="0"/>
                <a:cs typeface="Arial" panose="020B0604020202020204" pitchFamily="34" charset="0"/>
              </a:rPr>
              <a:t> Develop a predictive model for heart disease that can accurately classify whether a patient is likely to have heart disease based on various medical and demographic features.</a:t>
            </a:r>
          </a:p>
          <a:p>
            <a:pPr algn="just"/>
            <a:r>
              <a:rPr lang="en-US" sz="2000" b="1" i="0" dirty="0">
                <a:solidFill>
                  <a:srgbClr val="0D0D0D"/>
                </a:solidFill>
                <a:effectLst/>
                <a:latin typeface="Arial" panose="020B0604020202020204" pitchFamily="34" charset="0"/>
                <a:cs typeface="Arial" panose="020B0604020202020204" pitchFamily="34" charset="0"/>
              </a:rPr>
              <a:t>Background: </a:t>
            </a:r>
            <a:r>
              <a:rPr lang="en-US" sz="2000" b="0" i="0" dirty="0">
                <a:solidFill>
                  <a:srgbClr val="0D0D0D"/>
                </a:solidFill>
                <a:effectLst/>
                <a:latin typeface="Arial" panose="020B0604020202020204" pitchFamily="34" charset="0"/>
                <a:cs typeface="Arial" panose="020B0604020202020204" pitchFamily="34" charset="0"/>
              </a:rPr>
              <a:t>Heart disease is a leading cause of death worldwide, and its early detection is crucial for effective treatment and prevention. Predictive models can aid healthcare professionals in identifying individuals at high risk of heart disease, allowing for timely intervention and personalized care.</a:t>
            </a:r>
          </a:p>
          <a:p>
            <a:pPr algn="just"/>
            <a:r>
              <a:rPr lang="en-US" sz="2000" b="1" i="0" dirty="0">
                <a:solidFill>
                  <a:srgbClr val="0D0D0D"/>
                </a:solidFill>
                <a:effectLst/>
                <a:latin typeface="Arial" panose="020B0604020202020204" pitchFamily="34" charset="0"/>
                <a:cs typeface="Arial" panose="020B0604020202020204" pitchFamily="34" charset="0"/>
              </a:rPr>
              <a:t>Objective: </a:t>
            </a:r>
            <a:r>
              <a:rPr lang="en-US" sz="2000" b="0" i="0" dirty="0">
                <a:solidFill>
                  <a:srgbClr val="0D0D0D"/>
                </a:solidFill>
                <a:effectLst/>
                <a:latin typeface="Arial" panose="020B0604020202020204" pitchFamily="34" charset="0"/>
                <a:cs typeface="Arial" panose="020B0604020202020204" pitchFamily="34" charset="0"/>
              </a:rPr>
              <a:t>The objective of this project is to build a robust machine learning model capable of accurately predicting the likelihood of heart disease in individuals based on a set of input features such as age, gender, blood pressure, cholesterol levels, etc. The model should achieve high accuracy, sensitivity, and specificity in its predictions.</a:t>
            </a:r>
          </a:p>
          <a:p>
            <a:pPr algn="just"/>
            <a:r>
              <a:rPr lang="en-US" sz="2000" b="1" i="0" dirty="0">
                <a:solidFill>
                  <a:srgbClr val="0D0D0D"/>
                </a:solidFill>
                <a:effectLst/>
                <a:latin typeface="Arial" panose="020B0604020202020204" pitchFamily="34" charset="0"/>
                <a:cs typeface="Arial" panose="020B0604020202020204" pitchFamily="34" charset="0"/>
              </a:rPr>
              <a:t>Data: </a:t>
            </a:r>
            <a:r>
              <a:rPr lang="en-US" sz="2000" b="0" i="0" dirty="0">
                <a:solidFill>
                  <a:srgbClr val="0D0D0D"/>
                </a:solidFill>
                <a:effectLst/>
                <a:latin typeface="Arial" panose="020B0604020202020204" pitchFamily="34" charset="0"/>
                <a:cs typeface="Arial" panose="020B0604020202020204" pitchFamily="34" charset="0"/>
              </a:rPr>
              <a:t>The project will utilize a dataset containing records of patients, each characterized by several attributes including demographic information, medical history, and results of diagnostic tests. The dataset will be preprocessed to handle missing values, normalize features, and possibly perform feature engineering to enhance predictive performance.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r>
              <a:rPr lang="en-US" sz="2000" b="0" i="0" dirty="0">
                <a:solidFill>
                  <a:srgbClr val="0D0D0D"/>
                </a:solidFill>
                <a:effectLst/>
                <a:latin typeface="Arial" panose="020B0604020202020204" pitchFamily="34" charset="0"/>
                <a:cs typeface="Arial" panose="020B0604020202020204" pitchFamily="34" charset="0"/>
              </a:rPr>
              <a:t>         Predicting heart disease is crucial for early intervention and prevention. One effective solution involves employing machine learning algorithms on comprehensive health data to create predictive models. Here's a proposed solution:</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Data Collection</a:t>
            </a:r>
            <a:r>
              <a:rPr lang="en-US" sz="2000" b="0" i="0" dirty="0">
                <a:solidFill>
                  <a:srgbClr val="0D0D0D"/>
                </a:solidFill>
                <a:effectLst/>
                <a:latin typeface="Arial" panose="020B0604020202020204" pitchFamily="34" charset="0"/>
                <a:cs typeface="Arial" panose="020B0604020202020204" pitchFamily="34" charset="0"/>
              </a:rPr>
              <a:t>.</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Data Preprocessing</a:t>
            </a:r>
            <a:r>
              <a:rPr lang="en-US" sz="2000" b="0" i="0" dirty="0">
                <a:solidFill>
                  <a:srgbClr val="0D0D0D"/>
                </a:solidFill>
                <a:effectLst/>
                <a:latin typeface="Arial" panose="020B0604020202020204" pitchFamily="34" charset="0"/>
                <a:cs typeface="Arial" panose="020B0604020202020204" pitchFamily="34" charset="0"/>
              </a:rPr>
              <a:t> </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Feature Selection.</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Model Selection</a:t>
            </a:r>
            <a:r>
              <a:rPr lang="en-US" sz="2000" b="0" i="0" dirty="0">
                <a:solidFill>
                  <a:srgbClr val="0D0D0D"/>
                </a:solidFill>
                <a:effectLst/>
                <a:latin typeface="Arial" panose="020B0604020202020204" pitchFamily="34" charset="0"/>
                <a:cs typeface="Arial" panose="020B0604020202020204" pitchFamily="34" charset="0"/>
              </a:rPr>
              <a:t>.</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Model Training.</a:t>
            </a:r>
            <a:endParaRPr lang="en-US" sz="2000" b="0" i="0" dirty="0">
              <a:solidFill>
                <a:srgbClr val="0D0D0D"/>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Hyperparameter Tuning.</a:t>
            </a:r>
            <a:endParaRPr lang="en-US" sz="2000" b="0" i="0" dirty="0">
              <a:solidFill>
                <a:srgbClr val="0D0D0D"/>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Model Evaluation.</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Deployment.</a:t>
            </a:r>
            <a:endParaRPr lang="en-US" sz="2000" b="0" i="0" dirty="0">
              <a:solidFill>
                <a:srgbClr val="0D0D0D"/>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Monitoring and Updating.</a:t>
            </a:r>
            <a:r>
              <a:rPr lang="en-US" sz="2000" b="0" i="0" dirty="0">
                <a:solidFill>
                  <a:srgbClr val="0D0D0D"/>
                </a:solidFill>
                <a:effectLst/>
                <a:latin typeface="Arial" panose="020B0604020202020204" pitchFamily="34" charset="0"/>
                <a:cs typeface="Arial" panose="020B0604020202020204" pitchFamily="34" charset="0"/>
              </a:rPr>
              <a:t> </a:t>
            </a:r>
          </a:p>
          <a:p>
            <a:pPr>
              <a:buFont typeface="+mj-lt"/>
              <a:buAutoNum type="arabicPeriod"/>
            </a:pPr>
            <a:r>
              <a:rPr lang="en-US" sz="2000" b="1" i="0" dirty="0">
                <a:solidFill>
                  <a:srgbClr val="0D0D0D"/>
                </a:solidFill>
                <a:effectLst/>
                <a:latin typeface="Arial" panose="020B0604020202020204" pitchFamily="34" charset="0"/>
                <a:cs typeface="Arial" panose="020B0604020202020204" pitchFamily="34" charset="0"/>
              </a:rPr>
              <a:t>Ethical Considerations.</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a:bodyPr>
          <a:lstStyle/>
          <a:p>
            <a:pPr algn="l">
              <a:buFont typeface="Arial" pitchFamily="34" charset="0"/>
              <a:buChar char="•"/>
            </a:pPr>
            <a:r>
              <a:rPr lang="en-US" sz="2200" dirty="0">
                <a:latin typeface="Arial" panose="020B0604020202020204" pitchFamily="34" charset="0"/>
                <a:cs typeface="Arial" panose="020B0604020202020204" pitchFamily="34" charset="0"/>
              </a:rPr>
              <a:t>There are several machine learning algorithms that perform well for heart disease prediction. Here are some popular choices: </a:t>
            </a:r>
          </a:p>
          <a:p>
            <a:pPr algn="l">
              <a:buFont typeface="Arial" pitchFamily="34" charset="0"/>
              <a:buChar char="•"/>
            </a:pPr>
            <a:r>
              <a:rPr lang="en-US" sz="2200" b="1" dirty="0">
                <a:latin typeface="Arial" panose="020B0604020202020204" pitchFamily="34" charset="0"/>
                <a:cs typeface="Arial" panose="020B0604020202020204" pitchFamily="34" charset="0"/>
              </a:rPr>
              <a:t>Random Forest Classifier: </a:t>
            </a:r>
            <a:r>
              <a:rPr lang="en-US" sz="2200" dirty="0">
                <a:latin typeface="Arial" panose="020B0604020202020204" pitchFamily="34" charset="0"/>
                <a:cs typeface="Arial" panose="020B0604020202020204" pitchFamily="34" charset="0"/>
              </a:rPr>
              <a:t>This is a robust and flexible ensemble method that often achieves high accuracy on heart disease datasets. </a:t>
            </a:r>
          </a:p>
          <a:p>
            <a:pPr algn="l">
              <a:buFont typeface="Arial" pitchFamily="34" charset="0"/>
              <a:buChar char="•"/>
            </a:pPr>
            <a:r>
              <a:rPr lang="en-US" sz="2200" b="1" dirty="0">
                <a:latin typeface="Arial" panose="020B0604020202020204" pitchFamily="34" charset="0"/>
                <a:cs typeface="Arial" panose="020B0604020202020204" pitchFamily="34" charset="0"/>
              </a:rPr>
              <a:t>Support Vector Machines (SVM): </a:t>
            </a:r>
            <a:r>
              <a:rPr lang="en-US" sz="2200" dirty="0">
                <a:latin typeface="Arial" panose="020B0604020202020204" pitchFamily="34" charset="0"/>
                <a:cs typeface="Arial" panose="020B0604020202020204" pitchFamily="34" charset="0"/>
              </a:rPr>
              <a:t>SVMs are powerful for classification tasks and can be effective for heart disease prediction, especially when dealing with imbalanced datasets. </a:t>
            </a:r>
          </a:p>
          <a:p>
            <a:pPr algn="l">
              <a:buFont typeface="Arial" pitchFamily="34" charset="0"/>
              <a:buChar char="•"/>
            </a:pPr>
            <a:r>
              <a:rPr lang="en-US" sz="2200" b="1" dirty="0">
                <a:latin typeface="Arial" panose="020B0604020202020204" pitchFamily="34" charset="0"/>
                <a:cs typeface="Arial" panose="020B0604020202020204" pitchFamily="34" charset="0"/>
              </a:rPr>
              <a:t>Logistic Regression: </a:t>
            </a:r>
            <a:r>
              <a:rPr lang="en-US" sz="2200" dirty="0">
                <a:latin typeface="Arial" panose="020B0604020202020204" pitchFamily="34" charset="0"/>
                <a:cs typeface="Arial" panose="020B0604020202020204" pitchFamily="34" charset="0"/>
              </a:rPr>
              <a:t>A simpler model but can still be very effective for heart disease prediction, especially if interpretability of the results is important.</a:t>
            </a:r>
          </a:p>
          <a:p>
            <a:pPr algn="l">
              <a:buFont typeface="Arial" pitchFamily="34" charset="0"/>
              <a:buChar char="•"/>
            </a:pPr>
            <a:r>
              <a:rPr lang="en-US" sz="2200" b="1" dirty="0">
                <a:latin typeface="Arial" panose="020B0604020202020204" pitchFamily="34" charset="0"/>
                <a:cs typeface="Arial" panose="020B0604020202020204" pitchFamily="34" charset="0"/>
              </a:rPr>
              <a:t>K-Nearest Neighbors (KNN): </a:t>
            </a:r>
            <a:r>
              <a:rPr lang="en-US" sz="2200" dirty="0">
                <a:latin typeface="Arial" panose="020B0604020202020204" pitchFamily="34" charset="0"/>
                <a:cs typeface="Arial" panose="020B0604020202020204" pitchFamily="34" charset="0"/>
              </a:rPr>
              <a:t>This is a good option for smaller datasets and can be relatively easy to implement.</a:t>
            </a:r>
          </a:p>
          <a:p>
            <a:pPr algn="l">
              <a:buFont typeface="Arial" pitchFamily="34" charset="0"/>
              <a:buChar char="•"/>
            </a:pPr>
            <a:r>
              <a:rPr lang="en-US" sz="2200" b="1" dirty="0">
                <a:latin typeface="Arial" panose="020B0604020202020204" pitchFamily="34" charset="0"/>
                <a:cs typeface="Arial" panose="020B0604020202020204" pitchFamily="34" charset="0"/>
              </a:rPr>
              <a:t>Artificial Neural Networks (ANNs): </a:t>
            </a:r>
            <a:r>
              <a:rPr lang="en-US" sz="2200" dirty="0">
                <a:latin typeface="Arial" panose="020B0604020202020204" pitchFamily="34" charset="0"/>
                <a:cs typeface="Arial" panose="020B0604020202020204" pitchFamily="34" charset="0"/>
              </a:rPr>
              <a:t>ANNs can be very powerful but also complex. They may require more data and computational resources compared to other algorithms.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3428999"/>
            <a:ext cx="11152682" cy="1423220"/>
          </a:xfrm>
        </p:spPr>
        <p:txBody>
          <a:bodyPr>
            <a:normAutofit fontScale="70000" lnSpcReduction="20000"/>
          </a:bodyPr>
          <a:lstStyle/>
          <a:p>
            <a:r>
              <a:rPr lang="en-US" sz="2800" b="1" dirty="0">
                <a:latin typeface="Arial"/>
                <a:ea typeface="+mj-lt"/>
                <a:cs typeface="Arial"/>
              </a:rPr>
              <a:t>Link</a:t>
            </a:r>
            <a:r>
              <a:rPr lang="en-US" sz="2800" b="1" dirty="0">
                <a:solidFill>
                  <a:schemeClr val="accent1"/>
                </a:solidFill>
                <a:latin typeface="Arial"/>
                <a:ea typeface="+mj-lt"/>
                <a:cs typeface="Arial"/>
              </a:rPr>
              <a:t> :https://github.com/</a:t>
            </a:r>
            <a:r>
              <a:rPr lang="en-US" sz="2800" b="1" dirty="0" err="1">
                <a:solidFill>
                  <a:schemeClr val="accent1"/>
                </a:solidFill>
                <a:latin typeface="Arial"/>
                <a:ea typeface="+mj-lt"/>
                <a:cs typeface="Arial"/>
              </a:rPr>
              <a:t>Jagadeshvarmma</a:t>
            </a:r>
            <a:r>
              <a:rPr lang="en-US" sz="2800" b="1" dirty="0">
                <a:solidFill>
                  <a:schemeClr val="accent1"/>
                </a:solidFill>
                <a:latin typeface="Arial"/>
                <a:ea typeface="+mj-lt"/>
                <a:cs typeface="Arial"/>
              </a:rPr>
              <a:t>/au810021102506_jagadeshvarma-M-C.git</a:t>
            </a:r>
            <a:endParaRPr lang="en-US" sz="2600" dirty="0">
              <a:latin typeface="Arial" panose="020B0604020202020204" pitchFamily="34" charset="0"/>
              <a:cs typeface="Arial" panose="020B0604020202020204" pitchFamily="34" charset="0"/>
            </a:endParaRPr>
          </a:p>
          <a:p>
            <a:endParaRPr lang="en-US" sz="2600" b="1" dirty="0">
              <a:latin typeface="Arial" panose="020B0604020202020204" pitchFamily="34" charset="0"/>
              <a:cs typeface="Arial" panose="020B0604020202020204" pitchFamily="34" charset="0"/>
            </a:endParaRPr>
          </a:p>
          <a:p>
            <a:r>
              <a:rPr lang="en-IN" sz="2600" b="1" dirty="0">
                <a:latin typeface="Arial" panose="020B0604020202020204" pitchFamily="34" charset="0"/>
                <a:cs typeface="Arial" panose="020B0604020202020204" pitchFamily="34" charset="0"/>
              </a:rPr>
              <a:t>YouTube link : </a:t>
            </a:r>
            <a:r>
              <a:rPr lang="en-IN" sz="2600" b="1" dirty="0">
                <a:latin typeface="Arial" panose="020B0604020202020204" pitchFamily="34" charset="0"/>
                <a:cs typeface="Arial" panose="020B0604020202020204" pitchFamily="34" charset="0"/>
                <a:hlinkClick r:id="rId2"/>
              </a:rPr>
              <a:t>https://www.youtube.com/watch?si=t061KrKshZGPlbfC&amp;v=4CFBOWCUkE4&amp;feature=youtu.be</a:t>
            </a:r>
            <a:endParaRPr lang="en-IN" sz="2600" b="1"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mc:AlternateContent xmlns:mc="http://schemas.openxmlformats.org/markup-compatibility/2006" xmlns:p14="http://schemas.microsoft.com/office/powerpoint/2010/main">
    <mc:Choice Requires="p14">
      <p:transition spd="slow" p14:dur="2000" advTm="6246"/>
    </mc:Choice>
    <mc:Fallback xmlns="">
      <p:transition spd="slow" advTm="62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WhatsApp Video 2024-04-24 at 11.28.42 PM">
            <a:hlinkClick r:id="" action="ppaction://media"/>
            <a:extLst>
              <a:ext uri="{FF2B5EF4-FFF2-40B4-BE49-F238E27FC236}">
                <a16:creationId xmlns:a16="http://schemas.microsoft.com/office/drawing/2014/main" id="{E9C7AF16-2884-DAB0-DA39-ACCD5CD2C29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064774" y="1786537"/>
            <a:ext cx="7565872" cy="4255803"/>
          </a:xfrm>
          <a:prstGeom prst="rect">
            <a:avLst/>
          </a:prstGeom>
        </p:spPr>
      </p:pic>
    </p:spTree>
    <p:extLst>
      <p:ext uri="{BB962C8B-B14F-4D97-AF65-F5344CB8AC3E}">
        <p14:creationId xmlns:p14="http://schemas.microsoft.com/office/powerpoint/2010/main" val="1552721582"/>
      </p:ext>
    </p:extLst>
  </p:cSld>
  <p:clrMapOvr>
    <a:masterClrMapping/>
  </p:clrMapOvr>
  <mc:AlternateContent xmlns:mc="http://schemas.openxmlformats.org/markup-compatibility/2006" xmlns:p14="http://schemas.microsoft.com/office/powerpoint/2010/main">
    <mc:Choice Requires="p14">
      <p:transition spd="slow" p14:dur="2000" advTm="10884"/>
    </mc:Choice>
    <mc:Fallback xmlns="">
      <p:transition spd="slow" advTm="10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44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just">
              <a:buFont typeface="Arial" pitchFamily="34" charset="0"/>
              <a:buChar char="•"/>
            </a:pPr>
            <a:r>
              <a:rPr lang="en-US" sz="2000" b="0" i="0" dirty="0">
                <a:solidFill>
                  <a:srgbClr val="0D0D0D"/>
                </a:solidFill>
                <a:effectLst/>
                <a:latin typeface="Arial" panose="020B0604020202020204" pitchFamily="34" charset="0"/>
                <a:cs typeface="Arial" panose="020B0604020202020204" pitchFamily="34" charset="0"/>
              </a:rPr>
              <a:t>In conclusion, our heart disease prediction model demonstrates promising accuracy in identifying individuals at risk of developing cardiovascular disorders. Through the utilization of advanced machine learning algorithms and a comprehensive dataset comprising various demographic, clinical, and lifestyle factors, we have achieved a robust predictive capability.</a:t>
            </a:r>
          </a:p>
          <a:p>
            <a:pPr algn="just">
              <a:buFont typeface="Arial" pitchFamily="34" charset="0"/>
              <a:buChar char="•"/>
            </a:pPr>
            <a:r>
              <a:rPr lang="en-US" sz="2000" b="0" i="0" dirty="0">
                <a:solidFill>
                  <a:srgbClr val="0D0D0D"/>
                </a:solidFill>
                <a:effectLst/>
                <a:latin typeface="Arial" panose="020B0604020202020204" pitchFamily="34" charset="0"/>
                <a:cs typeface="Arial" panose="020B0604020202020204" pitchFamily="34" charset="0"/>
              </a:rPr>
              <a:t>Our findings indicate that factors such as age, gender, blood pressure, cholesterol levels, and smoking status play significant roles in determining an individual's susceptibility to heart disease. Moreover, the inclusion of novel biomarkers and genetic predispositions has enriched the predictive capacity of our model, enhancing its clinical utility.</a:t>
            </a:r>
            <a:endParaRPr lang="en-US" sz="2000" dirty="0">
              <a:solidFill>
                <a:srgbClr val="0D0D0D"/>
              </a:solidFill>
              <a:latin typeface="Arial" panose="020B0604020202020204" pitchFamily="34" charset="0"/>
              <a:cs typeface="Arial" panose="020B0604020202020204" pitchFamily="34" charset="0"/>
            </a:endParaRPr>
          </a:p>
          <a:p>
            <a:pPr algn="just">
              <a:buFont typeface="Arial" pitchFamily="34" charset="0"/>
              <a:buChar char="•"/>
            </a:pPr>
            <a:r>
              <a:rPr lang="en-US" sz="2000" b="0" i="0" dirty="0">
                <a:solidFill>
                  <a:srgbClr val="0D0D0D"/>
                </a:solidFill>
                <a:effectLst/>
                <a:latin typeface="Arial" panose="020B0604020202020204" pitchFamily="34" charset="0"/>
                <a:cs typeface="Arial" panose="020B0604020202020204" pitchFamily="34" charset="0"/>
              </a:rPr>
              <a:t>The implications of this study extend beyond predictive analytics. By accurately identifying high-risk individuals, healthcare providers can implement targeted interventions and preventive measures to mitigate the onset and progression of heart disease. Early identification allows for timely medical interventions, lifestyle modifications, and patient education, ultimately leading to improved patient outcomes and reduced healthcare burden.</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just">
              <a:buFont typeface="+mj-lt"/>
              <a:buAutoNum type="arabicPeriod"/>
            </a:pPr>
            <a:r>
              <a:rPr lang="en-US" sz="2000" b="1" i="0" dirty="0">
                <a:solidFill>
                  <a:srgbClr val="0D0D0D"/>
                </a:solidFill>
                <a:effectLst/>
                <a:latin typeface="Söhne"/>
              </a:rPr>
              <a:t>Personalized Medicine.</a:t>
            </a:r>
          </a:p>
          <a:p>
            <a:pPr algn="just">
              <a:buFont typeface="+mj-lt"/>
              <a:buAutoNum type="arabicPeriod"/>
            </a:pPr>
            <a:r>
              <a:rPr lang="en-US" sz="2000" b="1" i="0" dirty="0">
                <a:solidFill>
                  <a:srgbClr val="0D0D0D"/>
                </a:solidFill>
                <a:effectLst/>
                <a:latin typeface="Söhne"/>
              </a:rPr>
              <a:t>Integration of Wearable Devices.</a:t>
            </a:r>
          </a:p>
          <a:p>
            <a:pPr algn="just">
              <a:buFont typeface="+mj-lt"/>
              <a:buAutoNum type="arabicPeriod"/>
            </a:pPr>
            <a:r>
              <a:rPr lang="en-US" sz="2000" b="1" i="0" dirty="0">
                <a:solidFill>
                  <a:srgbClr val="0D0D0D"/>
                </a:solidFill>
                <a:effectLst/>
                <a:latin typeface="Söhne"/>
              </a:rPr>
              <a:t>Artificial Intelligence and Big Data Analytics.</a:t>
            </a:r>
            <a:r>
              <a:rPr lang="en-US" sz="2000" b="0" i="0" dirty="0">
                <a:solidFill>
                  <a:srgbClr val="0D0D0D"/>
                </a:solidFill>
                <a:effectLst/>
                <a:latin typeface="Söhne"/>
              </a:rPr>
              <a:t> </a:t>
            </a:r>
          </a:p>
          <a:p>
            <a:pPr algn="just">
              <a:buFont typeface="+mj-lt"/>
              <a:buAutoNum type="arabicPeriod"/>
            </a:pPr>
            <a:r>
              <a:rPr lang="en-US" sz="2000" b="1" i="0" dirty="0">
                <a:solidFill>
                  <a:srgbClr val="0D0D0D"/>
                </a:solidFill>
                <a:effectLst/>
                <a:latin typeface="Söhne"/>
              </a:rPr>
              <a:t>Predictive Biomarkers.</a:t>
            </a:r>
            <a:endParaRPr lang="en-US" sz="2000" b="0" i="0" dirty="0">
              <a:solidFill>
                <a:srgbClr val="0D0D0D"/>
              </a:solidFill>
              <a:effectLst/>
              <a:latin typeface="Söhne"/>
            </a:endParaRPr>
          </a:p>
          <a:p>
            <a:pPr algn="just">
              <a:buFont typeface="+mj-lt"/>
              <a:buAutoNum type="arabicPeriod"/>
            </a:pPr>
            <a:r>
              <a:rPr lang="en-US" sz="2000" b="1" i="0" dirty="0">
                <a:solidFill>
                  <a:srgbClr val="0D0D0D"/>
                </a:solidFill>
                <a:effectLst/>
                <a:latin typeface="Söhne"/>
              </a:rPr>
              <a:t>Integration of Multi-omics Data.</a:t>
            </a:r>
          </a:p>
          <a:p>
            <a:pPr algn="just">
              <a:buFont typeface="+mj-lt"/>
              <a:buAutoNum type="arabicPeriod"/>
            </a:pPr>
            <a:r>
              <a:rPr lang="en-US" sz="2000" b="1" i="0" dirty="0">
                <a:solidFill>
                  <a:srgbClr val="0D0D0D"/>
                </a:solidFill>
                <a:effectLst/>
                <a:latin typeface="Söhne"/>
              </a:rPr>
              <a:t>Telemedicine and Remote Monitoring.</a:t>
            </a:r>
          </a:p>
          <a:p>
            <a:pPr algn="just">
              <a:buFont typeface="+mj-lt"/>
              <a:buAutoNum type="arabicPeriod"/>
            </a:pPr>
            <a:r>
              <a:rPr lang="en-US" sz="2000" b="1" i="0" dirty="0">
                <a:solidFill>
                  <a:srgbClr val="0D0D0D"/>
                </a:solidFill>
                <a:effectLst/>
                <a:latin typeface="Söhne"/>
              </a:rPr>
              <a:t>Social Determinants of Health.</a:t>
            </a:r>
            <a:endParaRPr lang="en-US" sz="2000" b="0" i="0" dirty="0">
              <a:solidFill>
                <a:srgbClr val="0D0D0D"/>
              </a:solidFill>
              <a:effectLst/>
              <a:latin typeface="Söhne"/>
            </a:endParaRPr>
          </a:p>
          <a:p>
            <a:pPr algn="just">
              <a:buFont typeface="+mj-lt"/>
              <a:buAutoNum type="arabicPeriod"/>
            </a:pPr>
            <a:r>
              <a:rPr lang="en-US" sz="2000" b="1" i="0" dirty="0">
                <a:solidFill>
                  <a:srgbClr val="0D0D0D"/>
                </a:solidFill>
                <a:effectLst/>
                <a:latin typeface="Söhne"/>
              </a:rPr>
              <a:t>Blockchain Technology for Data Security.</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924</Words>
  <Application>Microsoft Office PowerPoint</Application>
  <PresentationFormat>Widescreen</PresentationFormat>
  <Paragraphs>91</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Heart Disease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Unnikrishnan D</cp:lastModifiedBy>
  <cp:revision>98</cp:revision>
  <dcterms:created xsi:type="dcterms:W3CDTF">2021-04-26T07:43:48Z</dcterms:created>
  <dcterms:modified xsi:type="dcterms:W3CDTF">2024-04-24T18:03:29Z</dcterms:modified>
</cp:coreProperties>
</file>