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80" r:id="rId6"/>
    <p:sldId id="277" r:id="rId7"/>
    <p:sldId id="276" r:id="rId8"/>
    <p:sldId id="275" r:id="rId9"/>
    <p:sldId id="265" r:id="rId10"/>
    <p:sldId id="260" r:id="rId11"/>
    <p:sldId id="262" r:id="rId12"/>
    <p:sldId id="263" r:id="rId13"/>
    <p:sldId id="264" r:id="rId14"/>
    <p:sldId id="266" r:id="rId15"/>
    <p:sldId id="267" r:id="rId16"/>
    <p:sldId id="268" r:id="rId17"/>
    <p:sldId id="273" r:id="rId18"/>
    <p:sldId id="269" r:id="rId19"/>
    <p:sldId id="271" r:id="rId20"/>
    <p:sldId id="270" r:id="rId21"/>
    <p:sldId id="272" r:id="rId22"/>
    <p:sldId id="274"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gadhesh b" initials="Jb" lastIdx="1" clrIdx="0">
    <p:extLst>
      <p:ext uri="{19B8F6BF-5375-455C-9EA6-DF929625EA0E}">
        <p15:presenceInfo xmlns:p15="http://schemas.microsoft.com/office/powerpoint/2012/main" userId="177cdec83b610f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a:srgbClr val="C2BE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5E2B1-2C2F-46D9-884D-C1D915AB116E}"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189035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5E2B1-2C2F-46D9-884D-C1D915AB116E}"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412521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5E2B1-2C2F-46D9-884D-C1D915AB116E}"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167280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5E2B1-2C2F-46D9-884D-C1D915AB116E}"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5439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5E2B1-2C2F-46D9-884D-C1D915AB116E}"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397954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5E2B1-2C2F-46D9-884D-C1D915AB116E}"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99228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5E2B1-2C2F-46D9-884D-C1D915AB116E}"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10936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5E2B1-2C2F-46D9-884D-C1D915AB116E}"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366970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5E2B1-2C2F-46D9-884D-C1D915AB116E}"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175406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5E2B1-2C2F-46D9-884D-C1D915AB116E}"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22201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5E2B1-2C2F-46D9-884D-C1D915AB116E}"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219CB-A374-4AFB-A328-5A5AEF3A1C11}" type="slidenum">
              <a:rPr lang="en-IN" smtClean="0"/>
              <a:t>‹#›</a:t>
            </a:fld>
            <a:endParaRPr lang="en-IN"/>
          </a:p>
        </p:txBody>
      </p:sp>
    </p:spTree>
    <p:extLst>
      <p:ext uri="{BB962C8B-B14F-4D97-AF65-F5344CB8AC3E}">
        <p14:creationId xmlns:p14="http://schemas.microsoft.com/office/powerpoint/2010/main" val="92866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5E2B1-2C2F-46D9-884D-C1D915AB116E}" type="datetimeFigureOut">
              <a:rPr lang="en-IN" smtClean="0"/>
              <a:t>09-12-2022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219CB-A374-4AFB-A328-5A5AEF3A1C11}" type="slidenum">
              <a:rPr lang="en-IN" smtClean="0"/>
              <a:t>‹#›</a:t>
            </a:fld>
            <a:endParaRPr lang="en-IN"/>
          </a:p>
        </p:txBody>
      </p:sp>
    </p:spTree>
    <p:extLst>
      <p:ext uri="{BB962C8B-B14F-4D97-AF65-F5344CB8AC3E}">
        <p14:creationId xmlns:p14="http://schemas.microsoft.com/office/powerpoint/2010/main" val="192180245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0ABED3-A7AB-3232-8645-CA0BD4F21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92000" cy="6858000"/>
          </a:xfrm>
          <a:prstGeom prst="rect">
            <a:avLst/>
          </a:prstGeom>
        </p:spPr>
      </p:pic>
      <p:sp>
        <p:nvSpPr>
          <p:cNvPr id="6" name="TextBox 5">
            <a:extLst>
              <a:ext uri="{FF2B5EF4-FFF2-40B4-BE49-F238E27FC236}">
                <a16:creationId xmlns:a16="http://schemas.microsoft.com/office/drawing/2014/main" id="{88FC1ED2-5C13-6952-2465-175E1671D5AC}"/>
              </a:ext>
            </a:extLst>
          </p:cNvPr>
          <p:cNvSpPr txBox="1"/>
          <p:nvPr/>
        </p:nvSpPr>
        <p:spPr>
          <a:xfrm>
            <a:off x="2559423" y="4168587"/>
            <a:ext cx="7073153" cy="769441"/>
          </a:xfrm>
          <a:prstGeom prst="rect">
            <a:avLst/>
          </a:prstGeom>
          <a:noFill/>
        </p:spPr>
        <p:txBody>
          <a:bodyPr wrap="square" rtlCol="0">
            <a:spAutoFit/>
          </a:bodyPr>
          <a:lstStyle/>
          <a:p>
            <a:pPr algn="ctr"/>
            <a:r>
              <a:rPr lang="en-IN" sz="4400" b="1" dirty="0"/>
              <a:t>Product Review Analysis </a:t>
            </a:r>
          </a:p>
        </p:txBody>
      </p:sp>
      <p:sp>
        <p:nvSpPr>
          <p:cNvPr id="2" name="Rectangle 1">
            <a:extLst>
              <a:ext uri="{FF2B5EF4-FFF2-40B4-BE49-F238E27FC236}">
                <a16:creationId xmlns:a16="http://schemas.microsoft.com/office/drawing/2014/main" id="{96DA1C43-C54A-CE1B-E237-5EF97DD540F5}"/>
              </a:ext>
            </a:extLst>
          </p:cNvPr>
          <p:cNvSpPr/>
          <p:nvPr/>
        </p:nvSpPr>
        <p:spPr>
          <a:xfrm>
            <a:off x="9260539" y="3944471"/>
            <a:ext cx="2931459" cy="29135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6545C5E-F9B0-611C-9A3F-772525203360}"/>
              </a:ext>
            </a:extLst>
          </p:cNvPr>
          <p:cNvSpPr txBox="1"/>
          <p:nvPr/>
        </p:nvSpPr>
        <p:spPr>
          <a:xfrm>
            <a:off x="10641106" y="5401235"/>
            <a:ext cx="1550894" cy="1384995"/>
          </a:xfrm>
          <a:prstGeom prst="rect">
            <a:avLst/>
          </a:prstGeom>
          <a:noFill/>
        </p:spPr>
        <p:txBody>
          <a:bodyPr wrap="square" rtlCol="0">
            <a:spAutoFit/>
          </a:bodyPr>
          <a:lstStyle/>
          <a:p>
            <a:r>
              <a:rPr lang="en-IN" sz="1400" dirty="0"/>
              <a:t>By: </a:t>
            </a:r>
          </a:p>
          <a:p>
            <a:r>
              <a:rPr lang="en-IN" sz="1400" dirty="0"/>
              <a:t>Parthiban.M</a:t>
            </a:r>
          </a:p>
          <a:p>
            <a:r>
              <a:rPr lang="en-IN" sz="1400" dirty="0"/>
              <a:t>Jagadhesh.B</a:t>
            </a:r>
          </a:p>
          <a:p>
            <a:r>
              <a:rPr lang="en-IN" sz="1400" dirty="0"/>
              <a:t>Nithish.R</a:t>
            </a:r>
          </a:p>
          <a:p>
            <a:r>
              <a:rPr lang="en-IN" sz="1400" dirty="0"/>
              <a:t>Mayank.U</a:t>
            </a:r>
          </a:p>
          <a:p>
            <a:r>
              <a:rPr lang="en-IN" sz="1400" dirty="0"/>
              <a:t>Abdullah.A</a:t>
            </a:r>
          </a:p>
        </p:txBody>
      </p:sp>
    </p:spTree>
    <p:extLst>
      <p:ext uri="{BB962C8B-B14F-4D97-AF65-F5344CB8AC3E}">
        <p14:creationId xmlns:p14="http://schemas.microsoft.com/office/powerpoint/2010/main" val="129028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POSITIVE REVIEWS COUNT FORECAST FOR DIGITAL MUSIC CATEGORY</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A3C14A4-829C-4186-29C9-1434285418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 b="4118"/>
          <a:stretch/>
        </p:blipFill>
        <p:spPr bwMode="auto">
          <a:xfrm>
            <a:off x="864323" y="1220321"/>
            <a:ext cx="10619465" cy="47732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B202101-95C3-2F5B-81AD-FA0F8F0181A8}"/>
              </a:ext>
            </a:extLst>
          </p:cNvPr>
          <p:cNvSpPr/>
          <p:nvPr/>
        </p:nvSpPr>
        <p:spPr>
          <a:xfrm>
            <a:off x="1958017" y="5977072"/>
            <a:ext cx="8701018" cy="31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Helvetica" panose="020B0604020202020204" pitchFamily="34" charset="0"/>
                <a:cs typeface="Helvetica" panose="020B0604020202020204" pitchFamily="34" charset="0"/>
              </a:rPr>
              <a:t>Time period over the years(1997 - 2018)</a:t>
            </a:r>
          </a:p>
        </p:txBody>
      </p:sp>
      <p:sp>
        <p:nvSpPr>
          <p:cNvPr id="7" name="TextBox 6">
            <a:extLst>
              <a:ext uri="{FF2B5EF4-FFF2-40B4-BE49-F238E27FC236}">
                <a16:creationId xmlns:a16="http://schemas.microsoft.com/office/drawing/2014/main" id="{63D26BEE-C004-6F95-0516-24E4F1E0C4F2}"/>
              </a:ext>
            </a:extLst>
          </p:cNvPr>
          <p:cNvSpPr txBox="1"/>
          <p:nvPr/>
        </p:nvSpPr>
        <p:spPr>
          <a:xfrm rot="16200000">
            <a:off x="-447062" y="3290500"/>
            <a:ext cx="2207945" cy="276999"/>
          </a:xfrm>
          <a:prstGeom prst="rect">
            <a:avLst/>
          </a:prstGeom>
          <a:noFill/>
        </p:spPr>
        <p:txBody>
          <a:bodyPr wrap="square">
            <a:spAutoFit/>
          </a:bodyPr>
          <a:lstStyle/>
          <a:p>
            <a:r>
              <a:rPr lang="en-IN" sz="1200" dirty="0"/>
              <a:t>Count of the reviews</a:t>
            </a:r>
          </a:p>
        </p:txBody>
      </p:sp>
      <p:sp>
        <p:nvSpPr>
          <p:cNvPr id="9" name="Speech Bubble: Rectangle with Corners Rounded 8">
            <a:extLst>
              <a:ext uri="{FF2B5EF4-FFF2-40B4-BE49-F238E27FC236}">
                <a16:creationId xmlns:a16="http://schemas.microsoft.com/office/drawing/2014/main" id="{32D8FBB9-7E64-B3B1-AE02-20F835821F98}"/>
              </a:ext>
            </a:extLst>
          </p:cNvPr>
          <p:cNvSpPr/>
          <p:nvPr/>
        </p:nvSpPr>
        <p:spPr>
          <a:xfrm>
            <a:off x="10225924" y="5827317"/>
            <a:ext cx="1004047" cy="627529"/>
          </a:xfrm>
          <a:prstGeom prst="wedgeRoundRectCallout">
            <a:avLst>
              <a:gd name="adj1" fmla="val -14711"/>
              <a:gd name="adj2" fmla="val -11649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300</a:t>
            </a:r>
          </a:p>
          <a:p>
            <a:pPr algn="ctr"/>
            <a:r>
              <a:rPr lang="en-IN" sz="1400" b="1" dirty="0">
                <a:solidFill>
                  <a:schemeClr val="tx1"/>
                </a:solidFill>
              </a:rPr>
              <a:t>reviews</a:t>
            </a:r>
          </a:p>
        </p:txBody>
      </p:sp>
      <p:sp>
        <p:nvSpPr>
          <p:cNvPr id="10" name="Speech Bubble: Rectangle with Corners Rounded 9">
            <a:extLst>
              <a:ext uri="{FF2B5EF4-FFF2-40B4-BE49-F238E27FC236}">
                <a16:creationId xmlns:a16="http://schemas.microsoft.com/office/drawing/2014/main" id="{CA4AF606-4871-97B1-FCB2-CD18E51EB510}"/>
              </a:ext>
            </a:extLst>
          </p:cNvPr>
          <p:cNvSpPr/>
          <p:nvPr/>
        </p:nvSpPr>
        <p:spPr>
          <a:xfrm>
            <a:off x="10392020" y="3606944"/>
            <a:ext cx="1004047" cy="627529"/>
          </a:xfrm>
          <a:prstGeom prst="wedgeRoundRectCallout">
            <a:avLst>
              <a:gd name="adj1" fmla="val -36904"/>
              <a:gd name="adj2" fmla="val 13821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700 reviews</a:t>
            </a:r>
          </a:p>
        </p:txBody>
      </p:sp>
    </p:spTree>
    <p:extLst>
      <p:ext uri="{BB962C8B-B14F-4D97-AF65-F5344CB8AC3E}">
        <p14:creationId xmlns:p14="http://schemas.microsoft.com/office/powerpoint/2010/main" val="155665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NEGATIVE REVIEWS COUNT FORECAST FOR DIGITAL MUSIC CATEGORY</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B202101-95C3-2F5B-81AD-FA0F8F0181A8}"/>
              </a:ext>
            </a:extLst>
          </p:cNvPr>
          <p:cNvSpPr/>
          <p:nvPr/>
        </p:nvSpPr>
        <p:spPr>
          <a:xfrm>
            <a:off x="1958017" y="5977072"/>
            <a:ext cx="8701018" cy="31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Helvetica" panose="020B0604020202020204" pitchFamily="34" charset="0"/>
                <a:cs typeface="Helvetica" panose="020B0604020202020204" pitchFamily="34" charset="0"/>
              </a:rPr>
              <a:t>Time period over the years(1997 - 2018)</a:t>
            </a:r>
          </a:p>
        </p:txBody>
      </p:sp>
      <p:sp>
        <p:nvSpPr>
          <p:cNvPr id="7" name="TextBox 6">
            <a:extLst>
              <a:ext uri="{FF2B5EF4-FFF2-40B4-BE49-F238E27FC236}">
                <a16:creationId xmlns:a16="http://schemas.microsoft.com/office/drawing/2014/main" id="{63D26BEE-C004-6F95-0516-24E4F1E0C4F2}"/>
              </a:ext>
            </a:extLst>
          </p:cNvPr>
          <p:cNvSpPr txBox="1"/>
          <p:nvPr/>
        </p:nvSpPr>
        <p:spPr>
          <a:xfrm rot="16200000">
            <a:off x="-205193" y="3164994"/>
            <a:ext cx="2207945" cy="276999"/>
          </a:xfrm>
          <a:prstGeom prst="rect">
            <a:avLst/>
          </a:prstGeom>
          <a:noFill/>
        </p:spPr>
        <p:txBody>
          <a:bodyPr wrap="square">
            <a:spAutoFit/>
          </a:bodyPr>
          <a:lstStyle/>
          <a:p>
            <a:r>
              <a:rPr lang="en-IN" sz="1200" dirty="0"/>
              <a:t>Count of the reviews</a:t>
            </a:r>
          </a:p>
        </p:txBody>
      </p:sp>
      <p:pic>
        <p:nvPicPr>
          <p:cNvPr id="3074" name="Picture 2">
            <a:extLst>
              <a:ext uri="{FF2B5EF4-FFF2-40B4-BE49-F238E27FC236}">
                <a16:creationId xmlns:a16="http://schemas.microsoft.com/office/drawing/2014/main" id="{AE75B75A-EE11-084D-F187-2B40306562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937"/>
          <a:stretch/>
        </p:blipFill>
        <p:spPr bwMode="auto">
          <a:xfrm>
            <a:off x="1037279" y="1219054"/>
            <a:ext cx="9944100" cy="4758018"/>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with Corners Rounded 2">
            <a:extLst>
              <a:ext uri="{FF2B5EF4-FFF2-40B4-BE49-F238E27FC236}">
                <a16:creationId xmlns:a16="http://schemas.microsoft.com/office/drawing/2014/main" id="{B7CA44F3-033F-EBAF-91D4-C23F809E7693}"/>
              </a:ext>
            </a:extLst>
          </p:cNvPr>
          <p:cNvSpPr/>
          <p:nvPr/>
        </p:nvSpPr>
        <p:spPr>
          <a:xfrm>
            <a:off x="9816160" y="5661066"/>
            <a:ext cx="1004047" cy="627529"/>
          </a:xfrm>
          <a:prstGeom prst="wedgeRoundRectCallout">
            <a:avLst>
              <a:gd name="adj1" fmla="val -40264"/>
              <a:gd name="adj2" fmla="val -1225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50</a:t>
            </a:r>
          </a:p>
          <a:p>
            <a:pPr algn="ctr"/>
            <a:r>
              <a:rPr lang="en-IN" sz="1400" b="1" dirty="0">
                <a:solidFill>
                  <a:schemeClr val="tx1"/>
                </a:solidFill>
              </a:rPr>
              <a:t>reviews</a:t>
            </a:r>
          </a:p>
        </p:txBody>
      </p:sp>
      <p:sp>
        <p:nvSpPr>
          <p:cNvPr id="4" name="Speech Bubble: Rectangle with Corners Rounded 3">
            <a:extLst>
              <a:ext uri="{FF2B5EF4-FFF2-40B4-BE49-F238E27FC236}">
                <a16:creationId xmlns:a16="http://schemas.microsoft.com/office/drawing/2014/main" id="{23555CE4-F072-7B66-1905-64870BAAB5D9}"/>
              </a:ext>
            </a:extLst>
          </p:cNvPr>
          <p:cNvSpPr/>
          <p:nvPr/>
        </p:nvSpPr>
        <p:spPr>
          <a:xfrm>
            <a:off x="10669543" y="3126296"/>
            <a:ext cx="1004047" cy="627529"/>
          </a:xfrm>
          <a:prstGeom prst="wedgeRoundRectCallout">
            <a:avLst>
              <a:gd name="adj1" fmla="val -70833"/>
              <a:gd name="adj2" fmla="val 9678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170</a:t>
            </a:r>
          </a:p>
          <a:p>
            <a:pPr algn="ctr"/>
            <a:r>
              <a:rPr lang="en-IN" sz="1400" b="1" dirty="0">
                <a:solidFill>
                  <a:schemeClr val="tx1"/>
                </a:solidFill>
              </a:rPr>
              <a:t>reviews</a:t>
            </a:r>
          </a:p>
        </p:txBody>
      </p:sp>
    </p:spTree>
    <p:extLst>
      <p:ext uri="{BB962C8B-B14F-4D97-AF65-F5344CB8AC3E}">
        <p14:creationId xmlns:p14="http://schemas.microsoft.com/office/powerpoint/2010/main" val="63098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1"/>
                </a:solidFill>
                <a:latin typeface="Cambria" panose="02040503050406030204" pitchFamily="18" charset="0"/>
                <a:ea typeface="Cambria" panose="02040503050406030204" pitchFamily="18" charset="0"/>
              </a:rPr>
              <a:t>POSITIVE REVIEWS COUNT FORECAST FOR MUSICAL INSTRUMENTS CATEGORY</a:t>
            </a:r>
            <a:endParaRPr lang="en-IN" sz="26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B202101-95C3-2F5B-81AD-FA0F8F0181A8}"/>
              </a:ext>
            </a:extLst>
          </p:cNvPr>
          <p:cNvSpPr/>
          <p:nvPr/>
        </p:nvSpPr>
        <p:spPr>
          <a:xfrm>
            <a:off x="1951679" y="6024283"/>
            <a:ext cx="8701018" cy="31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Helvetica" panose="020B0604020202020204" pitchFamily="34" charset="0"/>
                <a:cs typeface="Helvetica" panose="020B0604020202020204" pitchFamily="34" charset="0"/>
              </a:rPr>
              <a:t>Time period over the years(1997 - 2018)</a:t>
            </a:r>
          </a:p>
        </p:txBody>
      </p:sp>
      <p:sp>
        <p:nvSpPr>
          <p:cNvPr id="7" name="TextBox 6">
            <a:extLst>
              <a:ext uri="{FF2B5EF4-FFF2-40B4-BE49-F238E27FC236}">
                <a16:creationId xmlns:a16="http://schemas.microsoft.com/office/drawing/2014/main" id="{63D26BEE-C004-6F95-0516-24E4F1E0C4F2}"/>
              </a:ext>
            </a:extLst>
          </p:cNvPr>
          <p:cNvSpPr txBox="1"/>
          <p:nvPr/>
        </p:nvSpPr>
        <p:spPr>
          <a:xfrm rot="16200000">
            <a:off x="-193514" y="3290500"/>
            <a:ext cx="2207945" cy="276999"/>
          </a:xfrm>
          <a:prstGeom prst="rect">
            <a:avLst/>
          </a:prstGeom>
          <a:noFill/>
        </p:spPr>
        <p:txBody>
          <a:bodyPr wrap="square">
            <a:spAutoFit/>
          </a:bodyPr>
          <a:lstStyle/>
          <a:p>
            <a:r>
              <a:rPr lang="en-IN" sz="1200" dirty="0"/>
              <a:t>Count of the reviews</a:t>
            </a:r>
          </a:p>
        </p:txBody>
      </p:sp>
      <p:pic>
        <p:nvPicPr>
          <p:cNvPr id="4098" name="Picture 2">
            <a:extLst>
              <a:ext uri="{FF2B5EF4-FFF2-40B4-BE49-F238E27FC236}">
                <a16:creationId xmlns:a16="http://schemas.microsoft.com/office/drawing/2014/main" id="{CE311F24-56A6-355A-59D3-3B84E1035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936"/>
          <a:stretch/>
        </p:blipFill>
        <p:spPr bwMode="auto">
          <a:xfrm>
            <a:off x="1048958" y="1293159"/>
            <a:ext cx="10010775" cy="4758018"/>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with Corners Rounded 2">
            <a:extLst>
              <a:ext uri="{FF2B5EF4-FFF2-40B4-BE49-F238E27FC236}">
                <a16:creationId xmlns:a16="http://schemas.microsoft.com/office/drawing/2014/main" id="{0E35C7B3-D7AC-3D1E-7D6B-1867450B5082}"/>
              </a:ext>
            </a:extLst>
          </p:cNvPr>
          <p:cNvSpPr/>
          <p:nvPr/>
        </p:nvSpPr>
        <p:spPr>
          <a:xfrm>
            <a:off x="10666306" y="5039055"/>
            <a:ext cx="1004047" cy="627529"/>
          </a:xfrm>
          <a:prstGeom prst="wedgeRoundRectCallout">
            <a:avLst>
              <a:gd name="adj1" fmla="val -89150"/>
              <a:gd name="adj2" fmla="val -846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1000 </a:t>
            </a:r>
          </a:p>
          <a:p>
            <a:pPr algn="ctr"/>
            <a:r>
              <a:rPr lang="en-IN" sz="1400" b="1" dirty="0">
                <a:solidFill>
                  <a:schemeClr val="tx1"/>
                </a:solidFill>
              </a:rPr>
              <a:t>reviews</a:t>
            </a:r>
          </a:p>
        </p:txBody>
      </p:sp>
      <p:sp>
        <p:nvSpPr>
          <p:cNvPr id="4" name="Speech Bubble: Rectangle with Corners Rounded 3">
            <a:extLst>
              <a:ext uri="{FF2B5EF4-FFF2-40B4-BE49-F238E27FC236}">
                <a16:creationId xmlns:a16="http://schemas.microsoft.com/office/drawing/2014/main" id="{BC329704-7D7E-C72C-C093-C8F92544133E}"/>
              </a:ext>
            </a:extLst>
          </p:cNvPr>
          <p:cNvSpPr/>
          <p:nvPr/>
        </p:nvSpPr>
        <p:spPr>
          <a:xfrm>
            <a:off x="8510909" y="1859058"/>
            <a:ext cx="1004047" cy="627529"/>
          </a:xfrm>
          <a:prstGeom prst="wedgeRoundRectCallout">
            <a:avLst>
              <a:gd name="adj1" fmla="val 97752"/>
              <a:gd name="adj2" fmla="val -977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4300</a:t>
            </a:r>
          </a:p>
          <a:p>
            <a:pPr algn="ctr"/>
            <a:r>
              <a:rPr lang="en-IN" sz="1400" b="1" dirty="0">
                <a:solidFill>
                  <a:schemeClr val="tx1"/>
                </a:solidFill>
              </a:rPr>
              <a:t>reviews</a:t>
            </a:r>
          </a:p>
        </p:txBody>
      </p:sp>
    </p:spTree>
    <p:extLst>
      <p:ext uri="{BB962C8B-B14F-4D97-AF65-F5344CB8AC3E}">
        <p14:creationId xmlns:p14="http://schemas.microsoft.com/office/powerpoint/2010/main" val="420752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1"/>
                </a:solidFill>
                <a:latin typeface="Cambria" panose="02040503050406030204" pitchFamily="18" charset="0"/>
                <a:ea typeface="Cambria" panose="02040503050406030204" pitchFamily="18" charset="0"/>
              </a:rPr>
              <a:t>NEGATIVE REVIEWS COUNT FORECAST FOR MUSICAL INSTRUMENTS CATEGORY</a:t>
            </a:r>
            <a:endParaRPr lang="en-IN" sz="26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B202101-95C3-2F5B-81AD-FA0F8F0181A8}"/>
              </a:ext>
            </a:extLst>
          </p:cNvPr>
          <p:cNvSpPr/>
          <p:nvPr/>
        </p:nvSpPr>
        <p:spPr>
          <a:xfrm>
            <a:off x="1951679" y="6024283"/>
            <a:ext cx="8701018" cy="31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Helvetica" panose="020B0604020202020204" pitchFamily="34" charset="0"/>
                <a:cs typeface="Helvetica" panose="020B0604020202020204" pitchFamily="34" charset="0"/>
              </a:rPr>
              <a:t>Time period over the years(1997 - 2018)</a:t>
            </a:r>
          </a:p>
        </p:txBody>
      </p:sp>
      <p:sp>
        <p:nvSpPr>
          <p:cNvPr id="7" name="TextBox 6">
            <a:extLst>
              <a:ext uri="{FF2B5EF4-FFF2-40B4-BE49-F238E27FC236}">
                <a16:creationId xmlns:a16="http://schemas.microsoft.com/office/drawing/2014/main" id="{63D26BEE-C004-6F95-0516-24E4F1E0C4F2}"/>
              </a:ext>
            </a:extLst>
          </p:cNvPr>
          <p:cNvSpPr txBox="1"/>
          <p:nvPr/>
        </p:nvSpPr>
        <p:spPr>
          <a:xfrm rot="16200000">
            <a:off x="-294520" y="3290500"/>
            <a:ext cx="2207945" cy="276999"/>
          </a:xfrm>
          <a:prstGeom prst="rect">
            <a:avLst/>
          </a:prstGeom>
          <a:noFill/>
        </p:spPr>
        <p:txBody>
          <a:bodyPr wrap="square">
            <a:spAutoFit/>
          </a:bodyPr>
          <a:lstStyle/>
          <a:p>
            <a:r>
              <a:rPr lang="en-IN" sz="1200" dirty="0"/>
              <a:t>Count of the reviews</a:t>
            </a:r>
          </a:p>
        </p:txBody>
      </p:sp>
      <p:pic>
        <p:nvPicPr>
          <p:cNvPr id="5122" name="Picture 2">
            <a:extLst>
              <a:ext uri="{FF2B5EF4-FFF2-40B4-BE49-F238E27FC236}">
                <a16:creationId xmlns:a16="http://schemas.microsoft.com/office/drawing/2014/main" id="{29F39E43-0A35-2611-ED32-C750C18F9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93"/>
          <a:stretch/>
        </p:blipFill>
        <p:spPr bwMode="auto">
          <a:xfrm>
            <a:off x="947952" y="1265705"/>
            <a:ext cx="10296093" cy="4758578"/>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with Corners Rounded 5">
            <a:extLst>
              <a:ext uri="{FF2B5EF4-FFF2-40B4-BE49-F238E27FC236}">
                <a16:creationId xmlns:a16="http://schemas.microsoft.com/office/drawing/2014/main" id="{7CA3C2AF-120B-2D67-7FE3-F28A7251F780}"/>
              </a:ext>
            </a:extLst>
          </p:cNvPr>
          <p:cNvSpPr/>
          <p:nvPr/>
        </p:nvSpPr>
        <p:spPr>
          <a:xfrm>
            <a:off x="10975040" y="2212038"/>
            <a:ext cx="1004047" cy="627529"/>
          </a:xfrm>
          <a:prstGeom prst="wedgeRoundRectCallout">
            <a:avLst>
              <a:gd name="adj1" fmla="val -73511"/>
              <a:gd name="adj2" fmla="val -12607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750</a:t>
            </a:r>
          </a:p>
          <a:p>
            <a:pPr algn="ctr"/>
            <a:r>
              <a:rPr lang="en-IN" sz="1400" b="1" dirty="0">
                <a:solidFill>
                  <a:schemeClr val="tx1"/>
                </a:solidFill>
              </a:rPr>
              <a:t>reviews</a:t>
            </a:r>
          </a:p>
        </p:txBody>
      </p:sp>
      <p:sp>
        <p:nvSpPr>
          <p:cNvPr id="8" name="Speech Bubble: Rectangle with Corners Rounded 7">
            <a:extLst>
              <a:ext uri="{FF2B5EF4-FFF2-40B4-BE49-F238E27FC236}">
                <a16:creationId xmlns:a16="http://schemas.microsoft.com/office/drawing/2014/main" id="{ABA0FE40-24DF-81FD-25C8-F4579BD2610A}"/>
              </a:ext>
            </a:extLst>
          </p:cNvPr>
          <p:cNvSpPr/>
          <p:nvPr/>
        </p:nvSpPr>
        <p:spPr>
          <a:xfrm>
            <a:off x="10150673" y="3785900"/>
            <a:ext cx="1004047" cy="627529"/>
          </a:xfrm>
          <a:prstGeom prst="wedgeRoundRectCallout">
            <a:avLst>
              <a:gd name="adj1" fmla="val -74929"/>
              <a:gd name="adj2" fmla="val -19521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550</a:t>
            </a:r>
          </a:p>
          <a:p>
            <a:pPr algn="ctr"/>
            <a:r>
              <a:rPr lang="en-IN" sz="1400" b="1" dirty="0">
                <a:solidFill>
                  <a:schemeClr val="tx1"/>
                </a:solidFill>
              </a:rPr>
              <a:t>reviews</a:t>
            </a:r>
          </a:p>
        </p:txBody>
      </p:sp>
    </p:spTree>
    <p:extLst>
      <p:ext uri="{BB962C8B-B14F-4D97-AF65-F5344CB8AC3E}">
        <p14:creationId xmlns:p14="http://schemas.microsoft.com/office/powerpoint/2010/main" val="265867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TEXT CLASSIFICATION DIGITAL MUSIC CATEGORY</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236BE0EE-B07A-662A-1D44-827393747D5A}"/>
              </a:ext>
            </a:extLst>
          </p:cNvPr>
          <p:cNvGraphicFramePr>
            <a:graphicFrameLocks noGrp="1"/>
          </p:cNvGraphicFramePr>
          <p:nvPr>
            <p:extLst>
              <p:ext uri="{D42A27DB-BD31-4B8C-83A1-F6EECF244321}">
                <p14:modId xmlns:p14="http://schemas.microsoft.com/office/powerpoint/2010/main" val="2175702668"/>
              </p:ext>
            </p:extLst>
          </p:nvPr>
        </p:nvGraphicFramePr>
        <p:xfrm>
          <a:off x="2225480" y="1865081"/>
          <a:ext cx="7741025" cy="2264435"/>
        </p:xfrm>
        <a:graphic>
          <a:graphicData uri="http://schemas.openxmlformats.org/drawingml/2006/table">
            <a:tbl>
              <a:tblPr firstRow="1" bandRow="1">
                <a:tableStyleId>{5C22544A-7EE6-4342-B048-85BDC9FD1C3A}</a:tableStyleId>
              </a:tblPr>
              <a:tblGrid>
                <a:gridCol w="1480988">
                  <a:extLst>
                    <a:ext uri="{9D8B030D-6E8A-4147-A177-3AD203B41FA5}">
                      <a16:colId xmlns:a16="http://schemas.microsoft.com/office/drawing/2014/main" val="2231947313"/>
                    </a:ext>
                  </a:extLst>
                </a:gridCol>
                <a:gridCol w="1664581">
                  <a:extLst>
                    <a:ext uri="{9D8B030D-6E8A-4147-A177-3AD203B41FA5}">
                      <a16:colId xmlns:a16="http://schemas.microsoft.com/office/drawing/2014/main" val="1620343601"/>
                    </a:ext>
                  </a:extLst>
                </a:gridCol>
                <a:gridCol w="1664581">
                  <a:extLst>
                    <a:ext uri="{9D8B030D-6E8A-4147-A177-3AD203B41FA5}">
                      <a16:colId xmlns:a16="http://schemas.microsoft.com/office/drawing/2014/main" val="76774597"/>
                    </a:ext>
                  </a:extLst>
                </a:gridCol>
                <a:gridCol w="1269188">
                  <a:extLst>
                    <a:ext uri="{9D8B030D-6E8A-4147-A177-3AD203B41FA5}">
                      <a16:colId xmlns:a16="http://schemas.microsoft.com/office/drawing/2014/main" val="3401306720"/>
                    </a:ext>
                  </a:extLst>
                </a:gridCol>
                <a:gridCol w="1661687">
                  <a:extLst>
                    <a:ext uri="{9D8B030D-6E8A-4147-A177-3AD203B41FA5}">
                      <a16:colId xmlns:a16="http://schemas.microsoft.com/office/drawing/2014/main" val="1987072431"/>
                    </a:ext>
                  </a:extLst>
                </a:gridCol>
              </a:tblGrid>
              <a:tr h="534149">
                <a:tc>
                  <a:txBody>
                    <a:bodyPr/>
                    <a:lstStyle/>
                    <a:p>
                      <a:pPr algn="ctr"/>
                      <a:r>
                        <a:rPr lang="en-IN" dirty="0">
                          <a:solidFill>
                            <a:schemeClr val="tx1"/>
                          </a:solidFill>
                          <a:latin typeface="+mn-lt"/>
                          <a:ea typeface="Cambria" panose="02040503050406030204" pitchFamily="18" charset="0"/>
                        </a:rPr>
                        <a:t>MODEL</a:t>
                      </a:r>
                    </a:p>
                  </a:txBody>
                  <a:tcPr/>
                </a:tc>
                <a:tc>
                  <a:txBody>
                    <a:bodyPr/>
                    <a:lstStyle/>
                    <a:p>
                      <a:pPr algn="ctr"/>
                      <a:r>
                        <a:rPr lang="en-IN" dirty="0">
                          <a:solidFill>
                            <a:schemeClr val="tx1"/>
                          </a:solidFill>
                        </a:rPr>
                        <a:t>ACCURACY</a:t>
                      </a:r>
                    </a:p>
                  </a:txBody>
                  <a:tcPr/>
                </a:tc>
                <a:tc>
                  <a:txBody>
                    <a:bodyPr/>
                    <a:lstStyle/>
                    <a:p>
                      <a:pPr algn="ctr"/>
                      <a:r>
                        <a:rPr lang="en-IN" dirty="0">
                          <a:solidFill>
                            <a:schemeClr val="tx1"/>
                          </a:solidFill>
                        </a:rPr>
                        <a:t>PRECISION</a:t>
                      </a:r>
                    </a:p>
                  </a:txBody>
                  <a:tcPr/>
                </a:tc>
                <a:tc>
                  <a:txBody>
                    <a:bodyPr/>
                    <a:lstStyle/>
                    <a:p>
                      <a:pPr algn="ctr"/>
                      <a:r>
                        <a:rPr lang="en-IN" dirty="0">
                          <a:solidFill>
                            <a:schemeClr val="tx1"/>
                          </a:solidFill>
                        </a:rPr>
                        <a:t>RECALL</a:t>
                      </a:r>
                    </a:p>
                  </a:txBody>
                  <a:tcPr/>
                </a:tc>
                <a:tc>
                  <a:txBody>
                    <a:bodyPr/>
                    <a:lstStyle/>
                    <a:p>
                      <a:pPr algn="ctr"/>
                      <a:r>
                        <a:rPr lang="en-IN" dirty="0">
                          <a:solidFill>
                            <a:schemeClr val="tx1"/>
                          </a:solidFill>
                        </a:rPr>
                        <a:t>F1-SCORE</a:t>
                      </a:r>
                    </a:p>
                  </a:txBody>
                  <a:tcPr/>
                </a:tc>
                <a:extLst>
                  <a:ext uri="{0D108BD9-81ED-4DB2-BD59-A6C34878D82A}">
                    <a16:rowId xmlns:a16="http://schemas.microsoft.com/office/drawing/2014/main" val="467533813"/>
                  </a:ext>
                </a:extLst>
              </a:tr>
              <a:tr h="545103">
                <a:tc>
                  <a:txBody>
                    <a:bodyPr/>
                    <a:lstStyle/>
                    <a:p>
                      <a:r>
                        <a:rPr lang="en-IN" dirty="0"/>
                        <a:t>Logistic OVR</a:t>
                      </a:r>
                    </a:p>
                  </a:txBody>
                  <a:tcPr/>
                </a:tc>
                <a:tc>
                  <a:txBody>
                    <a:bodyPr/>
                    <a:lstStyle/>
                    <a:p>
                      <a:pPr algn="ctr"/>
                      <a:r>
                        <a:rPr lang="en-IN" dirty="0"/>
                        <a:t>0.649</a:t>
                      </a:r>
                    </a:p>
                  </a:txBody>
                  <a:tcPr/>
                </a:tc>
                <a:tc>
                  <a:txBody>
                    <a:bodyPr/>
                    <a:lstStyle/>
                    <a:p>
                      <a:pPr algn="ctr"/>
                      <a:r>
                        <a:rPr lang="en-IN" dirty="0"/>
                        <a:t>0.647</a:t>
                      </a:r>
                    </a:p>
                  </a:txBody>
                  <a:tcPr/>
                </a:tc>
                <a:tc>
                  <a:txBody>
                    <a:bodyPr/>
                    <a:lstStyle/>
                    <a:p>
                      <a:pPr algn="ctr"/>
                      <a:r>
                        <a:rPr lang="en-IN" dirty="0"/>
                        <a:t>0.659</a:t>
                      </a:r>
                    </a:p>
                  </a:txBody>
                  <a:tcPr/>
                </a:tc>
                <a:tc>
                  <a:txBody>
                    <a:bodyPr/>
                    <a:lstStyle/>
                    <a:p>
                      <a:pPr algn="ctr"/>
                      <a:r>
                        <a:rPr lang="en-IN" dirty="0"/>
                        <a:t>0.645</a:t>
                      </a:r>
                    </a:p>
                  </a:txBody>
                  <a:tcPr/>
                </a:tc>
                <a:extLst>
                  <a:ext uri="{0D108BD9-81ED-4DB2-BD59-A6C34878D82A}">
                    <a16:rowId xmlns:a16="http://schemas.microsoft.com/office/drawing/2014/main" val="3140043985"/>
                  </a:ext>
                </a:extLst>
              </a:tr>
              <a:tr h="545103">
                <a:tc>
                  <a:txBody>
                    <a:bodyPr/>
                    <a:lstStyle/>
                    <a:p>
                      <a:r>
                        <a:rPr lang="en-IN" dirty="0"/>
                        <a:t>Decision Tree</a:t>
                      </a:r>
                    </a:p>
                  </a:txBody>
                  <a:tcPr/>
                </a:tc>
                <a:tc>
                  <a:txBody>
                    <a:bodyPr/>
                    <a:lstStyle/>
                    <a:p>
                      <a:pPr algn="ctr"/>
                      <a:r>
                        <a:rPr lang="en-IN" dirty="0"/>
                        <a:t>0.9105</a:t>
                      </a:r>
                    </a:p>
                  </a:txBody>
                  <a:tcPr/>
                </a:tc>
                <a:tc>
                  <a:txBody>
                    <a:bodyPr/>
                    <a:lstStyle/>
                    <a:p>
                      <a:pPr algn="ctr"/>
                      <a:r>
                        <a:rPr lang="en-IN" dirty="0"/>
                        <a:t>0.912</a:t>
                      </a:r>
                    </a:p>
                  </a:txBody>
                  <a:tcPr/>
                </a:tc>
                <a:tc>
                  <a:txBody>
                    <a:bodyPr/>
                    <a:lstStyle/>
                    <a:p>
                      <a:pPr algn="ctr"/>
                      <a:r>
                        <a:rPr lang="en-IN" dirty="0"/>
                        <a:t>0.9105</a:t>
                      </a:r>
                    </a:p>
                  </a:txBody>
                  <a:tcPr/>
                </a:tc>
                <a:tc>
                  <a:txBody>
                    <a:bodyPr/>
                    <a:lstStyle/>
                    <a:p>
                      <a:pPr algn="ctr"/>
                      <a:r>
                        <a:rPr lang="en-IN" dirty="0"/>
                        <a:t>0.907</a:t>
                      </a:r>
                    </a:p>
                  </a:txBody>
                  <a:tcPr/>
                </a:tc>
                <a:extLst>
                  <a:ext uri="{0D108BD9-81ED-4DB2-BD59-A6C34878D82A}">
                    <a16:rowId xmlns:a16="http://schemas.microsoft.com/office/drawing/2014/main" val="2922152483"/>
                  </a:ext>
                </a:extLst>
              </a:tr>
              <a:tr h="545103">
                <a:tc>
                  <a:txBody>
                    <a:bodyPr/>
                    <a:lstStyle/>
                    <a:p>
                      <a:r>
                        <a:rPr lang="en-IN" dirty="0"/>
                        <a:t>Random Forest</a:t>
                      </a:r>
                    </a:p>
                  </a:txBody>
                  <a:tcPr/>
                </a:tc>
                <a:tc>
                  <a:txBody>
                    <a:bodyPr/>
                    <a:lstStyle/>
                    <a:p>
                      <a:pPr algn="ctr"/>
                      <a:r>
                        <a:rPr lang="en-IN" dirty="0"/>
                        <a:t>0.9644</a:t>
                      </a:r>
                    </a:p>
                  </a:txBody>
                  <a:tcPr/>
                </a:tc>
                <a:tc>
                  <a:txBody>
                    <a:bodyPr/>
                    <a:lstStyle/>
                    <a:p>
                      <a:pPr algn="ctr"/>
                      <a:r>
                        <a:rPr lang="en-IN" dirty="0"/>
                        <a:t>0.9643</a:t>
                      </a:r>
                    </a:p>
                  </a:txBody>
                  <a:tcPr/>
                </a:tc>
                <a:tc>
                  <a:txBody>
                    <a:bodyPr/>
                    <a:lstStyle/>
                    <a:p>
                      <a:pPr algn="ctr"/>
                      <a:r>
                        <a:rPr lang="en-IN" dirty="0"/>
                        <a:t>0.9644</a:t>
                      </a:r>
                    </a:p>
                  </a:txBody>
                  <a:tcPr/>
                </a:tc>
                <a:tc>
                  <a:txBody>
                    <a:bodyPr/>
                    <a:lstStyle/>
                    <a:p>
                      <a:pPr algn="ctr"/>
                      <a:r>
                        <a:rPr lang="en-IN" dirty="0"/>
                        <a:t>0.9642</a:t>
                      </a:r>
                    </a:p>
                  </a:txBody>
                  <a:tcPr/>
                </a:tc>
                <a:extLst>
                  <a:ext uri="{0D108BD9-81ED-4DB2-BD59-A6C34878D82A}">
                    <a16:rowId xmlns:a16="http://schemas.microsoft.com/office/drawing/2014/main" val="423516664"/>
                  </a:ext>
                </a:extLst>
              </a:tr>
            </a:tbl>
          </a:graphicData>
        </a:graphic>
      </p:graphicFrame>
      <p:sp>
        <p:nvSpPr>
          <p:cNvPr id="6" name="TextBox 5">
            <a:extLst>
              <a:ext uri="{FF2B5EF4-FFF2-40B4-BE49-F238E27FC236}">
                <a16:creationId xmlns:a16="http://schemas.microsoft.com/office/drawing/2014/main" id="{F6867805-BAB2-35D7-2828-7FC24434C785}"/>
              </a:ext>
            </a:extLst>
          </p:cNvPr>
          <p:cNvSpPr txBox="1"/>
          <p:nvPr/>
        </p:nvSpPr>
        <p:spPr>
          <a:xfrm>
            <a:off x="865088" y="1039383"/>
            <a:ext cx="10461811" cy="646331"/>
          </a:xfrm>
          <a:prstGeom prst="rect">
            <a:avLst/>
          </a:prstGeom>
          <a:noFill/>
        </p:spPr>
        <p:txBody>
          <a:bodyPr wrap="square">
            <a:spAutoFit/>
          </a:bodyPr>
          <a:lstStyle/>
          <a:p>
            <a:pPr marL="285750" indent="-285750">
              <a:buClr>
                <a:schemeClr val="tx2"/>
              </a:buClr>
              <a:buFont typeface="Wingdings" panose="05000000000000000000" pitchFamily="2" charset="2"/>
              <a:buChar char="Ø"/>
            </a:pPr>
            <a:r>
              <a:rPr lang="en-IN" sz="1800" dirty="0">
                <a:latin typeface="Cambria" panose="02040503050406030204" pitchFamily="18" charset="0"/>
                <a:ea typeface="Cambria" panose="02040503050406030204" pitchFamily="18" charset="0"/>
              </a:rPr>
              <a:t>Text classification is done for review text using </a:t>
            </a:r>
            <a:r>
              <a:rPr lang="en-IN" b="1" dirty="0">
                <a:latin typeface="Cambria" panose="02040503050406030204" pitchFamily="18" charset="0"/>
                <a:ea typeface="Cambria" panose="02040503050406030204" pitchFamily="18" charset="0"/>
              </a:rPr>
              <a:t>Logistic OVR</a:t>
            </a:r>
            <a:r>
              <a:rPr lang="en-IN" sz="1800" b="1" dirty="0">
                <a:latin typeface="Cambria" panose="02040503050406030204" pitchFamily="18" charset="0"/>
                <a:ea typeface="Cambria" panose="02040503050406030204" pitchFamily="18" charset="0"/>
              </a:rPr>
              <a:t>, Decision Tree Classifier</a:t>
            </a:r>
            <a:r>
              <a:rPr lang="en-IN" sz="1800" dirty="0">
                <a:latin typeface="Cambria" panose="02040503050406030204" pitchFamily="18" charset="0"/>
                <a:ea typeface="Cambria" panose="02040503050406030204" pitchFamily="18" charset="0"/>
              </a:rPr>
              <a:t> &amp; </a:t>
            </a:r>
            <a:r>
              <a:rPr lang="en-IN" sz="1800" b="1" dirty="0">
                <a:latin typeface="Cambria" panose="02040503050406030204" pitchFamily="18" charset="0"/>
                <a:ea typeface="Cambria" panose="02040503050406030204" pitchFamily="18" charset="0"/>
              </a:rPr>
              <a:t>Random Forest Classifier</a:t>
            </a:r>
            <a:r>
              <a:rPr lang="en-IN" sz="1800" dirty="0">
                <a:latin typeface="Cambria" panose="02040503050406030204" pitchFamily="18" charset="0"/>
                <a:ea typeface="Cambria" panose="02040503050406030204" pitchFamily="18" charset="0"/>
              </a:rPr>
              <a:t>.</a:t>
            </a:r>
          </a:p>
        </p:txBody>
      </p:sp>
      <p:graphicFrame>
        <p:nvGraphicFramePr>
          <p:cNvPr id="7" name="Table 7">
            <a:extLst>
              <a:ext uri="{FF2B5EF4-FFF2-40B4-BE49-F238E27FC236}">
                <a16:creationId xmlns:a16="http://schemas.microsoft.com/office/drawing/2014/main" id="{9062E2C3-34A7-C3C0-3140-93586F672FFF}"/>
              </a:ext>
            </a:extLst>
          </p:cNvPr>
          <p:cNvGraphicFramePr>
            <a:graphicFrameLocks noGrp="1"/>
          </p:cNvGraphicFramePr>
          <p:nvPr>
            <p:extLst>
              <p:ext uri="{D42A27DB-BD31-4B8C-83A1-F6EECF244321}">
                <p14:modId xmlns:p14="http://schemas.microsoft.com/office/powerpoint/2010/main" val="2245560410"/>
              </p:ext>
            </p:extLst>
          </p:nvPr>
        </p:nvGraphicFramePr>
        <p:xfrm>
          <a:off x="394441" y="4532404"/>
          <a:ext cx="11403108" cy="1645920"/>
        </p:xfrm>
        <a:graphic>
          <a:graphicData uri="http://schemas.openxmlformats.org/drawingml/2006/table">
            <a:tbl>
              <a:tblPr firstRow="1" bandRow="1">
                <a:tableStyleId>{5C22544A-7EE6-4342-B048-85BDC9FD1C3A}</a:tableStyleId>
              </a:tblPr>
              <a:tblGrid>
                <a:gridCol w="7494500">
                  <a:extLst>
                    <a:ext uri="{9D8B030D-6E8A-4147-A177-3AD203B41FA5}">
                      <a16:colId xmlns:a16="http://schemas.microsoft.com/office/drawing/2014/main" val="4192297329"/>
                    </a:ext>
                  </a:extLst>
                </a:gridCol>
                <a:gridCol w="1640541">
                  <a:extLst>
                    <a:ext uri="{9D8B030D-6E8A-4147-A177-3AD203B41FA5}">
                      <a16:colId xmlns:a16="http://schemas.microsoft.com/office/drawing/2014/main" val="2200754827"/>
                    </a:ext>
                  </a:extLst>
                </a:gridCol>
                <a:gridCol w="2268067">
                  <a:extLst>
                    <a:ext uri="{9D8B030D-6E8A-4147-A177-3AD203B41FA5}">
                      <a16:colId xmlns:a16="http://schemas.microsoft.com/office/drawing/2014/main" val="2050162433"/>
                    </a:ext>
                  </a:extLst>
                </a:gridCol>
              </a:tblGrid>
              <a:tr h="0">
                <a:tc>
                  <a:txBody>
                    <a:bodyPr/>
                    <a:lstStyle/>
                    <a:p>
                      <a:pPr algn="ctr"/>
                      <a:r>
                        <a:rPr lang="en-IN" dirty="0">
                          <a:solidFill>
                            <a:schemeClr val="tx1"/>
                          </a:solidFill>
                        </a:rPr>
                        <a:t>REVIEW TEXT</a:t>
                      </a:r>
                    </a:p>
                  </a:txBody>
                  <a:tcPr/>
                </a:tc>
                <a:tc>
                  <a:txBody>
                    <a:bodyPr/>
                    <a:lstStyle/>
                    <a:p>
                      <a:pPr algn="ctr"/>
                      <a:r>
                        <a:rPr lang="en-IN" dirty="0">
                          <a:solidFill>
                            <a:schemeClr val="tx1"/>
                          </a:solidFill>
                        </a:rPr>
                        <a:t>ACTUAL</a:t>
                      </a:r>
                    </a:p>
                  </a:txBody>
                  <a:tcPr/>
                </a:tc>
                <a:tc>
                  <a:txBody>
                    <a:bodyPr/>
                    <a:lstStyle/>
                    <a:p>
                      <a:pPr algn="ctr"/>
                      <a:r>
                        <a:rPr lang="en-IN" dirty="0">
                          <a:solidFill>
                            <a:schemeClr val="tx1"/>
                          </a:solidFill>
                        </a:rPr>
                        <a:t>RANDOM FOREST</a:t>
                      </a:r>
                    </a:p>
                  </a:txBody>
                  <a:tcPr/>
                </a:tc>
                <a:extLst>
                  <a:ext uri="{0D108BD9-81ED-4DB2-BD59-A6C34878D82A}">
                    <a16:rowId xmlns:a16="http://schemas.microsoft.com/office/drawing/2014/main" val="750370758"/>
                  </a:ext>
                </a:extLst>
              </a:tr>
              <a:tr h="370840">
                <a:tc>
                  <a:txBody>
                    <a:bodyPr/>
                    <a:lstStyle/>
                    <a:p>
                      <a:r>
                        <a:rPr lang="en-US" sz="1800" b="0" i="0" kern="1200" dirty="0">
                          <a:solidFill>
                            <a:schemeClr val="dk1"/>
                          </a:solidFill>
                          <a:effectLst/>
                          <a:latin typeface="+mn-lt"/>
                          <a:ea typeface="+mn-ea"/>
                          <a:cs typeface="+mn-cs"/>
                        </a:rPr>
                        <a:t>this collection is one of the best </a:t>
                      </a:r>
                      <a:r>
                        <a:rPr lang="en-US" sz="1800" b="0" i="0" kern="1200" dirty="0" err="1">
                          <a:solidFill>
                            <a:schemeClr val="dk1"/>
                          </a:solidFill>
                          <a:effectLst/>
                          <a:latin typeface="+mn-lt"/>
                          <a:ea typeface="+mn-ea"/>
                          <a:cs typeface="+mn-cs"/>
                        </a:rPr>
                        <a:t>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ve</a:t>
                      </a:r>
                      <a:r>
                        <a:rPr lang="en-US" sz="1800" b="0" i="0" kern="1200" dirty="0">
                          <a:solidFill>
                            <a:schemeClr val="dk1"/>
                          </a:solidFill>
                          <a:effectLst/>
                          <a:latin typeface="+mn-lt"/>
                          <a:ea typeface="+mn-ea"/>
                          <a:cs typeface="+mn-cs"/>
                        </a:rPr>
                        <a:t> found the songs are extremely effective for calming down falling asleep and staying asleep extremely effective</a:t>
                      </a:r>
                      <a:endParaRPr lang="en-IN" dirty="0"/>
                    </a:p>
                  </a:txBody>
                  <a:tcPr/>
                </a:tc>
                <a:tc>
                  <a:txBody>
                    <a:bodyPr/>
                    <a:lstStyle/>
                    <a:p>
                      <a:pPr algn="ctr"/>
                      <a:r>
                        <a:rPr lang="en-IN" dirty="0"/>
                        <a:t>Positive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Positive</a:t>
                      </a:r>
                    </a:p>
                    <a:p>
                      <a:pPr algn="ctr"/>
                      <a:endParaRPr lang="en-IN" dirty="0"/>
                    </a:p>
                  </a:txBody>
                  <a:tcPr/>
                </a:tc>
                <a:extLst>
                  <a:ext uri="{0D108BD9-81ED-4DB2-BD59-A6C34878D82A}">
                    <a16:rowId xmlns:a16="http://schemas.microsoft.com/office/drawing/2014/main" val="2922549862"/>
                  </a:ext>
                </a:extLst>
              </a:tr>
              <a:tr h="370840">
                <a:tc>
                  <a:txBody>
                    <a:bodyPr/>
                    <a:lstStyle/>
                    <a:p>
                      <a:r>
                        <a:rPr lang="en-US" sz="1800" b="0" i="0" kern="1200" dirty="0">
                          <a:solidFill>
                            <a:schemeClr val="dk1"/>
                          </a:solidFill>
                          <a:effectLst/>
                          <a:latin typeface="+mn-lt"/>
                          <a:ea typeface="+mn-ea"/>
                          <a:cs typeface="+mn-cs"/>
                        </a:rPr>
                        <a:t>this was recommended by my psychologist to relax it def reset my mind and </a:t>
                      </a:r>
                      <a:r>
                        <a:rPr lang="en-US" sz="1800" b="0" i="0" kern="1200" dirty="0" err="1">
                          <a:solidFill>
                            <a:schemeClr val="dk1"/>
                          </a:solidFill>
                          <a:effectLst/>
                          <a:latin typeface="+mn-lt"/>
                          <a:ea typeface="+mn-ea"/>
                          <a:cs typeface="+mn-cs"/>
                        </a:rPr>
                        <a:t>i</a:t>
                      </a:r>
                      <a:r>
                        <a:rPr lang="en-US" sz="1800" b="0" i="0" kern="1200" dirty="0">
                          <a:solidFill>
                            <a:schemeClr val="dk1"/>
                          </a:solidFill>
                          <a:effectLst/>
                          <a:latin typeface="+mn-lt"/>
                          <a:ea typeface="+mn-ea"/>
                          <a:cs typeface="+mn-cs"/>
                        </a:rPr>
                        <a:t> fell asleep be sure to use ear buds it won t work w o them music</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Positive</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Positive</a:t>
                      </a:r>
                    </a:p>
                    <a:p>
                      <a:pPr algn="ctr"/>
                      <a:endParaRPr lang="en-IN" dirty="0"/>
                    </a:p>
                  </a:txBody>
                  <a:tcPr/>
                </a:tc>
                <a:extLst>
                  <a:ext uri="{0D108BD9-81ED-4DB2-BD59-A6C34878D82A}">
                    <a16:rowId xmlns:a16="http://schemas.microsoft.com/office/drawing/2014/main" val="4160674749"/>
                  </a:ext>
                </a:extLst>
              </a:tr>
            </a:tbl>
          </a:graphicData>
        </a:graphic>
      </p:graphicFrame>
    </p:spTree>
    <p:extLst>
      <p:ext uri="{BB962C8B-B14F-4D97-AF65-F5344CB8AC3E}">
        <p14:creationId xmlns:p14="http://schemas.microsoft.com/office/powerpoint/2010/main" val="275634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TEXT CLASSIFICATION MUSICAL INSTRUMENTS CATEGORY</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236BE0EE-B07A-662A-1D44-827393747D5A}"/>
              </a:ext>
            </a:extLst>
          </p:cNvPr>
          <p:cNvGraphicFramePr>
            <a:graphicFrameLocks noGrp="1"/>
          </p:cNvGraphicFramePr>
          <p:nvPr>
            <p:extLst>
              <p:ext uri="{D42A27DB-BD31-4B8C-83A1-F6EECF244321}">
                <p14:modId xmlns:p14="http://schemas.microsoft.com/office/powerpoint/2010/main" val="1635255168"/>
              </p:ext>
            </p:extLst>
          </p:nvPr>
        </p:nvGraphicFramePr>
        <p:xfrm>
          <a:off x="2225482" y="1804570"/>
          <a:ext cx="7741025" cy="2264435"/>
        </p:xfrm>
        <a:graphic>
          <a:graphicData uri="http://schemas.openxmlformats.org/drawingml/2006/table">
            <a:tbl>
              <a:tblPr firstRow="1" bandRow="1">
                <a:tableStyleId>{5C22544A-7EE6-4342-B048-85BDC9FD1C3A}</a:tableStyleId>
              </a:tblPr>
              <a:tblGrid>
                <a:gridCol w="1480988">
                  <a:extLst>
                    <a:ext uri="{9D8B030D-6E8A-4147-A177-3AD203B41FA5}">
                      <a16:colId xmlns:a16="http://schemas.microsoft.com/office/drawing/2014/main" val="2231947313"/>
                    </a:ext>
                  </a:extLst>
                </a:gridCol>
                <a:gridCol w="1664581">
                  <a:extLst>
                    <a:ext uri="{9D8B030D-6E8A-4147-A177-3AD203B41FA5}">
                      <a16:colId xmlns:a16="http://schemas.microsoft.com/office/drawing/2014/main" val="1620343601"/>
                    </a:ext>
                  </a:extLst>
                </a:gridCol>
                <a:gridCol w="1664581">
                  <a:extLst>
                    <a:ext uri="{9D8B030D-6E8A-4147-A177-3AD203B41FA5}">
                      <a16:colId xmlns:a16="http://schemas.microsoft.com/office/drawing/2014/main" val="76774597"/>
                    </a:ext>
                  </a:extLst>
                </a:gridCol>
                <a:gridCol w="1269188">
                  <a:extLst>
                    <a:ext uri="{9D8B030D-6E8A-4147-A177-3AD203B41FA5}">
                      <a16:colId xmlns:a16="http://schemas.microsoft.com/office/drawing/2014/main" val="3401306720"/>
                    </a:ext>
                  </a:extLst>
                </a:gridCol>
                <a:gridCol w="1661687">
                  <a:extLst>
                    <a:ext uri="{9D8B030D-6E8A-4147-A177-3AD203B41FA5}">
                      <a16:colId xmlns:a16="http://schemas.microsoft.com/office/drawing/2014/main" val="1987072431"/>
                    </a:ext>
                  </a:extLst>
                </a:gridCol>
              </a:tblGrid>
              <a:tr h="534149">
                <a:tc>
                  <a:txBody>
                    <a:bodyPr/>
                    <a:lstStyle/>
                    <a:p>
                      <a:pPr algn="ctr"/>
                      <a:r>
                        <a:rPr lang="en-IN" dirty="0">
                          <a:solidFill>
                            <a:schemeClr val="tx1"/>
                          </a:solidFill>
                          <a:latin typeface="+mn-lt"/>
                          <a:ea typeface="Cambria" panose="02040503050406030204" pitchFamily="18" charset="0"/>
                        </a:rPr>
                        <a:t>MODEL</a:t>
                      </a:r>
                    </a:p>
                  </a:txBody>
                  <a:tcPr/>
                </a:tc>
                <a:tc>
                  <a:txBody>
                    <a:bodyPr/>
                    <a:lstStyle/>
                    <a:p>
                      <a:pPr algn="ctr"/>
                      <a:r>
                        <a:rPr lang="en-IN" dirty="0">
                          <a:solidFill>
                            <a:schemeClr val="tx1"/>
                          </a:solidFill>
                        </a:rPr>
                        <a:t>ACCURACY</a:t>
                      </a:r>
                    </a:p>
                  </a:txBody>
                  <a:tcPr/>
                </a:tc>
                <a:tc>
                  <a:txBody>
                    <a:bodyPr/>
                    <a:lstStyle/>
                    <a:p>
                      <a:pPr algn="ctr"/>
                      <a:r>
                        <a:rPr lang="en-IN" dirty="0">
                          <a:solidFill>
                            <a:schemeClr val="tx1"/>
                          </a:solidFill>
                        </a:rPr>
                        <a:t>PRECISION</a:t>
                      </a:r>
                    </a:p>
                  </a:txBody>
                  <a:tcPr/>
                </a:tc>
                <a:tc>
                  <a:txBody>
                    <a:bodyPr/>
                    <a:lstStyle/>
                    <a:p>
                      <a:pPr algn="ctr"/>
                      <a:r>
                        <a:rPr lang="en-IN" dirty="0">
                          <a:solidFill>
                            <a:schemeClr val="tx1"/>
                          </a:solidFill>
                        </a:rPr>
                        <a:t>RECALL</a:t>
                      </a:r>
                    </a:p>
                  </a:txBody>
                  <a:tcPr/>
                </a:tc>
                <a:tc>
                  <a:txBody>
                    <a:bodyPr/>
                    <a:lstStyle/>
                    <a:p>
                      <a:pPr algn="ctr"/>
                      <a:r>
                        <a:rPr lang="en-IN" dirty="0">
                          <a:solidFill>
                            <a:schemeClr val="tx1"/>
                          </a:solidFill>
                        </a:rPr>
                        <a:t>F1-SCORE</a:t>
                      </a:r>
                    </a:p>
                  </a:txBody>
                  <a:tcPr/>
                </a:tc>
                <a:extLst>
                  <a:ext uri="{0D108BD9-81ED-4DB2-BD59-A6C34878D82A}">
                    <a16:rowId xmlns:a16="http://schemas.microsoft.com/office/drawing/2014/main" val="467533813"/>
                  </a:ext>
                </a:extLst>
              </a:tr>
              <a:tr h="545103">
                <a:tc>
                  <a:txBody>
                    <a:bodyPr/>
                    <a:lstStyle/>
                    <a:p>
                      <a:r>
                        <a:rPr lang="en-IN" dirty="0"/>
                        <a:t>Logistic OVR</a:t>
                      </a:r>
                    </a:p>
                  </a:txBody>
                  <a:tcPr/>
                </a:tc>
                <a:tc>
                  <a:txBody>
                    <a:bodyPr/>
                    <a:lstStyle/>
                    <a:p>
                      <a:pPr algn="ctr"/>
                      <a:r>
                        <a:rPr lang="en-IN" dirty="0"/>
                        <a:t>0.659</a:t>
                      </a:r>
                    </a:p>
                  </a:txBody>
                  <a:tcPr/>
                </a:tc>
                <a:tc>
                  <a:txBody>
                    <a:bodyPr/>
                    <a:lstStyle/>
                    <a:p>
                      <a:pPr algn="ctr"/>
                      <a:r>
                        <a:rPr lang="en-IN" dirty="0"/>
                        <a:t>0.658</a:t>
                      </a:r>
                    </a:p>
                  </a:txBody>
                  <a:tcPr/>
                </a:tc>
                <a:tc>
                  <a:txBody>
                    <a:bodyPr/>
                    <a:lstStyle/>
                    <a:p>
                      <a:pPr algn="ctr"/>
                      <a:r>
                        <a:rPr lang="en-IN" dirty="0"/>
                        <a:t>0.659</a:t>
                      </a:r>
                    </a:p>
                  </a:txBody>
                  <a:tcPr/>
                </a:tc>
                <a:tc>
                  <a:txBody>
                    <a:bodyPr/>
                    <a:lstStyle/>
                    <a:p>
                      <a:pPr algn="ctr"/>
                      <a:r>
                        <a:rPr lang="en-IN" dirty="0"/>
                        <a:t>0.656</a:t>
                      </a:r>
                    </a:p>
                  </a:txBody>
                  <a:tcPr/>
                </a:tc>
                <a:extLst>
                  <a:ext uri="{0D108BD9-81ED-4DB2-BD59-A6C34878D82A}">
                    <a16:rowId xmlns:a16="http://schemas.microsoft.com/office/drawing/2014/main" val="3140043985"/>
                  </a:ext>
                </a:extLst>
              </a:tr>
              <a:tr h="545103">
                <a:tc>
                  <a:txBody>
                    <a:bodyPr/>
                    <a:lstStyle/>
                    <a:p>
                      <a:r>
                        <a:rPr lang="en-IN" dirty="0"/>
                        <a:t>Decision Tree</a:t>
                      </a:r>
                    </a:p>
                  </a:txBody>
                  <a:tcPr/>
                </a:tc>
                <a:tc>
                  <a:txBody>
                    <a:bodyPr/>
                    <a:lstStyle/>
                    <a:p>
                      <a:pPr algn="ctr"/>
                      <a:r>
                        <a:rPr lang="en-IN" dirty="0"/>
                        <a:t>0.908</a:t>
                      </a:r>
                    </a:p>
                  </a:txBody>
                  <a:tcPr/>
                </a:tc>
                <a:tc>
                  <a:txBody>
                    <a:bodyPr/>
                    <a:lstStyle/>
                    <a:p>
                      <a:pPr algn="ctr"/>
                      <a:r>
                        <a:rPr lang="en-IN" dirty="0"/>
                        <a:t>0.9103</a:t>
                      </a:r>
                    </a:p>
                  </a:txBody>
                  <a:tcPr/>
                </a:tc>
                <a:tc>
                  <a:txBody>
                    <a:bodyPr/>
                    <a:lstStyle/>
                    <a:p>
                      <a:pPr algn="ctr"/>
                      <a:r>
                        <a:rPr lang="en-IN" dirty="0"/>
                        <a:t>0.908</a:t>
                      </a:r>
                    </a:p>
                  </a:txBody>
                  <a:tcPr/>
                </a:tc>
                <a:tc>
                  <a:txBody>
                    <a:bodyPr/>
                    <a:lstStyle/>
                    <a:p>
                      <a:pPr algn="ctr"/>
                      <a:r>
                        <a:rPr lang="en-IN" dirty="0"/>
                        <a:t>0.905</a:t>
                      </a:r>
                    </a:p>
                  </a:txBody>
                  <a:tcPr/>
                </a:tc>
                <a:extLst>
                  <a:ext uri="{0D108BD9-81ED-4DB2-BD59-A6C34878D82A}">
                    <a16:rowId xmlns:a16="http://schemas.microsoft.com/office/drawing/2014/main" val="2922152483"/>
                  </a:ext>
                </a:extLst>
              </a:tr>
              <a:tr h="545103">
                <a:tc>
                  <a:txBody>
                    <a:bodyPr/>
                    <a:lstStyle/>
                    <a:p>
                      <a:r>
                        <a:rPr lang="en-IN" dirty="0"/>
                        <a:t>Random Forest</a:t>
                      </a:r>
                    </a:p>
                  </a:txBody>
                  <a:tcPr/>
                </a:tc>
                <a:tc>
                  <a:txBody>
                    <a:bodyPr/>
                    <a:lstStyle/>
                    <a:p>
                      <a:pPr algn="ctr"/>
                      <a:r>
                        <a:rPr lang="en-IN" dirty="0"/>
                        <a:t>0.962</a:t>
                      </a:r>
                    </a:p>
                  </a:txBody>
                  <a:tcPr/>
                </a:tc>
                <a:tc>
                  <a:txBody>
                    <a:bodyPr/>
                    <a:lstStyle/>
                    <a:p>
                      <a:pPr algn="ctr"/>
                      <a:r>
                        <a:rPr lang="en-IN" dirty="0"/>
                        <a:t>0.963</a:t>
                      </a:r>
                    </a:p>
                  </a:txBody>
                  <a:tcPr/>
                </a:tc>
                <a:tc>
                  <a:txBody>
                    <a:bodyPr/>
                    <a:lstStyle/>
                    <a:p>
                      <a:pPr algn="ctr"/>
                      <a:r>
                        <a:rPr lang="en-IN" dirty="0"/>
                        <a:t>0.962</a:t>
                      </a:r>
                    </a:p>
                  </a:txBody>
                  <a:tcPr/>
                </a:tc>
                <a:tc>
                  <a:txBody>
                    <a:bodyPr/>
                    <a:lstStyle/>
                    <a:p>
                      <a:pPr algn="ctr"/>
                      <a:r>
                        <a:rPr lang="en-IN" dirty="0"/>
                        <a:t>0.962</a:t>
                      </a:r>
                    </a:p>
                  </a:txBody>
                  <a:tcPr/>
                </a:tc>
                <a:extLst>
                  <a:ext uri="{0D108BD9-81ED-4DB2-BD59-A6C34878D82A}">
                    <a16:rowId xmlns:a16="http://schemas.microsoft.com/office/drawing/2014/main" val="423516664"/>
                  </a:ext>
                </a:extLst>
              </a:tr>
            </a:tbl>
          </a:graphicData>
        </a:graphic>
      </p:graphicFrame>
      <p:sp>
        <p:nvSpPr>
          <p:cNvPr id="6" name="TextBox 5">
            <a:extLst>
              <a:ext uri="{FF2B5EF4-FFF2-40B4-BE49-F238E27FC236}">
                <a16:creationId xmlns:a16="http://schemas.microsoft.com/office/drawing/2014/main" id="{F6867805-BAB2-35D7-2828-7FC24434C785}"/>
              </a:ext>
            </a:extLst>
          </p:cNvPr>
          <p:cNvSpPr txBox="1"/>
          <p:nvPr/>
        </p:nvSpPr>
        <p:spPr>
          <a:xfrm>
            <a:off x="865088" y="913429"/>
            <a:ext cx="10461811" cy="646331"/>
          </a:xfrm>
          <a:prstGeom prst="rect">
            <a:avLst/>
          </a:prstGeom>
          <a:noFill/>
        </p:spPr>
        <p:txBody>
          <a:bodyPr wrap="square">
            <a:spAutoFit/>
          </a:bodyPr>
          <a:lstStyle/>
          <a:p>
            <a:pPr marL="285750" indent="-285750">
              <a:buClr>
                <a:schemeClr val="tx2"/>
              </a:buClr>
              <a:buFont typeface="Wingdings" panose="05000000000000000000" pitchFamily="2" charset="2"/>
              <a:buChar char="Ø"/>
            </a:pPr>
            <a:r>
              <a:rPr lang="en-IN" sz="1800" dirty="0">
                <a:latin typeface="Cambria" panose="02040503050406030204" pitchFamily="18" charset="0"/>
                <a:ea typeface="Cambria" panose="02040503050406030204" pitchFamily="18" charset="0"/>
              </a:rPr>
              <a:t>Text classification is done for review text using </a:t>
            </a:r>
            <a:r>
              <a:rPr lang="en-IN" b="1" dirty="0">
                <a:latin typeface="Cambria" panose="02040503050406030204" pitchFamily="18" charset="0"/>
                <a:ea typeface="Cambria" panose="02040503050406030204" pitchFamily="18" charset="0"/>
              </a:rPr>
              <a:t>Logistic OVR</a:t>
            </a:r>
            <a:r>
              <a:rPr lang="en-IN" sz="1800" b="1" dirty="0">
                <a:latin typeface="Cambria" panose="02040503050406030204" pitchFamily="18" charset="0"/>
                <a:ea typeface="Cambria" panose="02040503050406030204" pitchFamily="18" charset="0"/>
              </a:rPr>
              <a:t>, Decision Tree Classifier</a:t>
            </a:r>
            <a:r>
              <a:rPr lang="en-IN" sz="1800" dirty="0">
                <a:latin typeface="Cambria" panose="02040503050406030204" pitchFamily="18" charset="0"/>
                <a:ea typeface="Cambria" panose="02040503050406030204" pitchFamily="18" charset="0"/>
              </a:rPr>
              <a:t> &amp; </a:t>
            </a:r>
            <a:r>
              <a:rPr lang="en-IN" sz="1800" b="1" dirty="0">
                <a:latin typeface="Cambria" panose="02040503050406030204" pitchFamily="18" charset="0"/>
                <a:ea typeface="Cambria" panose="02040503050406030204" pitchFamily="18" charset="0"/>
              </a:rPr>
              <a:t>Random Forest Classifier</a:t>
            </a:r>
            <a:r>
              <a:rPr lang="en-IN" sz="1800" dirty="0">
                <a:latin typeface="Cambria" panose="02040503050406030204" pitchFamily="18" charset="0"/>
                <a:ea typeface="Cambria" panose="02040503050406030204" pitchFamily="18" charset="0"/>
              </a:rPr>
              <a:t>.</a:t>
            </a:r>
          </a:p>
        </p:txBody>
      </p:sp>
      <p:graphicFrame>
        <p:nvGraphicFramePr>
          <p:cNvPr id="3" name="Table 7">
            <a:extLst>
              <a:ext uri="{FF2B5EF4-FFF2-40B4-BE49-F238E27FC236}">
                <a16:creationId xmlns:a16="http://schemas.microsoft.com/office/drawing/2014/main" id="{E5625452-1142-10D5-7474-1D0347C54106}"/>
              </a:ext>
            </a:extLst>
          </p:cNvPr>
          <p:cNvGraphicFramePr>
            <a:graphicFrameLocks noGrp="1"/>
          </p:cNvGraphicFramePr>
          <p:nvPr>
            <p:extLst>
              <p:ext uri="{D42A27DB-BD31-4B8C-83A1-F6EECF244321}">
                <p14:modId xmlns:p14="http://schemas.microsoft.com/office/powerpoint/2010/main" val="1164056339"/>
              </p:ext>
            </p:extLst>
          </p:nvPr>
        </p:nvGraphicFramePr>
        <p:xfrm>
          <a:off x="394441" y="4313815"/>
          <a:ext cx="11403108" cy="2194560"/>
        </p:xfrm>
        <a:graphic>
          <a:graphicData uri="http://schemas.openxmlformats.org/drawingml/2006/table">
            <a:tbl>
              <a:tblPr firstRow="1" bandRow="1">
                <a:tableStyleId>{5C22544A-7EE6-4342-B048-85BDC9FD1C3A}</a:tableStyleId>
              </a:tblPr>
              <a:tblGrid>
                <a:gridCol w="8113064">
                  <a:extLst>
                    <a:ext uri="{9D8B030D-6E8A-4147-A177-3AD203B41FA5}">
                      <a16:colId xmlns:a16="http://schemas.microsoft.com/office/drawing/2014/main" val="4192297329"/>
                    </a:ext>
                  </a:extLst>
                </a:gridCol>
                <a:gridCol w="1299882">
                  <a:extLst>
                    <a:ext uri="{9D8B030D-6E8A-4147-A177-3AD203B41FA5}">
                      <a16:colId xmlns:a16="http://schemas.microsoft.com/office/drawing/2014/main" val="2200754827"/>
                    </a:ext>
                  </a:extLst>
                </a:gridCol>
                <a:gridCol w="1990162">
                  <a:extLst>
                    <a:ext uri="{9D8B030D-6E8A-4147-A177-3AD203B41FA5}">
                      <a16:colId xmlns:a16="http://schemas.microsoft.com/office/drawing/2014/main" val="2050162433"/>
                    </a:ext>
                  </a:extLst>
                </a:gridCol>
              </a:tblGrid>
              <a:tr h="332937">
                <a:tc>
                  <a:txBody>
                    <a:bodyPr/>
                    <a:lstStyle/>
                    <a:p>
                      <a:pPr algn="ctr"/>
                      <a:r>
                        <a:rPr lang="en-IN" dirty="0">
                          <a:solidFill>
                            <a:schemeClr val="tx1"/>
                          </a:solidFill>
                        </a:rPr>
                        <a:t>REVIEW TEXT</a:t>
                      </a:r>
                    </a:p>
                  </a:txBody>
                  <a:tcPr/>
                </a:tc>
                <a:tc>
                  <a:txBody>
                    <a:bodyPr/>
                    <a:lstStyle/>
                    <a:p>
                      <a:pPr algn="ctr"/>
                      <a:r>
                        <a:rPr lang="en-IN" dirty="0">
                          <a:solidFill>
                            <a:schemeClr val="tx1"/>
                          </a:solidFill>
                        </a:rPr>
                        <a:t>ACTUAL</a:t>
                      </a:r>
                    </a:p>
                  </a:txBody>
                  <a:tcPr/>
                </a:tc>
                <a:tc>
                  <a:txBody>
                    <a:bodyPr/>
                    <a:lstStyle/>
                    <a:p>
                      <a:pPr algn="ctr"/>
                      <a:r>
                        <a:rPr lang="en-IN" dirty="0">
                          <a:solidFill>
                            <a:schemeClr val="tx1"/>
                          </a:solidFill>
                        </a:rPr>
                        <a:t>RANDOM FOREST</a:t>
                      </a:r>
                    </a:p>
                  </a:txBody>
                  <a:tcPr/>
                </a:tc>
                <a:extLst>
                  <a:ext uri="{0D108BD9-81ED-4DB2-BD59-A6C34878D82A}">
                    <a16:rowId xmlns:a16="http://schemas.microsoft.com/office/drawing/2014/main" val="750370758"/>
                  </a:ext>
                </a:extLst>
              </a:tr>
              <a:tr h="832342">
                <a:tc>
                  <a:txBody>
                    <a:bodyPr/>
                    <a:lstStyle/>
                    <a:p>
                      <a:r>
                        <a:rPr lang="en-US" sz="1800" b="0" i="0" kern="1200" dirty="0">
                          <a:solidFill>
                            <a:schemeClr val="dk1"/>
                          </a:solidFill>
                          <a:effectLst/>
                          <a:latin typeface="+mn-lt"/>
                          <a:ea typeface="+mn-ea"/>
                          <a:cs typeface="+mn-cs"/>
                        </a:rPr>
                        <a:t>best head </a:t>
                      </a:r>
                      <a:r>
                        <a:rPr lang="en-US" sz="1800" b="0" i="0" kern="1200" dirty="0" err="1">
                          <a:solidFill>
                            <a:schemeClr val="dk1"/>
                          </a:solidFill>
                          <a:effectLst/>
                          <a:latin typeface="+mn-lt"/>
                          <a:ea typeface="+mn-ea"/>
                          <a:cs typeface="+mn-cs"/>
                        </a:rPr>
                        <a:t>ive</a:t>
                      </a:r>
                      <a:r>
                        <a:rPr lang="en-US" sz="1800" b="0" i="0" kern="1200" dirty="0">
                          <a:solidFill>
                            <a:schemeClr val="dk1"/>
                          </a:solidFill>
                          <a:effectLst/>
                          <a:latin typeface="+mn-lt"/>
                          <a:ea typeface="+mn-ea"/>
                          <a:cs typeface="+mn-cs"/>
                        </a:rPr>
                        <a:t> ever had </a:t>
                      </a:r>
                      <a:r>
                        <a:rPr lang="en-US" sz="1800" b="0" i="0" kern="1200" dirty="0" err="1">
                          <a:solidFill>
                            <a:schemeClr val="dk1"/>
                          </a:solidFill>
                          <a:effectLst/>
                          <a:latin typeface="+mn-lt"/>
                          <a:ea typeface="+mn-ea"/>
                          <a:cs typeface="+mn-cs"/>
                        </a:rPr>
                        <a:t>i</a:t>
                      </a:r>
                      <a:r>
                        <a:rPr lang="en-US" sz="1800" b="0" i="0" kern="1200" dirty="0">
                          <a:solidFill>
                            <a:schemeClr val="dk1"/>
                          </a:solidFill>
                          <a:effectLst/>
                          <a:latin typeface="+mn-lt"/>
                          <a:ea typeface="+mn-ea"/>
                          <a:cs typeface="+mn-cs"/>
                        </a:rPr>
                        <a:t> had a </a:t>
                      </a:r>
                      <a:r>
                        <a:rPr lang="en-US" sz="1800" b="0" i="0" kern="1200" dirty="0" err="1">
                          <a:solidFill>
                            <a:schemeClr val="dk1"/>
                          </a:solidFill>
                          <a:effectLst/>
                          <a:latin typeface="+mn-lt"/>
                          <a:ea typeface="+mn-ea"/>
                          <a:cs typeface="+mn-cs"/>
                        </a:rPr>
                        <a:t>remo</a:t>
                      </a:r>
                      <a:r>
                        <a:rPr lang="en-US" sz="1800" b="0" i="0" kern="1200" dirty="0">
                          <a:solidFill>
                            <a:schemeClr val="dk1"/>
                          </a:solidFill>
                          <a:effectLst/>
                          <a:latin typeface="+mn-lt"/>
                          <a:ea typeface="+mn-ea"/>
                          <a:cs typeface="+mn-cs"/>
                        </a:rPr>
                        <a:t> coated </a:t>
                      </a:r>
                      <a:r>
                        <a:rPr lang="en-US" sz="1800" b="0" i="0" kern="1200" dirty="0" err="1">
                          <a:solidFill>
                            <a:schemeClr val="dk1"/>
                          </a:solidFill>
                          <a:effectLst/>
                          <a:latin typeface="+mn-lt"/>
                          <a:ea typeface="+mn-ea"/>
                          <a:cs typeface="+mn-cs"/>
                        </a:rPr>
                        <a:t>ambassabor</a:t>
                      </a:r>
                      <a:r>
                        <a:rPr lang="en-US" sz="1800" b="0" i="0" kern="1200" dirty="0">
                          <a:solidFill>
                            <a:schemeClr val="dk1"/>
                          </a:solidFill>
                          <a:effectLst/>
                          <a:latin typeface="+mn-lt"/>
                          <a:ea typeface="+mn-ea"/>
                          <a:cs typeface="+mn-cs"/>
                        </a:rPr>
                        <a:t> inch head before this and the </a:t>
                      </a:r>
                      <a:r>
                        <a:rPr lang="en-US" sz="1800" b="0" i="0" kern="1200" dirty="0" err="1">
                          <a:solidFill>
                            <a:schemeClr val="dk1"/>
                          </a:solidFill>
                          <a:effectLst/>
                          <a:latin typeface="+mn-lt"/>
                          <a:ea typeface="+mn-ea"/>
                          <a:cs typeface="+mn-cs"/>
                        </a:rPr>
                        <a:t>emad</a:t>
                      </a:r>
                      <a:r>
                        <a:rPr lang="en-US" sz="1800" b="0" i="0" kern="1200" dirty="0">
                          <a:solidFill>
                            <a:schemeClr val="dk1"/>
                          </a:solidFill>
                          <a:effectLst/>
                          <a:latin typeface="+mn-lt"/>
                          <a:ea typeface="+mn-ea"/>
                          <a:cs typeface="+mn-cs"/>
                        </a:rPr>
                        <a:t> head is much more durable and also the </a:t>
                      </a:r>
                      <a:r>
                        <a:rPr lang="en-US" sz="1800" b="0" i="0" kern="1200" dirty="0" err="1">
                          <a:solidFill>
                            <a:schemeClr val="dk1"/>
                          </a:solidFill>
                          <a:effectLst/>
                          <a:latin typeface="+mn-lt"/>
                          <a:ea typeface="+mn-ea"/>
                          <a:cs typeface="+mn-cs"/>
                        </a:rPr>
                        <a:t>emad</a:t>
                      </a:r>
                      <a:r>
                        <a:rPr lang="en-US" sz="1800" b="0" i="0" kern="1200" dirty="0">
                          <a:solidFill>
                            <a:schemeClr val="dk1"/>
                          </a:solidFill>
                          <a:effectLst/>
                          <a:latin typeface="+mn-lt"/>
                          <a:ea typeface="+mn-ea"/>
                          <a:cs typeface="+mn-cs"/>
                        </a:rPr>
                        <a:t> delivers a much punchier and fat sound awesome for rock and jazz great head awesome</a:t>
                      </a:r>
                      <a:endParaRPr lang="en-IN" dirty="0"/>
                    </a:p>
                  </a:txBody>
                  <a:tcPr/>
                </a:tc>
                <a:tc>
                  <a:txBody>
                    <a:bodyPr/>
                    <a:lstStyle/>
                    <a:p>
                      <a:pPr algn="ctr"/>
                      <a:r>
                        <a:rPr lang="en-IN" dirty="0"/>
                        <a:t>Positive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Positive</a:t>
                      </a:r>
                    </a:p>
                    <a:p>
                      <a:pPr algn="ctr"/>
                      <a:endParaRPr lang="en-IN" dirty="0"/>
                    </a:p>
                  </a:txBody>
                  <a:tcPr/>
                </a:tc>
                <a:extLst>
                  <a:ext uri="{0D108BD9-81ED-4DB2-BD59-A6C34878D82A}">
                    <a16:rowId xmlns:a16="http://schemas.microsoft.com/office/drawing/2014/main" val="2922549862"/>
                  </a:ext>
                </a:extLst>
              </a:tr>
              <a:tr h="832342">
                <a:tc>
                  <a:txBody>
                    <a:bodyPr/>
                    <a:lstStyle/>
                    <a:p>
                      <a:r>
                        <a:rPr lang="en-US" sz="1800" b="0" i="0" kern="1200" dirty="0">
                          <a:solidFill>
                            <a:schemeClr val="dk1"/>
                          </a:solidFill>
                          <a:effectLst/>
                          <a:latin typeface="+mn-lt"/>
                          <a:ea typeface="+mn-ea"/>
                          <a:cs typeface="+mn-cs"/>
                        </a:rPr>
                        <a:t>got this years ago my only problem with this product is the very poor frequency response high low other than that all features were good my only problem with this product is the very poor frequency response high low</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Negative</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Negative</a:t>
                      </a:r>
                    </a:p>
                    <a:p>
                      <a:pPr algn="ctr"/>
                      <a:endParaRPr lang="en-IN" dirty="0"/>
                    </a:p>
                  </a:txBody>
                  <a:tcPr/>
                </a:tc>
                <a:extLst>
                  <a:ext uri="{0D108BD9-81ED-4DB2-BD59-A6C34878D82A}">
                    <a16:rowId xmlns:a16="http://schemas.microsoft.com/office/drawing/2014/main" val="4160674749"/>
                  </a:ext>
                </a:extLst>
              </a:tr>
            </a:tbl>
          </a:graphicData>
        </a:graphic>
      </p:graphicFrame>
    </p:spTree>
    <p:extLst>
      <p:ext uri="{BB962C8B-B14F-4D97-AF65-F5344CB8AC3E}">
        <p14:creationId xmlns:p14="http://schemas.microsoft.com/office/powerpoint/2010/main" val="384672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TOP 2 DIGITAL MUSIC CATEGORY REVIEW SUMMARY</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4" name="Table 6">
            <a:extLst>
              <a:ext uri="{FF2B5EF4-FFF2-40B4-BE49-F238E27FC236}">
                <a16:creationId xmlns:a16="http://schemas.microsoft.com/office/drawing/2014/main" id="{4FE81C5C-203A-E39C-E879-14ECB285D259}"/>
              </a:ext>
            </a:extLst>
          </p:cNvPr>
          <p:cNvGraphicFramePr>
            <a:graphicFrameLocks noGrp="1"/>
          </p:cNvGraphicFramePr>
          <p:nvPr>
            <p:extLst>
              <p:ext uri="{D42A27DB-BD31-4B8C-83A1-F6EECF244321}">
                <p14:modId xmlns:p14="http://schemas.microsoft.com/office/powerpoint/2010/main" val="1673324862"/>
              </p:ext>
            </p:extLst>
          </p:nvPr>
        </p:nvGraphicFramePr>
        <p:xfrm>
          <a:off x="744072" y="1127860"/>
          <a:ext cx="10793504" cy="2026820"/>
        </p:xfrm>
        <a:graphic>
          <a:graphicData uri="http://schemas.openxmlformats.org/drawingml/2006/table">
            <a:tbl>
              <a:tblPr firstRow="1" bandRow="1">
                <a:tableStyleId>{5C22544A-7EE6-4342-B048-85BDC9FD1C3A}</a:tableStyleId>
              </a:tblPr>
              <a:tblGrid>
                <a:gridCol w="2213509">
                  <a:extLst>
                    <a:ext uri="{9D8B030D-6E8A-4147-A177-3AD203B41FA5}">
                      <a16:colId xmlns:a16="http://schemas.microsoft.com/office/drawing/2014/main" val="4270839954"/>
                    </a:ext>
                  </a:extLst>
                </a:gridCol>
                <a:gridCol w="2522193">
                  <a:extLst>
                    <a:ext uri="{9D8B030D-6E8A-4147-A177-3AD203B41FA5}">
                      <a16:colId xmlns:a16="http://schemas.microsoft.com/office/drawing/2014/main" val="3872749255"/>
                    </a:ext>
                  </a:extLst>
                </a:gridCol>
                <a:gridCol w="2522193">
                  <a:extLst>
                    <a:ext uri="{9D8B030D-6E8A-4147-A177-3AD203B41FA5}">
                      <a16:colId xmlns:a16="http://schemas.microsoft.com/office/drawing/2014/main" val="2979062584"/>
                    </a:ext>
                  </a:extLst>
                </a:gridCol>
                <a:gridCol w="3535609">
                  <a:extLst>
                    <a:ext uri="{9D8B030D-6E8A-4147-A177-3AD203B41FA5}">
                      <a16:colId xmlns:a16="http://schemas.microsoft.com/office/drawing/2014/main" val="3747456751"/>
                    </a:ext>
                  </a:extLst>
                </a:gridCol>
              </a:tblGrid>
              <a:tr h="37333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POSITIVE</a:t>
                      </a:r>
                    </a:p>
                  </a:txBody>
                  <a:tcPr/>
                </a:tc>
                <a:tc hMerge="1">
                  <a:txBody>
                    <a:bodyPr/>
                    <a:lstStyle/>
                    <a:p>
                      <a:pPr algn="ctr"/>
                      <a:endParaRPr lang="en-IN" dirty="0">
                        <a:solidFill>
                          <a:schemeClr val="tx1"/>
                        </a:solidFill>
                      </a:endParaRPr>
                    </a:p>
                  </a:txBody>
                  <a:tcPr/>
                </a:tc>
                <a:tc hMerge="1">
                  <a:txBody>
                    <a:bodyPr/>
                    <a:lstStyle/>
                    <a:p>
                      <a:pPr algn="ctr"/>
                      <a:endParaRPr lang="en-IN" dirty="0">
                        <a:solidFill>
                          <a:schemeClr val="tx1"/>
                        </a:solidFill>
                      </a:endParaRPr>
                    </a:p>
                  </a:txBody>
                  <a:tcPr/>
                </a:tc>
                <a:tc hMerge="1">
                  <a:txBody>
                    <a:bodyPr/>
                    <a:lstStyle/>
                    <a:p>
                      <a:pPr algn="ctr"/>
                      <a:endParaRPr lang="en-IN" b="1" dirty="0">
                        <a:solidFill>
                          <a:schemeClr val="tx1"/>
                        </a:solidFill>
                      </a:endParaRPr>
                    </a:p>
                  </a:txBody>
                  <a:tcPr/>
                </a:tc>
                <a:extLst>
                  <a:ext uri="{0D108BD9-81ED-4DB2-BD59-A6C34878D82A}">
                    <a16:rowId xmlns:a16="http://schemas.microsoft.com/office/drawing/2014/main" val="728195234"/>
                  </a:ext>
                </a:extLst>
              </a:tr>
              <a:tr h="3733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PRODUCT ID</a:t>
                      </a:r>
                    </a:p>
                  </a:txBody>
                  <a:tcPr/>
                </a:tc>
                <a:tc>
                  <a:txBody>
                    <a:bodyPr/>
                    <a:lstStyle/>
                    <a:p>
                      <a:pPr algn="ctr"/>
                      <a:r>
                        <a:rPr lang="en-IN" b="1" dirty="0">
                          <a:solidFill>
                            <a:schemeClr val="tx1"/>
                          </a:solidFill>
                        </a:rPr>
                        <a:t>TITLE</a:t>
                      </a:r>
                    </a:p>
                  </a:txBody>
                  <a:tcPr/>
                </a:tc>
                <a:tc>
                  <a:txBody>
                    <a:bodyPr/>
                    <a:lstStyle/>
                    <a:p>
                      <a:pPr algn="ctr"/>
                      <a:r>
                        <a:rPr lang="en-IN" b="1" dirty="0">
                          <a:solidFill>
                            <a:schemeClr val="tx1"/>
                          </a:solidFill>
                        </a:rPr>
                        <a:t> CATEGORY</a:t>
                      </a:r>
                    </a:p>
                  </a:txBody>
                  <a:tcPr/>
                </a:tc>
                <a:tc>
                  <a:txBody>
                    <a:bodyPr/>
                    <a:lstStyle/>
                    <a:p>
                      <a:pPr algn="ctr"/>
                      <a:r>
                        <a:rPr lang="en-IN" b="1" dirty="0">
                          <a:solidFill>
                            <a:schemeClr val="tx1"/>
                          </a:solidFill>
                        </a:rPr>
                        <a:t>SUMMARY</a:t>
                      </a:r>
                    </a:p>
                  </a:txBody>
                  <a:tcPr/>
                </a:tc>
                <a:extLst>
                  <a:ext uri="{0D108BD9-81ED-4DB2-BD59-A6C34878D82A}">
                    <a16:rowId xmlns:a16="http://schemas.microsoft.com/office/drawing/2014/main" val="1826374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B00NPZI1ZS</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endless river</a:t>
                      </a:r>
                      <a:endParaRPr lang="en-IN" dirty="0"/>
                    </a:p>
                    <a:p>
                      <a:pPr algn="ctr"/>
                      <a:endParaRPr lang="en-IN" dirty="0"/>
                    </a:p>
                  </a:txBody>
                  <a:tcPr/>
                </a:tc>
                <a:tc>
                  <a:txBody>
                    <a:bodyPr/>
                    <a:lstStyle/>
                    <a:p>
                      <a:pPr algn="ctr"/>
                      <a:r>
                        <a:rPr lang="en-IN" dirty="0" err="1"/>
                        <a:t>audio_music</a:t>
                      </a:r>
                      <a:endParaRPr lang="en-IN" dirty="0"/>
                    </a:p>
                  </a:txBody>
                  <a:tcPr/>
                </a:tc>
                <a:tc>
                  <a:txBody>
                    <a:bodyPr/>
                    <a:lstStyle/>
                    <a:p>
                      <a:pPr algn="ctr"/>
                      <a:r>
                        <a:rPr lang="en-US" dirty="0"/>
                        <a:t>Floyd FINALE 2014 "the endless river...forever and ever...</a:t>
                      </a:r>
                      <a:endParaRPr lang="en-IN" dirty="0"/>
                    </a:p>
                  </a:txBody>
                  <a:tcPr/>
                </a:tc>
                <a:extLst>
                  <a:ext uri="{0D108BD9-81ED-4DB2-BD59-A6C34878D82A}">
                    <a16:rowId xmlns:a16="http://schemas.microsoft.com/office/drawing/2014/main" val="2969740110"/>
                  </a:ext>
                </a:extLst>
              </a:tr>
              <a:tr h="370840">
                <a:tc>
                  <a:txBody>
                    <a:bodyPr/>
                    <a:lstStyle/>
                    <a:p>
                      <a:pPr algn="ctr"/>
                      <a:r>
                        <a:rPr lang="en-IN" sz="1800" b="0" i="0" kern="1200" dirty="0">
                          <a:solidFill>
                            <a:schemeClr val="dk1"/>
                          </a:solidFill>
                          <a:effectLst/>
                          <a:latin typeface="+mn-lt"/>
                          <a:ea typeface="+mn-ea"/>
                          <a:cs typeface="+mn-cs"/>
                        </a:rPr>
                        <a:t>B00NPZI1ZS</a:t>
                      </a:r>
                      <a:endParaRPr lang="en-IN" dirty="0"/>
                    </a:p>
                  </a:txBody>
                  <a:tcPr/>
                </a:tc>
                <a:tc>
                  <a:txBody>
                    <a:bodyPr/>
                    <a:lstStyle/>
                    <a:p>
                      <a:pPr algn="ctr"/>
                      <a:r>
                        <a:rPr lang="en-IN" sz="1800" b="0" i="0" kern="1200" dirty="0">
                          <a:solidFill>
                            <a:schemeClr val="dk1"/>
                          </a:solidFill>
                          <a:effectLst/>
                          <a:latin typeface="+mn-lt"/>
                          <a:ea typeface="+mn-ea"/>
                          <a:cs typeface="+mn-cs"/>
                        </a:rPr>
                        <a:t>endless river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  vinyl</a:t>
                      </a:r>
                      <a:endParaRPr lang="en-IN" dirty="0"/>
                    </a:p>
                    <a:p>
                      <a:pPr algn="ctr"/>
                      <a:endParaRPr lang="en-IN" dirty="0"/>
                    </a:p>
                  </a:txBody>
                  <a:tcPr/>
                </a:tc>
                <a:tc>
                  <a:txBody>
                    <a:bodyPr/>
                    <a:lstStyle/>
                    <a:p>
                      <a:pPr algn="ctr"/>
                      <a:r>
                        <a:rPr lang="en-US" dirty="0"/>
                        <a:t>Great Addition To My Pink Floyd Vinyl Collection</a:t>
                      </a:r>
                      <a:endParaRPr lang="en-IN" dirty="0"/>
                    </a:p>
                  </a:txBody>
                  <a:tcPr/>
                </a:tc>
                <a:extLst>
                  <a:ext uri="{0D108BD9-81ED-4DB2-BD59-A6C34878D82A}">
                    <a16:rowId xmlns:a16="http://schemas.microsoft.com/office/drawing/2014/main" val="4159628649"/>
                  </a:ext>
                </a:extLst>
              </a:tr>
            </a:tbl>
          </a:graphicData>
        </a:graphic>
      </p:graphicFrame>
      <p:graphicFrame>
        <p:nvGraphicFramePr>
          <p:cNvPr id="7" name="Table 6">
            <a:extLst>
              <a:ext uri="{FF2B5EF4-FFF2-40B4-BE49-F238E27FC236}">
                <a16:creationId xmlns:a16="http://schemas.microsoft.com/office/drawing/2014/main" id="{7F1747DB-D738-E634-A242-8345FCF7F0A0}"/>
              </a:ext>
            </a:extLst>
          </p:cNvPr>
          <p:cNvGraphicFramePr>
            <a:graphicFrameLocks noGrp="1"/>
          </p:cNvGraphicFramePr>
          <p:nvPr>
            <p:extLst>
              <p:ext uri="{D42A27DB-BD31-4B8C-83A1-F6EECF244321}">
                <p14:modId xmlns:p14="http://schemas.microsoft.com/office/powerpoint/2010/main" val="1504213538"/>
              </p:ext>
            </p:extLst>
          </p:nvPr>
        </p:nvGraphicFramePr>
        <p:xfrm>
          <a:off x="744073" y="3743960"/>
          <a:ext cx="10793503" cy="2560320"/>
        </p:xfrm>
        <a:graphic>
          <a:graphicData uri="http://schemas.openxmlformats.org/drawingml/2006/table">
            <a:tbl>
              <a:tblPr firstRow="1" bandRow="1">
                <a:tableStyleId>{5C22544A-7EE6-4342-B048-85BDC9FD1C3A}</a:tableStyleId>
              </a:tblPr>
              <a:tblGrid>
                <a:gridCol w="2450059">
                  <a:extLst>
                    <a:ext uri="{9D8B030D-6E8A-4147-A177-3AD203B41FA5}">
                      <a16:colId xmlns:a16="http://schemas.microsoft.com/office/drawing/2014/main" val="4270839954"/>
                    </a:ext>
                  </a:extLst>
                </a:gridCol>
                <a:gridCol w="2322319">
                  <a:extLst>
                    <a:ext uri="{9D8B030D-6E8A-4147-A177-3AD203B41FA5}">
                      <a16:colId xmlns:a16="http://schemas.microsoft.com/office/drawing/2014/main" val="3872749255"/>
                    </a:ext>
                  </a:extLst>
                </a:gridCol>
                <a:gridCol w="2501562">
                  <a:extLst>
                    <a:ext uri="{9D8B030D-6E8A-4147-A177-3AD203B41FA5}">
                      <a16:colId xmlns:a16="http://schemas.microsoft.com/office/drawing/2014/main" val="2979062584"/>
                    </a:ext>
                  </a:extLst>
                </a:gridCol>
                <a:gridCol w="3519563">
                  <a:extLst>
                    <a:ext uri="{9D8B030D-6E8A-4147-A177-3AD203B41FA5}">
                      <a16:colId xmlns:a16="http://schemas.microsoft.com/office/drawing/2014/main" val="3747456751"/>
                    </a:ext>
                  </a:extLst>
                </a:gridCol>
              </a:tblGrid>
              <a:tr h="364365">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NEGATIVE</a:t>
                      </a:r>
                    </a:p>
                  </a:txBody>
                  <a:tcPr/>
                </a:tc>
                <a:tc hMerge="1">
                  <a:txBody>
                    <a:bodyPr/>
                    <a:lstStyle/>
                    <a:p>
                      <a:pPr algn="ctr"/>
                      <a:endParaRPr lang="en-IN" dirty="0">
                        <a:solidFill>
                          <a:schemeClr val="tx1"/>
                        </a:solidFill>
                      </a:endParaRPr>
                    </a:p>
                  </a:txBody>
                  <a:tcPr/>
                </a:tc>
                <a:tc hMerge="1">
                  <a:txBody>
                    <a:bodyPr/>
                    <a:lstStyle/>
                    <a:p>
                      <a:pPr algn="ctr"/>
                      <a:endParaRPr lang="en-IN" dirty="0">
                        <a:solidFill>
                          <a:schemeClr val="tx1"/>
                        </a:solidFill>
                      </a:endParaRPr>
                    </a:p>
                  </a:txBody>
                  <a:tcPr/>
                </a:tc>
                <a:tc hMerge="1">
                  <a:txBody>
                    <a:bodyPr/>
                    <a:lstStyle/>
                    <a:p>
                      <a:pPr algn="ctr"/>
                      <a:endParaRPr lang="en-IN" b="1" dirty="0">
                        <a:solidFill>
                          <a:schemeClr val="tx1"/>
                        </a:solidFill>
                      </a:endParaRPr>
                    </a:p>
                  </a:txBody>
                  <a:tcPr/>
                </a:tc>
                <a:extLst>
                  <a:ext uri="{0D108BD9-81ED-4DB2-BD59-A6C34878D82A}">
                    <a16:rowId xmlns:a16="http://schemas.microsoft.com/office/drawing/2014/main" val="1662517508"/>
                  </a:ext>
                </a:extLst>
              </a:tr>
              <a:tr h="364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PRODUCT ID</a:t>
                      </a:r>
                    </a:p>
                  </a:txBody>
                  <a:tcPr/>
                </a:tc>
                <a:tc>
                  <a:txBody>
                    <a:bodyPr/>
                    <a:lstStyle/>
                    <a:p>
                      <a:pPr algn="ctr"/>
                      <a:r>
                        <a:rPr lang="en-IN" b="1" dirty="0">
                          <a:solidFill>
                            <a:schemeClr val="tx1"/>
                          </a:solidFill>
                        </a:rPr>
                        <a:t>TITLE</a:t>
                      </a:r>
                    </a:p>
                  </a:txBody>
                  <a:tcPr/>
                </a:tc>
                <a:tc>
                  <a:txBody>
                    <a:bodyPr/>
                    <a:lstStyle/>
                    <a:p>
                      <a:pPr algn="ctr"/>
                      <a:r>
                        <a:rPr lang="en-IN" b="1" dirty="0">
                          <a:solidFill>
                            <a:schemeClr val="tx1"/>
                          </a:solidFill>
                        </a:rPr>
                        <a:t> CATEGORY</a:t>
                      </a:r>
                    </a:p>
                  </a:txBody>
                  <a:tcPr/>
                </a:tc>
                <a:tc>
                  <a:txBody>
                    <a:bodyPr/>
                    <a:lstStyle/>
                    <a:p>
                      <a:pPr algn="ctr"/>
                      <a:r>
                        <a:rPr lang="en-IN" b="1" dirty="0">
                          <a:solidFill>
                            <a:schemeClr val="tx1"/>
                          </a:solidFill>
                        </a:rPr>
                        <a:t>SUMMARY</a:t>
                      </a:r>
                    </a:p>
                  </a:txBody>
                  <a:tcPr/>
                </a:tc>
                <a:extLst>
                  <a:ext uri="{0D108BD9-81ED-4DB2-BD59-A6C34878D82A}">
                    <a16:rowId xmlns:a16="http://schemas.microsoft.com/office/drawing/2014/main" val="1826374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B006J2FKXK</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span class a-size-medium a-color-secondary a-t.</a:t>
                      </a:r>
                      <a:endParaRPr lang="en-IN" i="0" dirty="0"/>
                    </a:p>
                  </a:txBody>
                  <a:tcPr/>
                </a:tc>
                <a:tc>
                  <a:txBody>
                    <a:bodyPr/>
                    <a:lstStyle/>
                    <a:p>
                      <a:pPr algn="ctr"/>
                      <a:r>
                        <a:rPr lang="en-IN" dirty="0" err="1"/>
                        <a:t>audio_music</a:t>
                      </a:r>
                      <a:endParaRPr lang="en-IN" dirty="0"/>
                    </a:p>
                  </a:txBody>
                  <a:tcPr/>
                </a:tc>
                <a:tc>
                  <a:txBody>
                    <a:bodyPr/>
                    <a:lstStyle/>
                    <a:p>
                      <a:pPr algn="ctr"/>
                      <a:r>
                        <a:rPr lang="en-IN" dirty="0"/>
                        <a:t>Weakest Killers album.</a:t>
                      </a:r>
                    </a:p>
                  </a:txBody>
                  <a:tcPr/>
                </a:tc>
                <a:extLst>
                  <a:ext uri="{0D108BD9-81ED-4DB2-BD59-A6C34878D82A}">
                    <a16:rowId xmlns:a16="http://schemas.microsoft.com/office/drawing/2014/main" val="2969740110"/>
                  </a:ext>
                </a:extLst>
              </a:tr>
              <a:tr h="370840">
                <a:tc>
                  <a:txBody>
                    <a:bodyPr/>
                    <a:lstStyle/>
                    <a:p>
                      <a:pPr algn="ctr"/>
                      <a:r>
                        <a:rPr lang="en-IN" sz="1800" b="0" i="0" kern="1200" dirty="0">
                          <a:solidFill>
                            <a:schemeClr val="dk1"/>
                          </a:solidFill>
                          <a:effectLst/>
                          <a:latin typeface="+mn-lt"/>
                          <a:ea typeface="+mn-ea"/>
                          <a:cs typeface="+mn-cs"/>
                        </a:rPr>
                        <a:t>B000NP1OLQ</a:t>
                      </a:r>
                      <a:endParaRPr lang="en-IN" dirty="0"/>
                    </a:p>
                  </a:txBody>
                  <a:tcPr/>
                </a:tc>
                <a:tc>
                  <a:txBody>
                    <a:bodyPr/>
                    <a:lstStyle/>
                    <a:p>
                      <a:pPr algn="ctr" fontAlgn="ctr"/>
                      <a:r>
                        <a:rPr lang="en-US" dirty="0">
                          <a:effectLst/>
                        </a:rPr>
                        <a:t>mike love looking back with love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vinyl</a:t>
                      </a:r>
                      <a:endParaRPr lang="en-IN" dirty="0"/>
                    </a:p>
                    <a:p>
                      <a:pPr algn="ctr"/>
                      <a:endParaRPr lang="en-IN" dirty="0"/>
                    </a:p>
                  </a:txBody>
                  <a:tcPr/>
                </a:tc>
                <a:tc>
                  <a:txBody>
                    <a:bodyPr/>
                    <a:lstStyle/>
                    <a:p>
                      <a:pPr algn="ctr"/>
                      <a:r>
                        <a:rPr lang="en-US" dirty="0"/>
                        <a:t>One of the worst albums ever recorded - who green-lighted this monstrosity</a:t>
                      </a:r>
                      <a:endParaRPr lang="en-IN" dirty="0"/>
                    </a:p>
                  </a:txBody>
                  <a:tcPr/>
                </a:tc>
                <a:extLst>
                  <a:ext uri="{0D108BD9-81ED-4DB2-BD59-A6C34878D82A}">
                    <a16:rowId xmlns:a16="http://schemas.microsoft.com/office/drawing/2014/main" val="4159628649"/>
                  </a:ext>
                </a:extLst>
              </a:tr>
            </a:tbl>
          </a:graphicData>
        </a:graphic>
      </p:graphicFrame>
    </p:spTree>
    <p:extLst>
      <p:ext uri="{BB962C8B-B14F-4D97-AF65-F5344CB8AC3E}">
        <p14:creationId xmlns:p14="http://schemas.microsoft.com/office/powerpoint/2010/main" val="169988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TOP 2 MUSICAL INSTRUMENT CATEGORY REVIEW SUMMARY</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4" name="Table 6">
            <a:extLst>
              <a:ext uri="{FF2B5EF4-FFF2-40B4-BE49-F238E27FC236}">
                <a16:creationId xmlns:a16="http://schemas.microsoft.com/office/drawing/2014/main" id="{4FE81C5C-203A-E39C-E879-14ECB285D259}"/>
              </a:ext>
            </a:extLst>
          </p:cNvPr>
          <p:cNvGraphicFramePr>
            <a:graphicFrameLocks noGrp="1"/>
          </p:cNvGraphicFramePr>
          <p:nvPr>
            <p:extLst>
              <p:ext uri="{D42A27DB-BD31-4B8C-83A1-F6EECF244321}">
                <p14:modId xmlns:p14="http://schemas.microsoft.com/office/powerpoint/2010/main" val="3178632948"/>
              </p:ext>
            </p:extLst>
          </p:nvPr>
        </p:nvGraphicFramePr>
        <p:xfrm>
          <a:off x="591671" y="1127860"/>
          <a:ext cx="11107269" cy="2301140"/>
        </p:xfrm>
        <a:graphic>
          <a:graphicData uri="http://schemas.openxmlformats.org/drawingml/2006/table">
            <a:tbl>
              <a:tblPr firstRow="1" bandRow="1">
                <a:tableStyleId>{5C22544A-7EE6-4342-B048-85BDC9FD1C3A}</a:tableStyleId>
              </a:tblPr>
              <a:tblGrid>
                <a:gridCol w="2277855">
                  <a:extLst>
                    <a:ext uri="{9D8B030D-6E8A-4147-A177-3AD203B41FA5}">
                      <a16:colId xmlns:a16="http://schemas.microsoft.com/office/drawing/2014/main" val="4270839954"/>
                    </a:ext>
                  </a:extLst>
                </a:gridCol>
                <a:gridCol w="2595513">
                  <a:extLst>
                    <a:ext uri="{9D8B030D-6E8A-4147-A177-3AD203B41FA5}">
                      <a16:colId xmlns:a16="http://schemas.microsoft.com/office/drawing/2014/main" val="3872749255"/>
                    </a:ext>
                  </a:extLst>
                </a:gridCol>
                <a:gridCol w="2595513">
                  <a:extLst>
                    <a:ext uri="{9D8B030D-6E8A-4147-A177-3AD203B41FA5}">
                      <a16:colId xmlns:a16="http://schemas.microsoft.com/office/drawing/2014/main" val="2979062584"/>
                    </a:ext>
                  </a:extLst>
                </a:gridCol>
                <a:gridCol w="3638388">
                  <a:extLst>
                    <a:ext uri="{9D8B030D-6E8A-4147-A177-3AD203B41FA5}">
                      <a16:colId xmlns:a16="http://schemas.microsoft.com/office/drawing/2014/main" val="3747456751"/>
                    </a:ext>
                  </a:extLst>
                </a:gridCol>
              </a:tblGrid>
              <a:tr h="37333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POSITIVE</a:t>
                      </a:r>
                    </a:p>
                  </a:txBody>
                  <a:tcPr/>
                </a:tc>
                <a:tc hMerge="1">
                  <a:txBody>
                    <a:bodyPr/>
                    <a:lstStyle/>
                    <a:p>
                      <a:pPr algn="ctr"/>
                      <a:endParaRPr lang="en-IN" dirty="0">
                        <a:solidFill>
                          <a:schemeClr val="tx1"/>
                        </a:solidFill>
                      </a:endParaRPr>
                    </a:p>
                  </a:txBody>
                  <a:tcPr/>
                </a:tc>
                <a:tc hMerge="1">
                  <a:txBody>
                    <a:bodyPr/>
                    <a:lstStyle/>
                    <a:p>
                      <a:pPr algn="ctr"/>
                      <a:endParaRPr lang="en-IN" dirty="0">
                        <a:solidFill>
                          <a:schemeClr val="tx1"/>
                        </a:solidFill>
                      </a:endParaRPr>
                    </a:p>
                  </a:txBody>
                  <a:tcPr/>
                </a:tc>
                <a:tc hMerge="1">
                  <a:txBody>
                    <a:bodyPr/>
                    <a:lstStyle/>
                    <a:p>
                      <a:pPr algn="ctr"/>
                      <a:endParaRPr lang="en-IN" b="1" dirty="0">
                        <a:solidFill>
                          <a:schemeClr val="tx1"/>
                        </a:solidFill>
                      </a:endParaRPr>
                    </a:p>
                  </a:txBody>
                  <a:tcPr/>
                </a:tc>
                <a:extLst>
                  <a:ext uri="{0D108BD9-81ED-4DB2-BD59-A6C34878D82A}">
                    <a16:rowId xmlns:a16="http://schemas.microsoft.com/office/drawing/2014/main" val="728195234"/>
                  </a:ext>
                </a:extLst>
              </a:tr>
              <a:tr h="3733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PRODUCT ID</a:t>
                      </a:r>
                    </a:p>
                  </a:txBody>
                  <a:tcPr/>
                </a:tc>
                <a:tc>
                  <a:txBody>
                    <a:bodyPr/>
                    <a:lstStyle/>
                    <a:p>
                      <a:pPr algn="ctr"/>
                      <a:r>
                        <a:rPr lang="en-IN" b="1" dirty="0">
                          <a:solidFill>
                            <a:schemeClr val="tx1"/>
                          </a:solidFill>
                        </a:rPr>
                        <a:t>TITLE</a:t>
                      </a:r>
                    </a:p>
                  </a:txBody>
                  <a:tcPr/>
                </a:tc>
                <a:tc>
                  <a:txBody>
                    <a:bodyPr/>
                    <a:lstStyle/>
                    <a:p>
                      <a:pPr algn="ctr"/>
                      <a:r>
                        <a:rPr lang="en-IN" b="1" dirty="0">
                          <a:solidFill>
                            <a:schemeClr val="tx1"/>
                          </a:solidFill>
                        </a:rPr>
                        <a:t> CATEGORY</a:t>
                      </a:r>
                    </a:p>
                  </a:txBody>
                  <a:tcPr/>
                </a:tc>
                <a:tc>
                  <a:txBody>
                    <a:bodyPr/>
                    <a:lstStyle/>
                    <a:p>
                      <a:pPr algn="ctr"/>
                      <a:r>
                        <a:rPr lang="en-IN" b="1" dirty="0">
                          <a:solidFill>
                            <a:schemeClr val="tx1"/>
                          </a:solidFill>
                        </a:rPr>
                        <a:t>SUMMARY</a:t>
                      </a:r>
                    </a:p>
                  </a:txBody>
                  <a:tcPr/>
                </a:tc>
                <a:extLst>
                  <a:ext uri="{0D108BD9-81ED-4DB2-BD59-A6C34878D82A}">
                    <a16:rowId xmlns:a16="http://schemas.microsoft.com/office/drawing/2014/main" val="1826374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B0002E1NNC</a:t>
                      </a:r>
                      <a:endParaRPr lang="en-IN" dirty="0"/>
                    </a:p>
                  </a:txBody>
                  <a:tcPr/>
                </a:tc>
                <a:tc>
                  <a:txBody>
                    <a:bodyPr/>
                    <a:lstStyle/>
                    <a:p>
                      <a:pPr algn="ctr" fontAlgn="ctr"/>
                      <a:r>
                        <a:rPr lang="en-US" dirty="0">
                          <a:effectLst/>
                        </a:rPr>
                        <a:t>Elixir Strings 80/20 Bronze Acoustic Guitar</a:t>
                      </a:r>
                    </a:p>
                  </a:txBody>
                  <a:tcPr anchor="ctr"/>
                </a:tc>
                <a:tc>
                  <a:txBody>
                    <a:bodyPr/>
                    <a:lstStyle/>
                    <a:p>
                      <a:pPr algn="ctr" fontAlgn="ctr"/>
                      <a:r>
                        <a:rPr lang="en-IN" dirty="0">
                          <a:effectLst/>
                        </a:rPr>
                        <a:t>Instrument Accessories</a:t>
                      </a:r>
                    </a:p>
                  </a:txBody>
                  <a:tcPr anchor="ctr"/>
                </a:tc>
                <a:tc>
                  <a:txBody>
                    <a:bodyPr/>
                    <a:lstStyle/>
                    <a:p>
                      <a:pPr algn="ctr"/>
                      <a:r>
                        <a:rPr lang="en-US" dirty="0"/>
                        <a:t>No need for a thousand dollar guitar</a:t>
                      </a:r>
                      <a:endParaRPr lang="en-IN" dirty="0"/>
                    </a:p>
                  </a:txBody>
                  <a:tcPr/>
                </a:tc>
                <a:extLst>
                  <a:ext uri="{0D108BD9-81ED-4DB2-BD59-A6C34878D82A}">
                    <a16:rowId xmlns:a16="http://schemas.microsoft.com/office/drawing/2014/main" val="2969740110"/>
                  </a:ext>
                </a:extLst>
              </a:tr>
              <a:tr h="370840">
                <a:tc>
                  <a:txBody>
                    <a:bodyPr/>
                    <a:lstStyle/>
                    <a:p>
                      <a:pPr algn="ctr"/>
                      <a:r>
                        <a:rPr lang="en-IN" sz="1800" b="0" i="0" kern="1200" dirty="0">
                          <a:solidFill>
                            <a:schemeClr val="dk1"/>
                          </a:solidFill>
                          <a:effectLst/>
                          <a:latin typeface="+mn-lt"/>
                          <a:ea typeface="+mn-ea"/>
                          <a:cs typeface="+mn-cs"/>
                        </a:rPr>
                        <a:t>B000XI6O2W</a:t>
                      </a:r>
                      <a:endParaRPr lang="en-IN" dirty="0"/>
                    </a:p>
                  </a:txBody>
                  <a:tcPr/>
                </a:tc>
                <a:tc>
                  <a:txBody>
                    <a:bodyPr/>
                    <a:lstStyle/>
                    <a:p>
                      <a:pPr algn="ctr"/>
                      <a:r>
                        <a:rPr lang="en-US" sz="1800" b="0" i="0" kern="1200" dirty="0">
                          <a:solidFill>
                            <a:schemeClr val="dk1"/>
                          </a:solidFill>
                          <a:effectLst/>
                          <a:latin typeface="+mn-lt"/>
                          <a:ea typeface="+mn-ea"/>
                          <a:cs typeface="+mn-cs"/>
                        </a:rPr>
                        <a:t>Singing Machine SMM-205 Unidirectional Dynamic</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Microphones_Accessories</a:t>
                      </a:r>
                      <a:r>
                        <a:rPr lang="en-IN" sz="1800" b="0" i="0" kern="1200" dirty="0">
                          <a:solidFill>
                            <a:schemeClr val="dk1"/>
                          </a:solidFill>
                          <a:effectLst/>
                          <a:latin typeface="+mn-lt"/>
                          <a:ea typeface="+mn-ea"/>
                          <a:cs typeface="+mn-cs"/>
                        </a:rPr>
                        <a:t>      </a:t>
                      </a:r>
                      <a:endParaRPr lang="en-IN" dirty="0"/>
                    </a:p>
                  </a:txBody>
                  <a:tcPr/>
                </a:tc>
                <a:tc>
                  <a:txBody>
                    <a:bodyPr/>
                    <a:lstStyle/>
                    <a:p>
                      <a:pPr algn="ctr"/>
                      <a:r>
                        <a:rPr lang="en-US" dirty="0"/>
                        <a:t>Definitely an affordable option if you're just doing karaoke at home.</a:t>
                      </a:r>
                      <a:endParaRPr lang="en-IN" dirty="0"/>
                    </a:p>
                  </a:txBody>
                  <a:tcPr/>
                </a:tc>
                <a:extLst>
                  <a:ext uri="{0D108BD9-81ED-4DB2-BD59-A6C34878D82A}">
                    <a16:rowId xmlns:a16="http://schemas.microsoft.com/office/drawing/2014/main" val="4159628649"/>
                  </a:ext>
                </a:extLst>
              </a:tr>
            </a:tbl>
          </a:graphicData>
        </a:graphic>
      </p:graphicFrame>
      <p:graphicFrame>
        <p:nvGraphicFramePr>
          <p:cNvPr id="7" name="Table 6">
            <a:extLst>
              <a:ext uri="{FF2B5EF4-FFF2-40B4-BE49-F238E27FC236}">
                <a16:creationId xmlns:a16="http://schemas.microsoft.com/office/drawing/2014/main" id="{7F1747DB-D738-E634-A242-8345FCF7F0A0}"/>
              </a:ext>
            </a:extLst>
          </p:cNvPr>
          <p:cNvGraphicFramePr>
            <a:graphicFrameLocks noGrp="1"/>
          </p:cNvGraphicFramePr>
          <p:nvPr>
            <p:extLst>
              <p:ext uri="{D42A27DB-BD31-4B8C-83A1-F6EECF244321}">
                <p14:modId xmlns:p14="http://schemas.microsoft.com/office/powerpoint/2010/main" val="1283266745"/>
              </p:ext>
            </p:extLst>
          </p:nvPr>
        </p:nvGraphicFramePr>
        <p:xfrm>
          <a:off x="591672" y="3743960"/>
          <a:ext cx="11107269" cy="2560320"/>
        </p:xfrm>
        <a:graphic>
          <a:graphicData uri="http://schemas.openxmlformats.org/drawingml/2006/table">
            <a:tbl>
              <a:tblPr firstRow="1" bandRow="1">
                <a:tableStyleId>{5C22544A-7EE6-4342-B048-85BDC9FD1C3A}</a:tableStyleId>
              </a:tblPr>
              <a:tblGrid>
                <a:gridCol w="2521282">
                  <a:extLst>
                    <a:ext uri="{9D8B030D-6E8A-4147-A177-3AD203B41FA5}">
                      <a16:colId xmlns:a16="http://schemas.microsoft.com/office/drawing/2014/main" val="4270839954"/>
                    </a:ext>
                  </a:extLst>
                </a:gridCol>
                <a:gridCol w="2389829">
                  <a:extLst>
                    <a:ext uri="{9D8B030D-6E8A-4147-A177-3AD203B41FA5}">
                      <a16:colId xmlns:a16="http://schemas.microsoft.com/office/drawing/2014/main" val="3872749255"/>
                    </a:ext>
                  </a:extLst>
                </a:gridCol>
                <a:gridCol w="2574282">
                  <a:extLst>
                    <a:ext uri="{9D8B030D-6E8A-4147-A177-3AD203B41FA5}">
                      <a16:colId xmlns:a16="http://schemas.microsoft.com/office/drawing/2014/main" val="2979062584"/>
                    </a:ext>
                  </a:extLst>
                </a:gridCol>
                <a:gridCol w="3621876">
                  <a:extLst>
                    <a:ext uri="{9D8B030D-6E8A-4147-A177-3AD203B41FA5}">
                      <a16:colId xmlns:a16="http://schemas.microsoft.com/office/drawing/2014/main" val="3747456751"/>
                    </a:ext>
                  </a:extLst>
                </a:gridCol>
              </a:tblGrid>
              <a:tr h="364365">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NEGATIVE</a:t>
                      </a:r>
                    </a:p>
                  </a:txBody>
                  <a:tcPr/>
                </a:tc>
                <a:tc hMerge="1">
                  <a:txBody>
                    <a:bodyPr/>
                    <a:lstStyle/>
                    <a:p>
                      <a:pPr algn="ctr"/>
                      <a:endParaRPr lang="en-IN" dirty="0">
                        <a:solidFill>
                          <a:schemeClr val="tx1"/>
                        </a:solidFill>
                      </a:endParaRPr>
                    </a:p>
                  </a:txBody>
                  <a:tcPr/>
                </a:tc>
                <a:tc hMerge="1">
                  <a:txBody>
                    <a:bodyPr/>
                    <a:lstStyle/>
                    <a:p>
                      <a:pPr algn="ctr"/>
                      <a:endParaRPr lang="en-IN" dirty="0">
                        <a:solidFill>
                          <a:schemeClr val="tx1"/>
                        </a:solidFill>
                      </a:endParaRPr>
                    </a:p>
                  </a:txBody>
                  <a:tcPr/>
                </a:tc>
                <a:tc hMerge="1">
                  <a:txBody>
                    <a:bodyPr/>
                    <a:lstStyle/>
                    <a:p>
                      <a:pPr algn="ctr"/>
                      <a:endParaRPr lang="en-IN" b="1" dirty="0">
                        <a:solidFill>
                          <a:schemeClr val="tx1"/>
                        </a:solidFill>
                      </a:endParaRPr>
                    </a:p>
                  </a:txBody>
                  <a:tcPr/>
                </a:tc>
                <a:extLst>
                  <a:ext uri="{0D108BD9-81ED-4DB2-BD59-A6C34878D82A}">
                    <a16:rowId xmlns:a16="http://schemas.microsoft.com/office/drawing/2014/main" val="1662517508"/>
                  </a:ext>
                </a:extLst>
              </a:tr>
              <a:tr h="364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PRODUCT ID</a:t>
                      </a:r>
                    </a:p>
                  </a:txBody>
                  <a:tcPr/>
                </a:tc>
                <a:tc>
                  <a:txBody>
                    <a:bodyPr/>
                    <a:lstStyle/>
                    <a:p>
                      <a:pPr algn="ctr"/>
                      <a:r>
                        <a:rPr lang="en-IN" b="1" dirty="0">
                          <a:solidFill>
                            <a:schemeClr val="tx1"/>
                          </a:solidFill>
                        </a:rPr>
                        <a:t>TITLE</a:t>
                      </a:r>
                    </a:p>
                  </a:txBody>
                  <a:tcPr/>
                </a:tc>
                <a:tc>
                  <a:txBody>
                    <a:bodyPr/>
                    <a:lstStyle/>
                    <a:p>
                      <a:pPr algn="ctr"/>
                      <a:r>
                        <a:rPr lang="en-IN" b="1" dirty="0">
                          <a:solidFill>
                            <a:schemeClr val="tx1"/>
                          </a:solidFill>
                        </a:rPr>
                        <a:t> CATEGORY</a:t>
                      </a:r>
                    </a:p>
                  </a:txBody>
                  <a:tcPr/>
                </a:tc>
                <a:tc>
                  <a:txBody>
                    <a:bodyPr/>
                    <a:lstStyle/>
                    <a:p>
                      <a:pPr algn="ctr"/>
                      <a:r>
                        <a:rPr lang="en-IN" b="1" dirty="0">
                          <a:solidFill>
                            <a:schemeClr val="tx1"/>
                          </a:solidFill>
                        </a:rPr>
                        <a:t>SUMMARY</a:t>
                      </a:r>
                    </a:p>
                  </a:txBody>
                  <a:tcPr/>
                </a:tc>
                <a:extLst>
                  <a:ext uri="{0D108BD9-81ED-4DB2-BD59-A6C34878D82A}">
                    <a16:rowId xmlns:a16="http://schemas.microsoft.com/office/drawing/2014/main" val="1826374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B0002E1G5C</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DAddario</a:t>
                      </a:r>
                      <a:r>
                        <a:rPr lang="en-IN" sz="1800" b="0" i="0" kern="1200" dirty="0">
                          <a:solidFill>
                            <a:schemeClr val="dk1"/>
                          </a:solidFill>
                          <a:effectLst/>
                          <a:latin typeface="+mn-lt"/>
                          <a:ea typeface="+mn-ea"/>
                          <a:cs typeface="+mn-cs"/>
                        </a:rPr>
                        <a:t> Accessories Pro-Winder Guitar String </a:t>
                      </a:r>
                      <a:endParaRPr lang="en-IN" dirty="0"/>
                    </a:p>
                  </a:txBody>
                  <a:tcPr/>
                </a:tc>
                <a:tc>
                  <a:txBody>
                    <a:bodyPr/>
                    <a:lstStyle/>
                    <a:p>
                      <a:pPr algn="ctr" fontAlgn="ctr"/>
                      <a:r>
                        <a:rPr lang="en-IN" dirty="0">
                          <a:effectLst/>
                        </a:rPr>
                        <a:t>Instrument Accessories</a:t>
                      </a:r>
                    </a:p>
                  </a:txBody>
                  <a:tcPr/>
                </a:tc>
                <a:tc>
                  <a:txBody>
                    <a:bodyPr/>
                    <a:lstStyle/>
                    <a:p>
                      <a:pPr algn="ctr"/>
                      <a:r>
                        <a:rPr lang="en-US" dirty="0"/>
                        <a:t>Prepare to use wire cutters if you buy this.</a:t>
                      </a:r>
                      <a:endParaRPr lang="en-IN" dirty="0"/>
                    </a:p>
                  </a:txBody>
                  <a:tcPr/>
                </a:tc>
                <a:extLst>
                  <a:ext uri="{0D108BD9-81ED-4DB2-BD59-A6C34878D82A}">
                    <a16:rowId xmlns:a16="http://schemas.microsoft.com/office/drawing/2014/main" val="2969740110"/>
                  </a:ext>
                </a:extLst>
              </a:tr>
              <a:tr h="370840">
                <a:tc>
                  <a:txBody>
                    <a:bodyPr/>
                    <a:lstStyle/>
                    <a:p>
                      <a:pPr algn="ctr" fontAlgn="ctr"/>
                      <a:br>
                        <a:rPr lang="en-IN" dirty="0">
                          <a:effectLst/>
                        </a:rPr>
                      </a:br>
                      <a:r>
                        <a:rPr lang="en-IN" dirty="0">
                          <a:effectLst/>
                        </a:rPr>
                        <a:t>B00DY1F2CS</a:t>
                      </a:r>
                    </a:p>
                  </a:txBody>
                  <a:tcPr anchor="ctr"/>
                </a:tc>
                <a:tc>
                  <a:txBody>
                    <a:bodyPr/>
                    <a:lstStyle/>
                    <a:p>
                      <a:pPr algn="ctr" fontAlgn="ctr"/>
                      <a:r>
                        <a:rPr lang="en-IN" sz="1800" b="0" i="0" kern="1200" dirty="0">
                          <a:solidFill>
                            <a:schemeClr val="dk1"/>
                          </a:solidFill>
                          <a:effectLst/>
                          <a:latin typeface="+mn-lt"/>
                          <a:ea typeface="+mn-ea"/>
                          <a:cs typeface="+mn-cs"/>
                        </a:rPr>
                        <a:t>NEEWER Adjustable Microphone Suspension Boom</a:t>
                      </a:r>
                      <a:endParaRPr lang="en-US" dirty="0">
                        <a:effectLst/>
                      </a:endParaRPr>
                    </a:p>
                  </a:txBody>
                  <a:tcPr anchor="ctr"/>
                </a:tc>
                <a:tc>
                  <a:txBody>
                    <a:bodyPr/>
                    <a:lstStyle/>
                    <a:p>
                      <a:pPr algn="ctr"/>
                      <a:r>
                        <a:rPr lang="en-IN" sz="1800" b="0" i="0" kern="1200" dirty="0" err="1">
                          <a:solidFill>
                            <a:schemeClr val="dk1"/>
                          </a:solidFill>
                          <a:effectLst/>
                          <a:latin typeface="+mn-lt"/>
                          <a:ea typeface="+mn-ea"/>
                          <a:cs typeface="+mn-cs"/>
                        </a:rPr>
                        <a:t>Microphones_Accessories</a:t>
                      </a:r>
                      <a:r>
                        <a:rPr lang="en-IN" sz="1800" b="0" i="0" kern="1200" dirty="0">
                          <a:solidFill>
                            <a:schemeClr val="dk1"/>
                          </a:solidFill>
                          <a:effectLst/>
                          <a:latin typeface="+mn-lt"/>
                          <a:ea typeface="+mn-ea"/>
                          <a:cs typeface="+mn-cs"/>
                        </a:rPr>
                        <a:t> </a:t>
                      </a:r>
                      <a:endParaRPr lang="en-IN" dirty="0"/>
                    </a:p>
                  </a:txBody>
                  <a:tcPr/>
                </a:tc>
                <a:tc>
                  <a:txBody>
                    <a:bodyPr/>
                    <a:lstStyle/>
                    <a:p>
                      <a:pPr algn="ctr"/>
                      <a:r>
                        <a:rPr lang="en-US" dirty="0"/>
                        <a:t>Lasted for a month before acting bad. Started becoming loose</a:t>
                      </a:r>
                      <a:endParaRPr lang="en-IN" dirty="0"/>
                    </a:p>
                  </a:txBody>
                  <a:tcPr/>
                </a:tc>
                <a:extLst>
                  <a:ext uri="{0D108BD9-81ED-4DB2-BD59-A6C34878D82A}">
                    <a16:rowId xmlns:a16="http://schemas.microsoft.com/office/drawing/2014/main" val="4159628649"/>
                  </a:ext>
                </a:extLst>
              </a:tr>
            </a:tbl>
          </a:graphicData>
        </a:graphic>
      </p:graphicFrame>
    </p:spTree>
    <p:extLst>
      <p:ext uri="{BB962C8B-B14F-4D97-AF65-F5344CB8AC3E}">
        <p14:creationId xmlns:p14="http://schemas.microsoft.com/office/powerpoint/2010/main" val="246461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PRODUCT RECOMMENDATION DIGITAL MUSIC – CUSTOMER WISE</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04AE0A-3F42-BE26-3C6E-6DE4AA95BC7A}"/>
              </a:ext>
            </a:extLst>
          </p:cNvPr>
          <p:cNvSpPr txBox="1"/>
          <p:nvPr/>
        </p:nvSpPr>
        <p:spPr>
          <a:xfrm>
            <a:off x="212912" y="1589927"/>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1" dirty="0">
                <a:solidFill>
                  <a:srgbClr val="000000"/>
                </a:solidFill>
                <a:latin typeface="Helvetica Neue"/>
              </a:rPr>
              <a:t>USER ID = </a:t>
            </a:r>
            <a:r>
              <a:rPr lang="en-IN" i="0" dirty="0">
                <a:solidFill>
                  <a:srgbClr val="000000"/>
                </a:solidFill>
                <a:effectLst/>
                <a:latin typeface="Helvetica Neue"/>
              </a:rPr>
              <a:t>A12R54MKO17TW0</a:t>
            </a:r>
            <a:endParaRPr lang="en-IN" dirty="0"/>
          </a:p>
        </p:txBody>
      </p:sp>
      <p:sp>
        <p:nvSpPr>
          <p:cNvPr id="4" name="Rectangle 1">
            <a:extLst>
              <a:ext uri="{FF2B5EF4-FFF2-40B4-BE49-F238E27FC236}">
                <a16:creationId xmlns:a16="http://schemas.microsoft.com/office/drawing/2014/main" id="{F05D071B-852B-D327-DFB7-159D4454B1E1}"/>
              </a:ext>
            </a:extLst>
          </p:cNvPr>
          <p:cNvSpPr>
            <a:spLocks noChangeArrowheads="1"/>
          </p:cNvSpPr>
          <p:nvPr/>
        </p:nvSpPr>
        <p:spPr bwMode="auto">
          <a:xfrm>
            <a:off x="320488" y="2044860"/>
            <a:ext cx="743152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This user has already purchased 3 products from the top products list.</a:t>
            </a:r>
            <a:endParaRPr kumimoji="0" lang="en-US"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Recommending other 5 products related to his purchase.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5D4C220C-93CF-EA1F-DD01-20AF307C42B3}"/>
              </a:ext>
            </a:extLst>
          </p:cNvPr>
          <p:cNvGraphicFramePr>
            <a:graphicFrameLocks noGrp="1"/>
          </p:cNvGraphicFramePr>
          <p:nvPr>
            <p:extLst>
              <p:ext uri="{D42A27DB-BD31-4B8C-83A1-F6EECF244321}">
                <p14:modId xmlns:p14="http://schemas.microsoft.com/office/powerpoint/2010/main" val="3383700637"/>
              </p:ext>
            </p:extLst>
          </p:nvPr>
        </p:nvGraphicFramePr>
        <p:xfrm>
          <a:off x="2318123" y="3233153"/>
          <a:ext cx="7981577" cy="2219960"/>
        </p:xfrm>
        <a:graphic>
          <a:graphicData uri="http://schemas.openxmlformats.org/drawingml/2006/table">
            <a:tbl>
              <a:tblPr firstRow="1" bandRow="1">
                <a:tableStyleId>{5C22544A-7EE6-4342-B048-85BDC9FD1C3A}</a:tableStyleId>
              </a:tblPr>
              <a:tblGrid>
                <a:gridCol w="3917577">
                  <a:extLst>
                    <a:ext uri="{9D8B030D-6E8A-4147-A177-3AD203B41FA5}">
                      <a16:colId xmlns:a16="http://schemas.microsoft.com/office/drawing/2014/main" val="2091560786"/>
                    </a:ext>
                  </a:extLst>
                </a:gridCol>
                <a:gridCol w="4064000">
                  <a:extLst>
                    <a:ext uri="{9D8B030D-6E8A-4147-A177-3AD203B41FA5}">
                      <a16:colId xmlns:a16="http://schemas.microsoft.com/office/drawing/2014/main" val="1222350807"/>
                    </a:ext>
                  </a:extLst>
                </a:gridCol>
              </a:tblGrid>
              <a:tr h="0">
                <a:tc>
                  <a:txBody>
                    <a:bodyPr/>
                    <a:lstStyle/>
                    <a:p>
                      <a:pPr algn="ctr"/>
                      <a:r>
                        <a:rPr lang="en-IN" dirty="0">
                          <a:solidFill>
                            <a:schemeClr val="tx1"/>
                          </a:solidFill>
                        </a:rPr>
                        <a:t>PRODUCT ID</a:t>
                      </a:r>
                    </a:p>
                  </a:txBody>
                  <a:tcPr/>
                </a:tc>
                <a:tc>
                  <a:txBody>
                    <a:bodyPr/>
                    <a:lstStyle/>
                    <a:p>
                      <a:pPr algn="ctr"/>
                      <a:r>
                        <a:rPr lang="en-IN" dirty="0">
                          <a:solidFill>
                            <a:schemeClr val="tx1"/>
                          </a:solidFill>
                        </a:rPr>
                        <a:t>PRODUCT TITLE</a:t>
                      </a:r>
                    </a:p>
                  </a:txBody>
                  <a:tcPr/>
                </a:tc>
                <a:extLst>
                  <a:ext uri="{0D108BD9-81ED-4DB2-BD59-A6C34878D82A}">
                    <a16:rowId xmlns:a16="http://schemas.microsoft.com/office/drawing/2014/main" val="2300163765"/>
                  </a:ext>
                </a:extLst>
              </a:tr>
              <a:tr h="370840">
                <a:tc>
                  <a:txBody>
                    <a:bodyPr/>
                    <a:lstStyle/>
                    <a:p>
                      <a:pPr algn="ctr" fontAlgn="ctr"/>
                      <a:r>
                        <a:rPr lang="en-IN" dirty="0">
                          <a:effectLst/>
                        </a:rPr>
                        <a:t>B000BUVYI6</a:t>
                      </a:r>
                    </a:p>
                  </a:txBody>
                  <a:tcPr anchor="ctr"/>
                </a:tc>
                <a:tc>
                  <a:txBody>
                    <a:bodyPr/>
                    <a:lstStyle/>
                    <a:p>
                      <a:pPr algn="ctr" fontAlgn="ctr"/>
                      <a:r>
                        <a:rPr lang="en-IN" dirty="0" err="1">
                          <a:effectLst/>
                        </a:rPr>
                        <a:t>america</a:t>
                      </a:r>
                      <a:r>
                        <a:rPr lang="en-IN" dirty="0">
                          <a:effectLst/>
                        </a:rPr>
                        <a:t> s singing sweethearts</a:t>
                      </a:r>
                    </a:p>
                  </a:txBody>
                  <a:tcPr anchor="ctr"/>
                </a:tc>
                <a:extLst>
                  <a:ext uri="{0D108BD9-81ED-4DB2-BD59-A6C34878D82A}">
                    <a16:rowId xmlns:a16="http://schemas.microsoft.com/office/drawing/2014/main" val="1286958340"/>
                  </a:ext>
                </a:extLst>
              </a:tr>
              <a:tr h="370840">
                <a:tc>
                  <a:txBody>
                    <a:bodyPr/>
                    <a:lstStyle/>
                    <a:p>
                      <a:pPr algn="ctr" fontAlgn="ctr"/>
                      <a:r>
                        <a:rPr lang="en-IN" dirty="0">
                          <a:effectLst/>
                        </a:rPr>
                        <a:t>B0002HM888</a:t>
                      </a:r>
                    </a:p>
                  </a:txBody>
                  <a:tcPr anchor="ctr"/>
                </a:tc>
                <a:tc>
                  <a:txBody>
                    <a:bodyPr/>
                    <a:lstStyle/>
                    <a:p>
                      <a:pPr algn="ctr" fontAlgn="ctr"/>
                      <a:r>
                        <a:rPr lang="en-IN" dirty="0">
                          <a:effectLst/>
                        </a:rPr>
                        <a:t>the story of willow</a:t>
                      </a:r>
                    </a:p>
                  </a:txBody>
                  <a:tcPr anchor="ctr"/>
                </a:tc>
                <a:extLst>
                  <a:ext uri="{0D108BD9-81ED-4DB2-BD59-A6C34878D82A}">
                    <a16:rowId xmlns:a16="http://schemas.microsoft.com/office/drawing/2014/main" val="2816154573"/>
                  </a:ext>
                </a:extLst>
              </a:tr>
              <a:tr h="370840">
                <a:tc>
                  <a:txBody>
                    <a:bodyPr/>
                    <a:lstStyle/>
                    <a:p>
                      <a:pPr algn="ctr" fontAlgn="ctr"/>
                      <a:r>
                        <a:rPr lang="en-IN" dirty="0">
                          <a:effectLst/>
                        </a:rPr>
                        <a:t>B00029NRYK</a:t>
                      </a:r>
                    </a:p>
                  </a:txBody>
                  <a:tcPr anchor="ctr"/>
                </a:tc>
                <a:tc>
                  <a:txBody>
                    <a:bodyPr/>
                    <a:lstStyle/>
                    <a:p>
                      <a:pPr algn="ctr" fontAlgn="ctr"/>
                      <a:r>
                        <a:rPr lang="en-IN" dirty="0">
                          <a:effectLst/>
                        </a:rPr>
                        <a:t>in heat</a:t>
                      </a:r>
                    </a:p>
                  </a:txBody>
                  <a:tcPr anchor="ctr"/>
                </a:tc>
                <a:extLst>
                  <a:ext uri="{0D108BD9-81ED-4DB2-BD59-A6C34878D82A}">
                    <a16:rowId xmlns:a16="http://schemas.microsoft.com/office/drawing/2014/main" val="2786026647"/>
                  </a:ext>
                </a:extLst>
              </a:tr>
              <a:tr h="370840">
                <a:tc>
                  <a:txBody>
                    <a:bodyPr/>
                    <a:lstStyle/>
                    <a:p>
                      <a:pPr algn="ctr" fontAlgn="ctr"/>
                      <a:r>
                        <a:rPr lang="en-IN" dirty="0">
                          <a:effectLst/>
                        </a:rPr>
                        <a:t>B000GIP83K</a:t>
                      </a:r>
                    </a:p>
                  </a:txBody>
                  <a:tcPr anchor="ctr"/>
                </a:tc>
                <a:tc>
                  <a:txBody>
                    <a:bodyPr/>
                    <a:lstStyle/>
                    <a:p>
                      <a:pPr algn="ctr" fontAlgn="ctr"/>
                      <a:r>
                        <a:rPr lang="en-US" dirty="0">
                          <a:effectLst/>
                        </a:rPr>
                        <a:t>time-life sounds of the eighties s the late </a:t>
                      </a:r>
                    </a:p>
                  </a:txBody>
                  <a:tcPr anchor="ctr"/>
                </a:tc>
                <a:extLst>
                  <a:ext uri="{0D108BD9-81ED-4DB2-BD59-A6C34878D82A}">
                    <a16:rowId xmlns:a16="http://schemas.microsoft.com/office/drawing/2014/main" val="379496451"/>
                  </a:ext>
                </a:extLst>
              </a:tr>
              <a:tr h="370840">
                <a:tc>
                  <a:txBody>
                    <a:bodyPr/>
                    <a:lstStyle/>
                    <a:p>
                      <a:pPr algn="ctr" fontAlgn="ctr"/>
                      <a:r>
                        <a:rPr lang="en-IN" dirty="0">
                          <a:effectLst/>
                        </a:rPr>
                        <a:t>B0009X6NK4</a:t>
                      </a:r>
                    </a:p>
                  </a:txBody>
                  <a:tcPr anchor="ctr"/>
                </a:tc>
                <a:tc>
                  <a:txBody>
                    <a:bodyPr/>
                    <a:lstStyle/>
                    <a:p>
                      <a:pPr algn="ctr" fontAlgn="ctr"/>
                      <a:r>
                        <a:rPr lang="en-US" dirty="0">
                          <a:effectLst/>
                        </a:rPr>
                        <a:t>sounds of the season the </a:t>
                      </a:r>
                      <a:r>
                        <a:rPr lang="en-US" dirty="0" err="1">
                          <a:effectLst/>
                        </a:rPr>
                        <a:t>nbc</a:t>
                      </a:r>
                      <a:r>
                        <a:rPr lang="en-US" dirty="0">
                          <a:effectLst/>
                        </a:rPr>
                        <a:t> collection</a:t>
                      </a:r>
                    </a:p>
                  </a:txBody>
                  <a:tcPr anchor="ctr"/>
                </a:tc>
                <a:extLst>
                  <a:ext uri="{0D108BD9-81ED-4DB2-BD59-A6C34878D82A}">
                    <a16:rowId xmlns:a16="http://schemas.microsoft.com/office/drawing/2014/main" val="1572475326"/>
                  </a:ext>
                </a:extLst>
              </a:tr>
            </a:tbl>
          </a:graphicData>
        </a:graphic>
      </p:graphicFrame>
    </p:spTree>
    <p:extLst>
      <p:ext uri="{BB962C8B-B14F-4D97-AF65-F5344CB8AC3E}">
        <p14:creationId xmlns:p14="http://schemas.microsoft.com/office/powerpoint/2010/main" val="308199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PRODUCT RECOMMENDATION DIGITAL MUSIC – ITEM WISE</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04AE0A-3F42-BE26-3C6E-6DE4AA95BC7A}"/>
              </a:ext>
            </a:extLst>
          </p:cNvPr>
          <p:cNvSpPr txBox="1"/>
          <p:nvPr/>
        </p:nvSpPr>
        <p:spPr>
          <a:xfrm>
            <a:off x="212912" y="1589927"/>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1" dirty="0">
                <a:solidFill>
                  <a:srgbClr val="000000"/>
                </a:solidFill>
                <a:latin typeface="Helvetica Neue"/>
              </a:rPr>
              <a:t>PRODUCT ID = </a:t>
            </a:r>
            <a:r>
              <a:rPr lang="en-IN" dirty="0">
                <a:solidFill>
                  <a:srgbClr val="000000"/>
                </a:solidFill>
                <a:latin typeface="Helvetica Neue"/>
              </a:rPr>
              <a:t>B000057K1Y</a:t>
            </a:r>
            <a:r>
              <a:rPr lang="en-IN" b="1" dirty="0">
                <a:solidFill>
                  <a:srgbClr val="000000"/>
                </a:solidFill>
                <a:latin typeface="Helvetica Neue"/>
              </a:rPr>
              <a:t> - </a:t>
            </a:r>
            <a:r>
              <a:rPr lang="en-IN" b="0" i="0" dirty="0">
                <a:solidFill>
                  <a:srgbClr val="000000"/>
                </a:solidFill>
                <a:effectLst/>
                <a:latin typeface="Helvetica Neue"/>
              </a:rPr>
              <a:t>hidden treasures</a:t>
            </a:r>
            <a:endParaRPr lang="en-IN" dirty="0"/>
          </a:p>
        </p:txBody>
      </p:sp>
      <p:sp>
        <p:nvSpPr>
          <p:cNvPr id="4" name="Rectangle 1">
            <a:extLst>
              <a:ext uri="{FF2B5EF4-FFF2-40B4-BE49-F238E27FC236}">
                <a16:creationId xmlns:a16="http://schemas.microsoft.com/office/drawing/2014/main" id="{F05D071B-852B-D327-DFB7-159D4454B1E1}"/>
              </a:ext>
            </a:extLst>
          </p:cNvPr>
          <p:cNvSpPr>
            <a:spLocks noChangeArrowheads="1"/>
          </p:cNvSpPr>
          <p:nvPr/>
        </p:nvSpPr>
        <p:spPr bwMode="auto">
          <a:xfrm>
            <a:off x="264240" y="2174394"/>
            <a:ext cx="598240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Recommending other 5 products related to this product.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5D4C220C-93CF-EA1F-DD01-20AF307C42B3}"/>
              </a:ext>
            </a:extLst>
          </p:cNvPr>
          <p:cNvGraphicFramePr>
            <a:graphicFrameLocks noGrp="1"/>
          </p:cNvGraphicFramePr>
          <p:nvPr>
            <p:extLst>
              <p:ext uri="{D42A27DB-BD31-4B8C-83A1-F6EECF244321}">
                <p14:modId xmlns:p14="http://schemas.microsoft.com/office/powerpoint/2010/main" val="671765917"/>
              </p:ext>
            </p:extLst>
          </p:nvPr>
        </p:nvGraphicFramePr>
        <p:xfrm>
          <a:off x="2318123" y="3233153"/>
          <a:ext cx="7981577" cy="2758440"/>
        </p:xfrm>
        <a:graphic>
          <a:graphicData uri="http://schemas.openxmlformats.org/drawingml/2006/table">
            <a:tbl>
              <a:tblPr firstRow="1" bandRow="1">
                <a:tableStyleId>{5C22544A-7EE6-4342-B048-85BDC9FD1C3A}</a:tableStyleId>
              </a:tblPr>
              <a:tblGrid>
                <a:gridCol w="3917577">
                  <a:extLst>
                    <a:ext uri="{9D8B030D-6E8A-4147-A177-3AD203B41FA5}">
                      <a16:colId xmlns:a16="http://schemas.microsoft.com/office/drawing/2014/main" val="2091560786"/>
                    </a:ext>
                  </a:extLst>
                </a:gridCol>
                <a:gridCol w="4064000">
                  <a:extLst>
                    <a:ext uri="{9D8B030D-6E8A-4147-A177-3AD203B41FA5}">
                      <a16:colId xmlns:a16="http://schemas.microsoft.com/office/drawing/2014/main" val="1222350807"/>
                    </a:ext>
                  </a:extLst>
                </a:gridCol>
              </a:tblGrid>
              <a:tr h="0">
                <a:tc>
                  <a:txBody>
                    <a:bodyPr/>
                    <a:lstStyle/>
                    <a:p>
                      <a:pPr algn="ctr"/>
                      <a:r>
                        <a:rPr lang="en-IN" dirty="0">
                          <a:solidFill>
                            <a:schemeClr val="tx1"/>
                          </a:solidFill>
                        </a:rPr>
                        <a:t>PRODUCT ID</a:t>
                      </a:r>
                    </a:p>
                  </a:txBody>
                  <a:tcPr/>
                </a:tc>
                <a:tc>
                  <a:txBody>
                    <a:bodyPr/>
                    <a:lstStyle/>
                    <a:p>
                      <a:pPr algn="ctr"/>
                      <a:r>
                        <a:rPr lang="en-IN" dirty="0">
                          <a:solidFill>
                            <a:schemeClr val="tx1"/>
                          </a:solidFill>
                        </a:rPr>
                        <a:t>PRODUCT TITLE</a:t>
                      </a:r>
                    </a:p>
                  </a:txBody>
                  <a:tcPr/>
                </a:tc>
                <a:extLst>
                  <a:ext uri="{0D108BD9-81ED-4DB2-BD59-A6C34878D82A}">
                    <a16:rowId xmlns:a16="http://schemas.microsoft.com/office/drawing/2014/main" val="2300163765"/>
                  </a:ext>
                </a:extLst>
              </a:tr>
              <a:tr h="370840">
                <a:tc>
                  <a:txBody>
                    <a:bodyPr/>
                    <a:lstStyle/>
                    <a:p>
                      <a:pPr algn="ctr" fontAlgn="ctr"/>
                      <a:r>
                        <a:rPr lang="en-IN" dirty="0">
                          <a:effectLst/>
                        </a:rPr>
                        <a:t>B0000041RT</a:t>
                      </a:r>
                    </a:p>
                  </a:txBody>
                  <a:tcPr anchor="ctr"/>
                </a:tc>
                <a:tc>
                  <a:txBody>
                    <a:bodyPr/>
                    <a:lstStyle/>
                    <a:p>
                      <a:pPr algn="ctr" fontAlgn="ctr"/>
                      <a:r>
                        <a:rPr lang="de-DE" sz="1800" b="0" i="0" kern="1200" dirty="0">
                          <a:solidFill>
                            <a:schemeClr val="dk1"/>
                          </a:solidFill>
                          <a:effectLst/>
                          <a:latin typeface="+mn-lt"/>
                          <a:ea typeface="+mn-ea"/>
                          <a:cs typeface="+mn-cs"/>
                        </a:rPr>
                        <a:t>mozart die entfuhrung aus dem serail solti ven</a:t>
                      </a:r>
                      <a:endParaRPr lang="en-IN" dirty="0">
                        <a:effectLst/>
                      </a:endParaRPr>
                    </a:p>
                  </a:txBody>
                  <a:tcPr anchor="ctr"/>
                </a:tc>
                <a:extLst>
                  <a:ext uri="{0D108BD9-81ED-4DB2-BD59-A6C34878D82A}">
                    <a16:rowId xmlns:a16="http://schemas.microsoft.com/office/drawing/2014/main" val="1286958340"/>
                  </a:ext>
                </a:extLst>
              </a:tr>
              <a:tr h="370840">
                <a:tc>
                  <a:txBody>
                    <a:bodyPr/>
                    <a:lstStyle/>
                    <a:p>
                      <a:pPr algn="ctr" fontAlgn="ctr"/>
                      <a:r>
                        <a:rPr lang="en-IN" dirty="0"/>
                        <a:t>B000006XAN</a:t>
                      </a:r>
                      <a:endParaRPr lang="en-IN" dirty="0">
                        <a:effectLst/>
                      </a:endParaRPr>
                    </a:p>
                  </a:txBody>
                  <a:tcPr anchor="ctr"/>
                </a:tc>
                <a:tc>
                  <a:txBody>
                    <a:bodyPr/>
                    <a:lstStyle/>
                    <a:p>
                      <a:pPr algn="ctr" fontAlgn="ctr"/>
                      <a:r>
                        <a:rPr lang="en-IN" sz="1800" b="0" i="0" kern="1200" dirty="0" err="1">
                          <a:solidFill>
                            <a:schemeClr val="dk1"/>
                          </a:solidFill>
                          <a:effectLst/>
                          <a:latin typeface="+mn-lt"/>
                          <a:ea typeface="+mn-ea"/>
                          <a:cs typeface="+mn-cs"/>
                        </a:rPr>
                        <a:t>mr</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jordan</a:t>
                      </a:r>
                      <a:endParaRPr lang="en-IN" dirty="0">
                        <a:effectLst/>
                      </a:endParaRPr>
                    </a:p>
                  </a:txBody>
                  <a:tcPr anchor="ctr"/>
                </a:tc>
                <a:extLst>
                  <a:ext uri="{0D108BD9-81ED-4DB2-BD59-A6C34878D82A}">
                    <a16:rowId xmlns:a16="http://schemas.microsoft.com/office/drawing/2014/main" val="2816154573"/>
                  </a:ext>
                </a:extLst>
              </a:tr>
              <a:tr h="370840">
                <a:tc>
                  <a:txBody>
                    <a:bodyPr/>
                    <a:lstStyle/>
                    <a:p>
                      <a:pPr algn="ctr" fontAlgn="ctr"/>
                      <a:r>
                        <a:rPr lang="en-IN" dirty="0"/>
                        <a:t>B0000074HI</a:t>
                      </a:r>
                      <a:endParaRPr lang="en-IN" dirty="0">
                        <a:effectLst/>
                      </a:endParaRPr>
                    </a:p>
                  </a:txBody>
                  <a:tcPr anchor="ctr"/>
                </a:tc>
                <a:tc>
                  <a:txBody>
                    <a:bodyPr/>
                    <a:lstStyle/>
                    <a:p>
                      <a:pPr algn="ctr" fontAlgn="ctr"/>
                      <a:r>
                        <a:rPr lang="en-IN" sz="1800" b="0" i="0" kern="1200" dirty="0">
                          <a:solidFill>
                            <a:schemeClr val="dk1"/>
                          </a:solidFill>
                          <a:effectLst/>
                          <a:latin typeface="+mn-lt"/>
                          <a:ea typeface="+mn-ea"/>
                          <a:cs typeface="+mn-cs"/>
                        </a:rPr>
                        <a:t>best of tight fit</a:t>
                      </a:r>
                      <a:endParaRPr lang="en-IN" dirty="0">
                        <a:effectLst/>
                      </a:endParaRPr>
                    </a:p>
                  </a:txBody>
                  <a:tcPr anchor="ctr"/>
                </a:tc>
                <a:extLst>
                  <a:ext uri="{0D108BD9-81ED-4DB2-BD59-A6C34878D82A}">
                    <a16:rowId xmlns:a16="http://schemas.microsoft.com/office/drawing/2014/main" val="2786026647"/>
                  </a:ext>
                </a:extLst>
              </a:tr>
              <a:tr h="370840">
                <a:tc>
                  <a:txBody>
                    <a:bodyPr/>
                    <a:lstStyle/>
                    <a:p>
                      <a:pPr algn="ctr" fontAlgn="ctr"/>
                      <a:r>
                        <a:rPr lang="en-IN" dirty="0"/>
                        <a:t>B000007UVW</a:t>
                      </a:r>
                      <a:endParaRPr lang="en-IN" dirty="0">
                        <a:effectLst/>
                      </a:endParaRPr>
                    </a:p>
                  </a:txBody>
                  <a:tcPr anchor="ctr"/>
                </a:tc>
                <a:tc>
                  <a:txBody>
                    <a:bodyPr/>
                    <a:lstStyle/>
                    <a:p>
                      <a:pPr algn="ctr" fontAlgn="ctr"/>
                      <a:r>
                        <a:rPr lang="en-IN" sz="1800" b="0" i="0" kern="1200" dirty="0" err="1">
                          <a:solidFill>
                            <a:schemeClr val="dk1"/>
                          </a:solidFill>
                          <a:effectLst/>
                          <a:latin typeface="+mn-lt"/>
                          <a:ea typeface="+mn-ea"/>
                          <a:cs typeface="+mn-cs"/>
                        </a:rPr>
                        <a:t>imaginos</a:t>
                      </a:r>
                      <a:endParaRPr lang="en-US" dirty="0">
                        <a:effectLst/>
                      </a:endParaRPr>
                    </a:p>
                  </a:txBody>
                  <a:tcPr anchor="ctr"/>
                </a:tc>
                <a:extLst>
                  <a:ext uri="{0D108BD9-81ED-4DB2-BD59-A6C34878D82A}">
                    <a16:rowId xmlns:a16="http://schemas.microsoft.com/office/drawing/2014/main" val="379496451"/>
                  </a:ext>
                </a:extLst>
              </a:tr>
              <a:tr h="370840">
                <a:tc>
                  <a:txBody>
                    <a:bodyPr/>
                    <a:lstStyle/>
                    <a:p>
                      <a:pPr algn="ctr" fontAlgn="ctr"/>
                      <a:r>
                        <a:rPr lang="en-IN" dirty="0"/>
                        <a:t>B000007W4Z</a:t>
                      </a:r>
                      <a:endParaRPr lang="en-IN" dirty="0">
                        <a:effectLst/>
                      </a:endParaRPr>
                    </a:p>
                  </a:txBody>
                  <a:tcPr anchor="ctr"/>
                </a:tc>
                <a:tc>
                  <a:txBody>
                    <a:bodyPr/>
                    <a:lstStyle/>
                    <a:p>
                      <a:pPr algn="ctr" fontAlgn="ctr"/>
                      <a:r>
                        <a:rPr lang="en-US" sz="1800" b="0" i="0" kern="1200" dirty="0">
                          <a:solidFill>
                            <a:schemeClr val="dk1"/>
                          </a:solidFill>
                          <a:effectLst/>
                          <a:latin typeface="+mn-lt"/>
                          <a:ea typeface="+mn-ea"/>
                          <a:cs typeface="+mn-cs"/>
                        </a:rPr>
                        <a:t>concerto suite for electric guitar and orchestra</a:t>
                      </a:r>
                      <a:endParaRPr lang="en-US" dirty="0">
                        <a:effectLst/>
                      </a:endParaRPr>
                    </a:p>
                  </a:txBody>
                  <a:tcPr anchor="ctr"/>
                </a:tc>
                <a:extLst>
                  <a:ext uri="{0D108BD9-81ED-4DB2-BD59-A6C34878D82A}">
                    <a16:rowId xmlns:a16="http://schemas.microsoft.com/office/drawing/2014/main" val="1572475326"/>
                  </a:ext>
                </a:extLst>
              </a:tr>
            </a:tbl>
          </a:graphicData>
        </a:graphic>
      </p:graphicFrame>
    </p:spTree>
    <p:extLst>
      <p:ext uri="{BB962C8B-B14F-4D97-AF65-F5344CB8AC3E}">
        <p14:creationId xmlns:p14="http://schemas.microsoft.com/office/powerpoint/2010/main" val="349893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25508"/>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766134A0-5E6A-8614-856A-F98A42FC3ACB}"/>
              </a:ext>
            </a:extLst>
          </p:cNvPr>
          <p:cNvSpPr txBox="1"/>
          <p:nvPr/>
        </p:nvSpPr>
        <p:spPr>
          <a:xfrm>
            <a:off x="1128432" y="1396297"/>
            <a:ext cx="9935134" cy="2554545"/>
          </a:xfrm>
          <a:prstGeom prst="rect">
            <a:avLst/>
          </a:prstGeom>
          <a:noFill/>
        </p:spPr>
        <p:txBody>
          <a:bodyPr wrap="square">
            <a:spAutoFit/>
          </a:bodyPr>
          <a:lstStyle/>
          <a:p>
            <a:pPr marL="285750" indent="-28575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Knowing the product acceptance of the customers.</a:t>
            </a:r>
          </a:p>
          <a:p>
            <a:pPr marL="285750" indent="-28575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Helping in identifying the reasons for the customer churn.</a:t>
            </a:r>
          </a:p>
          <a:p>
            <a:pPr marL="285750" indent="-28575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Helping in improving the product recommendations for a better shopping experience to the customers.</a:t>
            </a:r>
          </a:p>
        </p:txBody>
      </p:sp>
    </p:spTree>
    <p:extLst>
      <p:ext uri="{BB962C8B-B14F-4D97-AF65-F5344CB8AC3E}">
        <p14:creationId xmlns:p14="http://schemas.microsoft.com/office/powerpoint/2010/main" val="393812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PRODUCT RECOMMENDATION MUSICAL INSTRUMENT – CUSTOMER WISE</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04AE0A-3F42-BE26-3C6E-6DE4AA95BC7A}"/>
              </a:ext>
            </a:extLst>
          </p:cNvPr>
          <p:cNvSpPr txBox="1"/>
          <p:nvPr/>
        </p:nvSpPr>
        <p:spPr>
          <a:xfrm>
            <a:off x="212912" y="1589927"/>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1" dirty="0">
                <a:solidFill>
                  <a:srgbClr val="000000"/>
                </a:solidFill>
                <a:latin typeface="Helvetica Neue"/>
              </a:rPr>
              <a:t>USER ID = </a:t>
            </a:r>
            <a:r>
              <a:rPr lang="en-IN" i="0" dirty="0">
                <a:solidFill>
                  <a:srgbClr val="000000"/>
                </a:solidFill>
                <a:effectLst/>
                <a:latin typeface="Helvetica Neue"/>
              </a:rPr>
              <a:t>A129WUT5OMBKG</a:t>
            </a:r>
            <a:endParaRPr lang="en-IN" dirty="0"/>
          </a:p>
        </p:txBody>
      </p:sp>
      <p:sp>
        <p:nvSpPr>
          <p:cNvPr id="4" name="Rectangle 1">
            <a:extLst>
              <a:ext uri="{FF2B5EF4-FFF2-40B4-BE49-F238E27FC236}">
                <a16:creationId xmlns:a16="http://schemas.microsoft.com/office/drawing/2014/main" id="{F05D071B-852B-D327-DFB7-159D4454B1E1}"/>
              </a:ext>
            </a:extLst>
          </p:cNvPr>
          <p:cNvSpPr>
            <a:spLocks noChangeArrowheads="1"/>
          </p:cNvSpPr>
          <p:nvPr/>
        </p:nvSpPr>
        <p:spPr bwMode="auto">
          <a:xfrm>
            <a:off x="320488" y="2044860"/>
            <a:ext cx="755976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This user has already purchased 17 products from the top products list.</a:t>
            </a:r>
            <a:endParaRPr kumimoji="0" lang="en-US"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Recommending other 5 products related to his purchase.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5D4C220C-93CF-EA1F-DD01-20AF307C42B3}"/>
              </a:ext>
            </a:extLst>
          </p:cNvPr>
          <p:cNvGraphicFramePr>
            <a:graphicFrameLocks noGrp="1"/>
          </p:cNvGraphicFramePr>
          <p:nvPr>
            <p:extLst>
              <p:ext uri="{D42A27DB-BD31-4B8C-83A1-F6EECF244321}">
                <p14:modId xmlns:p14="http://schemas.microsoft.com/office/powerpoint/2010/main" val="2818550726"/>
              </p:ext>
            </p:extLst>
          </p:nvPr>
        </p:nvGraphicFramePr>
        <p:xfrm>
          <a:off x="2318123" y="3233153"/>
          <a:ext cx="7981577" cy="2758440"/>
        </p:xfrm>
        <a:graphic>
          <a:graphicData uri="http://schemas.openxmlformats.org/drawingml/2006/table">
            <a:tbl>
              <a:tblPr firstRow="1" bandRow="1">
                <a:tableStyleId>{5C22544A-7EE6-4342-B048-85BDC9FD1C3A}</a:tableStyleId>
              </a:tblPr>
              <a:tblGrid>
                <a:gridCol w="3917577">
                  <a:extLst>
                    <a:ext uri="{9D8B030D-6E8A-4147-A177-3AD203B41FA5}">
                      <a16:colId xmlns:a16="http://schemas.microsoft.com/office/drawing/2014/main" val="2091560786"/>
                    </a:ext>
                  </a:extLst>
                </a:gridCol>
                <a:gridCol w="4064000">
                  <a:extLst>
                    <a:ext uri="{9D8B030D-6E8A-4147-A177-3AD203B41FA5}">
                      <a16:colId xmlns:a16="http://schemas.microsoft.com/office/drawing/2014/main" val="1222350807"/>
                    </a:ext>
                  </a:extLst>
                </a:gridCol>
              </a:tblGrid>
              <a:tr h="0">
                <a:tc>
                  <a:txBody>
                    <a:bodyPr/>
                    <a:lstStyle/>
                    <a:p>
                      <a:pPr algn="ctr"/>
                      <a:r>
                        <a:rPr lang="en-IN" dirty="0">
                          <a:solidFill>
                            <a:schemeClr val="tx1"/>
                          </a:solidFill>
                        </a:rPr>
                        <a:t>PRODUCT ID</a:t>
                      </a:r>
                    </a:p>
                  </a:txBody>
                  <a:tcPr/>
                </a:tc>
                <a:tc>
                  <a:txBody>
                    <a:bodyPr/>
                    <a:lstStyle/>
                    <a:p>
                      <a:pPr algn="ctr"/>
                      <a:r>
                        <a:rPr lang="en-IN" dirty="0">
                          <a:solidFill>
                            <a:schemeClr val="tx1"/>
                          </a:solidFill>
                        </a:rPr>
                        <a:t>PRODUCT TITLE</a:t>
                      </a:r>
                    </a:p>
                  </a:txBody>
                  <a:tcPr/>
                </a:tc>
                <a:extLst>
                  <a:ext uri="{0D108BD9-81ED-4DB2-BD59-A6C34878D82A}">
                    <a16:rowId xmlns:a16="http://schemas.microsoft.com/office/drawing/2014/main" val="2300163765"/>
                  </a:ext>
                </a:extLst>
              </a:tr>
              <a:tr h="370840">
                <a:tc>
                  <a:txBody>
                    <a:bodyPr/>
                    <a:lstStyle/>
                    <a:p>
                      <a:pPr algn="ctr" fontAlgn="ctr"/>
                      <a:r>
                        <a:rPr lang="en-IN" dirty="0">
                          <a:effectLst/>
                        </a:rPr>
                        <a:t>B0055V7UR0</a:t>
                      </a:r>
                    </a:p>
                  </a:txBody>
                  <a:tcPr anchor="ctr"/>
                </a:tc>
                <a:tc>
                  <a:txBody>
                    <a:bodyPr/>
                    <a:lstStyle/>
                    <a:p>
                      <a:pPr algn="ctr" fontAlgn="ctr"/>
                      <a:r>
                        <a:rPr lang="en-US" dirty="0">
                          <a:effectLst/>
                        </a:rPr>
                        <a:t>Dunlop PVP101 Pick Variety Pack, Assorted, </a:t>
                      </a:r>
                      <a:r>
                        <a:rPr lang="en-US" dirty="0" err="1">
                          <a:effectLst/>
                        </a:rPr>
                        <a:t>Lig</a:t>
                      </a:r>
                      <a:r>
                        <a:rPr lang="en-US" dirty="0">
                          <a:effectLst/>
                        </a:rPr>
                        <a:t>.</a:t>
                      </a:r>
                    </a:p>
                  </a:txBody>
                  <a:tcPr anchor="ctr"/>
                </a:tc>
                <a:extLst>
                  <a:ext uri="{0D108BD9-81ED-4DB2-BD59-A6C34878D82A}">
                    <a16:rowId xmlns:a16="http://schemas.microsoft.com/office/drawing/2014/main" val="1286958340"/>
                  </a:ext>
                </a:extLst>
              </a:tr>
              <a:tr h="370840">
                <a:tc>
                  <a:txBody>
                    <a:bodyPr/>
                    <a:lstStyle/>
                    <a:p>
                      <a:pPr algn="ctr" fontAlgn="ctr"/>
                      <a:r>
                        <a:rPr lang="en-IN" dirty="0">
                          <a:effectLst/>
                        </a:rPr>
                        <a:t>B001SBN6BA</a:t>
                      </a:r>
                    </a:p>
                  </a:txBody>
                  <a:tcPr anchor="ctr"/>
                </a:tc>
                <a:tc>
                  <a:txBody>
                    <a:bodyPr/>
                    <a:lstStyle/>
                    <a:p>
                      <a:pPr algn="ctr" fontAlgn="ctr"/>
                      <a:r>
                        <a:rPr lang="en-US" dirty="0">
                          <a:effectLst/>
                        </a:rPr>
                        <a:t>Your Cable Store 6 Foot XLR 3 Pin Female</a:t>
                      </a:r>
                    </a:p>
                  </a:txBody>
                  <a:tcPr anchor="ctr"/>
                </a:tc>
                <a:extLst>
                  <a:ext uri="{0D108BD9-81ED-4DB2-BD59-A6C34878D82A}">
                    <a16:rowId xmlns:a16="http://schemas.microsoft.com/office/drawing/2014/main" val="2816154573"/>
                  </a:ext>
                </a:extLst>
              </a:tr>
              <a:tr h="370840">
                <a:tc>
                  <a:txBody>
                    <a:bodyPr/>
                    <a:lstStyle/>
                    <a:p>
                      <a:pPr algn="ctr" fontAlgn="ctr"/>
                      <a:r>
                        <a:rPr lang="en-IN" dirty="0">
                          <a:effectLst/>
                        </a:rPr>
                        <a:t>B000RKVH0K</a:t>
                      </a:r>
                    </a:p>
                  </a:txBody>
                  <a:tcPr anchor="ctr"/>
                </a:tc>
                <a:tc>
                  <a:txBody>
                    <a:bodyPr/>
                    <a:lstStyle/>
                    <a:p>
                      <a:pPr algn="ctr" fontAlgn="ctr"/>
                      <a:r>
                        <a:rPr lang="en-IN" dirty="0">
                          <a:effectLst/>
                        </a:rPr>
                        <a:t>GLS Audio Vocal Microphone ES-58-S &amp;amp</a:t>
                      </a:r>
                    </a:p>
                  </a:txBody>
                  <a:tcPr anchor="ctr"/>
                </a:tc>
                <a:extLst>
                  <a:ext uri="{0D108BD9-81ED-4DB2-BD59-A6C34878D82A}">
                    <a16:rowId xmlns:a16="http://schemas.microsoft.com/office/drawing/2014/main" val="2786026647"/>
                  </a:ext>
                </a:extLst>
              </a:tr>
              <a:tr h="370840">
                <a:tc>
                  <a:txBody>
                    <a:bodyPr/>
                    <a:lstStyle/>
                    <a:p>
                      <a:pPr algn="ctr" fontAlgn="ctr"/>
                      <a:r>
                        <a:rPr lang="en-IN">
                          <a:effectLst/>
                        </a:rPr>
                        <a:t>B000RW1NVG</a:t>
                      </a:r>
                    </a:p>
                  </a:txBody>
                  <a:tcPr anchor="ctr"/>
                </a:tc>
                <a:tc>
                  <a:txBody>
                    <a:bodyPr/>
                    <a:lstStyle/>
                    <a:p>
                      <a:pPr algn="ctr" fontAlgn="ctr"/>
                      <a:r>
                        <a:rPr lang="en-IN" dirty="0">
                          <a:effectLst/>
                        </a:rPr>
                        <a:t>Boss NS-2 Noise Suppressor Pedal</a:t>
                      </a:r>
                    </a:p>
                  </a:txBody>
                  <a:tcPr anchor="ctr"/>
                </a:tc>
                <a:extLst>
                  <a:ext uri="{0D108BD9-81ED-4DB2-BD59-A6C34878D82A}">
                    <a16:rowId xmlns:a16="http://schemas.microsoft.com/office/drawing/2014/main" val="379496451"/>
                  </a:ext>
                </a:extLst>
              </a:tr>
              <a:tr h="370840">
                <a:tc>
                  <a:txBody>
                    <a:bodyPr/>
                    <a:lstStyle/>
                    <a:p>
                      <a:pPr algn="ctr" fontAlgn="ctr"/>
                      <a:r>
                        <a:rPr lang="en-IN">
                          <a:effectLst/>
                        </a:rPr>
                        <a:t>B00AHEWBM4</a:t>
                      </a:r>
                    </a:p>
                  </a:txBody>
                  <a:tcPr anchor="ctr"/>
                </a:tc>
                <a:tc>
                  <a:txBody>
                    <a:bodyPr/>
                    <a:lstStyle/>
                    <a:p>
                      <a:pPr algn="ctr" fontAlgn="ctr"/>
                      <a:r>
                        <a:rPr lang="en-IN" dirty="0" err="1">
                          <a:effectLst/>
                        </a:rPr>
                        <a:t>Xotic</a:t>
                      </a:r>
                      <a:r>
                        <a:rPr lang="en-IN" dirty="0">
                          <a:effectLst/>
                        </a:rPr>
                        <a:t> SP Compressor Pedal</a:t>
                      </a:r>
                    </a:p>
                  </a:txBody>
                  <a:tcPr anchor="ctr"/>
                </a:tc>
                <a:extLst>
                  <a:ext uri="{0D108BD9-81ED-4DB2-BD59-A6C34878D82A}">
                    <a16:rowId xmlns:a16="http://schemas.microsoft.com/office/drawing/2014/main" val="1572475326"/>
                  </a:ext>
                </a:extLst>
              </a:tr>
            </a:tbl>
          </a:graphicData>
        </a:graphic>
      </p:graphicFrame>
    </p:spTree>
    <p:extLst>
      <p:ext uri="{BB962C8B-B14F-4D97-AF65-F5344CB8AC3E}">
        <p14:creationId xmlns:p14="http://schemas.microsoft.com/office/powerpoint/2010/main" val="404396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PRODUCT RECOMMENDATION MUSICAL INSTRUMENT – ITEM WISE</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04AE0A-3F42-BE26-3C6E-6DE4AA95BC7A}"/>
              </a:ext>
            </a:extLst>
          </p:cNvPr>
          <p:cNvSpPr txBox="1"/>
          <p:nvPr/>
        </p:nvSpPr>
        <p:spPr>
          <a:xfrm>
            <a:off x="212911" y="1589927"/>
            <a:ext cx="7236759" cy="369332"/>
          </a:xfrm>
          <a:prstGeom prst="rect">
            <a:avLst/>
          </a:prstGeom>
          <a:noFill/>
        </p:spPr>
        <p:txBody>
          <a:bodyPr wrap="square">
            <a:spAutoFit/>
          </a:bodyPr>
          <a:lstStyle/>
          <a:p>
            <a:pPr marL="285750" indent="-285750">
              <a:buFont typeface="Wingdings" panose="05000000000000000000" pitchFamily="2" charset="2"/>
              <a:buChar char="Ø"/>
            </a:pPr>
            <a:r>
              <a:rPr lang="en-IN" b="1" dirty="0">
                <a:solidFill>
                  <a:srgbClr val="000000"/>
                </a:solidFill>
                <a:latin typeface="Helvetica Neue"/>
              </a:rPr>
              <a:t>PRODUCT ID = </a:t>
            </a:r>
            <a:r>
              <a:rPr lang="en-IN" dirty="0">
                <a:solidFill>
                  <a:srgbClr val="000000"/>
                </a:solidFill>
                <a:latin typeface="Helvetica Neue"/>
              </a:rPr>
              <a:t>B0002D00F0</a:t>
            </a:r>
            <a:r>
              <a:rPr lang="en-IN" b="1" dirty="0">
                <a:solidFill>
                  <a:srgbClr val="000000"/>
                </a:solidFill>
                <a:latin typeface="Helvetica Neue"/>
              </a:rPr>
              <a:t> - </a:t>
            </a:r>
            <a:r>
              <a:rPr lang="en-IN" b="0" i="0" dirty="0">
                <a:solidFill>
                  <a:srgbClr val="000000"/>
                </a:solidFill>
                <a:effectLst/>
                <a:latin typeface="Helvetica Neue"/>
              </a:rPr>
              <a:t>Hohner 38C Mini Harmonica</a:t>
            </a:r>
            <a:endParaRPr lang="en-IN" dirty="0"/>
          </a:p>
        </p:txBody>
      </p:sp>
      <p:sp>
        <p:nvSpPr>
          <p:cNvPr id="4" name="Rectangle 1">
            <a:extLst>
              <a:ext uri="{FF2B5EF4-FFF2-40B4-BE49-F238E27FC236}">
                <a16:creationId xmlns:a16="http://schemas.microsoft.com/office/drawing/2014/main" id="{F05D071B-852B-D327-DFB7-159D4454B1E1}"/>
              </a:ext>
            </a:extLst>
          </p:cNvPr>
          <p:cNvSpPr>
            <a:spLocks noChangeArrowheads="1"/>
          </p:cNvSpPr>
          <p:nvPr/>
        </p:nvSpPr>
        <p:spPr bwMode="auto">
          <a:xfrm>
            <a:off x="264240" y="2174394"/>
            <a:ext cx="598240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Recommending other 5 products related to this product.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5D4C220C-93CF-EA1F-DD01-20AF307C42B3}"/>
              </a:ext>
            </a:extLst>
          </p:cNvPr>
          <p:cNvGraphicFramePr>
            <a:graphicFrameLocks noGrp="1"/>
          </p:cNvGraphicFramePr>
          <p:nvPr>
            <p:extLst>
              <p:ext uri="{D42A27DB-BD31-4B8C-83A1-F6EECF244321}">
                <p14:modId xmlns:p14="http://schemas.microsoft.com/office/powerpoint/2010/main" val="1190479073"/>
              </p:ext>
            </p:extLst>
          </p:nvPr>
        </p:nvGraphicFramePr>
        <p:xfrm>
          <a:off x="2255858" y="2778220"/>
          <a:ext cx="7981577" cy="3296920"/>
        </p:xfrm>
        <a:graphic>
          <a:graphicData uri="http://schemas.openxmlformats.org/drawingml/2006/table">
            <a:tbl>
              <a:tblPr firstRow="1" bandRow="1">
                <a:tableStyleId>{5C22544A-7EE6-4342-B048-85BDC9FD1C3A}</a:tableStyleId>
              </a:tblPr>
              <a:tblGrid>
                <a:gridCol w="3917577">
                  <a:extLst>
                    <a:ext uri="{9D8B030D-6E8A-4147-A177-3AD203B41FA5}">
                      <a16:colId xmlns:a16="http://schemas.microsoft.com/office/drawing/2014/main" val="2091560786"/>
                    </a:ext>
                  </a:extLst>
                </a:gridCol>
                <a:gridCol w="4064000">
                  <a:extLst>
                    <a:ext uri="{9D8B030D-6E8A-4147-A177-3AD203B41FA5}">
                      <a16:colId xmlns:a16="http://schemas.microsoft.com/office/drawing/2014/main" val="1222350807"/>
                    </a:ext>
                  </a:extLst>
                </a:gridCol>
              </a:tblGrid>
              <a:tr h="0">
                <a:tc>
                  <a:txBody>
                    <a:bodyPr/>
                    <a:lstStyle/>
                    <a:p>
                      <a:pPr algn="ctr"/>
                      <a:r>
                        <a:rPr lang="en-IN" dirty="0">
                          <a:solidFill>
                            <a:schemeClr val="tx1"/>
                          </a:solidFill>
                        </a:rPr>
                        <a:t>PRODUCT ID</a:t>
                      </a:r>
                    </a:p>
                  </a:txBody>
                  <a:tcPr/>
                </a:tc>
                <a:tc>
                  <a:txBody>
                    <a:bodyPr/>
                    <a:lstStyle/>
                    <a:p>
                      <a:pPr algn="ctr"/>
                      <a:r>
                        <a:rPr lang="en-IN" dirty="0">
                          <a:solidFill>
                            <a:schemeClr val="tx1"/>
                          </a:solidFill>
                        </a:rPr>
                        <a:t>PRODUCT TITLE</a:t>
                      </a:r>
                    </a:p>
                  </a:txBody>
                  <a:tcPr/>
                </a:tc>
                <a:extLst>
                  <a:ext uri="{0D108BD9-81ED-4DB2-BD59-A6C34878D82A}">
                    <a16:rowId xmlns:a16="http://schemas.microsoft.com/office/drawing/2014/main" val="2300163765"/>
                  </a:ext>
                </a:extLst>
              </a:tr>
              <a:tr h="370840">
                <a:tc>
                  <a:txBody>
                    <a:bodyPr/>
                    <a:lstStyle/>
                    <a:p>
                      <a:pPr algn="ctr" fontAlgn="ctr"/>
                      <a:r>
                        <a:rPr lang="en-IN" dirty="0"/>
                        <a:t>9792372326</a:t>
                      </a:r>
                      <a:endParaRPr lang="en-IN" dirty="0">
                        <a:effectLst/>
                      </a:endParaRPr>
                    </a:p>
                  </a:txBody>
                  <a:tcPr anchor="ctr"/>
                </a:tc>
                <a:tc>
                  <a:txBody>
                    <a:bodyPr/>
                    <a:lstStyle/>
                    <a:p>
                      <a:pPr algn="ctr" fontAlgn="ctr"/>
                      <a:r>
                        <a:rPr lang="en-US" sz="1800" b="0" i="0" kern="1200" dirty="0">
                          <a:solidFill>
                            <a:schemeClr val="dk1"/>
                          </a:solidFill>
                          <a:effectLst/>
                          <a:latin typeface="+mn-lt"/>
                          <a:ea typeface="+mn-ea"/>
                          <a:cs typeface="+mn-cs"/>
                        </a:rPr>
                        <a:t>QSC K10 2-Way Powered Speaker - 1000 Watts, 1x10"</a:t>
                      </a:r>
                      <a:endParaRPr lang="en-IN" dirty="0">
                        <a:effectLst/>
                      </a:endParaRPr>
                    </a:p>
                  </a:txBody>
                  <a:tcPr anchor="ctr"/>
                </a:tc>
                <a:extLst>
                  <a:ext uri="{0D108BD9-81ED-4DB2-BD59-A6C34878D82A}">
                    <a16:rowId xmlns:a16="http://schemas.microsoft.com/office/drawing/2014/main" val="1286958340"/>
                  </a:ext>
                </a:extLst>
              </a:tr>
              <a:tr h="370840">
                <a:tc>
                  <a:txBody>
                    <a:bodyPr/>
                    <a:lstStyle/>
                    <a:p>
                      <a:pPr algn="ctr" fontAlgn="ctr"/>
                      <a:r>
                        <a:rPr lang="en-IN" dirty="0"/>
                        <a:t>B00004TT3S</a:t>
                      </a:r>
                      <a:endParaRPr lang="en-IN" dirty="0">
                        <a:effectLst/>
                      </a:endParaRPr>
                    </a:p>
                  </a:txBody>
                  <a:tcPr anchor="ctr"/>
                </a:tc>
                <a:tc>
                  <a:txBody>
                    <a:bodyPr/>
                    <a:lstStyle/>
                    <a:p>
                      <a:pPr algn="ctr" fontAlgn="ctr"/>
                      <a:r>
                        <a:rPr lang="en-IN" sz="1800" b="0" i="0" kern="1200" dirty="0" err="1">
                          <a:solidFill>
                            <a:schemeClr val="dk1"/>
                          </a:solidFill>
                          <a:effectLst/>
                          <a:latin typeface="+mn-lt"/>
                          <a:ea typeface="+mn-ea"/>
                          <a:cs typeface="+mn-cs"/>
                        </a:rPr>
                        <a:t>Boomwhackers</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Octavator</a:t>
                      </a:r>
                      <a:r>
                        <a:rPr lang="en-IN" sz="1800" b="0" i="0" kern="1200" dirty="0">
                          <a:solidFill>
                            <a:schemeClr val="dk1"/>
                          </a:solidFill>
                          <a:effectLst/>
                          <a:latin typeface="+mn-lt"/>
                          <a:ea typeface="+mn-ea"/>
                          <a:cs typeface="+mn-cs"/>
                        </a:rPr>
                        <a:t> Tube Caps</a:t>
                      </a:r>
                      <a:endParaRPr lang="en-IN" dirty="0">
                        <a:effectLst/>
                      </a:endParaRPr>
                    </a:p>
                  </a:txBody>
                  <a:tcPr anchor="ctr"/>
                </a:tc>
                <a:extLst>
                  <a:ext uri="{0D108BD9-81ED-4DB2-BD59-A6C34878D82A}">
                    <a16:rowId xmlns:a16="http://schemas.microsoft.com/office/drawing/2014/main" val="2816154573"/>
                  </a:ext>
                </a:extLst>
              </a:tr>
              <a:tr h="370840">
                <a:tc>
                  <a:txBody>
                    <a:bodyPr/>
                    <a:lstStyle/>
                    <a:p>
                      <a:pPr algn="ctr" fontAlgn="ctr"/>
                      <a:r>
                        <a:rPr lang="en-IN" dirty="0"/>
                        <a:t>B00005ML71</a:t>
                      </a:r>
                      <a:endParaRPr lang="en-IN" dirty="0">
                        <a:effectLst/>
                      </a:endParaRPr>
                    </a:p>
                  </a:txBody>
                  <a:tcPr anchor="ctr"/>
                </a:tc>
                <a:tc>
                  <a:txBody>
                    <a:bodyPr/>
                    <a:lstStyle/>
                    <a:p>
                      <a:pPr algn="ctr" fontAlgn="ctr"/>
                      <a:r>
                        <a:rPr lang="en-US" sz="1800" b="0" i="0" kern="1200" dirty="0">
                          <a:solidFill>
                            <a:schemeClr val="dk1"/>
                          </a:solidFill>
                          <a:effectLst/>
                          <a:latin typeface="+mn-lt"/>
                          <a:ea typeface="+mn-ea"/>
                          <a:cs typeface="+mn-cs"/>
                        </a:rPr>
                        <a:t>Yamaha FC5 Compact Sustain Pedal for Portable</a:t>
                      </a:r>
                      <a:endParaRPr lang="en-IN" dirty="0">
                        <a:effectLst/>
                      </a:endParaRPr>
                    </a:p>
                  </a:txBody>
                  <a:tcPr anchor="ctr"/>
                </a:tc>
                <a:extLst>
                  <a:ext uri="{0D108BD9-81ED-4DB2-BD59-A6C34878D82A}">
                    <a16:rowId xmlns:a16="http://schemas.microsoft.com/office/drawing/2014/main" val="2786026647"/>
                  </a:ext>
                </a:extLst>
              </a:tr>
              <a:tr h="370840">
                <a:tc>
                  <a:txBody>
                    <a:bodyPr/>
                    <a:lstStyle/>
                    <a:p>
                      <a:pPr algn="ctr" fontAlgn="ctr"/>
                      <a:r>
                        <a:rPr lang="en-IN" dirty="0"/>
                        <a:t>B000068NSX</a:t>
                      </a:r>
                      <a:endParaRPr lang="en-IN" dirty="0">
                        <a:effectLst/>
                      </a:endParaRPr>
                    </a:p>
                  </a:txBody>
                  <a:tcPr anchor="ctr"/>
                </a:tc>
                <a:tc>
                  <a:txBody>
                    <a:bodyPr/>
                    <a:lstStyle/>
                    <a:p>
                      <a:pPr algn="ctr" fontAlgn="ctr"/>
                      <a:r>
                        <a:rPr lang="en-US" sz="1800" b="0" i="0" kern="1200" dirty="0">
                          <a:solidFill>
                            <a:schemeClr val="dk1"/>
                          </a:solidFill>
                          <a:effectLst/>
                          <a:latin typeface="+mn-lt"/>
                          <a:ea typeface="+mn-ea"/>
                          <a:cs typeface="+mn-cs"/>
                        </a:rPr>
                        <a:t>Fender 18 Feet California Clear Instrument Cab</a:t>
                      </a:r>
                      <a:endParaRPr lang="en-US" dirty="0">
                        <a:effectLst/>
                      </a:endParaRPr>
                    </a:p>
                  </a:txBody>
                  <a:tcPr anchor="ctr"/>
                </a:tc>
                <a:extLst>
                  <a:ext uri="{0D108BD9-81ED-4DB2-BD59-A6C34878D82A}">
                    <a16:rowId xmlns:a16="http://schemas.microsoft.com/office/drawing/2014/main" val="379496451"/>
                  </a:ext>
                </a:extLst>
              </a:tr>
              <a:tr h="370840">
                <a:tc>
                  <a:txBody>
                    <a:bodyPr/>
                    <a:lstStyle/>
                    <a:p>
                      <a:pPr algn="ctr" fontAlgn="ctr"/>
                      <a:r>
                        <a:rPr lang="en-IN" dirty="0"/>
                        <a:t>B000068NUO</a:t>
                      </a:r>
                      <a:endParaRPr lang="en-IN" dirty="0">
                        <a:effectLst/>
                      </a:endParaRPr>
                    </a:p>
                  </a:txBody>
                  <a:tcPr anchor="ctr"/>
                </a:tc>
                <a:tc>
                  <a:txBody>
                    <a:bodyPr/>
                    <a:lstStyle/>
                    <a:p>
                      <a:pPr algn="ctr" fontAlgn="ctr"/>
                      <a:r>
                        <a:rPr lang="en-IN" sz="1800" b="0" i="0" kern="1200" dirty="0" err="1">
                          <a:solidFill>
                            <a:schemeClr val="dk1"/>
                          </a:solidFill>
                          <a:effectLst/>
                          <a:latin typeface="+mn-lt"/>
                          <a:ea typeface="+mn-ea"/>
                          <a:cs typeface="+mn-cs"/>
                        </a:rPr>
                        <a:t>Hosa</a:t>
                      </a:r>
                      <a:r>
                        <a:rPr lang="en-IN" sz="1800" b="0" i="0" kern="1200" dirty="0">
                          <a:solidFill>
                            <a:schemeClr val="dk1"/>
                          </a:solidFill>
                          <a:effectLst/>
                          <a:latin typeface="+mn-lt"/>
                          <a:ea typeface="+mn-ea"/>
                          <a:cs typeface="+mn-cs"/>
                        </a:rPr>
                        <a:t> MID-503 Serviceable 5-Pin DIN to Service</a:t>
                      </a:r>
                      <a:endParaRPr lang="en-US" dirty="0">
                        <a:effectLst/>
                      </a:endParaRPr>
                    </a:p>
                  </a:txBody>
                  <a:tcPr anchor="ctr"/>
                </a:tc>
                <a:extLst>
                  <a:ext uri="{0D108BD9-81ED-4DB2-BD59-A6C34878D82A}">
                    <a16:rowId xmlns:a16="http://schemas.microsoft.com/office/drawing/2014/main" val="1572475326"/>
                  </a:ext>
                </a:extLst>
              </a:tr>
            </a:tbl>
          </a:graphicData>
        </a:graphic>
      </p:graphicFrame>
    </p:spTree>
    <p:extLst>
      <p:ext uri="{BB962C8B-B14F-4D97-AF65-F5344CB8AC3E}">
        <p14:creationId xmlns:p14="http://schemas.microsoft.com/office/powerpoint/2010/main" val="2741485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43437"/>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CONCLUSION</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35ED0F-FF90-816C-37E4-AF10D7818C4E}"/>
              </a:ext>
            </a:extLst>
          </p:cNvPr>
          <p:cNvSpPr txBox="1"/>
          <p:nvPr/>
        </p:nvSpPr>
        <p:spPr>
          <a:xfrm>
            <a:off x="1550892" y="1475167"/>
            <a:ext cx="9090213" cy="5693866"/>
          </a:xfrm>
          <a:prstGeom prst="rect">
            <a:avLst/>
          </a:prstGeom>
          <a:noFill/>
        </p:spPr>
        <p:txBody>
          <a:bodyPr wrap="square">
            <a:spAutoFit/>
          </a:bodyPr>
          <a:lstStyle/>
          <a:p>
            <a:pPr marL="285750" indent="-285750">
              <a:buClr>
                <a:schemeClr val="tx2"/>
              </a:buClr>
              <a:buFont typeface="Wingdings" panose="05000000000000000000" pitchFamily="2" charset="2"/>
              <a:buChar char="Ø"/>
            </a:pPr>
            <a:r>
              <a:rPr lang="en-IN" sz="2200" dirty="0"/>
              <a:t>Using text classification, we can predict sentiments for the future reviews &amp; help to build an interactive chatbot for the website which helps to understand the customer’s feedback in real time.</a:t>
            </a:r>
          </a:p>
          <a:p>
            <a:pPr marL="285750" indent="-285750">
              <a:buClr>
                <a:schemeClr val="tx2"/>
              </a:buClr>
              <a:buFont typeface="Wingdings" panose="05000000000000000000" pitchFamily="2" charset="2"/>
              <a:buChar char="Ø"/>
            </a:pPr>
            <a:endParaRPr lang="en-IN" sz="2200" dirty="0"/>
          </a:p>
          <a:p>
            <a:pPr marL="285750" indent="-285750">
              <a:buClr>
                <a:schemeClr val="tx2"/>
              </a:buClr>
              <a:buFont typeface="Wingdings" panose="05000000000000000000" pitchFamily="2" charset="2"/>
              <a:buChar char="Ø"/>
            </a:pPr>
            <a:r>
              <a:rPr lang="en-US" sz="2200" dirty="0"/>
              <a:t>From time series forecast, it can be seen that sentiment of digital music data have decreased over time. In contrast to instrument data, which provides trending sentiment.</a:t>
            </a:r>
          </a:p>
          <a:p>
            <a:pPr marL="285750" indent="-285750">
              <a:buClr>
                <a:schemeClr val="tx2"/>
              </a:buClr>
              <a:buFont typeface="Wingdings" panose="05000000000000000000" pitchFamily="2" charset="2"/>
              <a:buChar char="Ø"/>
            </a:pPr>
            <a:endParaRPr lang="en-IN" sz="2200" dirty="0"/>
          </a:p>
          <a:p>
            <a:pPr marL="285750" indent="-285750">
              <a:buClr>
                <a:schemeClr val="tx2"/>
              </a:buClr>
              <a:buFont typeface="Wingdings" panose="05000000000000000000" pitchFamily="2" charset="2"/>
              <a:buChar char="Ø"/>
            </a:pPr>
            <a:r>
              <a:rPr lang="en-IN" sz="2200" dirty="0"/>
              <a:t>Top rated &amp; Frequently bought together products &amp; brands can be recommended to the customers who are shopping in that related category.</a:t>
            </a:r>
          </a:p>
          <a:p>
            <a:pPr>
              <a:buClr>
                <a:schemeClr val="tx2"/>
              </a:buClr>
            </a:pPr>
            <a:endParaRPr lang="en-IN" sz="2200" dirty="0"/>
          </a:p>
          <a:p>
            <a:pPr marL="285750" indent="-285750">
              <a:buClr>
                <a:schemeClr val="tx2"/>
              </a:buClr>
              <a:buFont typeface="Wingdings" panose="05000000000000000000" pitchFamily="2" charset="2"/>
              <a:buChar char="Ø"/>
            </a:pPr>
            <a:r>
              <a:rPr lang="en-US" sz="2200" dirty="0"/>
              <a:t>Promote the best-rated products and issue warnings for products with negative ratings from a large number of customers. Thus, there will be less client churn.</a:t>
            </a:r>
          </a:p>
          <a:p>
            <a:pPr marL="285750" indent="-285750">
              <a:buClr>
                <a:schemeClr val="tx2"/>
              </a:buClr>
              <a:buFont typeface="Wingdings" panose="05000000000000000000" pitchFamily="2" charset="2"/>
              <a:buChar char="Ø"/>
            </a:pPr>
            <a:endParaRPr lang="en-US" sz="2000" dirty="0"/>
          </a:p>
          <a:p>
            <a:pPr marL="285750" indent="-285750">
              <a:buClr>
                <a:schemeClr val="tx2"/>
              </a:buClr>
              <a:buFont typeface="Wingdings" panose="05000000000000000000" pitchFamily="2" charset="2"/>
              <a:buChar char="Ø"/>
            </a:pPr>
            <a:endParaRPr lang="en-IN" dirty="0"/>
          </a:p>
          <a:p>
            <a:pPr>
              <a:buClr>
                <a:schemeClr val="tx2"/>
              </a:buClr>
            </a:pPr>
            <a:endParaRPr lang="en-IN" dirty="0"/>
          </a:p>
        </p:txBody>
      </p:sp>
    </p:spTree>
    <p:extLst>
      <p:ext uri="{BB962C8B-B14F-4D97-AF65-F5344CB8AC3E}">
        <p14:creationId xmlns:p14="http://schemas.microsoft.com/office/powerpoint/2010/main" val="219929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CE1A0-60BC-AF15-3FF1-9D2654FBE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038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rPr>
              <a:t>DATA DESCRIPTION</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D4FFAE-FD7E-35D0-F7C5-27F8CF795F6F}"/>
              </a:ext>
            </a:extLst>
          </p:cNvPr>
          <p:cNvSpPr txBox="1"/>
          <p:nvPr/>
        </p:nvSpPr>
        <p:spPr>
          <a:xfrm>
            <a:off x="1092572" y="1341926"/>
            <a:ext cx="10006853" cy="3170099"/>
          </a:xfrm>
          <a:prstGeom prst="rect">
            <a:avLst/>
          </a:prstGeom>
          <a:noFill/>
        </p:spPr>
        <p:txBody>
          <a:bodyPr wrap="square">
            <a:spAutoFit/>
          </a:bodyPr>
          <a:lstStyle/>
          <a:p>
            <a:pPr marL="342900" indent="-342900" algn="l">
              <a:buClr>
                <a:schemeClr val="tx2"/>
              </a:buClr>
              <a:buFont typeface="Wingdings" panose="05000000000000000000" pitchFamily="2" charset="2"/>
              <a:buChar char="Ø"/>
            </a:pPr>
            <a:r>
              <a:rPr lang="en-US" sz="2000" b="1" i="0" dirty="0">
                <a:solidFill>
                  <a:schemeClr val="tx2"/>
                </a:solidFill>
                <a:effectLst/>
                <a:latin typeface="Cambria" panose="02040503050406030204" pitchFamily="18" charset="0"/>
                <a:ea typeface="Cambria" panose="02040503050406030204" pitchFamily="18" charset="0"/>
              </a:rPr>
              <a:t>DATA SOURCE </a:t>
            </a:r>
            <a:r>
              <a:rPr lang="en-US" sz="2000" b="1" i="0" dirty="0">
                <a:solidFill>
                  <a:schemeClr val="tx2"/>
                </a:solidFill>
                <a:effectLst/>
              </a:rPr>
              <a:t>: </a:t>
            </a:r>
            <a:r>
              <a:rPr lang="en-US" sz="2000" dirty="0">
                <a:solidFill>
                  <a:srgbClr val="000000"/>
                </a:solidFill>
                <a:latin typeface="Helvetica" panose="020B0604020202020204" pitchFamily="34" charset="0"/>
              </a:rPr>
              <a:t>P</a:t>
            </a:r>
            <a:r>
              <a:rPr lang="en-US" sz="2000" b="0" i="0" dirty="0">
                <a:solidFill>
                  <a:srgbClr val="000000"/>
                </a:solidFill>
                <a:effectLst/>
                <a:latin typeface="Helvetica" panose="020B0604020202020204" pitchFamily="34" charset="0"/>
              </a:rPr>
              <a:t>roduct </a:t>
            </a:r>
            <a:r>
              <a:rPr lang="en-US" sz="2000" dirty="0">
                <a:solidFill>
                  <a:srgbClr val="000000"/>
                </a:solidFill>
                <a:latin typeface="Helvetica" panose="020B0604020202020204" pitchFamily="34" charset="0"/>
              </a:rPr>
              <a:t>R</a:t>
            </a:r>
            <a:r>
              <a:rPr lang="en-US" sz="2000" b="0" i="0" dirty="0">
                <a:solidFill>
                  <a:srgbClr val="000000"/>
                </a:solidFill>
                <a:effectLst/>
                <a:latin typeface="Helvetica" panose="020B0604020202020204" pitchFamily="34" charset="0"/>
              </a:rPr>
              <a:t>eviews data and Metadata from Amazon</a:t>
            </a:r>
            <a:r>
              <a:rPr lang="en-US" sz="2000" dirty="0">
                <a:solidFill>
                  <a:srgbClr val="000000"/>
                </a:solidFill>
                <a:latin typeface="Helvetica" panose="020B0604020202020204" pitchFamily="34" charset="0"/>
              </a:rPr>
              <a:t> spanning November</a:t>
            </a:r>
            <a:r>
              <a:rPr lang="en-US" sz="2000" b="0" i="0" dirty="0">
                <a:solidFill>
                  <a:srgbClr val="000000"/>
                </a:solidFill>
                <a:effectLst/>
                <a:latin typeface="Helvetica" panose="020B0604020202020204" pitchFamily="34" charset="0"/>
              </a:rPr>
              <a:t> 1997 - </a:t>
            </a:r>
            <a:r>
              <a:rPr lang="en-US" sz="2000" dirty="0">
                <a:solidFill>
                  <a:srgbClr val="000000"/>
                </a:solidFill>
                <a:latin typeface="Helvetica" panose="020B0604020202020204" pitchFamily="34" charset="0"/>
              </a:rPr>
              <a:t>October</a:t>
            </a:r>
            <a:r>
              <a:rPr lang="en-US" sz="2000" b="0" i="0" dirty="0">
                <a:solidFill>
                  <a:srgbClr val="000000"/>
                </a:solidFill>
                <a:effectLst/>
                <a:latin typeface="Helvetica" panose="020B0604020202020204" pitchFamily="34" charset="0"/>
              </a:rPr>
              <a:t> 2018.</a:t>
            </a:r>
          </a:p>
          <a:p>
            <a:pPr marL="342900" indent="-342900" algn="l">
              <a:buClr>
                <a:schemeClr val="tx2"/>
              </a:buClr>
              <a:buFont typeface="Wingdings" panose="05000000000000000000" pitchFamily="2" charset="2"/>
              <a:buChar char="Ø"/>
            </a:pPr>
            <a:endParaRPr lang="en-US" sz="2000" b="0" i="0" dirty="0">
              <a:solidFill>
                <a:srgbClr val="000000"/>
              </a:solidFill>
              <a:effectLst/>
              <a:latin typeface="Helvetica" panose="020B0604020202020204" pitchFamily="34" charset="0"/>
            </a:endParaRPr>
          </a:p>
          <a:p>
            <a:pPr marL="342900" indent="-342900">
              <a:buClr>
                <a:schemeClr val="tx2"/>
              </a:buClr>
              <a:buFont typeface="Wingdings" panose="05000000000000000000" pitchFamily="2" charset="2"/>
              <a:buChar char="Ø"/>
            </a:pPr>
            <a:r>
              <a:rPr lang="en-IN" sz="2000" b="1" dirty="0">
                <a:solidFill>
                  <a:schemeClr val="tx2"/>
                </a:solidFill>
                <a:latin typeface="Cambria" panose="02040503050406030204" pitchFamily="18" charset="0"/>
                <a:ea typeface="Cambria" panose="02040503050406030204" pitchFamily="18" charset="0"/>
              </a:rPr>
              <a:t>CATEGORIES USED FOR THIS ANALYSIS : </a:t>
            </a:r>
            <a:r>
              <a:rPr lang="en-IN" sz="2000" dirty="0">
                <a:solidFill>
                  <a:schemeClr val="tx1"/>
                </a:solidFill>
                <a:latin typeface="Helvetica" panose="020B0604020202020204" pitchFamily="34" charset="0"/>
                <a:cs typeface="Helvetica" panose="020B0604020202020204" pitchFamily="34" charset="0"/>
              </a:rPr>
              <a:t>Digital Music and Musical Instruments.</a:t>
            </a:r>
          </a:p>
          <a:p>
            <a:pPr marL="342900" indent="-342900">
              <a:buClr>
                <a:schemeClr val="tx2"/>
              </a:buClr>
              <a:buFont typeface="Wingdings" panose="05000000000000000000" pitchFamily="2" charset="2"/>
              <a:buChar char="Ø"/>
            </a:pPr>
            <a:endParaRPr lang="en-IN" sz="2000" dirty="0">
              <a:solidFill>
                <a:schemeClr val="tx1"/>
              </a:solidFill>
            </a:endParaRPr>
          </a:p>
          <a:p>
            <a:pPr marL="342900" indent="-342900">
              <a:buClr>
                <a:schemeClr val="tx2"/>
              </a:buClr>
              <a:buFont typeface="Wingdings" panose="05000000000000000000" pitchFamily="2" charset="2"/>
              <a:buChar char="Ø"/>
            </a:pPr>
            <a:r>
              <a:rPr lang="en-IN" sz="2000" b="1" dirty="0">
                <a:solidFill>
                  <a:schemeClr val="tx2"/>
                </a:solidFill>
                <a:latin typeface="Cambria" panose="02040503050406030204" pitchFamily="18" charset="0"/>
                <a:ea typeface="Cambria" panose="02040503050406030204" pitchFamily="18" charset="0"/>
              </a:rPr>
              <a:t>DIGITAL MUSIC : </a:t>
            </a:r>
            <a:r>
              <a:rPr lang="en-IN" sz="2000" dirty="0">
                <a:solidFill>
                  <a:schemeClr val="tx2"/>
                </a:solidFill>
                <a:latin typeface="Helvetica" panose="020B0604020202020204" pitchFamily="34" charset="0"/>
                <a:ea typeface="Cambria" panose="02040503050406030204" pitchFamily="18" charset="0"/>
                <a:cs typeface="Helvetica" panose="020B0604020202020204" pitchFamily="34" charset="0"/>
              </a:rPr>
              <a:t>13,09,016 </a:t>
            </a:r>
            <a:r>
              <a:rPr lang="en-IN" sz="2000" dirty="0">
                <a:latin typeface="Helvetica" panose="020B0604020202020204" pitchFamily="34" charset="0"/>
                <a:cs typeface="Helvetica" panose="020B0604020202020204" pitchFamily="34" charset="0"/>
              </a:rPr>
              <a:t>Records.</a:t>
            </a:r>
          </a:p>
          <a:p>
            <a:pPr>
              <a:buClr>
                <a:schemeClr val="tx2"/>
              </a:buClr>
            </a:pPr>
            <a:endParaRPr lang="en-IN" sz="2000" dirty="0"/>
          </a:p>
          <a:p>
            <a:pPr marL="342900" indent="-342900">
              <a:buClr>
                <a:schemeClr val="tx2"/>
              </a:buClr>
              <a:buFont typeface="Wingdings" panose="05000000000000000000" pitchFamily="2" charset="2"/>
              <a:buChar char="Ø"/>
            </a:pPr>
            <a:r>
              <a:rPr lang="en-IN" sz="2000" b="1" dirty="0">
                <a:solidFill>
                  <a:schemeClr val="tx2"/>
                </a:solidFill>
                <a:latin typeface="Cambria" panose="02040503050406030204" pitchFamily="18" charset="0"/>
                <a:ea typeface="Cambria" panose="02040503050406030204" pitchFamily="18" charset="0"/>
              </a:rPr>
              <a:t>MUSICAL INSTRUMENTS : </a:t>
            </a:r>
            <a:r>
              <a:rPr lang="en-IN" sz="2000" dirty="0">
                <a:solidFill>
                  <a:schemeClr val="tx2"/>
                </a:solidFill>
                <a:latin typeface="Helvetica" panose="020B0604020202020204" pitchFamily="34" charset="0"/>
                <a:ea typeface="Cambria" panose="02040503050406030204" pitchFamily="18" charset="0"/>
                <a:cs typeface="Helvetica" panose="020B0604020202020204" pitchFamily="34" charset="0"/>
              </a:rPr>
              <a:t>15,12,530 </a:t>
            </a:r>
            <a:r>
              <a:rPr lang="en-IN" sz="2000" dirty="0">
                <a:latin typeface="Helvetica" panose="020B0604020202020204" pitchFamily="34" charset="0"/>
                <a:cs typeface="Helvetica" panose="020B0604020202020204" pitchFamily="34" charset="0"/>
              </a:rPr>
              <a:t>Records.</a:t>
            </a:r>
          </a:p>
          <a:p>
            <a:pPr marL="342900" indent="-342900">
              <a:buClr>
                <a:schemeClr val="tx2"/>
              </a:buClr>
              <a:buFont typeface="Wingdings" panose="05000000000000000000" pitchFamily="2" charset="2"/>
              <a:buChar char="Ø"/>
            </a:pPr>
            <a:endParaRPr lang="en-IN" sz="2000" dirty="0">
              <a:solidFill>
                <a:schemeClr val="tx1"/>
              </a:solidFill>
            </a:endParaRPr>
          </a:p>
          <a:p>
            <a:pPr marL="342900" indent="-342900">
              <a:buClr>
                <a:schemeClr val="tx2"/>
              </a:buClr>
              <a:buFont typeface="Wingdings" panose="05000000000000000000" pitchFamily="2" charset="2"/>
              <a:buChar char="Ø"/>
            </a:pPr>
            <a:r>
              <a:rPr lang="en-IN" sz="2000" b="1" dirty="0">
                <a:solidFill>
                  <a:schemeClr val="tx2"/>
                </a:solidFill>
                <a:latin typeface="Cambria" panose="02040503050406030204" pitchFamily="18" charset="0"/>
                <a:ea typeface="Cambria" panose="02040503050406030204" pitchFamily="18" charset="0"/>
              </a:rPr>
              <a:t>SAMPLE TAKEN : </a:t>
            </a:r>
            <a:r>
              <a:rPr lang="en-IN" sz="2000" dirty="0">
                <a:latin typeface="Helvetica" panose="020B0604020202020204" pitchFamily="34" charset="0"/>
                <a:cs typeface="Helvetica" panose="020B0604020202020204" pitchFamily="34" charset="0"/>
              </a:rPr>
              <a:t>2,40,000 </a:t>
            </a:r>
            <a:r>
              <a:rPr lang="en-IN" sz="2000" dirty="0">
                <a:solidFill>
                  <a:schemeClr val="tx1"/>
                </a:solidFill>
                <a:latin typeface="Helvetica" panose="020B0604020202020204" pitchFamily="34" charset="0"/>
                <a:cs typeface="Helvetica" panose="020B0604020202020204" pitchFamily="34" charset="0"/>
              </a:rPr>
              <a:t>Records.</a:t>
            </a:r>
          </a:p>
        </p:txBody>
      </p:sp>
    </p:spTree>
    <p:extLst>
      <p:ext uri="{BB962C8B-B14F-4D97-AF65-F5344CB8AC3E}">
        <p14:creationId xmlns:p14="http://schemas.microsoft.com/office/powerpoint/2010/main" val="173918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rPr>
              <a:t>TREATMENT TO THE DATASET</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B35039-1A66-258D-810C-FCEEB710BE84}"/>
              </a:ext>
            </a:extLst>
          </p:cNvPr>
          <p:cNvSpPr txBox="1"/>
          <p:nvPr/>
        </p:nvSpPr>
        <p:spPr>
          <a:xfrm>
            <a:off x="1183340" y="1300807"/>
            <a:ext cx="8059272" cy="3170099"/>
          </a:xfrm>
          <a:prstGeom prst="rect">
            <a:avLst/>
          </a:prstGeom>
          <a:noFill/>
        </p:spPr>
        <p:txBody>
          <a:bodyPr wrap="square">
            <a:spAutoFit/>
          </a:bodyPr>
          <a:lstStyle/>
          <a:p>
            <a:pPr marL="285750" indent="-285750">
              <a:buClr>
                <a:schemeClr val="tx2"/>
              </a:buClr>
              <a:buFont typeface="Wingdings" panose="05000000000000000000" pitchFamily="2" charset="2"/>
              <a:buChar char="Ø"/>
            </a:pPr>
            <a:r>
              <a:rPr lang="en-IN" sz="2000" dirty="0">
                <a:solidFill>
                  <a:srgbClr val="000000"/>
                </a:solidFill>
                <a:latin typeface="Helvetica" panose="020B0604020202020204" pitchFamily="34" charset="0"/>
                <a:cs typeface="Helvetica" panose="020B0604020202020204" pitchFamily="34" charset="0"/>
              </a:rPr>
              <a:t>For the analysis, the review text is taken as the input.</a:t>
            </a:r>
          </a:p>
          <a:p>
            <a:pPr marL="285750" indent="-285750">
              <a:buClr>
                <a:schemeClr val="tx2"/>
              </a:buClr>
              <a:buFont typeface="Wingdings" panose="05000000000000000000" pitchFamily="2" charset="2"/>
              <a:buChar char="Ø"/>
            </a:pPr>
            <a:endParaRPr lang="en-IN" sz="2000" dirty="0">
              <a:solidFill>
                <a:srgbClr val="000000"/>
              </a:solidFill>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r>
              <a:rPr lang="en-IN" sz="2000" dirty="0">
                <a:solidFill>
                  <a:srgbClr val="000000"/>
                </a:solidFill>
                <a:latin typeface="Helvetica" panose="020B0604020202020204" pitchFamily="34" charset="0"/>
                <a:cs typeface="Helvetica" panose="020B0604020202020204" pitchFamily="34" charset="0"/>
              </a:rPr>
              <a:t>Merged review data with meta data.</a:t>
            </a:r>
          </a:p>
          <a:p>
            <a:pPr marL="285750" indent="-285750">
              <a:buClr>
                <a:schemeClr val="tx2"/>
              </a:buClr>
              <a:buFont typeface="Wingdings" panose="05000000000000000000" pitchFamily="2" charset="2"/>
              <a:buChar char="Ø"/>
            </a:pPr>
            <a:endParaRPr lang="en-IN" sz="2000" dirty="0">
              <a:solidFill>
                <a:srgbClr val="000000"/>
              </a:solidFill>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r>
              <a:rPr lang="en-IN" sz="2000" dirty="0">
                <a:solidFill>
                  <a:srgbClr val="000000"/>
                </a:solidFill>
                <a:latin typeface="Helvetica" panose="020B0604020202020204" pitchFamily="34" charset="0"/>
                <a:cs typeface="Helvetica" panose="020B0604020202020204" pitchFamily="34" charset="0"/>
              </a:rPr>
              <a:t>N</a:t>
            </a:r>
            <a:r>
              <a:rPr lang="en-IN" sz="2000" i="0" dirty="0">
                <a:solidFill>
                  <a:srgbClr val="000000"/>
                </a:solidFill>
                <a:effectLst/>
                <a:latin typeface="Helvetica" panose="020B0604020202020204" pitchFamily="34" charset="0"/>
                <a:cs typeface="Helvetica" panose="020B0604020202020204" pitchFamily="34" charset="0"/>
              </a:rPr>
              <a:t>ull values are dropped.</a:t>
            </a:r>
          </a:p>
          <a:p>
            <a:pPr marL="285750" indent="-285750">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The review text is cleaned.</a:t>
            </a:r>
          </a:p>
          <a:p>
            <a:pPr marL="285750" indent="-285750">
              <a:buClr>
                <a:schemeClr val="tx2"/>
              </a:buClr>
              <a:buFont typeface="Wingdings" panose="05000000000000000000" pitchFamily="2" charset="2"/>
              <a:buChar char="Ø"/>
            </a:pPr>
            <a:endParaRPr lang="en-IN" sz="2000" b="1"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endParaRPr lang="en-IN" sz="2000" b="1" dirty="0">
              <a:latin typeface="Helvetica" panose="020B0604020202020204" pitchFamily="34" charset="0"/>
              <a:cs typeface="Helvetica" panose="020B0604020202020204" pitchFamily="34" charset="0"/>
            </a:endParaRPr>
          </a:p>
          <a:p>
            <a:pPr marL="285750" indent="-285750">
              <a:buClr>
                <a:schemeClr val="tx2"/>
              </a:buClr>
              <a:buFont typeface="Wingdings" panose="05000000000000000000" pitchFamily="2" charset="2"/>
              <a:buChar char="Ø"/>
            </a:pPr>
            <a:endParaRPr lang="en-IN" sz="20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3651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rPr>
              <a:t>EDA OF THE DATASET</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078BC0-A806-3150-ADFD-044BCB07EC39}"/>
              </a:ext>
            </a:extLst>
          </p:cNvPr>
          <p:cNvPicPr>
            <a:picLocks noChangeAspect="1"/>
          </p:cNvPicPr>
          <p:nvPr/>
        </p:nvPicPr>
        <p:blipFill>
          <a:blip r:embed="rId2"/>
          <a:stretch>
            <a:fillRect/>
          </a:stretch>
        </p:blipFill>
        <p:spPr>
          <a:xfrm>
            <a:off x="382104" y="1578006"/>
            <a:ext cx="6958965" cy="4285465"/>
          </a:xfrm>
          <a:prstGeom prst="rect">
            <a:avLst/>
          </a:prstGeom>
        </p:spPr>
      </p:pic>
      <p:pic>
        <p:nvPicPr>
          <p:cNvPr id="2" name="Picture 1">
            <a:extLst>
              <a:ext uri="{FF2B5EF4-FFF2-40B4-BE49-F238E27FC236}">
                <a16:creationId xmlns:a16="http://schemas.microsoft.com/office/drawing/2014/main" id="{5139A536-642F-1351-712A-CC95EA2BFAD7}"/>
              </a:ext>
            </a:extLst>
          </p:cNvPr>
          <p:cNvPicPr>
            <a:picLocks noChangeAspect="1"/>
          </p:cNvPicPr>
          <p:nvPr/>
        </p:nvPicPr>
        <p:blipFill rotWithShape="1">
          <a:blip r:embed="rId3">
            <a:extLst>
              <a:ext uri="{28A0092B-C50C-407E-A947-70E740481C1C}">
                <a14:useLocalDpi xmlns:a14="http://schemas.microsoft.com/office/drawing/2010/main" val="0"/>
              </a:ext>
            </a:extLst>
          </a:blip>
          <a:srcRect l="25017" r="27298"/>
          <a:stretch/>
        </p:blipFill>
        <p:spPr>
          <a:xfrm>
            <a:off x="7209615" y="908707"/>
            <a:ext cx="4600281" cy="5331837"/>
          </a:xfrm>
          <a:prstGeom prst="rect">
            <a:avLst/>
          </a:prstGeom>
        </p:spPr>
      </p:pic>
    </p:spTree>
    <p:extLst>
      <p:ext uri="{BB962C8B-B14F-4D97-AF65-F5344CB8AC3E}">
        <p14:creationId xmlns:p14="http://schemas.microsoft.com/office/powerpoint/2010/main" val="176406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rPr>
              <a:t>EDA OF THE DATASET</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22B008-3432-ABB3-6235-21AE53BE5EE8}"/>
              </a:ext>
            </a:extLst>
          </p:cNvPr>
          <p:cNvPicPr>
            <a:picLocks noChangeAspect="1"/>
          </p:cNvPicPr>
          <p:nvPr/>
        </p:nvPicPr>
        <p:blipFill>
          <a:blip r:embed="rId2"/>
          <a:stretch>
            <a:fillRect/>
          </a:stretch>
        </p:blipFill>
        <p:spPr>
          <a:xfrm>
            <a:off x="2592054" y="1119367"/>
            <a:ext cx="7007891" cy="4819520"/>
          </a:xfrm>
          <a:prstGeom prst="rect">
            <a:avLst/>
          </a:prstGeom>
          <a:noFill/>
        </p:spPr>
      </p:pic>
    </p:spTree>
    <p:extLst>
      <p:ext uri="{BB962C8B-B14F-4D97-AF65-F5344CB8AC3E}">
        <p14:creationId xmlns:p14="http://schemas.microsoft.com/office/powerpoint/2010/main" val="156279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rPr>
              <a:t>EDA OF THE DATASET</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31BEE490-6784-584E-936E-F4C43032927F}"/>
              </a:ext>
            </a:extLst>
          </p:cNvPr>
          <p:cNvPicPr>
            <a:picLocks noChangeAspect="1"/>
          </p:cNvPicPr>
          <p:nvPr/>
        </p:nvPicPr>
        <p:blipFill>
          <a:blip r:embed="rId2"/>
          <a:stretch>
            <a:fillRect/>
          </a:stretch>
        </p:blipFill>
        <p:spPr>
          <a:xfrm>
            <a:off x="454152" y="997211"/>
            <a:ext cx="7077221" cy="5071895"/>
          </a:xfrm>
          <a:prstGeom prst="rect">
            <a:avLst/>
          </a:prstGeom>
        </p:spPr>
      </p:pic>
      <p:pic>
        <p:nvPicPr>
          <p:cNvPr id="3" name="Picture 2">
            <a:extLst>
              <a:ext uri="{FF2B5EF4-FFF2-40B4-BE49-F238E27FC236}">
                <a16:creationId xmlns:a16="http://schemas.microsoft.com/office/drawing/2014/main" id="{6A24F44B-5778-232C-9350-650BD1A68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373" y="997211"/>
            <a:ext cx="4468553" cy="3969237"/>
          </a:xfrm>
          <a:prstGeom prst="rect">
            <a:avLst/>
          </a:prstGeom>
        </p:spPr>
      </p:pic>
      <p:pic>
        <p:nvPicPr>
          <p:cNvPr id="4" name="Picture 3">
            <a:extLst>
              <a:ext uri="{FF2B5EF4-FFF2-40B4-BE49-F238E27FC236}">
                <a16:creationId xmlns:a16="http://schemas.microsoft.com/office/drawing/2014/main" id="{F522DD5C-304E-1A59-F937-D9F4C4AF55CA}"/>
              </a:ext>
            </a:extLst>
          </p:cNvPr>
          <p:cNvPicPr>
            <a:picLocks noChangeAspect="1"/>
          </p:cNvPicPr>
          <p:nvPr/>
        </p:nvPicPr>
        <p:blipFill>
          <a:blip r:embed="rId4"/>
          <a:stretch>
            <a:fillRect/>
          </a:stretch>
        </p:blipFill>
        <p:spPr>
          <a:xfrm>
            <a:off x="10001563" y="1407461"/>
            <a:ext cx="1762371" cy="685896"/>
          </a:xfrm>
          <a:prstGeom prst="rect">
            <a:avLst/>
          </a:prstGeom>
        </p:spPr>
      </p:pic>
    </p:spTree>
    <p:extLst>
      <p:ext uri="{BB962C8B-B14F-4D97-AF65-F5344CB8AC3E}">
        <p14:creationId xmlns:p14="http://schemas.microsoft.com/office/powerpoint/2010/main" val="296652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TEXT  SENTIMENT COMPARISION</a:t>
            </a:r>
          </a:p>
        </p:txBody>
      </p:sp>
      <p:sp>
        <p:nvSpPr>
          <p:cNvPr id="4" name="TextBox 3">
            <a:extLst>
              <a:ext uri="{FF2B5EF4-FFF2-40B4-BE49-F238E27FC236}">
                <a16:creationId xmlns:a16="http://schemas.microsoft.com/office/drawing/2014/main" id="{14834A81-1698-1AD6-D521-F9D0382DB508}"/>
              </a:ext>
            </a:extLst>
          </p:cNvPr>
          <p:cNvSpPr txBox="1"/>
          <p:nvPr/>
        </p:nvSpPr>
        <p:spPr>
          <a:xfrm>
            <a:off x="591439" y="3061447"/>
            <a:ext cx="10973640" cy="3785652"/>
          </a:xfrm>
          <a:prstGeom prst="rect">
            <a:avLst/>
          </a:prstGeom>
          <a:noFill/>
        </p:spPr>
        <p:txBody>
          <a:bodyPr wrap="square">
            <a:spAutoFit/>
          </a:bodyPr>
          <a:lstStyle/>
          <a:p>
            <a:pPr marL="342900" indent="-34290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In our assumption this sentence gives a neutral review because the reviewer is saying that this product doesn’t suit for him and suggesting it as a good product for a particular type of customers .</a:t>
            </a:r>
          </a:p>
          <a:p>
            <a:pPr marL="342900" indent="-34290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342900" indent="-34290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When analysing this review with </a:t>
            </a:r>
            <a:r>
              <a:rPr lang="en-IN" sz="2000" b="1" dirty="0">
                <a:latin typeface="Helvetica" panose="020B0604020202020204" pitchFamily="34" charset="0"/>
                <a:cs typeface="Helvetica" panose="020B0604020202020204" pitchFamily="34" charset="0"/>
              </a:rPr>
              <a:t>Sentiment Intensity Analyser </a:t>
            </a:r>
            <a:r>
              <a:rPr lang="en-IN" sz="2000" dirty="0">
                <a:latin typeface="Helvetica" panose="020B0604020202020204" pitchFamily="34" charset="0"/>
                <a:cs typeface="Helvetica" panose="020B0604020202020204" pitchFamily="34" charset="0"/>
              </a:rPr>
              <a:t>the model predicts it as a positive sentiment.</a:t>
            </a:r>
          </a:p>
          <a:p>
            <a:pPr marL="342900" indent="-34290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342900" indent="-34290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Now when we use </a:t>
            </a:r>
            <a:r>
              <a:rPr lang="en-IN" sz="2000" b="1" dirty="0">
                <a:latin typeface="Helvetica" panose="020B0604020202020204" pitchFamily="34" charset="0"/>
                <a:cs typeface="Helvetica" panose="020B0604020202020204" pitchFamily="34" charset="0"/>
              </a:rPr>
              <a:t>BERT model </a:t>
            </a:r>
            <a:r>
              <a:rPr lang="en-IN" sz="2000" dirty="0">
                <a:latin typeface="Helvetica" panose="020B0604020202020204" pitchFamily="34" charset="0"/>
                <a:cs typeface="Helvetica" panose="020B0604020202020204" pitchFamily="34" charset="0"/>
              </a:rPr>
              <a:t>it predicts it as a Neutral or Average sentiment.</a:t>
            </a:r>
          </a:p>
          <a:p>
            <a:pPr marL="342900" indent="-34290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a:p>
            <a:pPr marL="342900" indent="-34290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Due to high computational time and limitation of resources we are using </a:t>
            </a:r>
            <a:r>
              <a:rPr lang="en-IN" sz="2000" b="1" dirty="0">
                <a:latin typeface="Helvetica" panose="020B0604020202020204" pitchFamily="34" charset="0"/>
                <a:cs typeface="Helvetica" panose="020B0604020202020204" pitchFamily="34" charset="0"/>
              </a:rPr>
              <a:t>Sentiment Intensity Analyser.</a:t>
            </a:r>
            <a:endParaRPr lang="en-IN" sz="2000" dirty="0">
              <a:latin typeface="Helvetica" panose="020B0604020202020204" pitchFamily="34" charset="0"/>
              <a:cs typeface="Helvetica" panose="020B0604020202020204" pitchFamily="34" charset="0"/>
            </a:endParaRPr>
          </a:p>
          <a:p>
            <a:pPr marL="342900" indent="-342900">
              <a:buClr>
                <a:schemeClr val="tx2"/>
              </a:buClr>
              <a:buFont typeface="Wingdings" panose="05000000000000000000" pitchFamily="2" charset="2"/>
              <a:buChar char="Ø"/>
            </a:pPr>
            <a:endParaRPr lang="en-IN" sz="2000" dirty="0">
              <a:latin typeface="Helvetica" panose="020B0604020202020204" pitchFamily="34" charset="0"/>
              <a:cs typeface="Helvetica" panose="020B0604020202020204" pitchFamily="34" charset="0"/>
            </a:endParaRPr>
          </a:p>
        </p:txBody>
      </p:sp>
      <p:graphicFrame>
        <p:nvGraphicFramePr>
          <p:cNvPr id="3" name="Table 2">
            <a:extLst>
              <a:ext uri="{FF2B5EF4-FFF2-40B4-BE49-F238E27FC236}">
                <a16:creationId xmlns:a16="http://schemas.microsoft.com/office/drawing/2014/main" id="{8A1D800D-EA80-6672-5202-78A2A446D7B6}"/>
              </a:ext>
            </a:extLst>
          </p:cNvPr>
          <p:cNvGraphicFramePr>
            <a:graphicFrameLocks noGrp="1"/>
          </p:cNvGraphicFramePr>
          <p:nvPr>
            <p:extLst>
              <p:ext uri="{D42A27DB-BD31-4B8C-83A1-F6EECF244321}">
                <p14:modId xmlns:p14="http://schemas.microsoft.com/office/powerpoint/2010/main" val="786612975"/>
              </p:ext>
            </p:extLst>
          </p:nvPr>
        </p:nvGraphicFramePr>
        <p:xfrm>
          <a:off x="591439" y="987418"/>
          <a:ext cx="11009122" cy="1975839"/>
        </p:xfrm>
        <a:graphic>
          <a:graphicData uri="http://schemas.openxmlformats.org/drawingml/2006/table">
            <a:tbl>
              <a:tblPr firstRow="1" bandRow="1">
                <a:tableStyleId>{5C22544A-7EE6-4342-B048-85BDC9FD1C3A}</a:tableStyleId>
              </a:tblPr>
              <a:tblGrid>
                <a:gridCol w="11009122">
                  <a:extLst>
                    <a:ext uri="{9D8B030D-6E8A-4147-A177-3AD203B41FA5}">
                      <a16:colId xmlns:a16="http://schemas.microsoft.com/office/drawing/2014/main" val="784984242"/>
                    </a:ext>
                  </a:extLst>
                </a:gridCol>
              </a:tblGrid>
              <a:tr h="207456">
                <a:tc>
                  <a:txBody>
                    <a:bodyPr/>
                    <a:lstStyle/>
                    <a:p>
                      <a:pPr algn="ctr"/>
                      <a:r>
                        <a:rPr lang="en-IN" dirty="0">
                          <a:solidFill>
                            <a:schemeClr val="tx1"/>
                          </a:solidFill>
                        </a:rPr>
                        <a:t>REVIEW TEXT</a:t>
                      </a:r>
                    </a:p>
                  </a:txBody>
                  <a:tcPr/>
                </a:tc>
                <a:extLst>
                  <a:ext uri="{0D108BD9-81ED-4DB2-BD59-A6C34878D82A}">
                    <a16:rowId xmlns:a16="http://schemas.microsoft.com/office/drawing/2014/main" val="4277747522"/>
                  </a:ext>
                </a:extLst>
              </a:tr>
              <a:tr h="1610079">
                <a:tc>
                  <a:txBody>
                    <a:bodyPr/>
                    <a:lstStyle/>
                    <a:p>
                      <a:r>
                        <a:rPr lang="en-US" sz="1800" b="0" i="0" kern="1200" dirty="0">
                          <a:solidFill>
                            <a:schemeClr val="dk1"/>
                          </a:solidFill>
                          <a:effectLst/>
                          <a:latin typeface="+mn-lt"/>
                          <a:ea typeface="+mn-ea"/>
                          <a:cs typeface="+mn-cs"/>
                        </a:rPr>
                        <a:t>this guitar is good for a year old it s a beautiful guitar but a small size guitar the scale length of an average guitar should be around and this only has a scale length that makes a difference if you are looking to fit a year old other than the scale length </a:t>
                      </a:r>
                      <a:r>
                        <a:rPr lang="en-US" sz="1800" b="0" i="0" kern="1200" dirty="0" err="1">
                          <a:solidFill>
                            <a:schemeClr val="dk1"/>
                          </a:solidFill>
                          <a:effectLst/>
                          <a:latin typeface="+mn-lt"/>
                          <a:ea typeface="+mn-ea"/>
                          <a:cs typeface="+mn-cs"/>
                        </a:rPr>
                        <a:t>i</a:t>
                      </a:r>
                      <a:r>
                        <a:rPr lang="en-US" sz="1800" b="0" i="0" kern="1200" dirty="0">
                          <a:solidFill>
                            <a:schemeClr val="dk1"/>
                          </a:solidFill>
                          <a:effectLst/>
                          <a:latin typeface="+mn-lt"/>
                          <a:ea typeface="+mn-ea"/>
                          <a:cs typeface="+mn-cs"/>
                        </a:rPr>
                        <a:t> would say this is a good guitar so if you are looking for a young child and want a step up from a toy then this would be your choice small size guitar.</a:t>
                      </a:r>
                      <a:endParaRPr lang="en-IN" dirty="0"/>
                    </a:p>
                  </a:txBody>
                  <a:tcPr/>
                </a:tc>
                <a:extLst>
                  <a:ext uri="{0D108BD9-81ED-4DB2-BD59-A6C34878D82A}">
                    <a16:rowId xmlns:a16="http://schemas.microsoft.com/office/drawing/2014/main" val="648881682"/>
                  </a:ext>
                </a:extLst>
              </a:tr>
            </a:tbl>
          </a:graphicData>
        </a:graphic>
      </p:graphicFrame>
    </p:spTree>
    <p:extLst>
      <p:ext uri="{BB962C8B-B14F-4D97-AF65-F5344CB8AC3E}">
        <p14:creationId xmlns:p14="http://schemas.microsoft.com/office/powerpoint/2010/main" val="379030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C9496E-9F34-47E9-1CE5-7E2869EBDE6A}"/>
              </a:ext>
            </a:extLst>
          </p:cNvPr>
          <p:cNvSpPr/>
          <p:nvPr/>
        </p:nvSpPr>
        <p:spPr>
          <a:xfrm>
            <a:off x="212912" y="134472"/>
            <a:ext cx="11766175"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Cambria" panose="02040503050406030204" pitchFamily="18" charset="0"/>
                <a:ea typeface="Cambria" panose="02040503050406030204" pitchFamily="18" charset="0"/>
              </a:rPr>
              <a:t>PREDICTING SENTIMENTS</a:t>
            </a:r>
            <a:endParaRPr lang="en-IN" sz="2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0C435073-7CC5-182D-7FAF-1903F2490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317" y="1312208"/>
            <a:ext cx="4105275" cy="39052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FB40EE7-BEB5-5AE2-7C33-6168114AD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410" y="1312208"/>
            <a:ext cx="4105275" cy="3905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834A81-1698-1AD6-D521-F9D0382DB508}"/>
              </a:ext>
            </a:extLst>
          </p:cNvPr>
          <p:cNvSpPr txBox="1"/>
          <p:nvPr/>
        </p:nvSpPr>
        <p:spPr>
          <a:xfrm>
            <a:off x="833297" y="5545792"/>
            <a:ext cx="10973640" cy="400110"/>
          </a:xfrm>
          <a:prstGeom prst="rect">
            <a:avLst/>
          </a:prstGeom>
          <a:noFill/>
        </p:spPr>
        <p:txBody>
          <a:bodyPr wrap="square">
            <a:spAutoFit/>
          </a:bodyPr>
          <a:lstStyle/>
          <a:p>
            <a:pPr marL="342900" indent="-342900">
              <a:buClr>
                <a:schemeClr val="tx2"/>
              </a:buClr>
              <a:buFont typeface="Wingdings" panose="05000000000000000000" pitchFamily="2" charset="2"/>
              <a:buChar char="Ø"/>
            </a:pPr>
            <a:r>
              <a:rPr lang="en-IN" sz="2000" dirty="0">
                <a:latin typeface="Helvetica" panose="020B0604020202020204" pitchFamily="34" charset="0"/>
                <a:cs typeface="Helvetica" panose="020B0604020202020204" pitchFamily="34" charset="0"/>
              </a:rPr>
              <a:t>The sentiments of the review text is predicted using </a:t>
            </a:r>
            <a:r>
              <a:rPr lang="en-IN" sz="2000" b="1" dirty="0">
                <a:latin typeface="Helvetica" panose="020B0604020202020204" pitchFamily="34" charset="0"/>
                <a:cs typeface="Helvetica" panose="020B0604020202020204" pitchFamily="34" charset="0"/>
              </a:rPr>
              <a:t>Sentiment Intensity Analyzer </a:t>
            </a:r>
            <a:r>
              <a:rPr lang="en-IN" sz="2000" dirty="0">
                <a:latin typeface="Helvetica" panose="020B0604020202020204" pitchFamily="34" charset="0"/>
                <a:cs typeface="Helvetica" panose="020B0604020202020204" pitchFamily="34" charset="0"/>
              </a:rPr>
              <a:t>model.</a:t>
            </a:r>
          </a:p>
        </p:txBody>
      </p:sp>
    </p:spTree>
    <p:extLst>
      <p:ext uri="{BB962C8B-B14F-4D97-AF65-F5344CB8AC3E}">
        <p14:creationId xmlns:p14="http://schemas.microsoft.com/office/powerpoint/2010/main" val="246487061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1264</Words>
  <Application>Microsoft Office PowerPoint</Application>
  <PresentationFormat>Widescreen</PresentationFormat>
  <Paragraphs>263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Helvetica</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Upasani</dc:creator>
  <cp:lastModifiedBy>Jagadhesh b</cp:lastModifiedBy>
  <cp:revision>11</cp:revision>
  <dcterms:created xsi:type="dcterms:W3CDTF">2022-12-04T11:58:29Z</dcterms:created>
  <dcterms:modified xsi:type="dcterms:W3CDTF">2022-12-09T08:40:08Z</dcterms:modified>
</cp:coreProperties>
</file>