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61C4-9A42-1DE3-D613-A7D358F84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0F932-6302-C000-AEC4-AA0EEED65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B26F5-C6D7-2EDB-2381-212AA1A914C5}"/>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5" name="Footer Placeholder 4">
            <a:extLst>
              <a:ext uri="{FF2B5EF4-FFF2-40B4-BE49-F238E27FC236}">
                <a16:creationId xmlns:a16="http://schemas.microsoft.com/office/drawing/2014/main" id="{08931AAA-9C0C-10D9-D4A1-56F9CA6AA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0FF5B-E403-D208-0A9D-E9BB4256D042}"/>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406527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3BFE-D3C6-F7E0-17E4-9C9195D99F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37C41B-0A69-7D44-0D1E-2F2BA157E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7CD0F6-617A-3A61-ACC6-1A44E4BBDBC3}"/>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5" name="Footer Placeholder 4">
            <a:extLst>
              <a:ext uri="{FF2B5EF4-FFF2-40B4-BE49-F238E27FC236}">
                <a16:creationId xmlns:a16="http://schemas.microsoft.com/office/drawing/2014/main" id="{483E4460-F198-705F-D146-05C20498C6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3CD69-3B8A-22B1-BB8F-7DD61BF2FDEE}"/>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210604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916D6-4346-D40F-06C5-9076A2A050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466547-D11F-85E5-A807-90A0B3CD7F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2A6A7-1A42-2C63-3FB5-02150D969660}"/>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5" name="Footer Placeholder 4">
            <a:extLst>
              <a:ext uri="{FF2B5EF4-FFF2-40B4-BE49-F238E27FC236}">
                <a16:creationId xmlns:a16="http://schemas.microsoft.com/office/drawing/2014/main" id="{1DFA5276-4BED-4D1A-1FFB-552A2045BF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9DED8-1C05-0207-AC76-6B0CA9034417}"/>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347488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A61-D5D4-6B1A-77DE-4DBAC66F1D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CB86F9-9828-C762-790E-40355292B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695479-9B45-78A1-00FC-EB81FA5D4EFF}"/>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5" name="Footer Placeholder 4">
            <a:extLst>
              <a:ext uri="{FF2B5EF4-FFF2-40B4-BE49-F238E27FC236}">
                <a16:creationId xmlns:a16="http://schemas.microsoft.com/office/drawing/2014/main" id="{6CA78042-A8F9-2958-81D1-4A799F062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F7CF7-AAC4-3A3B-03BD-DB05F33DAF55}"/>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26445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228-CE28-07A8-C168-6A4FEC63D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564B17-7FFA-0DB5-3DC3-B35C462EC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28A97-D69C-AC5E-D210-DD6452EFFC41}"/>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5" name="Footer Placeholder 4">
            <a:extLst>
              <a:ext uri="{FF2B5EF4-FFF2-40B4-BE49-F238E27FC236}">
                <a16:creationId xmlns:a16="http://schemas.microsoft.com/office/drawing/2014/main" id="{2A1C92BC-B875-18F6-16F6-58BD1EAAA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C1DA5-6454-6FEA-1C1B-E5202A5F06B2}"/>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310791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8C7-6039-70ED-9F6E-7EE85BDF7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75A5D-3DAC-3B27-CEBC-6E1909E61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A0380D-122A-2820-B234-65D17F01C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D1F8AA-3676-F570-F3BA-A77BE0EF74E6}"/>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6" name="Footer Placeholder 5">
            <a:extLst>
              <a:ext uri="{FF2B5EF4-FFF2-40B4-BE49-F238E27FC236}">
                <a16:creationId xmlns:a16="http://schemas.microsoft.com/office/drawing/2014/main" id="{C050023D-01B0-CC32-1687-0264344C5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F5C77-776D-9483-312D-FDAF964754FD}"/>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18460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3CA9-481C-8B86-EB5F-72E412A7F3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431127-1960-740A-0D8B-7654052288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73330-E924-BC2A-2870-B67F14D13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591419-B9F0-09BE-FD35-BCC28CAFA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A7B9F-820B-C4B2-DCFE-592C320A2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CC9C7B-E38F-86B2-2BA7-CB65DBD4B4B9}"/>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8" name="Footer Placeholder 7">
            <a:extLst>
              <a:ext uri="{FF2B5EF4-FFF2-40B4-BE49-F238E27FC236}">
                <a16:creationId xmlns:a16="http://schemas.microsoft.com/office/drawing/2014/main" id="{B6D8016D-83B4-4E1F-6116-276462C411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976912-5024-8FB5-0E7D-F227BBAA686A}"/>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275480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FF69-C04F-0A1B-6D21-80D35C92D0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5A73D1-49BA-5724-969B-26327E70924A}"/>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4" name="Footer Placeholder 3">
            <a:extLst>
              <a:ext uri="{FF2B5EF4-FFF2-40B4-BE49-F238E27FC236}">
                <a16:creationId xmlns:a16="http://schemas.microsoft.com/office/drawing/2014/main" id="{E73A5984-3DBB-6A6A-7C49-84A69D9CA0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5A0C1-A0CF-256F-B4FB-0B92C641F967}"/>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179535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142A6-207C-02D6-AE50-6E2C9C0E7BAF}"/>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3" name="Footer Placeholder 2">
            <a:extLst>
              <a:ext uri="{FF2B5EF4-FFF2-40B4-BE49-F238E27FC236}">
                <a16:creationId xmlns:a16="http://schemas.microsoft.com/office/drawing/2014/main" id="{AA588700-9808-A82C-EEFE-7B4C032267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C790DC-B04E-3CB8-9403-B5487907F7CD}"/>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364920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7FB6-68B8-BB1A-C8EA-95E27EC8F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B3F169-156F-B09B-FFA0-2CFF111AF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7B3EE3-C316-5203-1A13-E48B0CA0B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5AD80-DEEF-0DE0-9097-3578709933FD}"/>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6" name="Footer Placeholder 5">
            <a:extLst>
              <a:ext uri="{FF2B5EF4-FFF2-40B4-BE49-F238E27FC236}">
                <a16:creationId xmlns:a16="http://schemas.microsoft.com/office/drawing/2014/main" id="{BC2405FF-1A5D-DC9F-D2B9-481F4B367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A5217A-E276-01C3-6C3D-968E2FA1F88B}"/>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250807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FBAF-506A-DE49-7671-D3066D349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635B77-20CF-71D1-D3DF-010E0624B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96D4B-921F-CFD1-4FC7-2EC19D49F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183C4-1662-EFF9-89F8-85D69C83578E}"/>
              </a:ext>
            </a:extLst>
          </p:cNvPr>
          <p:cNvSpPr>
            <a:spLocks noGrp="1"/>
          </p:cNvSpPr>
          <p:nvPr>
            <p:ph type="dt" sz="half" idx="10"/>
          </p:nvPr>
        </p:nvSpPr>
        <p:spPr/>
        <p:txBody>
          <a:bodyPr/>
          <a:lstStyle/>
          <a:p>
            <a:fld id="{AFE7F012-EC83-4DF3-BE12-D2FBC4D01506}" type="datetimeFigureOut">
              <a:rPr lang="en-IN" smtClean="0"/>
              <a:t>14-11-2022</a:t>
            </a:fld>
            <a:endParaRPr lang="en-IN"/>
          </a:p>
        </p:txBody>
      </p:sp>
      <p:sp>
        <p:nvSpPr>
          <p:cNvPr id="6" name="Footer Placeholder 5">
            <a:extLst>
              <a:ext uri="{FF2B5EF4-FFF2-40B4-BE49-F238E27FC236}">
                <a16:creationId xmlns:a16="http://schemas.microsoft.com/office/drawing/2014/main" id="{8EB56F0D-6582-2282-5114-48F74B669F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321FB-23CD-5ED9-89C4-65AEF3CB5398}"/>
              </a:ext>
            </a:extLst>
          </p:cNvPr>
          <p:cNvSpPr>
            <a:spLocks noGrp="1"/>
          </p:cNvSpPr>
          <p:nvPr>
            <p:ph type="sldNum" sz="quarter" idx="12"/>
          </p:nvPr>
        </p:nvSpPr>
        <p:spPr/>
        <p:txBody>
          <a:bodyPr/>
          <a:lstStyle/>
          <a:p>
            <a:fld id="{47EFB4A5-C270-4537-8BE7-E1FD2A122905}" type="slidenum">
              <a:rPr lang="en-IN" smtClean="0"/>
              <a:t>‹#›</a:t>
            </a:fld>
            <a:endParaRPr lang="en-IN"/>
          </a:p>
        </p:txBody>
      </p:sp>
    </p:spTree>
    <p:extLst>
      <p:ext uri="{BB962C8B-B14F-4D97-AF65-F5344CB8AC3E}">
        <p14:creationId xmlns:p14="http://schemas.microsoft.com/office/powerpoint/2010/main" val="72928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BC1BB-CC69-2F2F-FC4E-F5CAB5A97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D7C320-2FFD-5B5F-3747-ADC3B156B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6FB599-A61C-3640-54E0-DE716DF9C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7F012-EC83-4DF3-BE12-D2FBC4D01506}" type="datetimeFigureOut">
              <a:rPr lang="en-IN" smtClean="0"/>
              <a:t>14-11-2022</a:t>
            </a:fld>
            <a:endParaRPr lang="en-IN"/>
          </a:p>
        </p:txBody>
      </p:sp>
      <p:sp>
        <p:nvSpPr>
          <p:cNvPr id="5" name="Footer Placeholder 4">
            <a:extLst>
              <a:ext uri="{FF2B5EF4-FFF2-40B4-BE49-F238E27FC236}">
                <a16:creationId xmlns:a16="http://schemas.microsoft.com/office/drawing/2014/main" id="{47FEFE7E-0667-D576-D643-11A5F0D96A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8B004F-4ED7-2D2D-EF81-6D34A00C7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FB4A5-C270-4537-8BE7-E1FD2A122905}" type="slidenum">
              <a:rPr lang="en-IN" smtClean="0"/>
              <a:t>‹#›</a:t>
            </a:fld>
            <a:endParaRPr lang="en-IN"/>
          </a:p>
        </p:txBody>
      </p:sp>
    </p:spTree>
    <p:extLst>
      <p:ext uri="{BB962C8B-B14F-4D97-AF65-F5344CB8AC3E}">
        <p14:creationId xmlns:p14="http://schemas.microsoft.com/office/powerpoint/2010/main" val="2692769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13A8-389C-46A1-C46D-D16562F90E90}"/>
              </a:ext>
            </a:extLst>
          </p:cNvPr>
          <p:cNvSpPr>
            <a:spLocks noGrp="1"/>
          </p:cNvSpPr>
          <p:nvPr>
            <p:ph type="ctrTitle"/>
          </p:nvPr>
        </p:nvSpPr>
        <p:spPr>
          <a:xfrm>
            <a:off x="1524000" y="611374"/>
            <a:ext cx="9144000" cy="2387600"/>
          </a:xfrm>
        </p:spPr>
        <p:txBody>
          <a:bodyPr>
            <a:normAutofit/>
          </a:bodyPr>
          <a:lstStyle/>
          <a:p>
            <a:r>
              <a:rPr lang="en-IN" sz="4000" u="sng" dirty="0">
                <a:latin typeface="Times New Roman" panose="02020603050405020304" pitchFamily="18" charset="0"/>
                <a:cs typeface="Times New Roman" panose="02020603050405020304" pitchFamily="18" charset="0"/>
              </a:rPr>
              <a:t>MINI PROJECT </a:t>
            </a:r>
            <a:br>
              <a:rPr lang="en-IN" sz="4000" dirty="0">
                <a:latin typeface="Times New Roman" panose="02020603050405020304" pitchFamily="18" charset="0"/>
                <a:cs typeface="Times New Roman" panose="02020603050405020304" pitchFamily="18" charset="0"/>
              </a:rPr>
            </a:br>
            <a:r>
              <a:rPr lang="en-IN" sz="4000" u="sng" dirty="0">
                <a:latin typeface="Times New Roman" panose="02020603050405020304" pitchFamily="18" charset="0"/>
                <a:cs typeface="Times New Roman" panose="02020603050405020304" pitchFamily="18" charset="0"/>
              </a:rPr>
              <a:t>Classification – House Grade Prediction</a:t>
            </a:r>
          </a:p>
        </p:txBody>
      </p:sp>
      <p:sp>
        <p:nvSpPr>
          <p:cNvPr id="3" name="Subtitle 2">
            <a:extLst>
              <a:ext uri="{FF2B5EF4-FFF2-40B4-BE49-F238E27FC236}">
                <a16:creationId xmlns:a16="http://schemas.microsoft.com/office/drawing/2014/main" id="{B205E000-F692-3698-82CD-650BC67349D9}"/>
              </a:ext>
            </a:extLst>
          </p:cNvPr>
          <p:cNvSpPr>
            <a:spLocks noGrp="1"/>
          </p:cNvSpPr>
          <p:nvPr>
            <p:ph type="subTitle" idx="1"/>
          </p:nvPr>
        </p:nvSpPr>
        <p:spPr>
          <a:xfrm>
            <a:off x="9695329" y="4883991"/>
            <a:ext cx="1945341" cy="1655762"/>
          </a:xfrm>
        </p:spPr>
        <p:txBody>
          <a:bodyPr/>
          <a:lstStyle/>
          <a:p>
            <a:r>
              <a:rPr lang="en-IN" sz="1400" dirty="0">
                <a:latin typeface="Times New Roman" panose="02020603050405020304" pitchFamily="18" charset="0"/>
                <a:cs typeface="Times New Roman" panose="02020603050405020304" pitchFamily="18" charset="0"/>
              </a:rPr>
              <a:t>By,</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B.Jagadhesh</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DSFT8</a:t>
            </a:r>
          </a:p>
          <a:p>
            <a:endParaRPr lang="en-IN" dirty="0"/>
          </a:p>
        </p:txBody>
      </p:sp>
    </p:spTree>
    <p:extLst>
      <p:ext uri="{BB962C8B-B14F-4D97-AF65-F5344CB8AC3E}">
        <p14:creationId xmlns:p14="http://schemas.microsoft.com/office/powerpoint/2010/main" val="321628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B716-4F21-75E3-6592-2B32C94758EE}"/>
              </a:ext>
            </a:extLst>
          </p:cNvPr>
          <p:cNvSpPr>
            <a:spLocks noGrp="1"/>
          </p:cNvSpPr>
          <p:nvPr>
            <p:ph type="title"/>
          </p:nvPr>
        </p:nvSpPr>
        <p:spPr>
          <a:xfrm>
            <a:off x="407894" y="158937"/>
            <a:ext cx="10515600" cy="827182"/>
          </a:xfrm>
        </p:spPr>
        <p:txBody>
          <a:bodyPr>
            <a:normAutofit/>
          </a:bodyPr>
          <a:lstStyle/>
          <a:p>
            <a:r>
              <a:rPr lang="en-IN" sz="2500" b="1" dirty="0">
                <a:latin typeface="Times New Roman" panose="02020603050405020304" pitchFamily="18" charset="0"/>
                <a:cs typeface="Times New Roman" panose="02020603050405020304" pitchFamily="18" charset="0"/>
              </a:rPr>
              <a:t>Actual and predicted values of all models using all cross validation method :</a:t>
            </a:r>
          </a:p>
        </p:txBody>
      </p:sp>
      <p:pic>
        <p:nvPicPr>
          <p:cNvPr id="5" name="Content Placeholder 4">
            <a:extLst>
              <a:ext uri="{FF2B5EF4-FFF2-40B4-BE49-F238E27FC236}">
                <a16:creationId xmlns:a16="http://schemas.microsoft.com/office/drawing/2014/main" id="{0FE2B119-C98E-7CF6-5C1A-2A8A47C1DB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071" t="38805" r="36905" b="42942"/>
          <a:stretch/>
        </p:blipFill>
        <p:spPr>
          <a:xfrm>
            <a:off x="5250056" y="924367"/>
            <a:ext cx="6117191" cy="1791336"/>
          </a:xfrm>
        </p:spPr>
      </p:pic>
      <p:sp>
        <p:nvSpPr>
          <p:cNvPr id="7" name="TextBox 6">
            <a:extLst>
              <a:ext uri="{FF2B5EF4-FFF2-40B4-BE49-F238E27FC236}">
                <a16:creationId xmlns:a16="http://schemas.microsoft.com/office/drawing/2014/main" id="{231E7FB7-F648-8974-F161-1A257497DB84}"/>
              </a:ext>
            </a:extLst>
          </p:cNvPr>
          <p:cNvSpPr txBox="1"/>
          <p:nvPr/>
        </p:nvSpPr>
        <p:spPr>
          <a:xfrm>
            <a:off x="407894" y="1147136"/>
            <a:ext cx="5152397" cy="5355312"/>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                                                             Stratified </a:t>
            </a:r>
            <a:r>
              <a:rPr lang="en-IN" sz="1600" dirty="0" err="1">
                <a:latin typeface="Times New Roman" panose="02020603050405020304" pitchFamily="18" charset="0"/>
                <a:cs typeface="Times New Roman" panose="02020603050405020304" pitchFamily="18" charset="0"/>
              </a:rPr>
              <a:t>Kfold</a:t>
            </a: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Kfold</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Holdout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0246908C-EC5F-8EB3-C175-974A52A2981E}"/>
              </a:ext>
            </a:extLst>
          </p:cNvPr>
          <p:cNvPicPr>
            <a:picLocks noChangeAspect="1"/>
          </p:cNvPicPr>
          <p:nvPr/>
        </p:nvPicPr>
        <p:blipFill rotWithShape="1">
          <a:blip r:embed="rId3">
            <a:extLst>
              <a:ext uri="{28A0092B-C50C-407E-A947-70E740481C1C}">
                <a14:useLocalDpi xmlns:a14="http://schemas.microsoft.com/office/drawing/2010/main" val="0"/>
              </a:ext>
            </a:extLst>
          </a:blip>
          <a:srcRect l="21439" t="37172" r="36300" b="44377"/>
          <a:stretch/>
        </p:blipFill>
        <p:spPr>
          <a:xfrm>
            <a:off x="1564747" y="3076885"/>
            <a:ext cx="5913123" cy="1670605"/>
          </a:xfrm>
          <a:prstGeom prst="rect">
            <a:avLst/>
          </a:prstGeom>
        </p:spPr>
      </p:pic>
      <p:pic>
        <p:nvPicPr>
          <p:cNvPr id="11" name="Picture 10">
            <a:extLst>
              <a:ext uri="{FF2B5EF4-FFF2-40B4-BE49-F238E27FC236}">
                <a16:creationId xmlns:a16="http://schemas.microsoft.com/office/drawing/2014/main" id="{94D87C88-4569-9BA6-E2CB-15C6EB51035E}"/>
              </a:ext>
            </a:extLst>
          </p:cNvPr>
          <p:cNvPicPr>
            <a:picLocks noChangeAspect="1"/>
          </p:cNvPicPr>
          <p:nvPr/>
        </p:nvPicPr>
        <p:blipFill rotWithShape="1">
          <a:blip r:embed="rId4">
            <a:extLst>
              <a:ext uri="{28A0092B-C50C-407E-A947-70E740481C1C}">
                <a14:useLocalDpi xmlns:a14="http://schemas.microsoft.com/office/drawing/2010/main" val="0"/>
              </a:ext>
            </a:extLst>
          </a:blip>
          <a:srcRect l="21743" t="37710" r="37197" b="43839"/>
          <a:stretch/>
        </p:blipFill>
        <p:spPr>
          <a:xfrm>
            <a:off x="5292123" y="5006636"/>
            <a:ext cx="6209875" cy="1569655"/>
          </a:xfrm>
          <a:prstGeom prst="rect">
            <a:avLst/>
          </a:prstGeom>
        </p:spPr>
      </p:pic>
    </p:spTree>
    <p:extLst>
      <p:ext uri="{BB962C8B-B14F-4D97-AF65-F5344CB8AC3E}">
        <p14:creationId xmlns:p14="http://schemas.microsoft.com/office/powerpoint/2010/main" val="7022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7310-E0AC-3130-F52D-0003A6C6AD05}"/>
              </a:ext>
            </a:extLst>
          </p:cNvPr>
          <p:cNvSpPr>
            <a:spLocks noGrp="1"/>
          </p:cNvSpPr>
          <p:nvPr>
            <p:ph type="title"/>
          </p:nvPr>
        </p:nvSpPr>
        <p:spPr>
          <a:xfrm>
            <a:off x="237797" y="-26133"/>
            <a:ext cx="11255188" cy="719604"/>
          </a:xfrm>
        </p:spPr>
        <p:txBody>
          <a:bodyPr>
            <a:normAutofit fontScale="90000"/>
          </a:bodyPr>
          <a:lstStyle/>
          <a:p>
            <a:r>
              <a:rPr lang="en-IN" sz="2500" b="1" dirty="0" err="1">
                <a:latin typeface="Times New Roman" panose="02020603050405020304" pitchFamily="18" charset="0"/>
                <a:cs typeface="Times New Roman" panose="02020603050405020304" pitchFamily="18" charset="0"/>
              </a:rPr>
              <a:t>Comparision</a:t>
            </a:r>
            <a:r>
              <a:rPr lang="en-IN" sz="2500" b="1" dirty="0">
                <a:latin typeface="Times New Roman" panose="02020603050405020304" pitchFamily="18" charset="0"/>
                <a:cs typeface="Times New Roman" panose="02020603050405020304" pitchFamily="18" charset="0"/>
              </a:rPr>
              <a:t> of models using Performance and Errors for different Cross validation :</a:t>
            </a:r>
            <a:endParaRPr lang="en-IN" sz="2500" dirty="0"/>
          </a:p>
        </p:txBody>
      </p:sp>
      <p:sp>
        <p:nvSpPr>
          <p:cNvPr id="11" name="TextBox 10">
            <a:extLst>
              <a:ext uri="{FF2B5EF4-FFF2-40B4-BE49-F238E27FC236}">
                <a16:creationId xmlns:a16="http://schemas.microsoft.com/office/drawing/2014/main" id="{1C288DD2-F0FC-1222-4C46-7CF2DFC19557}"/>
              </a:ext>
            </a:extLst>
          </p:cNvPr>
          <p:cNvSpPr txBox="1"/>
          <p:nvPr/>
        </p:nvSpPr>
        <p:spPr>
          <a:xfrm>
            <a:off x="522912" y="924014"/>
            <a:ext cx="6070085" cy="6001643"/>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                                                                                             Holdout : </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p>
          <a:p>
            <a:r>
              <a:rPr lang="en-IN" sz="1600" dirty="0" err="1">
                <a:latin typeface="Times New Roman" panose="02020603050405020304" pitchFamily="18" charset="0"/>
                <a:cs typeface="Times New Roman" panose="02020603050405020304" pitchFamily="18" charset="0"/>
              </a:rPr>
              <a:t>Kfold</a:t>
            </a:r>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Stratified </a:t>
            </a:r>
            <a:r>
              <a:rPr lang="en-IN" sz="1600" dirty="0" err="1">
                <a:latin typeface="Times New Roman" panose="02020603050405020304" pitchFamily="18" charset="0"/>
                <a:cs typeface="Times New Roman" panose="02020603050405020304" pitchFamily="18" charset="0"/>
              </a:rPr>
              <a:t>Kfold</a:t>
            </a:r>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p>
        </p:txBody>
      </p:sp>
      <p:pic>
        <p:nvPicPr>
          <p:cNvPr id="4" name="Picture 3">
            <a:extLst>
              <a:ext uri="{FF2B5EF4-FFF2-40B4-BE49-F238E27FC236}">
                <a16:creationId xmlns:a16="http://schemas.microsoft.com/office/drawing/2014/main" id="{E730CF3E-87E0-7F3D-6FC5-5C32D45C0BD2}"/>
              </a:ext>
            </a:extLst>
          </p:cNvPr>
          <p:cNvPicPr>
            <a:picLocks noChangeAspect="1"/>
          </p:cNvPicPr>
          <p:nvPr/>
        </p:nvPicPr>
        <p:blipFill rotWithShape="1">
          <a:blip r:embed="rId2">
            <a:extLst>
              <a:ext uri="{28A0092B-C50C-407E-A947-70E740481C1C}">
                <a14:useLocalDpi xmlns:a14="http://schemas.microsoft.com/office/drawing/2010/main" val="0"/>
              </a:ext>
            </a:extLst>
          </a:blip>
          <a:srcRect l="23603" t="46144" r="47794" b="31895"/>
          <a:stretch/>
        </p:blipFill>
        <p:spPr>
          <a:xfrm>
            <a:off x="6962617" y="693471"/>
            <a:ext cx="4706471" cy="2032616"/>
          </a:xfrm>
          <a:prstGeom prst="rect">
            <a:avLst/>
          </a:prstGeom>
        </p:spPr>
      </p:pic>
      <p:pic>
        <p:nvPicPr>
          <p:cNvPr id="8" name="Picture 7">
            <a:extLst>
              <a:ext uri="{FF2B5EF4-FFF2-40B4-BE49-F238E27FC236}">
                <a16:creationId xmlns:a16="http://schemas.microsoft.com/office/drawing/2014/main" id="{B64D399B-3152-2A12-00A1-55EDDB470C34}"/>
              </a:ext>
            </a:extLst>
          </p:cNvPr>
          <p:cNvPicPr>
            <a:picLocks noChangeAspect="1"/>
          </p:cNvPicPr>
          <p:nvPr/>
        </p:nvPicPr>
        <p:blipFill rotWithShape="1">
          <a:blip r:embed="rId3">
            <a:extLst>
              <a:ext uri="{28A0092B-C50C-407E-A947-70E740481C1C}">
                <a14:useLocalDpi xmlns:a14="http://schemas.microsoft.com/office/drawing/2010/main" val="0"/>
              </a:ext>
            </a:extLst>
          </a:blip>
          <a:srcRect l="23309" t="39750" r="47426" b="38321"/>
          <a:stretch/>
        </p:blipFill>
        <p:spPr>
          <a:xfrm>
            <a:off x="1449322" y="2726087"/>
            <a:ext cx="4822513" cy="2032616"/>
          </a:xfrm>
          <a:prstGeom prst="rect">
            <a:avLst/>
          </a:prstGeom>
        </p:spPr>
      </p:pic>
      <p:pic>
        <p:nvPicPr>
          <p:cNvPr id="14" name="Content Placeholder 13">
            <a:extLst>
              <a:ext uri="{FF2B5EF4-FFF2-40B4-BE49-F238E27FC236}">
                <a16:creationId xmlns:a16="http://schemas.microsoft.com/office/drawing/2014/main" id="{1D108014-8CA8-FF05-87AD-D26E1F4138A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3346" t="56523" r="47451" b="20609"/>
          <a:stretch/>
        </p:blipFill>
        <p:spPr>
          <a:xfrm>
            <a:off x="6962616" y="4586574"/>
            <a:ext cx="4706471" cy="2073090"/>
          </a:xfrm>
        </p:spPr>
      </p:pic>
    </p:spTree>
    <p:extLst>
      <p:ext uri="{BB962C8B-B14F-4D97-AF65-F5344CB8AC3E}">
        <p14:creationId xmlns:p14="http://schemas.microsoft.com/office/powerpoint/2010/main" val="184764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B2C9-F84C-3F87-D8C3-2DDD2952FDA7}"/>
              </a:ext>
            </a:extLst>
          </p:cNvPr>
          <p:cNvSpPr>
            <a:spLocks noGrp="1"/>
          </p:cNvSpPr>
          <p:nvPr>
            <p:ph type="title"/>
          </p:nvPr>
        </p:nvSpPr>
        <p:spPr>
          <a:xfrm>
            <a:off x="838200" y="365125"/>
            <a:ext cx="10515600" cy="773393"/>
          </a:xfrm>
        </p:spPr>
        <p:txBody>
          <a:bodyPr>
            <a:normAutofit/>
          </a:bodyPr>
          <a:lstStyle/>
          <a:p>
            <a:r>
              <a:rPr lang="en-IN" sz="2500" b="1" dirty="0">
                <a:latin typeface="Times New Roman" panose="02020603050405020304" pitchFamily="18" charset="0"/>
                <a:cs typeface="Times New Roman" panose="02020603050405020304" pitchFamily="18" charset="0"/>
              </a:rPr>
              <a:t>Interpretations :</a:t>
            </a:r>
            <a:endParaRPr lang="en-IN" sz="2500" dirty="0"/>
          </a:p>
        </p:txBody>
      </p:sp>
      <p:sp>
        <p:nvSpPr>
          <p:cNvPr id="3" name="Content Placeholder 2">
            <a:extLst>
              <a:ext uri="{FF2B5EF4-FFF2-40B4-BE49-F238E27FC236}">
                <a16:creationId xmlns:a16="http://schemas.microsoft.com/office/drawing/2014/main" id="{F105B6C7-0794-7A64-720E-3B6A465B718B}"/>
              </a:ext>
            </a:extLst>
          </p:cNvPr>
          <p:cNvSpPr>
            <a:spLocks noGrp="1"/>
          </p:cNvSpPr>
          <p:nvPr>
            <p:ph idx="1"/>
          </p:nvPr>
        </p:nvSpPr>
        <p:spPr>
          <a:xfrm>
            <a:off x="838200" y="1326776"/>
            <a:ext cx="10515600" cy="5262283"/>
          </a:xfrm>
        </p:spPr>
        <p:txBody>
          <a:bodyPr>
            <a:normAutofit/>
          </a:bodyPr>
          <a:lstStyle/>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Random forest has the highest performance score when using holdout method.</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Stacked and Decision tree are also giving good results in hold out.</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Logistic regression has the lowest performance score in hold out method.</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For </a:t>
            </a:r>
            <a:r>
              <a:rPr lang="en-US" sz="1600" b="0" i="0" dirty="0" err="1">
                <a:solidFill>
                  <a:srgbClr val="000000"/>
                </a:solidFill>
                <a:effectLst/>
                <a:latin typeface="Times New Roman" panose="02020603050405020304" pitchFamily="18" charset="0"/>
                <a:cs typeface="Times New Roman" panose="02020603050405020304" pitchFamily="18" charset="0"/>
              </a:rPr>
              <a:t>Kfold</a:t>
            </a:r>
            <a:r>
              <a:rPr lang="en-US" sz="1600" b="0" i="0" dirty="0">
                <a:solidFill>
                  <a:srgbClr val="000000"/>
                </a:solidFill>
                <a:effectLst/>
                <a:latin typeface="Times New Roman" panose="02020603050405020304" pitchFamily="18" charset="0"/>
                <a:cs typeface="Times New Roman" panose="02020603050405020304" pitchFamily="18" charset="0"/>
              </a:rPr>
              <a:t> method we are getting good results in Stacked.</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In </a:t>
            </a:r>
            <a:r>
              <a:rPr lang="en-US" sz="1600" b="0" i="0" dirty="0" err="1">
                <a:solidFill>
                  <a:srgbClr val="000000"/>
                </a:solidFill>
                <a:effectLst/>
                <a:latin typeface="Times New Roman" panose="02020603050405020304" pitchFamily="18" charset="0"/>
                <a:cs typeface="Times New Roman" panose="02020603050405020304" pitchFamily="18" charset="0"/>
              </a:rPr>
              <a:t>kfold</a:t>
            </a:r>
            <a:r>
              <a:rPr lang="en-US" sz="1600" b="0" i="0" dirty="0">
                <a:solidFill>
                  <a:srgbClr val="000000"/>
                </a:solidFill>
                <a:effectLst/>
                <a:latin typeface="Times New Roman" panose="02020603050405020304" pitchFamily="18" charset="0"/>
                <a:cs typeface="Times New Roman" panose="02020603050405020304" pitchFamily="18" charset="0"/>
              </a:rPr>
              <a:t> method every model is performing well.</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Logistic regression model performs well in other </a:t>
            </a:r>
            <a:r>
              <a:rPr lang="en-US" sz="1600" b="0" i="0" dirty="0" err="1">
                <a:solidFill>
                  <a:srgbClr val="000000"/>
                </a:solidFill>
                <a:effectLst/>
                <a:latin typeface="Times New Roman" panose="02020603050405020304" pitchFamily="18" charset="0"/>
                <a:cs typeface="Times New Roman" panose="02020603050405020304" pitchFamily="18" charset="0"/>
              </a:rPr>
              <a:t>Kfold</a:t>
            </a:r>
            <a:r>
              <a:rPr lang="en-US" sz="1600" b="0" i="0" dirty="0">
                <a:solidFill>
                  <a:srgbClr val="000000"/>
                </a:solidFill>
                <a:effectLst/>
                <a:latin typeface="Times New Roman" panose="02020603050405020304" pitchFamily="18" charset="0"/>
                <a:cs typeface="Times New Roman" panose="02020603050405020304" pitchFamily="18" charset="0"/>
              </a:rPr>
              <a:t> and stratified </a:t>
            </a:r>
            <a:r>
              <a:rPr lang="en-US" sz="1600" b="0" i="0" dirty="0" err="1">
                <a:solidFill>
                  <a:srgbClr val="000000"/>
                </a:solidFill>
                <a:effectLst/>
                <a:latin typeface="Times New Roman" panose="02020603050405020304" pitchFamily="18" charset="0"/>
                <a:cs typeface="Times New Roman" panose="02020603050405020304" pitchFamily="18" charset="0"/>
              </a:rPr>
              <a:t>kfold</a:t>
            </a:r>
            <a:r>
              <a:rPr lang="en-US" sz="1600" b="0" i="0" dirty="0">
                <a:solidFill>
                  <a:srgbClr val="000000"/>
                </a:solidFill>
                <a:effectLst/>
                <a:latin typeface="Times New Roman" panose="02020603050405020304" pitchFamily="18" charset="0"/>
                <a:cs typeface="Times New Roman" panose="02020603050405020304" pitchFamily="18" charset="0"/>
              </a:rPr>
              <a:t> methods.</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Every model performance is above 80% except </a:t>
            </a:r>
            <a:r>
              <a:rPr lang="en-US" sz="1600" b="0" i="0" dirty="0" err="1">
                <a:solidFill>
                  <a:srgbClr val="000000"/>
                </a:solidFill>
                <a:effectLst/>
                <a:latin typeface="Times New Roman" panose="02020603050405020304" pitchFamily="18" charset="0"/>
                <a:cs typeface="Times New Roman" panose="02020603050405020304" pitchFamily="18" charset="0"/>
              </a:rPr>
              <a:t>Adaboost</a:t>
            </a:r>
            <a:r>
              <a:rPr lang="en-US" sz="16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0" i="0" dirty="0">
                <a:solidFill>
                  <a:srgbClr val="FF0000"/>
                </a:solidFill>
                <a:effectLst/>
                <a:latin typeface="Times New Roman" panose="02020603050405020304" pitchFamily="18" charset="0"/>
                <a:cs typeface="Times New Roman" panose="02020603050405020304" pitchFamily="18" charset="0"/>
              </a:rPr>
              <a:t>Stacked</a:t>
            </a:r>
            <a:r>
              <a:rPr lang="en-US" sz="1600" b="0" i="0" dirty="0">
                <a:solidFill>
                  <a:srgbClr val="000000"/>
                </a:solidFill>
                <a:effectLst/>
                <a:latin typeface="Times New Roman" panose="02020603050405020304" pitchFamily="18" charset="0"/>
                <a:cs typeface="Times New Roman" panose="02020603050405020304" pitchFamily="18" charset="0"/>
              </a:rPr>
              <a:t> is the model which is performing good in all cross validation method So we are selecting stacked as the best model.</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Logistic is performing very well except hold out method.</a:t>
            </a: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Every model has the performance almost 80% and greater than 80% for every cross validation method.</a:t>
            </a:r>
          </a:p>
          <a:p>
            <a:pPr algn="l">
              <a:buFont typeface="Arial" panose="020B0604020202020204" pitchFamily="34" charset="0"/>
              <a:buChar char="•"/>
            </a:pPr>
            <a:r>
              <a:rPr lang="en-US" sz="1600" b="0" i="0" u="sng" dirty="0" err="1">
                <a:solidFill>
                  <a:srgbClr val="000000"/>
                </a:solidFill>
                <a:effectLst/>
                <a:latin typeface="Times New Roman" panose="02020603050405020304" pitchFamily="18" charset="0"/>
                <a:cs typeface="Times New Roman" panose="02020603050405020304" pitchFamily="18" charset="0"/>
              </a:rPr>
              <a:t>Adaboost</a:t>
            </a:r>
            <a:r>
              <a:rPr lang="en-US" sz="1600" b="0" i="0" dirty="0">
                <a:solidFill>
                  <a:srgbClr val="000000"/>
                </a:solidFill>
                <a:effectLst/>
                <a:latin typeface="Times New Roman" panose="02020603050405020304" pitchFamily="18" charset="0"/>
                <a:cs typeface="Times New Roman" panose="02020603050405020304" pitchFamily="18" charset="0"/>
              </a:rPr>
              <a:t> has the </a:t>
            </a:r>
            <a:r>
              <a:rPr lang="en-US" sz="1600" b="0" i="0" u="sng" dirty="0">
                <a:solidFill>
                  <a:srgbClr val="000000"/>
                </a:solidFill>
                <a:effectLst/>
                <a:latin typeface="Times New Roman" panose="02020603050405020304" pitchFamily="18" charset="0"/>
                <a:cs typeface="Times New Roman" panose="02020603050405020304" pitchFamily="18" charset="0"/>
              </a:rPr>
              <a:t>lowest performance </a:t>
            </a:r>
            <a:r>
              <a:rPr lang="en-US" sz="1600" b="0" i="0" dirty="0">
                <a:solidFill>
                  <a:srgbClr val="000000"/>
                </a:solidFill>
                <a:effectLst/>
                <a:latin typeface="Times New Roman" panose="02020603050405020304" pitchFamily="18" charset="0"/>
                <a:cs typeface="Times New Roman" panose="02020603050405020304" pitchFamily="18" charset="0"/>
              </a:rPr>
              <a:t>than compared to all models.</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410958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B5A9-2F25-6B89-A696-B351290F6A03}"/>
              </a:ext>
            </a:extLst>
          </p:cNvPr>
          <p:cNvSpPr>
            <a:spLocks noGrp="1"/>
          </p:cNvSpPr>
          <p:nvPr>
            <p:ph type="title"/>
          </p:nvPr>
        </p:nvSpPr>
        <p:spPr>
          <a:xfrm>
            <a:off x="838200" y="347195"/>
            <a:ext cx="10515600" cy="1325563"/>
          </a:xfrm>
        </p:spPr>
        <p:txBody>
          <a:bodyPr>
            <a:normAutofit/>
          </a:bodyPr>
          <a:lstStyle/>
          <a:p>
            <a:r>
              <a:rPr lang="en-IN" sz="2500"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586ABF3C-7BEC-4FDD-192D-253A14BA4CD8}"/>
              </a:ext>
            </a:extLst>
          </p:cNvPr>
          <p:cNvSpPr>
            <a:spLocks noGrp="1"/>
          </p:cNvSpPr>
          <p:nvPr>
            <p:ph idx="1"/>
          </p:nvPr>
        </p:nvSpPr>
        <p:spPr>
          <a:xfrm>
            <a:off x="838200" y="1253331"/>
            <a:ext cx="10515600" cy="4351338"/>
          </a:xfrm>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Finally we are selecting Stacked model for the best model.</a:t>
            </a:r>
          </a:p>
          <a:p>
            <a:pPr marL="0" indent="0">
              <a:lnSpc>
                <a:spcPct val="150000"/>
              </a:lnSpc>
              <a:buNone/>
            </a:pPr>
            <a:r>
              <a:rPr lang="en-IN" sz="2400" b="1" dirty="0">
                <a:latin typeface="Times New Roman" panose="02020603050405020304" pitchFamily="18" charset="0"/>
                <a:cs typeface="Times New Roman" panose="02020603050405020304" pitchFamily="18" charset="0"/>
              </a:rPr>
              <a:t>Business conclusion :</a:t>
            </a:r>
          </a:p>
          <a:p>
            <a:pPr>
              <a:lnSpc>
                <a:spcPct val="150000"/>
              </a:lnSpc>
            </a:pPr>
            <a:r>
              <a:rPr lang="en-US" sz="1600" dirty="0">
                <a:latin typeface="Times New Roman" panose="02020603050405020304" pitchFamily="18" charset="0"/>
                <a:cs typeface="Times New Roman" panose="02020603050405020304" pitchFamily="18" charset="0"/>
              </a:rPr>
              <a:t>By using Stacked model we can predict grade of the houses and using this we can able find the suitable houses according to our needs and we check the different category of houses available when we move to new . </a:t>
            </a:r>
          </a:p>
          <a:p>
            <a:pPr>
              <a:lnSpc>
                <a:spcPct val="150000"/>
              </a:lnSpc>
            </a:pPr>
            <a:r>
              <a:rPr lang="en-US" sz="1600" dirty="0">
                <a:latin typeface="Times New Roman" panose="02020603050405020304" pitchFamily="18" charset="0"/>
                <a:cs typeface="Times New Roman" panose="02020603050405020304" pitchFamily="18" charset="0"/>
              </a:rPr>
              <a:t>When we move to new city we to Finds grades of the houses by using grades we are going to select the suitable house for us . </a:t>
            </a:r>
          </a:p>
          <a:p>
            <a:pPr>
              <a:lnSpc>
                <a:spcPct val="150000"/>
              </a:lnSpc>
            </a:pPr>
            <a:r>
              <a:rPr lang="en-US" sz="1600" dirty="0">
                <a:latin typeface="Times New Roman" panose="02020603050405020304" pitchFamily="18" charset="0"/>
                <a:cs typeface="Times New Roman" panose="02020603050405020304" pitchFamily="18" charset="0"/>
              </a:rPr>
              <a:t>For the company basis we can use this model to find the grade and according to it we can able to set the sales price for the houses.</a:t>
            </a:r>
          </a:p>
        </p:txBody>
      </p:sp>
    </p:spTree>
    <p:extLst>
      <p:ext uri="{BB962C8B-B14F-4D97-AF65-F5344CB8AC3E}">
        <p14:creationId xmlns:p14="http://schemas.microsoft.com/office/powerpoint/2010/main" val="184681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2284F-F3FB-CD49-09CC-2B346B2CAC74}"/>
              </a:ext>
            </a:extLst>
          </p:cNvPr>
          <p:cNvSpPr txBox="1"/>
          <p:nvPr/>
        </p:nvSpPr>
        <p:spPr>
          <a:xfrm>
            <a:off x="4231341" y="3075057"/>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THANK YOU</a:t>
            </a:r>
            <a:endParaRPr lang="en-IN" sz="4000" b="1" dirty="0"/>
          </a:p>
        </p:txBody>
      </p:sp>
    </p:spTree>
    <p:extLst>
      <p:ext uri="{BB962C8B-B14F-4D97-AF65-F5344CB8AC3E}">
        <p14:creationId xmlns:p14="http://schemas.microsoft.com/office/powerpoint/2010/main" val="277437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4079-8E4E-3570-95A6-6DD74B324BC6}"/>
              </a:ext>
            </a:extLst>
          </p:cNvPr>
          <p:cNvSpPr>
            <a:spLocks noGrp="1"/>
          </p:cNvSpPr>
          <p:nvPr>
            <p:ph type="title"/>
          </p:nvPr>
        </p:nvSpPr>
        <p:spPr>
          <a:xfrm>
            <a:off x="838200" y="365125"/>
            <a:ext cx="10515600" cy="495487"/>
          </a:xfrm>
        </p:spPr>
        <p:txBody>
          <a:bodyPr>
            <a:normAutofit/>
          </a:bodyPr>
          <a:lstStyle/>
          <a:p>
            <a:r>
              <a:rPr lang="en-IN" sz="2500" b="1" i="0" dirty="0">
                <a:solidFill>
                  <a:srgbClr val="000000"/>
                </a:solidFill>
                <a:effectLst/>
                <a:latin typeface="Times New Roman" panose="02020603050405020304" pitchFamily="18" charset="0"/>
                <a:cs typeface="Times New Roman" panose="02020603050405020304" pitchFamily="18" charset="0"/>
              </a:rPr>
              <a:t>House Grade Classification:</a:t>
            </a:r>
            <a:endParaRPr lang="en-IN" dirty="0"/>
          </a:p>
        </p:txBody>
      </p:sp>
      <p:sp>
        <p:nvSpPr>
          <p:cNvPr id="3" name="Content Placeholder 2">
            <a:extLst>
              <a:ext uri="{FF2B5EF4-FFF2-40B4-BE49-F238E27FC236}">
                <a16:creationId xmlns:a16="http://schemas.microsoft.com/office/drawing/2014/main" id="{FEF1DE7A-B5CF-7524-843F-CC25A1DD1A5C}"/>
              </a:ext>
            </a:extLst>
          </p:cNvPr>
          <p:cNvSpPr>
            <a:spLocks noGrp="1"/>
          </p:cNvSpPr>
          <p:nvPr>
            <p:ph idx="1"/>
          </p:nvPr>
        </p:nvSpPr>
        <p:spPr>
          <a:xfrm>
            <a:off x="838200" y="1000872"/>
            <a:ext cx="10515600" cy="4351338"/>
          </a:xfrm>
        </p:spPr>
        <p:txBody>
          <a:bodyPr/>
          <a:lstStyle/>
          <a:p>
            <a:pPr algn="l" rtl="0">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Property buyers have different requirements. To facilitate this, real estate companies prefer categorizing various houses into different grades based on various parameters. This would help agents in identifying the type of house a customer is looking for. This way, the search for the house can be narrowed down by focusing only on the ‘condition of the house’.</a:t>
            </a:r>
          </a:p>
          <a:p>
            <a:pPr algn="l" rtl="0">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The Grade (condition of the house that ranges from A (Best) - E (Worst) ) can also be used by existing owners to list their properties for sale. Grading helps them in arriving at a price of the house.</a:t>
            </a:r>
          </a:p>
          <a:p>
            <a:pPr marL="0" indent="0">
              <a:lnSpc>
                <a:spcPct val="150000"/>
              </a:lnSpc>
              <a:buNone/>
            </a:pPr>
            <a:r>
              <a:rPr lang="en-IN" sz="2500" b="1" dirty="0">
                <a:latin typeface="Times New Roman" panose="02020603050405020304" pitchFamily="18" charset="0"/>
                <a:cs typeface="Times New Roman" panose="02020603050405020304" pitchFamily="18" charset="0"/>
              </a:rPr>
              <a:t>Business Objective :</a:t>
            </a:r>
          </a:p>
          <a:p>
            <a:pPr>
              <a:lnSpc>
                <a:spcPct val="150000"/>
              </a:lnSpc>
            </a:pPr>
            <a:r>
              <a:rPr lang="en-US" sz="1800" dirty="0">
                <a:latin typeface="Times New Roman" panose="02020603050405020304" pitchFamily="18" charset="0"/>
                <a:cs typeface="Times New Roman" panose="02020603050405020304" pitchFamily="18" charset="0"/>
              </a:rPr>
              <a:t>Build a predictive model to determine the Grade of house (The grades are A,B,C,D, and E)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0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51F4-5A2A-3A20-D404-D374FAF491B9}"/>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Data Set :</a:t>
            </a:r>
            <a:endParaRPr lang="en-IN" sz="2500" dirty="0"/>
          </a:p>
        </p:txBody>
      </p:sp>
      <p:sp>
        <p:nvSpPr>
          <p:cNvPr id="3" name="Content Placeholder 2">
            <a:extLst>
              <a:ext uri="{FF2B5EF4-FFF2-40B4-BE49-F238E27FC236}">
                <a16:creationId xmlns:a16="http://schemas.microsoft.com/office/drawing/2014/main" id="{EC57CF97-5C8A-535F-F5BF-C0F599D05AC3}"/>
              </a:ext>
            </a:extLst>
          </p:cNvPr>
          <p:cNvSpPr>
            <a:spLocks noGrp="1"/>
          </p:cNvSpPr>
          <p:nvPr>
            <p:ph idx="1"/>
          </p:nvPr>
        </p:nvSpPr>
        <p:spPr>
          <a:xfrm>
            <a:off x="838200" y="1825625"/>
            <a:ext cx="7418294" cy="4351338"/>
          </a:xfrm>
        </p:spPr>
        <p:txBody>
          <a:bodyPr/>
          <a:lstStyle/>
          <a:p>
            <a:pPr>
              <a:lnSpc>
                <a:spcPct val="150000"/>
              </a:lnSpc>
            </a:pPr>
            <a:r>
              <a:rPr lang="en-IN" sz="1800" dirty="0">
                <a:latin typeface="Times New Roman" panose="02020603050405020304" pitchFamily="18" charset="0"/>
                <a:cs typeface="Times New Roman" panose="02020603050405020304" pitchFamily="18" charset="0"/>
              </a:rPr>
              <a:t>The given data has  3000 Rows and 14 Columns.</a:t>
            </a:r>
          </a:p>
          <a:p>
            <a:pPr>
              <a:lnSpc>
                <a:spcPct val="150000"/>
              </a:lnSpc>
            </a:pPr>
            <a:r>
              <a:rPr lang="en-IN" sz="1800" dirty="0">
                <a:latin typeface="Times New Roman" panose="02020603050405020304" pitchFamily="18" charset="0"/>
                <a:cs typeface="Times New Roman" panose="02020603050405020304" pitchFamily="18" charset="0"/>
              </a:rPr>
              <a:t>This data contains no null values so we can proceed with the model building.</a:t>
            </a:r>
          </a:p>
          <a:p>
            <a:pPr>
              <a:lnSpc>
                <a:spcPct val="150000"/>
              </a:lnSpc>
            </a:pPr>
            <a:r>
              <a:rPr lang="en-IN" sz="1800" dirty="0">
                <a:latin typeface="Times New Roman" panose="02020603050405020304" pitchFamily="18" charset="0"/>
                <a:cs typeface="Times New Roman" panose="02020603050405020304" pitchFamily="18" charset="0"/>
              </a:rPr>
              <a:t>This data has only two categorical columns and others are numerical columns</a:t>
            </a:r>
          </a:p>
          <a:p>
            <a:endParaRPr lang="en-IN" dirty="0"/>
          </a:p>
        </p:txBody>
      </p:sp>
      <p:pic>
        <p:nvPicPr>
          <p:cNvPr id="5" name="Picture 4">
            <a:extLst>
              <a:ext uri="{FF2B5EF4-FFF2-40B4-BE49-F238E27FC236}">
                <a16:creationId xmlns:a16="http://schemas.microsoft.com/office/drawing/2014/main" id="{4A68B865-B867-6C70-50EC-E5A7C6749CE4}"/>
              </a:ext>
            </a:extLst>
          </p:cNvPr>
          <p:cNvPicPr>
            <a:picLocks noChangeAspect="1"/>
          </p:cNvPicPr>
          <p:nvPr/>
        </p:nvPicPr>
        <p:blipFill rotWithShape="1">
          <a:blip r:embed="rId2">
            <a:extLst>
              <a:ext uri="{28A0092B-C50C-407E-A947-70E740481C1C}">
                <a14:useLocalDpi xmlns:a14="http://schemas.microsoft.com/office/drawing/2010/main" val="0"/>
              </a:ext>
            </a:extLst>
          </a:blip>
          <a:srcRect l="18382" t="39739" r="69044" b="29020"/>
          <a:stretch/>
        </p:blipFill>
        <p:spPr>
          <a:xfrm>
            <a:off x="8561294" y="1825625"/>
            <a:ext cx="2554941" cy="3570941"/>
          </a:xfrm>
          <a:prstGeom prst="rect">
            <a:avLst/>
          </a:prstGeom>
        </p:spPr>
      </p:pic>
    </p:spTree>
    <p:extLst>
      <p:ext uri="{BB962C8B-B14F-4D97-AF65-F5344CB8AC3E}">
        <p14:creationId xmlns:p14="http://schemas.microsoft.com/office/powerpoint/2010/main" val="369336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081F-BDF8-6BBE-20A7-2F8FC08576A0}"/>
              </a:ext>
            </a:extLst>
          </p:cNvPr>
          <p:cNvSpPr>
            <a:spLocks noGrp="1"/>
          </p:cNvSpPr>
          <p:nvPr>
            <p:ph type="title"/>
          </p:nvPr>
        </p:nvSpPr>
        <p:spPr>
          <a:xfrm>
            <a:off x="838200" y="365125"/>
            <a:ext cx="10515600" cy="728569"/>
          </a:xfrm>
        </p:spPr>
        <p:txBody>
          <a:bodyPr>
            <a:normAutofit/>
          </a:bodyPr>
          <a:lstStyle/>
          <a:p>
            <a:r>
              <a:rPr lang="en-IN" sz="2500" b="1" dirty="0">
                <a:latin typeface="Times New Roman" panose="02020603050405020304" pitchFamily="18" charset="0"/>
                <a:cs typeface="Times New Roman" panose="02020603050405020304" pitchFamily="18" charset="0"/>
              </a:rPr>
              <a:t>EDA : Univariate, Bivariate and Multivariate Analysis</a:t>
            </a:r>
            <a:endParaRPr lang="en-IN" sz="2500" dirty="0"/>
          </a:p>
        </p:txBody>
      </p:sp>
      <p:pic>
        <p:nvPicPr>
          <p:cNvPr id="5" name="Content Placeholder 4">
            <a:extLst>
              <a:ext uri="{FF2B5EF4-FFF2-40B4-BE49-F238E27FC236}">
                <a16:creationId xmlns:a16="http://schemas.microsoft.com/office/drawing/2014/main" id="{DE704B6C-05FD-F9F3-FB81-C4DE0F183A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70" t="23972" r="20333" b="6187"/>
          <a:stretch/>
        </p:blipFill>
        <p:spPr>
          <a:xfrm>
            <a:off x="5692589" y="1093694"/>
            <a:ext cx="6331144" cy="5522259"/>
          </a:xfrm>
        </p:spPr>
      </p:pic>
      <p:sp>
        <p:nvSpPr>
          <p:cNvPr id="7" name="TextBox 6">
            <a:extLst>
              <a:ext uri="{FF2B5EF4-FFF2-40B4-BE49-F238E27FC236}">
                <a16:creationId xmlns:a16="http://schemas.microsoft.com/office/drawing/2014/main" id="{7A77DDB9-FE19-DB38-43BF-2328912F0598}"/>
              </a:ext>
            </a:extLst>
          </p:cNvPr>
          <p:cNvSpPr txBox="1"/>
          <p:nvPr/>
        </p:nvSpPr>
        <p:spPr>
          <a:xfrm>
            <a:off x="838200" y="1194911"/>
            <a:ext cx="4935071" cy="4585871"/>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W</a:t>
            </a:r>
            <a:r>
              <a:rPr lang="en-US" sz="1600" b="0" i="0" dirty="0">
                <a:solidFill>
                  <a:srgbClr val="000000"/>
                </a:solidFill>
                <a:effectLst/>
                <a:latin typeface="Times New Roman" panose="02020603050405020304" pitchFamily="18" charset="0"/>
                <a:cs typeface="Times New Roman" panose="02020603050405020304" pitchFamily="18" charset="0"/>
              </a:rPr>
              <a:t>e cannot find any outliers in the data.</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Area , </a:t>
            </a:r>
            <a:r>
              <a:rPr lang="en-US" sz="1600" dirty="0" err="1">
                <a:solidFill>
                  <a:srgbClr val="000000"/>
                </a:solidFill>
                <a:latin typeface="Times New Roman" panose="02020603050405020304" pitchFamily="18" charset="0"/>
                <a:cs typeface="Times New Roman" panose="02020603050405020304" pitchFamily="18" charset="0"/>
              </a:rPr>
              <a:t>Trooms</a:t>
            </a:r>
            <a:r>
              <a:rPr lang="en-US" sz="1600" dirty="0">
                <a:solidFill>
                  <a:srgbClr val="000000"/>
                </a:solidFill>
                <a:latin typeface="Times New Roman" panose="02020603050405020304" pitchFamily="18" charset="0"/>
                <a:cs typeface="Times New Roman" panose="02020603050405020304" pitchFamily="18" charset="0"/>
              </a:rPr>
              <a:t> , </a:t>
            </a:r>
            <a:r>
              <a:rPr lang="en-US" sz="1600" dirty="0" err="1">
                <a:solidFill>
                  <a:srgbClr val="000000"/>
                </a:solidFill>
                <a:latin typeface="Times New Roman" panose="02020603050405020304" pitchFamily="18" charset="0"/>
                <a:cs typeface="Times New Roman" panose="02020603050405020304" pitchFamily="18" charset="0"/>
              </a:rPr>
              <a:t>Nbedrroms</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Twashrooms</a:t>
            </a:r>
            <a:r>
              <a:rPr lang="en-US" sz="1600" dirty="0">
                <a:solidFill>
                  <a:srgbClr val="000000"/>
                </a:solidFill>
                <a:latin typeface="Times New Roman" panose="02020603050405020304" pitchFamily="18" charset="0"/>
                <a:cs typeface="Times New Roman" panose="02020603050405020304" pitchFamily="18" charset="0"/>
              </a:rPr>
              <a:t>, Lawn area</a:t>
            </a:r>
          </a:p>
          <a:p>
            <a:pPr algn="l"/>
            <a:r>
              <a:rPr lang="en-US" sz="1600" dirty="0">
                <a:solidFill>
                  <a:srgbClr val="000000"/>
                </a:solidFill>
                <a:latin typeface="Times New Roman" panose="02020603050405020304" pitchFamily="18" charset="0"/>
                <a:cs typeface="Times New Roman" panose="02020603050405020304" pitchFamily="18" charset="0"/>
              </a:rPr>
              <a:t>      are normally distributed.</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Roof(Area) has more spread than compared to all numerical columns.</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the numerical columns are normally distributed.</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Expected price column has normally distributed.</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columns has the data as classification or the count ,because of that we are not getting the proper distribution.</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83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332-54BC-A362-04F9-3C9D505F5030}"/>
              </a:ext>
            </a:extLst>
          </p:cNvPr>
          <p:cNvSpPr>
            <a:spLocks noGrp="1"/>
          </p:cNvSpPr>
          <p:nvPr>
            <p:ph type="title"/>
          </p:nvPr>
        </p:nvSpPr>
        <p:spPr>
          <a:xfrm>
            <a:off x="479611" y="392019"/>
            <a:ext cx="10515600" cy="728569"/>
          </a:xfrm>
        </p:spPr>
        <p:txBody>
          <a:bodyPr>
            <a:normAutofit/>
          </a:bodyPr>
          <a:lstStyle/>
          <a:p>
            <a:r>
              <a:rPr lang="en-IN" sz="2500" b="1" dirty="0">
                <a:latin typeface="Times New Roman" panose="02020603050405020304" pitchFamily="18" charset="0"/>
                <a:cs typeface="Times New Roman" panose="02020603050405020304" pitchFamily="18" charset="0"/>
              </a:rPr>
              <a:t>Bivariate and </a:t>
            </a:r>
            <a:r>
              <a:rPr lang="en-IN" sz="2500" b="1" dirty="0" err="1">
                <a:latin typeface="Times New Roman" panose="02020603050405020304" pitchFamily="18" charset="0"/>
                <a:cs typeface="Times New Roman" panose="02020603050405020304" pitchFamily="18" charset="0"/>
              </a:rPr>
              <a:t>Mutivariate</a:t>
            </a:r>
            <a:r>
              <a:rPr lang="en-IN" sz="2500" b="1" dirty="0">
                <a:latin typeface="Times New Roman" panose="02020603050405020304" pitchFamily="18" charset="0"/>
                <a:cs typeface="Times New Roman" panose="02020603050405020304" pitchFamily="18" charset="0"/>
              </a:rPr>
              <a:t> Analysis :</a:t>
            </a:r>
          </a:p>
        </p:txBody>
      </p:sp>
      <p:pic>
        <p:nvPicPr>
          <p:cNvPr id="5" name="Content Placeholder 4">
            <a:extLst>
              <a:ext uri="{FF2B5EF4-FFF2-40B4-BE49-F238E27FC236}">
                <a16:creationId xmlns:a16="http://schemas.microsoft.com/office/drawing/2014/main" id="{8B1CB96C-13FE-0009-9DA8-28E0D7A583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792" t="28710" r="41656" b="17312"/>
          <a:stretch/>
        </p:blipFill>
        <p:spPr>
          <a:xfrm>
            <a:off x="9191902" y="929622"/>
            <a:ext cx="2986650" cy="3068637"/>
          </a:xfrm>
        </p:spPr>
      </p:pic>
      <p:pic>
        <p:nvPicPr>
          <p:cNvPr id="7" name="Picture 6">
            <a:extLst>
              <a:ext uri="{FF2B5EF4-FFF2-40B4-BE49-F238E27FC236}">
                <a16:creationId xmlns:a16="http://schemas.microsoft.com/office/drawing/2014/main" id="{C4F5471F-91E6-D5A6-43C5-96F9BD257A7D}"/>
              </a:ext>
            </a:extLst>
          </p:cNvPr>
          <p:cNvPicPr>
            <a:picLocks noChangeAspect="1"/>
          </p:cNvPicPr>
          <p:nvPr/>
        </p:nvPicPr>
        <p:blipFill rotWithShape="1">
          <a:blip r:embed="rId3">
            <a:extLst>
              <a:ext uri="{28A0092B-C50C-407E-A947-70E740481C1C}">
                <a14:useLocalDpi xmlns:a14="http://schemas.microsoft.com/office/drawing/2010/main" val="0"/>
              </a:ext>
            </a:extLst>
          </a:blip>
          <a:srcRect l="28235" t="29674" r="41397" b="19085"/>
          <a:stretch/>
        </p:blipFill>
        <p:spPr>
          <a:xfrm>
            <a:off x="5538867" y="1023329"/>
            <a:ext cx="3315182" cy="3146612"/>
          </a:xfrm>
          <a:prstGeom prst="rect">
            <a:avLst/>
          </a:prstGeom>
        </p:spPr>
      </p:pic>
      <p:pic>
        <p:nvPicPr>
          <p:cNvPr id="9" name="Picture 8">
            <a:extLst>
              <a:ext uri="{FF2B5EF4-FFF2-40B4-BE49-F238E27FC236}">
                <a16:creationId xmlns:a16="http://schemas.microsoft.com/office/drawing/2014/main" id="{C49208CE-065E-E95C-EA84-D6C7CAF79503}"/>
              </a:ext>
            </a:extLst>
          </p:cNvPr>
          <p:cNvPicPr>
            <a:picLocks noChangeAspect="1"/>
          </p:cNvPicPr>
          <p:nvPr/>
        </p:nvPicPr>
        <p:blipFill rotWithShape="1">
          <a:blip r:embed="rId4">
            <a:extLst>
              <a:ext uri="{28A0092B-C50C-407E-A947-70E740481C1C}">
                <a14:useLocalDpi xmlns:a14="http://schemas.microsoft.com/office/drawing/2010/main" val="0"/>
              </a:ext>
            </a:extLst>
          </a:blip>
          <a:srcRect l="27279" t="27320" r="19706" b="31991"/>
          <a:stretch/>
        </p:blipFill>
        <p:spPr>
          <a:xfrm>
            <a:off x="5622273" y="3998259"/>
            <a:ext cx="6463553" cy="2790451"/>
          </a:xfrm>
          <a:prstGeom prst="rect">
            <a:avLst/>
          </a:prstGeom>
        </p:spPr>
      </p:pic>
      <p:sp>
        <p:nvSpPr>
          <p:cNvPr id="11" name="TextBox 10">
            <a:extLst>
              <a:ext uri="{FF2B5EF4-FFF2-40B4-BE49-F238E27FC236}">
                <a16:creationId xmlns:a16="http://schemas.microsoft.com/office/drawing/2014/main" id="{E97A7819-FBED-B436-90BF-6C1DB81CFFFA}"/>
              </a:ext>
            </a:extLst>
          </p:cNvPr>
          <p:cNvSpPr txBox="1"/>
          <p:nvPr/>
        </p:nvSpPr>
        <p:spPr>
          <a:xfrm>
            <a:off x="536519" y="1120588"/>
            <a:ext cx="5236751" cy="427809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Most of the house has roof .</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But the difference between the house with roof and without roof are not that much big.</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Grade D has more number of houses.</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houses with the grade D has the more number of houses in the category roof.</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houses with grade E has the very less houses with roof  from this we can say houses with grade E are poor houses.</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Second highest with and without houses are in the grade C</a:t>
            </a:r>
          </a:p>
          <a:p>
            <a:pPr marL="285750" indent="-285750" algn="l">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13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E780-C315-3E43-92F4-FF838ED89F3F}"/>
              </a:ext>
            </a:extLst>
          </p:cNvPr>
          <p:cNvSpPr>
            <a:spLocks noGrp="1"/>
          </p:cNvSpPr>
          <p:nvPr>
            <p:ph type="title"/>
          </p:nvPr>
        </p:nvSpPr>
        <p:spPr>
          <a:xfrm>
            <a:off x="838200" y="365125"/>
            <a:ext cx="10515600" cy="647887"/>
          </a:xfrm>
        </p:spPr>
        <p:txBody>
          <a:bodyPr>
            <a:normAutofit/>
          </a:bodyPr>
          <a:lstStyle/>
          <a:p>
            <a:r>
              <a:rPr lang="en-IN" sz="2500" b="1" dirty="0">
                <a:latin typeface="Times New Roman" panose="02020603050405020304" pitchFamily="18" charset="0"/>
                <a:cs typeface="Times New Roman" panose="02020603050405020304" pitchFamily="18" charset="0"/>
              </a:rPr>
              <a:t>Bivariate and </a:t>
            </a:r>
            <a:r>
              <a:rPr lang="en-IN" sz="2500" b="1" dirty="0" err="1">
                <a:latin typeface="Times New Roman" panose="02020603050405020304" pitchFamily="18" charset="0"/>
                <a:cs typeface="Times New Roman" panose="02020603050405020304" pitchFamily="18" charset="0"/>
              </a:rPr>
              <a:t>Mutivariate</a:t>
            </a:r>
            <a:r>
              <a:rPr lang="en-IN" sz="2500" b="1" dirty="0">
                <a:latin typeface="Times New Roman" panose="02020603050405020304" pitchFamily="18" charset="0"/>
                <a:cs typeface="Times New Roman" panose="02020603050405020304" pitchFamily="18" charset="0"/>
              </a:rPr>
              <a:t> Analysis :</a:t>
            </a:r>
            <a:endParaRPr lang="en-IN" sz="2500" dirty="0"/>
          </a:p>
        </p:txBody>
      </p:sp>
      <p:pic>
        <p:nvPicPr>
          <p:cNvPr id="5" name="Content Placeholder 4">
            <a:extLst>
              <a:ext uri="{FF2B5EF4-FFF2-40B4-BE49-F238E27FC236}">
                <a16:creationId xmlns:a16="http://schemas.microsoft.com/office/drawing/2014/main" id="{8F9149DB-CCDF-DF3C-227E-84F491E89B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822" t="34273" r="23925" b="35264"/>
          <a:stretch/>
        </p:blipFill>
        <p:spPr>
          <a:xfrm>
            <a:off x="5939277" y="1013012"/>
            <a:ext cx="5988106" cy="1680187"/>
          </a:xfrm>
        </p:spPr>
      </p:pic>
      <p:pic>
        <p:nvPicPr>
          <p:cNvPr id="7" name="Picture 6">
            <a:extLst>
              <a:ext uri="{FF2B5EF4-FFF2-40B4-BE49-F238E27FC236}">
                <a16:creationId xmlns:a16="http://schemas.microsoft.com/office/drawing/2014/main" id="{724F2009-ABB6-912F-FDA0-B890181F7661}"/>
              </a:ext>
            </a:extLst>
          </p:cNvPr>
          <p:cNvPicPr>
            <a:picLocks noChangeAspect="1"/>
          </p:cNvPicPr>
          <p:nvPr/>
        </p:nvPicPr>
        <p:blipFill rotWithShape="1">
          <a:blip r:embed="rId3">
            <a:extLst>
              <a:ext uri="{28A0092B-C50C-407E-A947-70E740481C1C}">
                <a14:useLocalDpi xmlns:a14="http://schemas.microsoft.com/office/drawing/2010/main" val="0"/>
              </a:ext>
            </a:extLst>
          </a:blip>
          <a:srcRect l="27353" t="37124" r="24265" b="31634"/>
          <a:stretch/>
        </p:blipFill>
        <p:spPr>
          <a:xfrm>
            <a:off x="6132196" y="2906992"/>
            <a:ext cx="5873540" cy="1461942"/>
          </a:xfrm>
          <a:prstGeom prst="rect">
            <a:avLst/>
          </a:prstGeom>
        </p:spPr>
      </p:pic>
      <p:pic>
        <p:nvPicPr>
          <p:cNvPr id="9" name="Picture 8">
            <a:extLst>
              <a:ext uri="{FF2B5EF4-FFF2-40B4-BE49-F238E27FC236}">
                <a16:creationId xmlns:a16="http://schemas.microsoft.com/office/drawing/2014/main" id="{6B621116-D6AC-5A55-B9CD-1078CD6C9A13}"/>
              </a:ext>
            </a:extLst>
          </p:cNvPr>
          <p:cNvPicPr>
            <a:picLocks noChangeAspect="1"/>
          </p:cNvPicPr>
          <p:nvPr/>
        </p:nvPicPr>
        <p:blipFill rotWithShape="1">
          <a:blip r:embed="rId4">
            <a:extLst>
              <a:ext uri="{28A0092B-C50C-407E-A947-70E740481C1C}">
                <a14:useLocalDpi xmlns:a14="http://schemas.microsoft.com/office/drawing/2010/main" val="0"/>
              </a:ext>
            </a:extLst>
          </a:blip>
          <a:srcRect l="27868" t="47647" r="24265" b="21388"/>
          <a:stretch/>
        </p:blipFill>
        <p:spPr>
          <a:xfrm>
            <a:off x="6185648" y="4587179"/>
            <a:ext cx="5766637" cy="1905696"/>
          </a:xfrm>
          <a:prstGeom prst="rect">
            <a:avLst/>
          </a:prstGeom>
        </p:spPr>
      </p:pic>
      <p:sp>
        <p:nvSpPr>
          <p:cNvPr id="13" name="TextBox 12">
            <a:extLst>
              <a:ext uri="{FF2B5EF4-FFF2-40B4-BE49-F238E27FC236}">
                <a16:creationId xmlns:a16="http://schemas.microsoft.com/office/drawing/2014/main" id="{119A32DB-8B52-B3D9-A40D-9A771C760415}"/>
              </a:ext>
            </a:extLst>
          </p:cNvPr>
          <p:cNvSpPr txBox="1"/>
          <p:nvPr/>
        </p:nvSpPr>
        <p:spPr>
          <a:xfrm>
            <a:off x="486086" y="1231257"/>
            <a:ext cx="5609914" cy="4939814"/>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houses with the range A has the high Expected price than compared to others.</a:t>
            </a: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The second highest is houses with Grade B.</a:t>
            </a: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The houses with the Grade E has the very less expected price and their is also very low than compared to other grade houses.</a:t>
            </a: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The houses in the Grade B has the more spread than compared to others </a:t>
            </a:r>
            <a:r>
              <a:rPr lang="en-US" b="0" i="0" dirty="0" err="1">
                <a:solidFill>
                  <a:srgbClr val="000000"/>
                </a:solidFill>
                <a:effectLst/>
                <a:latin typeface="Times New Roman" panose="02020603050405020304" pitchFamily="18" charset="0"/>
                <a:cs typeface="Times New Roman" panose="02020603050405020304" pitchFamily="18" charset="0"/>
              </a:rPr>
              <a:t>i.e</a:t>
            </a:r>
            <a:r>
              <a:rPr lang="en-US" b="0" i="0" dirty="0">
                <a:solidFill>
                  <a:srgbClr val="000000"/>
                </a:solidFill>
                <a:effectLst/>
                <a:latin typeface="Times New Roman" panose="02020603050405020304" pitchFamily="18" charset="0"/>
                <a:cs typeface="Times New Roman" panose="02020603050405020304" pitchFamily="18" charset="0"/>
              </a:rPr>
              <a:t>) Grade B houses has the houses with different area size.</a:t>
            </a: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The houses with the grade E has the very less area.</a:t>
            </a:r>
          </a:p>
          <a:p>
            <a:pPr marL="285750" indent="-285750" algn="l">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But the range of all grade are almost equal except E.</a:t>
            </a:r>
          </a:p>
          <a:p>
            <a:pPr algn="l">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260812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898A-4E52-428C-BD40-AF7364C8EADE}"/>
              </a:ext>
            </a:extLst>
          </p:cNvPr>
          <p:cNvSpPr>
            <a:spLocks noGrp="1"/>
          </p:cNvSpPr>
          <p:nvPr>
            <p:ph type="title"/>
          </p:nvPr>
        </p:nvSpPr>
        <p:spPr>
          <a:xfrm>
            <a:off x="600635" y="266513"/>
            <a:ext cx="10515600" cy="647887"/>
          </a:xfrm>
        </p:spPr>
        <p:txBody>
          <a:bodyPr>
            <a:normAutofit/>
          </a:bodyPr>
          <a:lstStyle/>
          <a:p>
            <a:r>
              <a:rPr lang="en-IN" sz="2500" b="1" dirty="0">
                <a:latin typeface="Times New Roman" panose="02020603050405020304" pitchFamily="18" charset="0"/>
                <a:cs typeface="Times New Roman" panose="02020603050405020304" pitchFamily="18" charset="0"/>
              </a:rPr>
              <a:t>Preparing the Data set :</a:t>
            </a:r>
            <a:endParaRPr lang="en-IN" sz="2500" dirty="0"/>
          </a:p>
        </p:txBody>
      </p:sp>
      <p:sp>
        <p:nvSpPr>
          <p:cNvPr id="3" name="Content Placeholder 2">
            <a:extLst>
              <a:ext uri="{FF2B5EF4-FFF2-40B4-BE49-F238E27FC236}">
                <a16:creationId xmlns:a16="http://schemas.microsoft.com/office/drawing/2014/main" id="{1B9B74D0-7AAA-BB38-C2CF-AB9CE34033E1}"/>
              </a:ext>
            </a:extLst>
          </p:cNvPr>
          <p:cNvSpPr>
            <a:spLocks noGrp="1"/>
          </p:cNvSpPr>
          <p:nvPr>
            <p:ph idx="1"/>
          </p:nvPr>
        </p:nvSpPr>
        <p:spPr>
          <a:xfrm>
            <a:off x="600635" y="962584"/>
            <a:ext cx="11116236" cy="5384427"/>
          </a:xfrm>
        </p:spPr>
        <p:txBody>
          <a:bodyPr>
            <a:normAutofit/>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DATA PREPROCESSING : </a:t>
            </a:r>
          </a:p>
          <a:p>
            <a:pPr>
              <a:lnSpc>
                <a:spcPct val="150000"/>
              </a:lnSpc>
            </a:pPr>
            <a:r>
              <a:rPr lang="en-US" sz="1600" dirty="0">
                <a:latin typeface="Times New Roman" panose="02020603050405020304" pitchFamily="18" charset="0"/>
                <a:cs typeface="Times New Roman" panose="02020603050405020304" pitchFamily="18" charset="0"/>
              </a:rPr>
              <a:t>Models performs well with numeric data .So we are converting all the columns which are in object and category we are converting them to numeric by using label encoder. </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SCALING : </a:t>
            </a:r>
          </a:p>
          <a:p>
            <a:pPr>
              <a:lnSpc>
                <a:spcPct val="150000"/>
              </a:lnSpc>
            </a:pPr>
            <a:r>
              <a:rPr lang="en-US" sz="1600" dirty="0">
                <a:latin typeface="Times New Roman" panose="02020603050405020304" pitchFamily="18" charset="0"/>
                <a:cs typeface="Times New Roman" panose="02020603050405020304" pitchFamily="18" charset="0"/>
              </a:rPr>
              <a:t>In the given data set the value ranges can be different so we need to convert the data to some range for the good performance. The data are Normalized(0 to +1) using </a:t>
            </a:r>
            <a:r>
              <a:rPr lang="en-US" sz="1600" dirty="0" err="1">
                <a:latin typeface="Times New Roman" panose="02020603050405020304" pitchFamily="18" charset="0"/>
                <a:cs typeface="Times New Roman" panose="02020603050405020304" pitchFamily="18" charset="0"/>
              </a:rPr>
              <a:t>MinmaxScalar</a:t>
            </a:r>
            <a:r>
              <a:rPr lang="en-US" sz="1600" dirty="0">
                <a:latin typeface="Times New Roman" panose="02020603050405020304" pitchFamily="18" charset="0"/>
                <a:cs typeface="Times New Roman" panose="02020603050405020304" pitchFamily="18" charset="0"/>
              </a:rPr>
              <a:t>(). </a:t>
            </a:r>
          </a:p>
          <a:p>
            <a:pPr marL="0" indent="0">
              <a:lnSpc>
                <a:spcPct val="150000"/>
              </a:lnSpc>
              <a:buNone/>
            </a:pPr>
            <a:r>
              <a:rPr lang="en-US" sz="1600" b="1" dirty="0">
                <a:latin typeface="Times New Roman" panose="02020603050405020304" pitchFamily="18" charset="0"/>
                <a:cs typeface="Times New Roman" panose="02020603050405020304" pitchFamily="18" charset="0"/>
              </a:rPr>
              <a:t>FEATURE SELECTION : </a:t>
            </a:r>
          </a:p>
          <a:p>
            <a:pPr>
              <a:lnSpc>
                <a:spcPct val="150000"/>
              </a:lnSpc>
            </a:pPr>
            <a:r>
              <a:rPr lang="en-US" sz="1600" dirty="0">
                <a:latin typeface="Times New Roman" panose="02020603050405020304" pitchFamily="18" charset="0"/>
                <a:cs typeface="Times New Roman" panose="02020603050405020304" pitchFamily="18" charset="0"/>
              </a:rPr>
              <a:t>Features are checked for correlation with the dependent column and the most correlated columns are chosen for the models for the best performance.</a:t>
            </a:r>
          </a:p>
          <a:p>
            <a:pPr marL="0" indent="0">
              <a:lnSpc>
                <a:spcPct val="150000"/>
              </a:lnSpc>
              <a:buNone/>
            </a:pPr>
            <a:r>
              <a:rPr lang="en-US" sz="1600" b="1" dirty="0">
                <a:latin typeface="Times New Roman" panose="02020603050405020304" pitchFamily="18" charset="0"/>
                <a:cs typeface="Times New Roman" panose="02020603050405020304" pitchFamily="18" charset="0"/>
              </a:rPr>
              <a:t>DATA SPLITTING : </a:t>
            </a:r>
          </a:p>
          <a:p>
            <a:pPr>
              <a:lnSpc>
                <a:spcPct val="150000"/>
              </a:lnSpc>
            </a:pPr>
            <a:r>
              <a:rPr lang="en-US" sz="1600" dirty="0">
                <a:latin typeface="Times New Roman" panose="02020603050405020304" pitchFamily="18" charset="0"/>
                <a:cs typeface="Times New Roman" panose="02020603050405020304" pitchFamily="18" charset="0"/>
              </a:rPr>
              <a:t>Data is </a:t>
            </a:r>
            <a:r>
              <a:rPr lang="en-US" sz="1600" dirty="0" err="1">
                <a:latin typeface="Times New Roman" panose="02020603050405020304" pitchFamily="18" charset="0"/>
                <a:cs typeface="Times New Roman" panose="02020603050405020304" pitchFamily="18" charset="0"/>
              </a:rPr>
              <a:t>splitted</a:t>
            </a:r>
            <a:r>
              <a:rPr lang="en-US" sz="1600" dirty="0">
                <a:latin typeface="Times New Roman" panose="02020603050405020304" pitchFamily="18" charset="0"/>
                <a:cs typeface="Times New Roman" panose="02020603050405020304" pitchFamily="18" charset="0"/>
              </a:rPr>
              <a:t> in the ratio of 75:25 ratio</a:t>
            </a:r>
            <a:r>
              <a:rPr lang="en-US" sz="1600" dirty="0"/>
              <a:t>.</a:t>
            </a:r>
            <a:endParaRPr lang="en-IN" sz="1600" dirty="0"/>
          </a:p>
          <a:p>
            <a:endParaRPr lang="en-IN" dirty="0"/>
          </a:p>
        </p:txBody>
      </p:sp>
    </p:spTree>
    <p:extLst>
      <p:ext uri="{BB962C8B-B14F-4D97-AF65-F5344CB8AC3E}">
        <p14:creationId xmlns:p14="http://schemas.microsoft.com/office/powerpoint/2010/main" val="175415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CA31-E3F6-0970-8E4A-A3DFD54F471F}"/>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Classification Machine learning model :</a:t>
            </a:r>
            <a:endParaRPr lang="en-IN" sz="2500" dirty="0"/>
          </a:p>
        </p:txBody>
      </p:sp>
      <p:sp>
        <p:nvSpPr>
          <p:cNvPr id="3" name="Content Placeholder 2">
            <a:extLst>
              <a:ext uri="{FF2B5EF4-FFF2-40B4-BE49-F238E27FC236}">
                <a16:creationId xmlns:a16="http://schemas.microsoft.com/office/drawing/2014/main" id="{A5B96D96-CAF0-FB61-8864-7BB2B6C244F5}"/>
              </a:ext>
            </a:extLst>
          </p:cNvPr>
          <p:cNvSpPr>
            <a:spLocks noGrp="1"/>
          </p:cNvSpPr>
          <p:nvPr>
            <p:ph idx="1"/>
          </p:nvPr>
        </p:nvSpPr>
        <p:spPr>
          <a:xfrm>
            <a:off x="838200" y="1690688"/>
            <a:ext cx="10515600" cy="4486275"/>
          </a:xfrm>
        </p:spPr>
        <p:txBody>
          <a:bodyPr>
            <a:normAutofit fontScale="92500" lnSpcReduction="20000"/>
          </a:bodyPr>
          <a:lstStyle/>
          <a:p>
            <a:pPr marL="0" indent="0">
              <a:buNone/>
            </a:pPr>
            <a:r>
              <a:rPr lang="en-IN" sz="1900" b="1" dirty="0">
                <a:latin typeface="Times New Roman" panose="02020603050405020304" pitchFamily="18" charset="0"/>
                <a:cs typeface="Times New Roman" panose="02020603050405020304" pitchFamily="18" charset="0"/>
              </a:rPr>
              <a:t>For Classifier  ,</a:t>
            </a:r>
          </a:p>
          <a:p>
            <a:pPr marL="342900" indent="-342900">
              <a:buAutoNum type="arabicParenR"/>
            </a:pPr>
            <a:r>
              <a:rPr lang="en-IN" sz="1900" dirty="0">
                <a:latin typeface="Times New Roman" panose="02020603050405020304" pitchFamily="18" charset="0"/>
                <a:cs typeface="Times New Roman" panose="02020603050405020304" pitchFamily="18" charset="0"/>
              </a:rPr>
              <a:t>Logistic Regression</a:t>
            </a:r>
          </a:p>
          <a:p>
            <a:pPr marL="342900" indent="-342900">
              <a:buAutoNum type="arabicParenR"/>
            </a:pPr>
            <a:r>
              <a:rPr lang="en-IN" sz="1900" dirty="0">
                <a:latin typeface="Times New Roman" panose="02020603050405020304" pitchFamily="18" charset="0"/>
                <a:cs typeface="Times New Roman" panose="02020603050405020304" pitchFamily="18" charset="0"/>
              </a:rPr>
              <a:t>Naïve Bayes</a:t>
            </a:r>
          </a:p>
          <a:p>
            <a:pPr marL="342900" indent="-342900">
              <a:buAutoNum type="arabicParenR"/>
            </a:pPr>
            <a:r>
              <a:rPr lang="en-IN" sz="1900" dirty="0">
                <a:latin typeface="Times New Roman" panose="02020603050405020304" pitchFamily="18" charset="0"/>
                <a:cs typeface="Times New Roman" panose="02020603050405020304" pitchFamily="18" charset="0"/>
              </a:rPr>
              <a:t>Decision Tree classifier</a:t>
            </a:r>
          </a:p>
          <a:p>
            <a:pPr marL="342900" indent="-342900">
              <a:buAutoNum type="arabicParenR"/>
            </a:pPr>
            <a:r>
              <a:rPr lang="en-IN" sz="1900" dirty="0">
                <a:latin typeface="Times New Roman" panose="02020603050405020304" pitchFamily="18" charset="0"/>
                <a:cs typeface="Times New Roman" panose="02020603050405020304" pitchFamily="18" charset="0"/>
              </a:rPr>
              <a:t>Random Forest classifier</a:t>
            </a:r>
          </a:p>
          <a:p>
            <a:pPr marL="342900" indent="-342900">
              <a:buAutoNum type="arabicParenR"/>
            </a:pPr>
            <a:r>
              <a:rPr lang="en-IN" sz="1900" dirty="0" err="1">
                <a:latin typeface="Times New Roman" panose="02020603050405020304" pitchFamily="18" charset="0"/>
                <a:cs typeface="Times New Roman" panose="02020603050405020304" pitchFamily="18" charset="0"/>
              </a:rPr>
              <a:t>Adaboost</a:t>
            </a:r>
            <a:r>
              <a:rPr lang="en-IN" sz="1900" dirty="0">
                <a:latin typeface="Times New Roman" panose="02020603050405020304" pitchFamily="18" charset="0"/>
                <a:cs typeface="Times New Roman" panose="02020603050405020304" pitchFamily="18" charset="0"/>
              </a:rPr>
              <a:t> classifier</a:t>
            </a:r>
          </a:p>
          <a:p>
            <a:pPr marL="342900" indent="-342900">
              <a:buAutoNum type="arabicParenR"/>
            </a:pPr>
            <a:r>
              <a:rPr lang="en-IN" sz="1900" dirty="0">
                <a:latin typeface="Times New Roman" panose="02020603050405020304" pitchFamily="18" charset="0"/>
                <a:cs typeface="Times New Roman" panose="02020603050405020304" pitchFamily="18" charset="0"/>
              </a:rPr>
              <a:t>Stacking</a:t>
            </a:r>
          </a:p>
          <a:p>
            <a:pPr marL="0" indent="0">
              <a:buNone/>
            </a:pPr>
            <a:endParaRPr lang="en-IN" sz="1900" b="1" dirty="0">
              <a:latin typeface="Times New Roman" panose="02020603050405020304" pitchFamily="18" charset="0"/>
              <a:cs typeface="Times New Roman" panose="02020603050405020304" pitchFamily="18" charset="0"/>
            </a:endParaRPr>
          </a:p>
          <a:p>
            <a:pPr marL="0" indent="0">
              <a:buNone/>
            </a:pPr>
            <a:r>
              <a:rPr lang="en-IN" sz="1900" b="1" dirty="0">
                <a:latin typeface="Times New Roman" panose="02020603050405020304" pitchFamily="18" charset="0"/>
                <a:cs typeface="Times New Roman" panose="02020603050405020304" pitchFamily="18" charset="0"/>
              </a:rPr>
              <a:t>And the cross validations are , </a:t>
            </a:r>
          </a:p>
          <a:p>
            <a:pPr marL="342900" indent="-342900">
              <a:buAutoNum type="arabicParenR"/>
            </a:pPr>
            <a:r>
              <a:rPr lang="en-IN" sz="1900" dirty="0">
                <a:latin typeface="Times New Roman" panose="02020603050405020304" pitchFamily="18" charset="0"/>
                <a:cs typeface="Times New Roman" panose="02020603050405020304" pitchFamily="18" charset="0"/>
              </a:rPr>
              <a:t>Hold out method</a:t>
            </a:r>
          </a:p>
          <a:p>
            <a:pPr marL="342900" indent="-342900">
              <a:buAutoNum type="arabicParenR"/>
            </a:pPr>
            <a:r>
              <a:rPr lang="en-IN" sz="1900" dirty="0" err="1">
                <a:latin typeface="Times New Roman" panose="02020603050405020304" pitchFamily="18" charset="0"/>
                <a:cs typeface="Times New Roman" panose="02020603050405020304" pitchFamily="18" charset="0"/>
              </a:rPr>
              <a:t>Kfold</a:t>
            </a:r>
            <a:r>
              <a:rPr lang="en-IN" sz="1900" dirty="0">
                <a:latin typeface="Times New Roman" panose="02020603050405020304" pitchFamily="18" charset="0"/>
                <a:cs typeface="Times New Roman" panose="02020603050405020304" pitchFamily="18" charset="0"/>
              </a:rPr>
              <a:t> method</a:t>
            </a:r>
          </a:p>
          <a:p>
            <a:pPr marL="342900" indent="-342900">
              <a:buAutoNum type="arabicParenR"/>
            </a:pPr>
            <a:r>
              <a:rPr lang="en-IN" sz="1900" dirty="0">
                <a:latin typeface="Times New Roman" panose="02020603050405020304" pitchFamily="18" charset="0"/>
                <a:cs typeface="Times New Roman" panose="02020603050405020304" pitchFamily="18" charset="0"/>
              </a:rPr>
              <a:t>Stratified </a:t>
            </a:r>
            <a:r>
              <a:rPr lang="en-IN" sz="1900" dirty="0" err="1">
                <a:latin typeface="Times New Roman" panose="02020603050405020304" pitchFamily="18" charset="0"/>
                <a:cs typeface="Times New Roman" panose="02020603050405020304" pitchFamily="18" charset="0"/>
              </a:rPr>
              <a:t>Kfold</a:t>
            </a:r>
            <a:endParaRPr lang="en-IN" sz="1900" dirty="0">
              <a:latin typeface="Times New Roman" panose="02020603050405020304" pitchFamily="18" charset="0"/>
              <a:cs typeface="Times New Roman" panose="02020603050405020304" pitchFamily="18" charset="0"/>
            </a:endParaRPr>
          </a:p>
          <a:p>
            <a:pPr marL="342900" indent="-342900">
              <a:buAutoNum type="arabicParenR"/>
            </a:pPr>
            <a:endParaRPr lang="en-IN" sz="1900" dirty="0">
              <a:latin typeface="Times New Roman" panose="02020603050405020304" pitchFamily="18" charset="0"/>
              <a:cs typeface="Times New Roman" panose="02020603050405020304" pitchFamily="18" charset="0"/>
            </a:endParaRPr>
          </a:p>
          <a:p>
            <a:pPr marL="0" indent="0">
              <a:buNone/>
            </a:pPr>
            <a:r>
              <a:rPr lang="en-IN" sz="1900" dirty="0">
                <a:latin typeface="Times New Roman" panose="02020603050405020304" pitchFamily="18" charset="0"/>
                <a:cs typeface="Times New Roman" panose="02020603050405020304" pitchFamily="18" charset="0"/>
              </a:rPr>
              <a:t>Building all the model with different cross validation and evaluating the models .</a:t>
            </a:r>
          </a:p>
          <a:p>
            <a:endParaRPr lang="en-IN" dirty="0"/>
          </a:p>
        </p:txBody>
      </p:sp>
    </p:spTree>
    <p:extLst>
      <p:ext uri="{BB962C8B-B14F-4D97-AF65-F5344CB8AC3E}">
        <p14:creationId xmlns:p14="http://schemas.microsoft.com/office/powerpoint/2010/main" val="253620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A476-12EF-1197-E429-DD1AFD2F5BC5}"/>
              </a:ext>
            </a:extLst>
          </p:cNvPr>
          <p:cNvSpPr>
            <a:spLocks noGrp="1"/>
          </p:cNvSpPr>
          <p:nvPr>
            <p:ph type="title"/>
          </p:nvPr>
        </p:nvSpPr>
        <p:spPr>
          <a:xfrm>
            <a:off x="0" y="42395"/>
            <a:ext cx="10515600" cy="540310"/>
          </a:xfrm>
        </p:spPr>
        <p:txBody>
          <a:bodyPr>
            <a:normAutofit/>
          </a:bodyPr>
          <a:lstStyle/>
          <a:p>
            <a:r>
              <a:rPr lang="en-IN" sz="2500" b="1" dirty="0">
                <a:latin typeface="Times New Roman" panose="02020603050405020304" pitchFamily="18" charset="0"/>
                <a:cs typeface="Times New Roman" panose="02020603050405020304" pitchFamily="18" charset="0"/>
              </a:rPr>
              <a:t>Building the models :</a:t>
            </a:r>
            <a:endParaRPr lang="en-IN" sz="2500" dirty="0"/>
          </a:p>
        </p:txBody>
      </p:sp>
      <p:sp>
        <p:nvSpPr>
          <p:cNvPr id="3" name="Content Placeholder 2">
            <a:extLst>
              <a:ext uri="{FF2B5EF4-FFF2-40B4-BE49-F238E27FC236}">
                <a16:creationId xmlns:a16="http://schemas.microsoft.com/office/drawing/2014/main" id="{62F09735-F8B4-1CE1-A36A-6D3B02BD77AE}"/>
              </a:ext>
            </a:extLst>
          </p:cNvPr>
          <p:cNvSpPr>
            <a:spLocks noGrp="1"/>
          </p:cNvSpPr>
          <p:nvPr>
            <p:ph idx="1"/>
          </p:nvPr>
        </p:nvSpPr>
        <p:spPr>
          <a:xfrm>
            <a:off x="421341" y="555812"/>
            <a:ext cx="11537577" cy="6158754"/>
          </a:xfrm>
        </p:spPr>
        <p:txBody>
          <a:bodyPr>
            <a:normAutofit fontScale="47500" lnSpcReduction="20000"/>
          </a:bodyPr>
          <a:lstStyle/>
          <a:p>
            <a:r>
              <a:rPr lang="en-IN" sz="2900" b="1" dirty="0">
                <a:latin typeface="Times New Roman" panose="02020603050405020304" pitchFamily="18" charset="0"/>
                <a:cs typeface="Times New Roman" panose="02020603050405020304" pitchFamily="18" charset="0"/>
              </a:rPr>
              <a:t>Logistic regression </a:t>
            </a:r>
            <a:r>
              <a:rPr lang="en-IN" sz="2900" dirty="0">
                <a:latin typeface="Times New Roman" panose="02020603050405020304" pitchFamily="18" charset="0"/>
                <a:cs typeface="Times New Roman" panose="02020603050405020304" pitchFamily="18" charset="0"/>
              </a:rPr>
              <a:t>, </a:t>
            </a:r>
          </a:p>
          <a:p>
            <a:pPr marL="0" indent="0">
              <a:buNone/>
            </a:pPr>
            <a:r>
              <a:rPr lang="en-IN" sz="2900" dirty="0">
                <a:latin typeface="Times New Roman" panose="02020603050405020304" pitchFamily="18" charset="0"/>
                <a:cs typeface="Times New Roman" panose="02020603050405020304" pitchFamily="18" charset="0"/>
              </a:rPr>
              <a:t>     Using default parameter.</a:t>
            </a:r>
          </a:p>
          <a:p>
            <a:r>
              <a:rPr lang="en-IN" sz="2900" b="1" dirty="0">
                <a:latin typeface="Times New Roman" panose="02020603050405020304" pitchFamily="18" charset="0"/>
                <a:cs typeface="Times New Roman" panose="02020603050405020304" pitchFamily="18" charset="0"/>
              </a:rPr>
              <a:t>Naïve Bayes ,</a:t>
            </a:r>
          </a:p>
          <a:p>
            <a:pPr marL="0" indent="0">
              <a:buNone/>
            </a:pPr>
            <a:r>
              <a:rPr lang="en-IN" sz="2900" dirty="0">
                <a:latin typeface="Times New Roman" panose="02020603050405020304" pitchFamily="18" charset="0"/>
                <a:cs typeface="Times New Roman" panose="02020603050405020304" pitchFamily="18" charset="0"/>
              </a:rPr>
              <a:t>     Using default parameter.</a:t>
            </a:r>
          </a:p>
          <a:p>
            <a:r>
              <a:rPr lang="en-IN" sz="2900" b="1" dirty="0">
                <a:latin typeface="Times New Roman" panose="02020603050405020304" pitchFamily="18" charset="0"/>
                <a:cs typeface="Times New Roman" panose="02020603050405020304" pitchFamily="18" charset="0"/>
              </a:rPr>
              <a:t>Decision Tree Classifier, </a:t>
            </a:r>
          </a:p>
          <a:p>
            <a:pPr marL="0" indent="0">
              <a:lnSpc>
                <a:spcPct val="170000"/>
              </a:lnSpc>
              <a:buNone/>
            </a:pPr>
            <a:r>
              <a:rPr lang="en-IN" sz="2900" b="1"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Using for loop for hyperparameter tuning ,So we have done tuning and chose the parameter which give lowest error and building the model using best parameters for both the cross validation.</a:t>
            </a:r>
          </a:p>
          <a:p>
            <a:pPr marL="0" indent="0">
              <a:buNone/>
            </a:pPr>
            <a:endParaRPr lang="en-IN" sz="2900" b="1" dirty="0">
              <a:latin typeface="Times New Roman" panose="02020603050405020304" pitchFamily="18" charset="0"/>
              <a:cs typeface="Times New Roman" panose="02020603050405020304" pitchFamily="18" charset="0"/>
            </a:endParaRPr>
          </a:p>
          <a:p>
            <a:pPr marL="0" indent="0">
              <a:buNone/>
            </a:pPr>
            <a:endParaRPr lang="en-IN" sz="2900" b="1" dirty="0">
              <a:latin typeface="Times New Roman" panose="02020603050405020304" pitchFamily="18" charset="0"/>
              <a:cs typeface="Times New Roman" panose="02020603050405020304" pitchFamily="18" charset="0"/>
            </a:endParaRPr>
          </a:p>
          <a:p>
            <a:pPr marL="0" indent="0">
              <a:buNone/>
            </a:pPr>
            <a:endParaRPr lang="en-IN" sz="2900" b="1" dirty="0">
              <a:latin typeface="Times New Roman" panose="02020603050405020304" pitchFamily="18" charset="0"/>
              <a:cs typeface="Times New Roman" panose="02020603050405020304" pitchFamily="18" charset="0"/>
            </a:endParaRPr>
          </a:p>
          <a:p>
            <a:r>
              <a:rPr lang="en-IN" sz="2900" b="1" dirty="0" err="1">
                <a:latin typeface="Times New Roman" panose="02020603050405020304" pitchFamily="18" charset="0"/>
                <a:cs typeface="Times New Roman" panose="02020603050405020304" pitchFamily="18" charset="0"/>
              </a:rPr>
              <a:t>Adaboost</a:t>
            </a:r>
            <a:r>
              <a:rPr lang="en-IN" sz="2900" b="1" dirty="0">
                <a:latin typeface="Times New Roman" panose="02020603050405020304" pitchFamily="18" charset="0"/>
                <a:cs typeface="Times New Roman" panose="02020603050405020304" pitchFamily="18" charset="0"/>
              </a:rPr>
              <a:t> Classifier , </a:t>
            </a:r>
          </a:p>
          <a:p>
            <a:pPr marL="0" indent="0">
              <a:lnSpc>
                <a:spcPct val="120000"/>
              </a:lnSpc>
              <a:buNone/>
            </a:pPr>
            <a:r>
              <a:rPr lang="en-IN" sz="2900" b="1"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Using for loop for hyperparameter tuning ,So we have done tuning and chose the parameter which give lowest error and building the model using best parameters for every the cross validation.</a:t>
            </a:r>
            <a:endParaRPr lang="en-IN" sz="2900" b="1" dirty="0">
              <a:latin typeface="Times New Roman" panose="02020603050405020304" pitchFamily="18" charset="0"/>
              <a:cs typeface="Times New Roman" panose="02020603050405020304" pitchFamily="18" charset="0"/>
            </a:endParaRPr>
          </a:p>
          <a:p>
            <a:pPr marL="0" indent="0">
              <a:buNone/>
            </a:pPr>
            <a:endParaRPr lang="en-IN" sz="2900" b="1" dirty="0">
              <a:latin typeface="Times New Roman" panose="02020603050405020304" pitchFamily="18" charset="0"/>
              <a:cs typeface="Times New Roman" panose="02020603050405020304" pitchFamily="18" charset="0"/>
            </a:endParaRPr>
          </a:p>
          <a:p>
            <a:pPr marL="0" indent="0">
              <a:buNone/>
            </a:pPr>
            <a:endParaRPr lang="en-IN" sz="2900" b="1" dirty="0">
              <a:latin typeface="Times New Roman" panose="02020603050405020304" pitchFamily="18" charset="0"/>
              <a:cs typeface="Times New Roman" panose="02020603050405020304" pitchFamily="18" charset="0"/>
            </a:endParaRPr>
          </a:p>
          <a:p>
            <a:pPr marL="0" indent="0">
              <a:buNone/>
            </a:pPr>
            <a:endParaRPr lang="en-IN" sz="2900" b="1"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Random Forest,</a:t>
            </a:r>
          </a:p>
          <a:p>
            <a:pPr marL="0" indent="0">
              <a:buNone/>
            </a:pPr>
            <a:r>
              <a:rPr lang="en-IN" sz="2900" b="1"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Using Grid search method for finding the best hyperparameter.</a:t>
            </a:r>
            <a:endParaRPr lang="en-IN" sz="2900" b="1" dirty="0">
              <a:latin typeface="Times New Roman" panose="02020603050405020304" pitchFamily="18" charset="0"/>
              <a:cs typeface="Times New Roman" panose="02020603050405020304" pitchFamily="18" charset="0"/>
            </a:endParaRPr>
          </a:p>
          <a:p>
            <a:r>
              <a:rPr lang="en-IN" sz="2900" b="1" dirty="0">
                <a:latin typeface="Times New Roman" panose="02020603050405020304" pitchFamily="18" charset="0"/>
                <a:cs typeface="Times New Roman" panose="02020603050405020304" pitchFamily="18" charset="0"/>
              </a:rPr>
              <a:t>Stacking ,</a:t>
            </a:r>
          </a:p>
          <a:p>
            <a:pPr marL="0" indent="0">
              <a:buNone/>
            </a:pPr>
            <a:r>
              <a:rPr lang="en-IN" sz="2900" b="1"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For Stacking using all the hyperparameter tuned model .</a:t>
            </a:r>
            <a:endParaRPr lang="en-IN" sz="29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36A9FC-CB95-6054-1784-B4720E376771}"/>
              </a:ext>
            </a:extLst>
          </p:cNvPr>
          <p:cNvPicPr>
            <a:picLocks noChangeAspect="1"/>
          </p:cNvPicPr>
          <p:nvPr/>
        </p:nvPicPr>
        <p:blipFill rotWithShape="1">
          <a:blip r:embed="rId2">
            <a:extLst>
              <a:ext uri="{28A0092B-C50C-407E-A947-70E740481C1C}">
                <a14:useLocalDpi xmlns:a14="http://schemas.microsoft.com/office/drawing/2010/main" val="0"/>
              </a:ext>
            </a:extLst>
          </a:blip>
          <a:srcRect l="24264" t="36994" r="30147" b="53333"/>
          <a:stretch/>
        </p:blipFill>
        <p:spPr>
          <a:xfrm>
            <a:off x="3056964" y="2765612"/>
            <a:ext cx="5558119" cy="663388"/>
          </a:xfrm>
          <a:prstGeom prst="rect">
            <a:avLst/>
          </a:prstGeom>
        </p:spPr>
      </p:pic>
      <p:pic>
        <p:nvPicPr>
          <p:cNvPr id="7" name="Picture 6">
            <a:extLst>
              <a:ext uri="{FF2B5EF4-FFF2-40B4-BE49-F238E27FC236}">
                <a16:creationId xmlns:a16="http://schemas.microsoft.com/office/drawing/2014/main" id="{D03FD1A8-AD3B-76A2-C930-13AE61E39C25}"/>
              </a:ext>
            </a:extLst>
          </p:cNvPr>
          <p:cNvPicPr>
            <a:picLocks noChangeAspect="1"/>
          </p:cNvPicPr>
          <p:nvPr/>
        </p:nvPicPr>
        <p:blipFill rotWithShape="1">
          <a:blip r:embed="rId3">
            <a:extLst>
              <a:ext uri="{28A0092B-C50C-407E-A947-70E740481C1C}">
                <a14:useLocalDpi xmlns:a14="http://schemas.microsoft.com/office/drawing/2010/main" val="0"/>
              </a:ext>
            </a:extLst>
          </a:blip>
          <a:srcRect l="23897" t="35948" r="37648" b="55293"/>
          <a:stretch/>
        </p:blipFill>
        <p:spPr>
          <a:xfrm>
            <a:off x="3318545" y="4489077"/>
            <a:ext cx="5178391" cy="663388"/>
          </a:xfrm>
          <a:prstGeom prst="rect">
            <a:avLst/>
          </a:prstGeom>
        </p:spPr>
      </p:pic>
    </p:spTree>
    <p:extLst>
      <p:ext uri="{BB962C8B-B14F-4D97-AF65-F5344CB8AC3E}">
        <p14:creationId xmlns:p14="http://schemas.microsoft.com/office/powerpoint/2010/main" val="466526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1079</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Helvetica Neue</vt:lpstr>
      <vt:lpstr>Times New Roman</vt:lpstr>
      <vt:lpstr>Office Theme</vt:lpstr>
      <vt:lpstr>MINI PROJECT  Classification – House Grade Prediction</vt:lpstr>
      <vt:lpstr>House Grade Classification:</vt:lpstr>
      <vt:lpstr>Data Set :</vt:lpstr>
      <vt:lpstr>EDA : Univariate, Bivariate and Multivariate Analysis</vt:lpstr>
      <vt:lpstr>Bivariate and Mutivariate Analysis :</vt:lpstr>
      <vt:lpstr>Bivariate and Mutivariate Analysis :</vt:lpstr>
      <vt:lpstr>Preparing the Data set :</vt:lpstr>
      <vt:lpstr>Classification Machine learning model :</vt:lpstr>
      <vt:lpstr>Building the models :</vt:lpstr>
      <vt:lpstr>Actual and predicted values of all models using all cross validation method :</vt:lpstr>
      <vt:lpstr>Comparision of models using Performance and Errors for different Cross validation :</vt:lpstr>
      <vt:lpstr>Interpretations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Classification – House Grade Prediction</dc:title>
  <dc:creator>Jagadhesh b</dc:creator>
  <cp:lastModifiedBy>Jagadhesh b</cp:lastModifiedBy>
  <cp:revision>7</cp:revision>
  <dcterms:created xsi:type="dcterms:W3CDTF">2022-11-10T19:04:01Z</dcterms:created>
  <dcterms:modified xsi:type="dcterms:W3CDTF">2022-11-13T20:07:45Z</dcterms:modified>
</cp:coreProperties>
</file>