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65" r:id="rId12"/>
    <p:sldId id="26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A8F9-2506-534B-1ECF-94C3D3803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E94A2F-A267-A3A8-745C-4A5BA26E2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123947-BA2E-7248-50E6-2AF481321552}"/>
              </a:ext>
            </a:extLst>
          </p:cNvPr>
          <p:cNvSpPr>
            <a:spLocks noGrp="1"/>
          </p:cNvSpPr>
          <p:nvPr>
            <p:ph type="dt" sz="half" idx="10"/>
          </p:nvPr>
        </p:nvSpPr>
        <p:spPr/>
        <p:txBody>
          <a:bodyPr/>
          <a:lstStyle/>
          <a:p>
            <a:fld id="{BD402621-0744-416D-AD4E-05AE9E2CE051}" type="datetimeFigureOut">
              <a:rPr lang="en-IN" smtClean="0"/>
              <a:t>14-11-2022</a:t>
            </a:fld>
            <a:endParaRPr lang="en-IN"/>
          </a:p>
        </p:txBody>
      </p:sp>
      <p:sp>
        <p:nvSpPr>
          <p:cNvPr id="5" name="Footer Placeholder 4">
            <a:extLst>
              <a:ext uri="{FF2B5EF4-FFF2-40B4-BE49-F238E27FC236}">
                <a16:creationId xmlns:a16="http://schemas.microsoft.com/office/drawing/2014/main" id="{4F1E6800-1919-4015-DD75-2F9284D8C1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87152A-A1D8-4964-0344-06A71D028210}"/>
              </a:ext>
            </a:extLst>
          </p:cNvPr>
          <p:cNvSpPr>
            <a:spLocks noGrp="1"/>
          </p:cNvSpPr>
          <p:nvPr>
            <p:ph type="sldNum" sz="quarter" idx="12"/>
          </p:nvPr>
        </p:nvSpPr>
        <p:spPr/>
        <p:txBody>
          <a:bodyPr/>
          <a:lstStyle/>
          <a:p>
            <a:fld id="{0AC3818E-3CF7-4FE4-8059-F62CA4B86BA9}" type="slidenum">
              <a:rPr lang="en-IN" smtClean="0"/>
              <a:t>‹#›</a:t>
            </a:fld>
            <a:endParaRPr lang="en-IN"/>
          </a:p>
        </p:txBody>
      </p:sp>
    </p:spTree>
    <p:extLst>
      <p:ext uri="{BB962C8B-B14F-4D97-AF65-F5344CB8AC3E}">
        <p14:creationId xmlns:p14="http://schemas.microsoft.com/office/powerpoint/2010/main" val="2903222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8006-7480-8DAE-4BF2-A4C5F125ED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D3905D-EDF6-1A06-94E6-DB9BDF2EF3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DF5474-5162-B45B-0DC1-3CE0717C0F50}"/>
              </a:ext>
            </a:extLst>
          </p:cNvPr>
          <p:cNvSpPr>
            <a:spLocks noGrp="1"/>
          </p:cNvSpPr>
          <p:nvPr>
            <p:ph type="dt" sz="half" idx="10"/>
          </p:nvPr>
        </p:nvSpPr>
        <p:spPr/>
        <p:txBody>
          <a:bodyPr/>
          <a:lstStyle/>
          <a:p>
            <a:fld id="{BD402621-0744-416D-AD4E-05AE9E2CE051}" type="datetimeFigureOut">
              <a:rPr lang="en-IN" smtClean="0"/>
              <a:t>14-11-2022</a:t>
            </a:fld>
            <a:endParaRPr lang="en-IN"/>
          </a:p>
        </p:txBody>
      </p:sp>
      <p:sp>
        <p:nvSpPr>
          <p:cNvPr id="5" name="Footer Placeholder 4">
            <a:extLst>
              <a:ext uri="{FF2B5EF4-FFF2-40B4-BE49-F238E27FC236}">
                <a16:creationId xmlns:a16="http://schemas.microsoft.com/office/drawing/2014/main" id="{6483BB7C-4482-80AE-3417-90841CE51A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A5E564-6379-AE16-2BEF-F455B8331A01}"/>
              </a:ext>
            </a:extLst>
          </p:cNvPr>
          <p:cNvSpPr>
            <a:spLocks noGrp="1"/>
          </p:cNvSpPr>
          <p:nvPr>
            <p:ph type="sldNum" sz="quarter" idx="12"/>
          </p:nvPr>
        </p:nvSpPr>
        <p:spPr/>
        <p:txBody>
          <a:bodyPr/>
          <a:lstStyle/>
          <a:p>
            <a:fld id="{0AC3818E-3CF7-4FE4-8059-F62CA4B86BA9}" type="slidenum">
              <a:rPr lang="en-IN" smtClean="0"/>
              <a:t>‹#›</a:t>
            </a:fld>
            <a:endParaRPr lang="en-IN"/>
          </a:p>
        </p:txBody>
      </p:sp>
    </p:spTree>
    <p:extLst>
      <p:ext uri="{BB962C8B-B14F-4D97-AF65-F5344CB8AC3E}">
        <p14:creationId xmlns:p14="http://schemas.microsoft.com/office/powerpoint/2010/main" val="71291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2AF0EA-673E-8112-D9C3-FC8C6EA664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A0C393-7F26-F2D7-03F0-FFD2E10963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5BEB6-B178-34D2-4610-987100F3710B}"/>
              </a:ext>
            </a:extLst>
          </p:cNvPr>
          <p:cNvSpPr>
            <a:spLocks noGrp="1"/>
          </p:cNvSpPr>
          <p:nvPr>
            <p:ph type="dt" sz="half" idx="10"/>
          </p:nvPr>
        </p:nvSpPr>
        <p:spPr/>
        <p:txBody>
          <a:bodyPr/>
          <a:lstStyle/>
          <a:p>
            <a:fld id="{BD402621-0744-416D-AD4E-05AE9E2CE051}" type="datetimeFigureOut">
              <a:rPr lang="en-IN" smtClean="0"/>
              <a:t>14-11-2022</a:t>
            </a:fld>
            <a:endParaRPr lang="en-IN"/>
          </a:p>
        </p:txBody>
      </p:sp>
      <p:sp>
        <p:nvSpPr>
          <p:cNvPr id="5" name="Footer Placeholder 4">
            <a:extLst>
              <a:ext uri="{FF2B5EF4-FFF2-40B4-BE49-F238E27FC236}">
                <a16:creationId xmlns:a16="http://schemas.microsoft.com/office/drawing/2014/main" id="{C3ABC64C-B3E7-DC67-3408-CE6FD633A2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A416C5-382E-A87B-9A6D-97A8B5E8275D}"/>
              </a:ext>
            </a:extLst>
          </p:cNvPr>
          <p:cNvSpPr>
            <a:spLocks noGrp="1"/>
          </p:cNvSpPr>
          <p:nvPr>
            <p:ph type="sldNum" sz="quarter" idx="12"/>
          </p:nvPr>
        </p:nvSpPr>
        <p:spPr/>
        <p:txBody>
          <a:bodyPr/>
          <a:lstStyle/>
          <a:p>
            <a:fld id="{0AC3818E-3CF7-4FE4-8059-F62CA4B86BA9}" type="slidenum">
              <a:rPr lang="en-IN" smtClean="0"/>
              <a:t>‹#›</a:t>
            </a:fld>
            <a:endParaRPr lang="en-IN"/>
          </a:p>
        </p:txBody>
      </p:sp>
    </p:spTree>
    <p:extLst>
      <p:ext uri="{BB962C8B-B14F-4D97-AF65-F5344CB8AC3E}">
        <p14:creationId xmlns:p14="http://schemas.microsoft.com/office/powerpoint/2010/main" val="330102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BDA9F-C9E0-05A4-E55D-2E73CBBE7B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2BD27E-CBB0-B534-8D1D-E224ECB5F1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0EC99E-5A71-5CC1-F5BA-7323EC0719D6}"/>
              </a:ext>
            </a:extLst>
          </p:cNvPr>
          <p:cNvSpPr>
            <a:spLocks noGrp="1"/>
          </p:cNvSpPr>
          <p:nvPr>
            <p:ph type="dt" sz="half" idx="10"/>
          </p:nvPr>
        </p:nvSpPr>
        <p:spPr/>
        <p:txBody>
          <a:bodyPr/>
          <a:lstStyle/>
          <a:p>
            <a:fld id="{BD402621-0744-416D-AD4E-05AE9E2CE051}" type="datetimeFigureOut">
              <a:rPr lang="en-IN" smtClean="0"/>
              <a:t>14-11-2022</a:t>
            </a:fld>
            <a:endParaRPr lang="en-IN"/>
          </a:p>
        </p:txBody>
      </p:sp>
      <p:sp>
        <p:nvSpPr>
          <p:cNvPr id="5" name="Footer Placeholder 4">
            <a:extLst>
              <a:ext uri="{FF2B5EF4-FFF2-40B4-BE49-F238E27FC236}">
                <a16:creationId xmlns:a16="http://schemas.microsoft.com/office/drawing/2014/main" id="{D0E86188-79A3-061C-2946-9EC8228F73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FF31E2-9CB4-5DE9-FB0A-181E9321658F}"/>
              </a:ext>
            </a:extLst>
          </p:cNvPr>
          <p:cNvSpPr>
            <a:spLocks noGrp="1"/>
          </p:cNvSpPr>
          <p:nvPr>
            <p:ph type="sldNum" sz="quarter" idx="12"/>
          </p:nvPr>
        </p:nvSpPr>
        <p:spPr/>
        <p:txBody>
          <a:bodyPr/>
          <a:lstStyle/>
          <a:p>
            <a:fld id="{0AC3818E-3CF7-4FE4-8059-F62CA4B86BA9}" type="slidenum">
              <a:rPr lang="en-IN" smtClean="0"/>
              <a:t>‹#›</a:t>
            </a:fld>
            <a:endParaRPr lang="en-IN"/>
          </a:p>
        </p:txBody>
      </p:sp>
    </p:spTree>
    <p:extLst>
      <p:ext uri="{BB962C8B-B14F-4D97-AF65-F5344CB8AC3E}">
        <p14:creationId xmlns:p14="http://schemas.microsoft.com/office/powerpoint/2010/main" val="4430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6FA8-B308-1E17-2F55-618747F69F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C40522-5B44-DF3B-F858-3662EEB510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734CCF-0338-2AD4-48B8-3588969802F7}"/>
              </a:ext>
            </a:extLst>
          </p:cNvPr>
          <p:cNvSpPr>
            <a:spLocks noGrp="1"/>
          </p:cNvSpPr>
          <p:nvPr>
            <p:ph type="dt" sz="half" idx="10"/>
          </p:nvPr>
        </p:nvSpPr>
        <p:spPr/>
        <p:txBody>
          <a:bodyPr/>
          <a:lstStyle/>
          <a:p>
            <a:fld id="{BD402621-0744-416D-AD4E-05AE9E2CE051}" type="datetimeFigureOut">
              <a:rPr lang="en-IN" smtClean="0"/>
              <a:t>14-11-2022</a:t>
            </a:fld>
            <a:endParaRPr lang="en-IN"/>
          </a:p>
        </p:txBody>
      </p:sp>
      <p:sp>
        <p:nvSpPr>
          <p:cNvPr id="5" name="Footer Placeholder 4">
            <a:extLst>
              <a:ext uri="{FF2B5EF4-FFF2-40B4-BE49-F238E27FC236}">
                <a16:creationId xmlns:a16="http://schemas.microsoft.com/office/drawing/2014/main" id="{EEC9AC9B-811F-E0B5-9CD5-7F5045D454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1A890D-9620-AAD5-EEB0-EFAFEC88F557}"/>
              </a:ext>
            </a:extLst>
          </p:cNvPr>
          <p:cNvSpPr>
            <a:spLocks noGrp="1"/>
          </p:cNvSpPr>
          <p:nvPr>
            <p:ph type="sldNum" sz="quarter" idx="12"/>
          </p:nvPr>
        </p:nvSpPr>
        <p:spPr/>
        <p:txBody>
          <a:bodyPr/>
          <a:lstStyle/>
          <a:p>
            <a:fld id="{0AC3818E-3CF7-4FE4-8059-F62CA4B86BA9}" type="slidenum">
              <a:rPr lang="en-IN" smtClean="0"/>
              <a:t>‹#›</a:t>
            </a:fld>
            <a:endParaRPr lang="en-IN"/>
          </a:p>
        </p:txBody>
      </p:sp>
    </p:spTree>
    <p:extLst>
      <p:ext uri="{BB962C8B-B14F-4D97-AF65-F5344CB8AC3E}">
        <p14:creationId xmlns:p14="http://schemas.microsoft.com/office/powerpoint/2010/main" val="745315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6B12C-164B-9F22-B0F8-B15FD2F8B0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8F2F4B-90AB-A964-79BB-F6F3975E9E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BAE8BD-67BC-5D62-7AB5-682BFA6B1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EB6D5B-408D-4C59-9388-536AAA094FC4}"/>
              </a:ext>
            </a:extLst>
          </p:cNvPr>
          <p:cNvSpPr>
            <a:spLocks noGrp="1"/>
          </p:cNvSpPr>
          <p:nvPr>
            <p:ph type="dt" sz="half" idx="10"/>
          </p:nvPr>
        </p:nvSpPr>
        <p:spPr/>
        <p:txBody>
          <a:bodyPr/>
          <a:lstStyle/>
          <a:p>
            <a:fld id="{BD402621-0744-416D-AD4E-05AE9E2CE051}" type="datetimeFigureOut">
              <a:rPr lang="en-IN" smtClean="0"/>
              <a:t>14-11-2022</a:t>
            </a:fld>
            <a:endParaRPr lang="en-IN"/>
          </a:p>
        </p:txBody>
      </p:sp>
      <p:sp>
        <p:nvSpPr>
          <p:cNvPr id="6" name="Footer Placeholder 5">
            <a:extLst>
              <a:ext uri="{FF2B5EF4-FFF2-40B4-BE49-F238E27FC236}">
                <a16:creationId xmlns:a16="http://schemas.microsoft.com/office/drawing/2014/main" id="{92703AAF-CFE8-BCC9-2E48-B49EBFB3FD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64589F-A716-BC1E-47F3-814AAE23E284}"/>
              </a:ext>
            </a:extLst>
          </p:cNvPr>
          <p:cNvSpPr>
            <a:spLocks noGrp="1"/>
          </p:cNvSpPr>
          <p:nvPr>
            <p:ph type="sldNum" sz="quarter" idx="12"/>
          </p:nvPr>
        </p:nvSpPr>
        <p:spPr/>
        <p:txBody>
          <a:bodyPr/>
          <a:lstStyle/>
          <a:p>
            <a:fld id="{0AC3818E-3CF7-4FE4-8059-F62CA4B86BA9}" type="slidenum">
              <a:rPr lang="en-IN" smtClean="0"/>
              <a:t>‹#›</a:t>
            </a:fld>
            <a:endParaRPr lang="en-IN"/>
          </a:p>
        </p:txBody>
      </p:sp>
    </p:spTree>
    <p:extLst>
      <p:ext uri="{BB962C8B-B14F-4D97-AF65-F5344CB8AC3E}">
        <p14:creationId xmlns:p14="http://schemas.microsoft.com/office/powerpoint/2010/main" val="1083735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AFD44-FEAA-E086-9734-B42179E3B3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7C7320-BA92-5B64-3A53-9982130C77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3FD626-8636-C76E-A607-19017DCD78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1BEE5E-73F6-F961-2DFA-F781A00F64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B85276-F7FF-B254-95A3-EC173626D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D61104-6286-B758-88AD-B76BA7A815B8}"/>
              </a:ext>
            </a:extLst>
          </p:cNvPr>
          <p:cNvSpPr>
            <a:spLocks noGrp="1"/>
          </p:cNvSpPr>
          <p:nvPr>
            <p:ph type="dt" sz="half" idx="10"/>
          </p:nvPr>
        </p:nvSpPr>
        <p:spPr/>
        <p:txBody>
          <a:bodyPr/>
          <a:lstStyle/>
          <a:p>
            <a:fld id="{BD402621-0744-416D-AD4E-05AE9E2CE051}" type="datetimeFigureOut">
              <a:rPr lang="en-IN" smtClean="0"/>
              <a:t>14-11-2022</a:t>
            </a:fld>
            <a:endParaRPr lang="en-IN"/>
          </a:p>
        </p:txBody>
      </p:sp>
      <p:sp>
        <p:nvSpPr>
          <p:cNvPr id="8" name="Footer Placeholder 7">
            <a:extLst>
              <a:ext uri="{FF2B5EF4-FFF2-40B4-BE49-F238E27FC236}">
                <a16:creationId xmlns:a16="http://schemas.microsoft.com/office/drawing/2014/main" id="{D225929E-BD1A-A472-199C-AA7AD64012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D44DD2-E88D-4399-EA90-025690A047E8}"/>
              </a:ext>
            </a:extLst>
          </p:cNvPr>
          <p:cNvSpPr>
            <a:spLocks noGrp="1"/>
          </p:cNvSpPr>
          <p:nvPr>
            <p:ph type="sldNum" sz="quarter" idx="12"/>
          </p:nvPr>
        </p:nvSpPr>
        <p:spPr/>
        <p:txBody>
          <a:bodyPr/>
          <a:lstStyle/>
          <a:p>
            <a:fld id="{0AC3818E-3CF7-4FE4-8059-F62CA4B86BA9}" type="slidenum">
              <a:rPr lang="en-IN" smtClean="0"/>
              <a:t>‹#›</a:t>
            </a:fld>
            <a:endParaRPr lang="en-IN"/>
          </a:p>
        </p:txBody>
      </p:sp>
    </p:spTree>
    <p:extLst>
      <p:ext uri="{BB962C8B-B14F-4D97-AF65-F5344CB8AC3E}">
        <p14:creationId xmlns:p14="http://schemas.microsoft.com/office/powerpoint/2010/main" val="2045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9EE9-380D-BD32-5C35-325EEEEA1F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C36680-109D-69D8-3E9D-1CDBEA048AC4}"/>
              </a:ext>
            </a:extLst>
          </p:cNvPr>
          <p:cNvSpPr>
            <a:spLocks noGrp="1"/>
          </p:cNvSpPr>
          <p:nvPr>
            <p:ph type="dt" sz="half" idx="10"/>
          </p:nvPr>
        </p:nvSpPr>
        <p:spPr/>
        <p:txBody>
          <a:bodyPr/>
          <a:lstStyle/>
          <a:p>
            <a:fld id="{BD402621-0744-416D-AD4E-05AE9E2CE051}" type="datetimeFigureOut">
              <a:rPr lang="en-IN" smtClean="0"/>
              <a:t>14-11-2022</a:t>
            </a:fld>
            <a:endParaRPr lang="en-IN"/>
          </a:p>
        </p:txBody>
      </p:sp>
      <p:sp>
        <p:nvSpPr>
          <p:cNvPr id="4" name="Footer Placeholder 3">
            <a:extLst>
              <a:ext uri="{FF2B5EF4-FFF2-40B4-BE49-F238E27FC236}">
                <a16:creationId xmlns:a16="http://schemas.microsoft.com/office/drawing/2014/main" id="{B0159367-8687-486B-9E32-8E462336F4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F74BB3-D76E-3556-49ED-4869B48A8E30}"/>
              </a:ext>
            </a:extLst>
          </p:cNvPr>
          <p:cNvSpPr>
            <a:spLocks noGrp="1"/>
          </p:cNvSpPr>
          <p:nvPr>
            <p:ph type="sldNum" sz="quarter" idx="12"/>
          </p:nvPr>
        </p:nvSpPr>
        <p:spPr/>
        <p:txBody>
          <a:bodyPr/>
          <a:lstStyle/>
          <a:p>
            <a:fld id="{0AC3818E-3CF7-4FE4-8059-F62CA4B86BA9}" type="slidenum">
              <a:rPr lang="en-IN" smtClean="0"/>
              <a:t>‹#›</a:t>
            </a:fld>
            <a:endParaRPr lang="en-IN"/>
          </a:p>
        </p:txBody>
      </p:sp>
    </p:spTree>
    <p:extLst>
      <p:ext uri="{BB962C8B-B14F-4D97-AF65-F5344CB8AC3E}">
        <p14:creationId xmlns:p14="http://schemas.microsoft.com/office/powerpoint/2010/main" val="424025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535BDF-2D9A-39C3-3E18-13923B89285F}"/>
              </a:ext>
            </a:extLst>
          </p:cNvPr>
          <p:cNvSpPr>
            <a:spLocks noGrp="1"/>
          </p:cNvSpPr>
          <p:nvPr>
            <p:ph type="dt" sz="half" idx="10"/>
          </p:nvPr>
        </p:nvSpPr>
        <p:spPr/>
        <p:txBody>
          <a:bodyPr/>
          <a:lstStyle/>
          <a:p>
            <a:fld id="{BD402621-0744-416D-AD4E-05AE9E2CE051}" type="datetimeFigureOut">
              <a:rPr lang="en-IN" smtClean="0"/>
              <a:t>14-11-2022</a:t>
            </a:fld>
            <a:endParaRPr lang="en-IN"/>
          </a:p>
        </p:txBody>
      </p:sp>
      <p:sp>
        <p:nvSpPr>
          <p:cNvPr id="3" name="Footer Placeholder 2">
            <a:extLst>
              <a:ext uri="{FF2B5EF4-FFF2-40B4-BE49-F238E27FC236}">
                <a16:creationId xmlns:a16="http://schemas.microsoft.com/office/drawing/2014/main" id="{4166A9D6-2A04-03AD-EAF0-5171E021FC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CFC097-468C-9991-8F29-0E35D70E1A34}"/>
              </a:ext>
            </a:extLst>
          </p:cNvPr>
          <p:cNvSpPr>
            <a:spLocks noGrp="1"/>
          </p:cNvSpPr>
          <p:nvPr>
            <p:ph type="sldNum" sz="quarter" idx="12"/>
          </p:nvPr>
        </p:nvSpPr>
        <p:spPr/>
        <p:txBody>
          <a:bodyPr/>
          <a:lstStyle/>
          <a:p>
            <a:fld id="{0AC3818E-3CF7-4FE4-8059-F62CA4B86BA9}" type="slidenum">
              <a:rPr lang="en-IN" smtClean="0"/>
              <a:t>‹#›</a:t>
            </a:fld>
            <a:endParaRPr lang="en-IN"/>
          </a:p>
        </p:txBody>
      </p:sp>
    </p:spTree>
    <p:extLst>
      <p:ext uri="{BB962C8B-B14F-4D97-AF65-F5344CB8AC3E}">
        <p14:creationId xmlns:p14="http://schemas.microsoft.com/office/powerpoint/2010/main" val="271178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4BBE3-2832-6843-6B1A-11D6F2D02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309553-E7A6-9830-2283-FAC58CE791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048AD9-C645-1D23-0BE7-A7069F801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073ED-169E-8C73-20DA-BB426AB471CB}"/>
              </a:ext>
            </a:extLst>
          </p:cNvPr>
          <p:cNvSpPr>
            <a:spLocks noGrp="1"/>
          </p:cNvSpPr>
          <p:nvPr>
            <p:ph type="dt" sz="half" idx="10"/>
          </p:nvPr>
        </p:nvSpPr>
        <p:spPr/>
        <p:txBody>
          <a:bodyPr/>
          <a:lstStyle/>
          <a:p>
            <a:fld id="{BD402621-0744-416D-AD4E-05AE9E2CE051}" type="datetimeFigureOut">
              <a:rPr lang="en-IN" smtClean="0"/>
              <a:t>14-11-2022</a:t>
            </a:fld>
            <a:endParaRPr lang="en-IN"/>
          </a:p>
        </p:txBody>
      </p:sp>
      <p:sp>
        <p:nvSpPr>
          <p:cNvPr id="6" name="Footer Placeholder 5">
            <a:extLst>
              <a:ext uri="{FF2B5EF4-FFF2-40B4-BE49-F238E27FC236}">
                <a16:creationId xmlns:a16="http://schemas.microsoft.com/office/drawing/2014/main" id="{E64965B1-0A7F-B4A0-DD34-16706C531C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DDCE9-55C1-8FCB-820E-4655FB75A990}"/>
              </a:ext>
            </a:extLst>
          </p:cNvPr>
          <p:cNvSpPr>
            <a:spLocks noGrp="1"/>
          </p:cNvSpPr>
          <p:nvPr>
            <p:ph type="sldNum" sz="quarter" idx="12"/>
          </p:nvPr>
        </p:nvSpPr>
        <p:spPr/>
        <p:txBody>
          <a:bodyPr/>
          <a:lstStyle/>
          <a:p>
            <a:fld id="{0AC3818E-3CF7-4FE4-8059-F62CA4B86BA9}" type="slidenum">
              <a:rPr lang="en-IN" smtClean="0"/>
              <a:t>‹#›</a:t>
            </a:fld>
            <a:endParaRPr lang="en-IN"/>
          </a:p>
        </p:txBody>
      </p:sp>
    </p:spTree>
    <p:extLst>
      <p:ext uri="{BB962C8B-B14F-4D97-AF65-F5344CB8AC3E}">
        <p14:creationId xmlns:p14="http://schemas.microsoft.com/office/powerpoint/2010/main" val="354263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1106-08D3-4DF0-A060-EDE91E4B4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97B2EC-E903-0631-12D5-502A6ECD5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225340-B804-753B-BCD4-4D381970B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32F6D-C39E-BB5D-4658-615BFAF4D771}"/>
              </a:ext>
            </a:extLst>
          </p:cNvPr>
          <p:cNvSpPr>
            <a:spLocks noGrp="1"/>
          </p:cNvSpPr>
          <p:nvPr>
            <p:ph type="dt" sz="half" idx="10"/>
          </p:nvPr>
        </p:nvSpPr>
        <p:spPr/>
        <p:txBody>
          <a:bodyPr/>
          <a:lstStyle/>
          <a:p>
            <a:fld id="{BD402621-0744-416D-AD4E-05AE9E2CE051}" type="datetimeFigureOut">
              <a:rPr lang="en-IN" smtClean="0"/>
              <a:t>14-11-2022</a:t>
            </a:fld>
            <a:endParaRPr lang="en-IN"/>
          </a:p>
        </p:txBody>
      </p:sp>
      <p:sp>
        <p:nvSpPr>
          <p:cNvPr id="6" name="Footer Placeholder 5">
            <a:extLst>
              <a:ext uri="{FF2B5EF4-FFF2-40B4-BE49-F238E27FC236}">
                <a16:creationId xmlns:a16="http://schemas.microsoft.com/office/drawing/2014/main" id="{2F281020-4AF0-D1B5-E0A8-A2E31CE21C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75390A-B9A2-9997-D60A-AC5A948FE778}"/>
              </a:ext>
            </a:extLst>
          </p:cNvPr>
          <p:cNvSpPr>
            <a:spLocks noGrp="1"/>
          </p:cNvSpPr>
          <p:nvPr>
            <p:ph type="sldNum" sz="quarter" idx="12"/>
          </p:nvPr>
        </p:nvSpPr>
        <p:spPr/>
        <p:txBody>
          <a:bodyPr/>
          <a:lstStyle/>
          <a:p>
            <a:fld id="{0AC3818E-3CF7-4FE4-8059-F62CA4B86BA9}" type="slidenum">
              <a:rPr lang="en-IN" smtClean="0"/>
              <a:t>‹#›</a:t>
            </a:fld>
            <a:endParaRPr lang="en-IN"/>
          </a:p>
        </p:txBody>
      </p:sp>
    </p:spTree>
    <p:extLst>
      <p:ext uri="{BB962C8B-B14F-4D97-AF65-F5344CB8AC3E}">
        <p14:creationId xmlns:p14="http://schemas.microsoft.com/office/powerpoint/2010/main" val="245437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B9358E-C26F-8C1A-8624-B2CA901541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493769-8D53-6012-62FD-B3CC48B4DA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FED88F-D868-A172-5CE7-C374125008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02621-0744-416D-AD4E-05AE9E2CE051}" type="datetimeFigureOut">
              <a:rPr lang="en-IN" smtClean="0"/>
              <a:t>14-11-2022</a:t>
            </a:fld>
            <a:endParaRPr lang="en-IN"/>
          </a:p>
        </p:txBody>
      </p:sp>
      <p:sp>
        <p:nvSpPr>
          <p:cNvPr id="5" name="Footer Placeholder 4">
            <a:extLst>
              <a:ext uri="{FF2B5EF4-FFF2-40B4-BE49-F238E27FC236}">
                <a16:creationId xmlns:a16="http://schemas.microsoft.com/office/drawing/2014/main" id="{23785CBA-9675-74B2-3C48-E5C91D5C17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AA2E74-D178-04D3-17CD-985A3D0DF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3818E-3CF7-4FE4-8059-F62CA4B86BA9}" type="slidenum">
              <a:rPr lang="en-IN" smtClean="0"/>
              <a:t>‹#›</a:t>
            </a:fld>
            <a:endParaRPr lang="en-IN"/>
          </a:p>
        </p:txBody>
      </p:sp>
    </p:spTree>
    <p:extLst>
      <p:ext uri="{BB962C8B-B14F-4D97-AF65-F5344CB8AC3E}">
        <p14:creationId xmlns:p14="http://schemas.microsoft.com/office/powerpoint/2010/main" val="2241644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FC40A-E899-1C00-B6FB-28D6FA48C125}"/>
              </a:ext>
            </a:extLst>
          </p:cNvPr>
          <p:cNvSpPr>
            <a:spLocks noGrp="1"/>
          </p:cNvSpPr>
          <p:nvPr>
            <p:ph type="ctrTitle"/>
          </p:nvPr>
        </p:nvSpPr>
        <p:spPr/>
        <p:txBody>
          <a:bodyPr>
            <a:normAutofit/>
          </a:bodyPr>
          <a:lstStyle/>
          <a:p>
            <a:r>
              <a:rPr lang="en-IN" sz="4000" u="sng" dirty="0">
                <a:latin typeface="Times New Roman" panose="02020603050405020304" pitchFamily="18" charset="0"/>
                <a:cs typeface="Times New Roman" panose="02020603050405020304" pitchFamily="18" charset="0"/>
              </a:rPr>
              <a:t>MINI PROJECT </a:t>
            </a:r>
            <a:br>
              <a:rPr lang="en-IN" sz="4000" dirty="0">
                <a:latin typeface="Times New Roman" panose="02020603050405020304" pitchFamily="18" charset="0"/>
                <a:cs typeface="Times New Roman" panose="02020603050405020304" pitchFamily="18" charset="0"/>
              </a:rPr>
            </a:br>
            <a:r>
              <a:rPr lang="en-US" sz="4000" u="sng" dirty="0">
                <a:latin typeface="Times New Roman" panose="02020603050405020304" pitchFamily="18" charset="0"/>
                <a:cs typeface="Times New Roman" panose="02020603050405020304" pitchFamily="18" charset="0"/>
              </a:rPr>
              <a:t>Regression – prediction of store sales </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0598DF8-BEA8-EF36-4381-BFB43A7C59F3}"/>
              </a:ext>
            </a:extLst>
          </p:cNvPr>
          <p:cNvSpPr>
            <a:spLocks noGrp="1"/>
          </p:cNvSpPr>
          <p:nvPr>
            <p:ph type="subTitle" idx="1"/>
          </p:nvPr>
        </p:nvSpPr>
        <p:spPr>
          <a:xfrm>
            <a:off x="9565341" y="5202238"/>
            <a:ext cx="1990165" cy="1655762"/>
          </a:xfrm>
        </p:spPr>
        <p:txBody>
          <a:bodyPr/>
          <a:lstStyle/>
          <a:p>
            <a:r>
              <a:rPr lang="en-IN" sz="1400" dirty="0">
                <a:latin typeface="Times New Roman" panose="02020603050405020304" pitchFamily="18" charset="0"/>
                <a:cs typeface="Times New Roman" panose="02020603050405020304" pitchFamily="18" charset="0"/>
              </a:rPr>
              <a:t>By,</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B.Jagadhesh</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DSFT8</a:t>
            </a:r>
          </a:p>
          <a:p>
            <a:endParaRPr lang="en-IN" dirty="0"/>
          </a:p>
        </p:txBody>
      </p:sp>
    </p:spTree>
    <p:extLst>
      <p:ext uri="{BB962C8B-B14F-4D97-AF65-F5344CB8AC3E}">
        <p14:creationId xmlns:p14="http://schemas.microsoft.com/office/powerpoint/2010/main" val="6036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B01AB-2E33-3E69-B412-1A8A05ACFB7B}"/>
              </a:ext>
            </a:extLst>
          </p:cNvPr>
          <p:cNvSpPr>
            <a:spLocks noGrp="1"/>
          </p:cNvSpPr>
          <p:nvPr>
            <p:ph type="title"/>
          </p:nvPr>
        </p:nvSpPr>
        <p:spPr>
          <a:xfrm>
            <a:off x="838200" y="365125"/>
            <a:ext cx="10515600" cy="773393"/>
          </a:xfrm>
        </p:spPr>
        <p:txBody>
          <a:bodyPr>
            <a:normAutofit/>
          </a:bodyPr>
          <a:lstStyle/>
          <a:p>
            <a:r>
              <a:rPr lang="en-IN" sz="2500" b="1" dirty="0" err="1">
                <a:latin typeface="Times New Roman" panose="02020603050405020304" pitchFamily="18" charset="0"/>
                <a:cs typeface="Times New Roman" panose="02020603050405020304" pitchFamily="18" charset="0"/>
              </a:rPr>
              <a:t>Comparision</a:t>
            </a:r>
            <a:r>
              <a:rPr lang="en-IN" sz="2500" b="1" dirty="0">
                <a:latin typeface="Times New Roman" panose="02020603050405020304" pitchFamily="18" charset="0"/>
                <a:cs typeface="Times New Roman" panose="02020603050405020304" pitchFamily="18" charset="0"/>
              </a:rPr>
              <a:t> of models using R^2 and Errors :</a:t>
            </a:r>
          </a:p>
        </p:txBody>
      </p:sp>
      <p:sp>
        <p:nvSpPr>
          <p:cNvPr id="3" name="Content Placeholder 2">
            <a:extLst>
              <a:ext uri="{FF2B5EF4-FFF2-40B4-BE49-F238E27FC236}">
                <a16:creationId xmlns:a16="http://schemas.microsoft.com/office/drawing/2014/main" id="{07DB102B-E4DF-D40F-0195-FECF953B9831}"/>
              </a:ext>
            </a:extLst>
          </p:cNvPr>
          <p:cNvSpPr>
            <a:spLocks noGrp="1"/>
          </p:cNvSpPr>
          <p:nvPr>
            <p:ph idx="1"/>
          </p:nvPr>
        </p:nvSpPr>
        <p:spPr>
          <a:xfrm>
            <a:off x="838200" y="1299882"/>
            <a:ext cx="5741894" cy="5558118"/>
          </a:xfrm>
        </p:spPr>
        <p:txBody>
          <a:bodyPr>
            <a:normAutofit/>
          </a:bodyPr>
          <a:lstStyle/>
          <a:p>
            <a:pPr>
              <a:lnSpc>
                <a:spcPct val="100000"/>
              </a:lnSpc>
            </a:pPr>
            <a:r>
              <a:rPr lang="en-IN" sz="1600" b="1" dirty="0">
                <a:latin typeface="Times New Roman" panose="02020603050405020304" pitchFamily="18" charset="0"/>
                <a:cs typeface="Times New Roman" panose="02020603050405020304" pitchFamily="18" charset="0"/>
              </a:rPr>
              <a:t>Holdout Method :</a:t>
            </a:r>
          </a:p>
          <a:p>
            <a:pPr marL="0" indent="0">
              <a:lnSpc>
                <a:spcPct val="100000"/>
              </a:lnSpc>
              <a:buNone/>
            </a:pPr>
            <a:r>
              <a:rPr lang="en-IN" sz="1600" dirty="0">
                <a:latin typeface="Times New Roman" panose="02020603050405020304" pitchFamily="18" charset="0"/>
                <a:cs typeface="Times New Roman" panose="02020603050405020304" pitchFamily="18" charset="0"/>
              </a:rPr>
              <a:t>    1)  Random Forest , Stacked , Decision Tree are giving good performance and low error rates.</a:t>
            </a:r>
          </a:p>
          <a:p>
            <a:pPr marL="0" indent="0">
              <a:lnSpc>
                <a:spcPct val="100000"/>
              </a:lnSpc>
              <a:buNone/>
            </a:pPr>
            <a:r>
              <a:rPr lang="en-IN" sz="1600" dirty="0">
                <a:latin typeface="Times New Roman" panose="02020603050405020304" pitchFamily="18" charset="0"/>
                <a:cs typeface="Times New Roman" panose="02020603050405020304" pitchFamily="18" charset="0"/>
              </a:rPr>
              <a:t>    2)  Stacked Model has the highest scores and low error rates than compared to all other regressor models.</a:t>
            </a:r>
          </a:p>
          <a:p>
            <a:pPr>
              <a:lnSpc>
                <a:spcPct val="100000"/>
              </a:lnSpc>
            </a:pPr>
            <a:endParaRPr lang="en-IN" sz="1600" b="1" dirty="0">
              <a:latin typeface="Times New Roman" panose="02020603050405020304" pitchFamily="18" charset="0"/>
              <a:cs typeface="Times New Roman" panose="02020603050405020304" pitchFamily="18" charset="0"/>
            </a:endParaRPr>
          </a:p>
          <a:p>
            <a:pPr marL="0" indent="0">
              <a:lnSpc>
                <a:spcPct val="100000"/>
              </a:lnSpc>
              <a:buNone/>
            </a:pPr>
            <a:endParaRPr lang="en-IN" sz="1600" b="1" dirty="0">
              <a:latin typeface="Times New Roman" panose="02020603050405020304" pitchFamily="18" charset="0"/>
              <a:cs typeface="Times New Roman" panose="02020603050405020304" pitchFamily="18" charset="0"/>
            </a:endParaRPr>
          </a:p>
          <a:p>
            <a:pPr>
              <a:lnSpc>
                <a:spcPct val="100000"/>
              </a:lnSpc>
            </a:pPr>
            <a:r>
              <a:rPr lang="en-IN" sz="1600" b="1" dirty="0" err="1">
                <a:latin typeface="Times New Roman" panose="02020603050405020304" pitchFamily="18" charset="0"/>
                <a:cs typeface="Times New Roman" panose="02020603050405020304" pitchFamily="18" charset="0"/>
              </a:rPr>
              <a:t>Kfold</a:t>
            </a:r>
            <a:r>
              <a:rPr lang="en-IN" sz="1600" b="1" dirty="0">
                <a:latin typeface="Times New Roman" panose="02020603050405020304" pitchFamily="18" charset="0"/>
                <a:cs typeface="Times New Roman" panose="02020603050405020304" pitchFamily="18" charset="0"/>
              </a:rPr>
              <a:t> Method :</a:t>
            </a:r>
          </a:p>
          <a:p>
            <a:pPr marL="0" indent="0" algn="l">
              <a:lnSpc>
                <a:spcPct val="100000"/>
              </a:lnSpc>
              <a:buNone/>
            </a:pPr>
            <a:r>
              <a:rPr lang="en-US" sz="1600" b="0" i="0" dirty="0">
                <a:solidFill>
                  <a:srgbClr val="000000"/>
                </a:solidFill>
                <a:effectLst/>
                <a:latin typeface="Times New Roman" panose="02020603050405020304" pitchFamily="18" charset="0"/>
                <a:cs typeface="Times New Roman" panose="02020603050405020304" pitchFamily="18" charset="0"/>
              </a:rPr>
              <a:t>     1) For </a:t>
            </a:r>
            <a:r>
              <a:rPr lang="en-US" sz="1600" b="0" i="0" dirty="0" err="1">
                <a:solidFill>
                  <a:srgbClr val="000000"/>
                </a:solidFill>
                <a:effectLst/>
                <a:latin typeface="Times New Roman" panose="02020603050405020304" pitchFamily="18" charset="0"/>
                <a:cs typeface="Times New Roman" panose="02020603050405020304" pitchFamily="18" charset="0"/>
              </a:rPr>
              <a:t>Kfold</a:t>
            </a:r>
            <a:r>
              <a:rPr lang="en-US" sz="1600" b="0" i="0" dirty="0">
                <a:solidFill>
                  <a:srgbClr val="000000"/>
                </a:solidFill>
                <a:effectLst/>
                <a:latin typeface="Times New Roman" panose="02020603050405020304" pitchFamily="18" charset="0"/>
                <a:cs typeface="Times New Roman" panose="02020603050405020304" pitchFamily="18" charset="0"/>
              </a:rPr>
              <a:t> method Stacked model giving the good performance than compared to other model.</a:t>
            </a:r>
          </a:p>
          <a:p>
            <a:pPr marL="0" indent="0" algn="l">
              <a:lnSpc>
                <a:spcPct val="100000"/>
              </a:lnSpc>
              <a:buNone/>
            </a:pPr>
            <a:r>
              <a:rPr lang="en-US" sz="1600" dirty="0">
                <a:solidFill>
                  <a:srgbClr val="000000"/>
                </a:solidFill>
                <a:latin typeface="Times New Roman" panose="02020603050405020304" pitchFamily="18" charset="0"/>
                <a:cs typeface="Times New Roman" panose="02020603050405020304" pitchFamily="18" charset="0"/>
              </a:rPr>
              <a:t>     2) </a:t>
            </a:r>
            <a:r>
              <a:rPr lang="en-US" sz="1600" b="0" i="0" dirty="0">
                <a:solidFill>
                  <a:srgbClr val="000000"/>
                </a:solidFill>
                <a:effectLst/>
                <a:latin typeface="Times New Roman" panose="02020603050405020304" pitchFamily="18" charset="0"/>
                <a:cs typeface="Times New Roman" panose="02020603050405020304" pitchFamily="18" charset="0"/>
              </a:rPr>
              <a:t>But for this data the performance is very low.</a:t>
            </a:r>
          </a:p>
          <a:p>
            <a:pPr marL="0" indent="0" algn="l">
              <a:lnSpc>
                <a:spcPct val="100000"/>
              </a:lnSpc>
              <a:buNone/>
            </a:pPr>
            <a:r>
              <a:rPr lang="en-US" sz="1600" b="0" i="0" dirty="0">
                <a:solidFill>
                  <a:srgbClr val="000000"/>
                </a:solidFill>
                <a:effectLst/>
                <a:latin typeface="Times New Roman" panose="02020603050405020304" pitchFamily="18" charset="0"/>
                <a:cs typeface="Times New Roman" panose="02020603050405020304" pitchFamily="18" charset="0"/>
              </a:rPr>
              <a:t>     3) The second highest is random forest.</a:t>
            </a: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For Both cross validation method  </a:t>
            </a:r>
            <a:r>
              <a:rPr lang="en-IN" sz="1600" i="1" dirty="0">
                <a:solidFill>
                  <a:srgbClr val="FF0000"/>
                </a:solidFill>
                <a:latin typeface="Times New Roman" panose="02020603050405020304" pitchFamily="18" charset="0"/>
                <a:cs typeface="Times New Roman" panose="02020603050405020304" pitchFamily="18" charset="0"/>
              </a:rPr>
              <a:t>Stacked model  </a:t>
            </a:r>
            <a:r>
              <a:rPr lang="en-IN" sz="1600" dirty="0">
                <a:latin typeface="Times New Roman" panose="02020603050405020304" pitchFamily="18" charset="0"/>
                <a:cs typeface="Times New Roman" panose="02020603050405020304" pitchFamily="18" charset="0"/>
              </a:rPr>
              <a:t>has good performance .</a:t>
            </a:r>
          </a:p>
        </p:txBody>
      </p:sp>
      <p:pic>
        <p:nvPicPr>
          <p:cNvPr id="5" name="Picture 4">
            <a:extLst>
              <a:ext uri="{FF2B5EF4-FFF2-40B4-BE49-F238E27FC236}">
                <a16:creationId xmlns:a16="http://schemas.microsoft.com/office/drawing/2014/main" id="{9B7AF609-AB81-330F-FE0E-C72BCC5228E1}"/>
              </a:ext>
            </a:extLst>
          </p:cNvPr>
          <p:cNvPicPr>
            <a:picLocks noChangeAspect="1"/>
          </p:cNvPicPr>
          <p:nvPr/>
        </p:nvPicPr>
        <p:blipFill rotWithShape="1">
          <a:blip r:embed="rId2">
            <a:extLst>
              <a:ext uri="{28A0092B-C50C-407E-A947-70E740481C1C}">
                <a14:useLocalDpi xmlns:a14="http://schemas.microsoft.com/office/drawing/2010/main" val="0"/>
              </a:ext>
            </a:extLst>
          </a:blip>
          <a:srcRect l="23235" t="50000" r="52353" b="32288"/>
          <a:stretch/>
        </p:blipFill>
        <p:spPr>
          <a:xfrm>
            <a:off x="6872903" y="1138518"/>
            <a:ext cx="4480897" cy="1828800"/>
          </a:xfrm>
          <a:prstGeom prst="rect">
            <a:avLst/>
          </a:prstGeom>
        </p:spPr>
      </p:pic>
      <p:pic>
        <p:nvPicPr>
          <p:cNvPr id="7" name="Picture 6">
            <a:extLst>
              <a:ext uri="{FF2B5EF4-FFF2-40B4-BE49-F238E27FC236}">
                <a16:creationId xmlns:a16="http://schemas.microsoft.com/office/drawing/2014/main" id="{2998049E-D748-D4F3-B8B4-FECDEF6A4D11}"/>
              </a:ext>
            </a:extLst>
          </p:cNvPr>
          <p:cNvPicPr>
            <a:picLocks noChangeAspect="1"/>
          </p:cNvPicPr>
          <p:nvPr/>
        </p:nvPicPr>
        <p:blipFill rotWithShape="1">
          <a:blip r:embed="rId3">
            <a:extLst>
              <a:ext uri="{28A0092B-C50C-407E-A947-70E740481C1C}">
                <a14:useLocalDpi xmlns:a14="http://schemas.microsoft.com/office/drawing/2010/main" val="0"/>
              </a:ext>
            </a:extLst>
          </a:blip>
          <a:srcRect l="23309" t="58039" r="57132" b="22614"/>
          <a:stretch/>
        </p:blipFill>
        <p:spPr>
          <a:xfrm>
            <a:off x="6872902" y="3639670"/>
            <a:ext cx="3813027" cy="2121536"/>
          </a:xfrm>
          <a:prstGeom prst="rect">
            <a:avLst/>
          </a:prstGeom>
        </p:spPr>
      </p:pic>
    </p:spTree>
    <p:extLst>
      <p:ext uri="{BB962C8B-B14F-4D97-AF65-F5344CB8AC3E}">
        <p14:creationId xmlns:p14="http://schemas.microsoft.com/office/powerpoint/2010/main" val="921303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A664-D62D-9CCC-CCD8-98E33FA41D76}"/>
              </a:ext>
            </a:extLst>
          </p:cNvPr>
          <p:cNvSpPr>
            <a:spLocks noGrp="1"/>
          </p:cNvSpPr>
          <p:nvPr>
            <p:ph type="title"/>
          </p:nvPr>
        </p:nvSpPr>
        <p:spPr>
          <a:xfrm>
            <a:off x="838200" y="365125"/>
            <a:ext cx="10515600" cy="1051299"/>
          </a:xfrm>
        </p:spPr>
        <p:txBody>
          <a:bodyPr>
            <a:normAutofit/>
          </a:bodyPr>
          <a:lstStyle/>
          <a:p>
            <a:r>
              <a:rPr lang="en-IN" sz="2500" b="1" dirty="0">
                <a:latin typeface="Times New Roman" panose="02020603050405020304" pitchFamily="18" charset="0"/>
                <a:cs typeface="Times New Roman" panose="02020603050405020304" pitchFamily="18" charset="0"/>
              </a:rPr>
              <a:t>Interpretations :</a:t>
            </a:r>
          </a:p>
        </p:txBody>
      </p:sp>
      <p:sp>
        <p:nvSpPr>
          <p:cNvPr id="3" name="Content Placeholder 2">
            <a:extLst>
              <a:ext uri="{FF2B5EF4-FFF2-40B4-BE49-F238E27FC236}">
                <a16:creationId xmlns:a16="http://schemas.microsoft.com/office/drawing/2014/main" id="{3169B8A7-1433-5ED7-F916-1B8CBE88F480}"/>
              </a:ext>
            </a:extLst>
          </p:cNvPr>
          <p:cNvSpPr>
            <a:spLocks noGrp="1"/>
          </p:cNvSpPr>
          <p:nvPr>
            <p:ph idx="1"/>
          </p:nvPr>
        </p:nvSpPr>
        <p:spPr/>
        <p:txBody>
          <a:bodyPr>
            <a:normAutofit/>
          </a:bodyPr>
          <a:lstStyle/>
          <a:p>
            <a:pPr algn="l">
              <a:lnSpc>
                <a:spcPct val="150000"/>
              </a:lnSpc>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The stacking model gives the good performance in both Hold out and </a:t>
            </a:r>
            <a:r>
              <a:rPr lang="en-US" sz="1800" b="0" i="0" dirty="0" err="1">
                <a:solidFill>
                  <a:srgbClr val="000000"/>
                </a:solidFill>
                <a:effectLst/>
                <a:latin typeface="Times New Roman" panose="02020603050405020304" pitchFamily="18" charset="0"/>
                <a:cs typeface="Times New Roman" panose="02020603050405020304" pitchFamily="18" charset="0"/>
              </a:rPr>
              <a:t>Kfold</a:t>
            </a:r>
            <a:r>
              <a:rPr lang="en-US" sz="1800" b="0" i="0" dirty="0">
                <a:solidFill>
                  <a:srgbClr val="000000"/>
                </a:solidFill>
                <a:effectLst/>
                <a:latin typeface="Times New Roman" panose="02020603050405020304" pitchFamily="18" charset="0"/>
                <a:cs typeface="Times New Roman" panose="02020603050405020304" pitchFamily="18" charset="0"/>
              </a:rPr>
              <a:t> method ,but their performance score is just nearer to 60% .</a:t>
            </a:r>
          </a:p>
          <a:p>
            <a:pPr algn="l">
              <a:lnSpc>
                <a:spcPct val="150000"/>
              </a:lnSpc>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It can be because we are having more number of outliers and many unknown values.</a:t>
            </a:r>
          </a:p>
          <a:p>
            <a:pPr algn="l">
              <a:lnSpc>
                <a:spcPct val="150000"/>
              </a:lnSpc>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And from the correlation heat map we can also see that there is no strong relation between the features.</a:t>
            </a:r>
          </a:p>
          <a:p>
            <a:pPr algn="l">
              <a:lnSpc>
                <a:spcPct val="150000"/>
              </a:lnSpc>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This can affect the performance of the model.</a:t>
            </a:r>
          </a:p>
          <a:p>
            <a:pPr algn="l">
              <a:lnSpc>
                <a:spcPct val="150000"/>
              </a:lnSpc>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For this data set we are getting very low performance for every model.</a:t>
            </a:r>
          </a:p>
          <a:p>
            <a:endParaRPr lang="en-IN" dirty="0"/>
          </a:p>
        </p:txBody>
      </p:sp>
    </p:spTree>
    <p:extLst>
      <p:ext uri="{BB962C8B-B14F-4D97-AF65-F5344CB8AC3E}">
        <p14:creationId xmlns:p14="http://schemas.microsoft.com/office/powerpoint/2010/main" val="3961259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B6207-33C0-0BB4-5F1F-7D032524B60E}"/>
              </a:ext>
            </a:extLst>
          </p:cNvPr>
          <p:cNvSpPr>
            <a:spLocks noGrp="1"/>
          </p:cNvSpPr>
          <p:nvPr>
            <p:ph type="title"/>
          </p:nvPr>
        </p:nvSpPr>
        <p:spPr/>
        <p:txBody>
          <a:bodyPr>
            <a:normAutofit/>
          </a:bodyPr>
          <a:lstStyle/>
          <a:p>
            <a:r>
              <a:rPr lang="en-IN" sz="2500" b="1" dirty="0">
                <a:latin typeface="Times New Roman" panose="02020603050405020304" pitchFamily="18" charset="0"/>
                <a:cs typeface="Times New Roman" panose="02020603050405020304" pitchFamily="18" charset="0"/>
              </a:rPr>
              <a:t>Prediction of unknown values in the Data using Best model :</a:t>
            </a:r>
          </a:p>
        </p:txBody>
      </p:sp>
      <p:sp>
        <p:nvSpPr>
          <p:cNvPr id="3" name="Content Placeholder 2">
            <a:extLst>
              <a:ext uri="{FF2B5EF4-FFF2-40B4-BE49-F238E27FC236}">
                <a16:creationId xmlns:a16="http://schemas.microsoft.com/office/drawing/2014/main" id="{ABF6ABF1-6608-E70F-5D3D-137AF3A4C0C5}"/>
              </a:ext>
            </a:extLst>
          </p:cNvPr>
          <p:cNvSpPr>
            <a:spLocks noGrp="1"/>
          </p:cNvSpPr>
          <p:nvPr>
            <p:ph idx="1"/>
          </p:nvPr>
        </p:nvSpPr>
        <p:spPr>
          <a:xfrm>
            <a:off x="838200" y="1506070"/>
            <a:ext cx="10515600" cy="5576048"/>
          </a:xfrm>
        </p:spPr>
        <p:txBody>
          <a:bodyPr>
            <a:normAutofit/>
          </a:bodyPr>
          <a:lstStyle/>
          <a:p>
            <a:r>
              <a:rPr lang="en-IN" sz="1600" b="1" dirty="0">
                <a:latin typeface="Times New Roman" panose="02020603050405020304" pitchFamily="18" charset="0"/>
                <a:cs typeface="Times New Roman" panose="02020603050405020304" pitchFamily="18" charset="0"/>
              </a:rPr>
              <a:t>Stacked Model </a:t>
            </a:r>
            <a:r>
              <a:rPr lang="en-IN" sz="1600" dirty="0">
                <a:latin typeface="Times New Roman" panose="02020603050405020304" pitchFamily="18" charset="0"/>
                <a:cs typeface="Times New Roman" panose="02020603050405020304" pitchFamily="18" charset="0"/>
              </a:rPr>
              <a:t>giving good results for this data.</a:t>
            </a:r>
          </a:p>
          <a:p>
            <a:r>
              <a:rPr lang="en-IN" sz="1600" dirty="0">
                <a:latin typeface="Times New Roman" panose="02020603050405020304" pitchFamily="18" charset="0"/>
                <a:cs typeface="Times New Roman" panose="02020603050405020304" pitchFamily="18" charset="0"/>
              </a:rPr>
              <a:t>In this data we are having many unknown values , So by using the best trained model we are predicting unknown values in the sales column.</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Business Conclusion :</a:t>
            </a:r>
          </a:p>
          <a:p>
            <a:pPr marL="0" indent="0">
              <a:buNone/>
            </a:pPr>
            <a:r>
              <a:rPr lang="en-IN" sz="1600" dirty="0">
                <a:latin typeface="Times New Roman" panose="02020603050405020304" pitchFamily="18" charset="0"/>
                <a:cs typeface="Times New Roman" panose="02020603050405020304" pitchFamily="18" charset="0"/>
              </a:rPr>
              <a:t>From the EDA we found some of the analysis . By using that we can able to increase the sales in the places where we are getting low sales ,for </a:t>
            </a:r>
            <a:r>
              <a:rPr lang="en-IN" sz="1600" dirty="0" err="1">
                <a:latin typeface="Times New Roman" panose="02020603050405020304" pitchFamily="18" charset="0"/>
                <a:cs typeface="Times New Roman" panose="02020603050405020304" pitchFamily="18" charset="0"/>
              </a:rPr>
              <a:t>eg.</a:t>
            </a:r>
            <a:r>
              <a:rPr lang="en-IN" sz="1600" dirty="0">
                <a:latin typeface="Times New Roman" panose="02020603050405020304" pitchFamily="18" charset="0"/>
                <a:cs typeface="Times New Roman" panose="02020603050405020304" pitchFamily="18" charset="0"/>
              </a:rPr>
              <a:t>. In tier 3 there are more number markets but the sales are low so we can do something about increase in their sales at the stores. .</a:t>
            </a:r>
            <a:endParaRPr lang="en-IN" sz="16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B88C7CD-94D3-1334-5BAD-D11CBA03133C}"/>
              </a:ext>
            </a:extLst>
          </p:cNvPr>
          <p:cNvPicPr>
            <a:picLocks noChangeAspect="1"/>
          </p:cNvPicPr>
          <p:nvPr/>
        </p:nvPicPr>
        <p:blipFill rotWithShape="1">
          <a:blip r:embed="rId2">
            <a:extLst>
              <a:ext uri="{28A0092B-C50C-407E-A947-70E740481C1C}">
                <a14:useLocalDpi xmlns:a14="http://schemas.microsoft.com/office/drawing/2010/main" val="0"/>
              </a:ext>
            </a:extLst>
          </a:blip>
          <a:srcRect l="21250" t="46536" r="41912" b="16993"/>
          <a:stretch/>
        </p:blipFill>
        <p:spPr>
          <a:xfrm>
            <a:off x="3278864" y="2312894"/>
            <a:ext cx="5634272" cy="3137648"/>
          </a:xfrm>
          <a:prstGeom prst="rect">
            <a:avLst/>
          </a:prstGeom>
        </p:spPr>
      </p:pic>
    </p:spTree>
    <p:extLst>
      <p:ext uri="{BB962C8B-B14F-4D97-AF65-F5344CB8AC3E}">
        <p14:creationId xmlns:p14="http://schemas.microsoft.com/office/powerpoint/2010/main" val="1944248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BA574-2D59-B9FD-B58A-1051BDD3ED01}"/>
              </a:ext>
            </a:extLst>
          </p:cNvPr>
          <p:cNvSpPr txBox="1"/>
          <p:nvPr/>
        </p:nvSpPr>
        <p:spPr>
          <a:xfrm>
            <a:off x="4240307" y="3075057"/>
            <a:ext cx="6096000"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THANK YOU</a:t>
            </a:r>
            <a:endParaRPr lang="en-IN" sz="4000" b="1" dirty="0"/>
          </a:p>
        </p:txBody>
      </p:sp>
    </p:spTree>
    <p:extLst>
      <p:ext uri="{BB962C8B-B14F-4D97-AF65-F5344CB8AC3E}">
        <p14:creationId xmlns:p14="http://schemas.microsoft.com/office/powerpoint/2010/main" val="291834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C76A-A40D-B941-3ADF-B599A06DA154}"/>
              </a:ext>
            </a:extLst>
          </p:cNvPr>
          <p:cNvSpPr>
            <a:spLocks noGrp="1"/>
          </p:cNvSpPr>
          <p:nvPr>
            <p:ph type="title"/>
          </p:nvPr>
        </p:nvSpPr>
        <p:spPr>
          <a:xfrm>
            <a:off x="838200" y="484094"/>
            <a:ext cx="10515600" cy="833718"/>
          </a:xfrm>
        </p:spPr>
        <p:txBody>
          <a:bodyPr>
            <a:normAutofit/>
          </a:bodyPr>
          <a:lstStyle/>
          <a:p>
            <a:r>
              <a:rPr lang="en-US" sz="2500" b="1" i="0" dirty="0">
                <a:solidFill>
                  <a:srgbClr val="000000"/>
                </a:solidFill>
                <a:effectLst/>
                <a:latin typeface="Times New Roman" panose="02020603050405020304" pitchFamily="18" charset="0"/>
                <a:cs typeface="Times New Roman" panose="02020603050405020304" pitchFamily="18" charset="0"/>
              </a:rPr>
              <a:t>Store Sales Prediction :</a:t>
            </a:r>
            <a:endParaRPr lang="en-IN" dirty="0"/>
          </a:p>
        </p:txBody>
      </p:sp>
      <p:sp>
        <p:nvSpPr>
          <p:cNvPr id="3" name="Content Placeholder 2">
            <a:extLst>
              <a:ext uri="{FF2B5EF4-FFF2-40B4-BE49-F238E27FC236}">
                <a16:creationId xmlns:a16="http://schemas.microsoft.com/office/drawing/2014/main" id="{9F0ABDC9-63A2-FFFF-03F9-B5F9E63E981D}"/>
              </a:ext>
            </a:extLst>
          </p:cNvPr>
          <p:cNvSpPr>
            <a:spLocks noGrp="1"/>
          </p:cNvSpPr>
          <p:nvPr>
            <p:ph idx="1"/>
          </p:nvPr>
        </p:nvSpPr>
        <p:spPr>
          <a:xfrm>
            <a:off x="838200" y="1317812"/>
            <a:ext cx="10515600" cy="5271248"/>
          </a:xfrm>
        </p:spPr>
        <p:txBody>
          <a:bodyPr>
            <a:normAutofit lnSpcReduction="10000"/>
          </a:bodyPr>
          <a:lstStyle/>
          <a:p>
            <a:pPr algn="l">
              <a:lnSpc>
                <a:spcPct val="150000"/>
              </a:lnSpc>
            </a:pPr>
            <a:r>
              <a:rPr lang="en-US" sz="1800" b="0" i="0" dirty="0">
                <a:solidFill>
                  <a:srgbClr val="000000"/>
                </a:solidFill>
                <a:effectLst/>
                <a:latin typeface="Times New Roman" panose="02020603050405020304" pitchFamily="18" charset="0"/>
                <a:cs typeface="Times New Roman" panose="02020603050405020304" pitchFamily="18" charset="0"/>
              </a:rPr>
              <a:t>The success of any retail store depends upon its sales. More the sales made, more is the revenue. With a good customer service and care, the customer too enjoys a good shopping experience. This will lead to more in-flow of customers, opening more store branches across a city / country.</a:t>
            </a:r>
          </a:p>
          <a:p>
            <a:pPr algn="l">
              <a:lnSpc>
                <a:spcPct val="150000"/>
              </a:lnSpc>
            </a:pPr>
            <a:r>
              <a:rPr lang="en-US" sz="1800" b="0" i="0" dirty="0">
                <a:solidFill>
                  <a:srgbClr val="000000"/>
                </a:solidFill>
                <a:effectLst/>
                <a:latin typeface="Times New Roman" panose="02020603050405020304" pitchFamily="18" charset="0"/>
                <a:cs typeface="Times New Roman" panose="02020603050405020304" pitchFamily="18" charset="0"/>
              </a:rPr>
              <a:t>To enable this, store owners rely heavily on past data to predict future sales. This will help them in strategizing their business models and come up with innovative techniques and ideas to attract customers and set realistic goals.</a:t>
            </a:r>
          </a:p>
          <a:p>
            <a:pPr algn="l">
              <a:lnSpc>
                <a:spcPct val="150000"/>
              </a:lnSpc>
            </a:pPr>
            <a:r>
              <a:rPr lang="en-US" sz="1800" b="0" i="0" dirty="0">
                <a:solidFill>
                  <a:srgbClr val="000000"/>
                </a:solidFill>
                <a:effectLst/>
                <a:latin typeface="Times New Roman" panose="02020603050405020304" pitchFamily="18" charset="0"/>
                <a:cs typeface="Times New Roman" panose="02020603050405020304" pitchFamily="18" charset="0"/>
              </a:rPr>
              <a:t>Many medium to large stores implement this kind of analytics to understand trends like which products are getting sold faster, what are the slow moving products, impact of store types, etc. With new branches of the store, the analysis can get more complex and may also involve stiff competition from other competitors.</a:t>
            </a:r>
          </a:p>
          <a:p>
            <a:pPr marL="0" indent="0">
              <a:lnSpc>
                <a:spcPct val="150000"/>
              </a:lnSpc>
              <a:buNone/>
            </a:pPr>
            <a:r>
              <a:rPr lang="en-IN" sz="2700" b="1" dirty="0">
                <a:latin typeface="Times New Roman" panose="02020603050405020304" pitchFamily="18" charset="0"/>
                <a:cs typeface="Times New Roman" panose="02020603050405020304" pitchFamily="18" charset="0"/>
              </a:rPr>
              <a:t>Business objective :</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r>
              <a:rPr lang="en-US" sz="1800" b="0" i="0" dirty="0">
                <a:solidFill>
                  <a:srgbClr val="000000"/>
                </a:solidFill>
                <a:effectLst/>
                <a:latin typeface="Times New Roman" panose="02020603050405020304" pitchFamily="18" charset="0"/>
                <a:cs typeface="Times New Roman" panose="02020603050405020304" pitchFamily="18" charset="0"/>
              </a:rPr>
              <a:t>Build a model to predict the Sales of a store.</a:t>
            </a:r>
          </a:p>
          <a:p>
            <a:pPr algn="l">
              <a:lnSpc>
                <a:spcPct val="150000"/>
              </a:lnSpc>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sz="2500" b="1" dirty="0"/>
          </a:p>
        </p:txBody>
      </p:sp>
    </p:spTree>
    <p:extLst>
      <p:ext uri="{BB962C8B-B14F-4D97-AF65-F5344CB8AC3E}">
        <p14:creationId xmlns:p14="http://schemas.microsoft.com/office/powerpoint/2010/main" val="4262439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80D7-F5AF-4442-353D-46E97E8DB4F8}"/>
              </a:ext>
            </a:extLst>
          </p:cNvPr>
          <p:cNvSpPr>
            <a:spLocks noGrp="1"/>
          </p:cNvSpPr>
          <p:nvPr>
            <p:ph type="title"/>
          </p:nvPr>
        </p:nvSpPr>
        <p:spPr>
          <a:xfrm>
            <a:off x="838200" y="365126"/>
            <a:ext cx="10515600" cy="361016"/>
          </a:xfrm>
        </p:spPr>
        <p:txBody>
          <a:bodyPr>
            <a:normAutofit fontScale="90000"/>
          </a:bodyPr>
          <a:lstStyle/>
          <a:p>
            <a:r>
              <a:rPr lang="en-IN" sz="2500" b="1" dirty="0">
                <a:latin typeface="Times New Roman" panose="02020603050405020304" pitchFamily="18" charset="0"/>
                <a:cs typeface="Times New Roman" panose="02020603050405020304" pitchFamily="18" charset="0"/>
              </a:rPr>
              <a:t>Data Set :</a:t>
            </a:r>
          </a:p>
        </p:txBody>
      </p:sp>
      <p:sp>
        <p:nvSpPr>
          <p:cNvPr id="3" name="Content Placeholder 2">
            <a:extLst>
              <a:ext uri="{FF2B5EF4-FFF2-40B4-BE49-F238E27FC236}">
                <a16:creationId xmlns:a16="http://schemas.microsoft.com/office/drawing/2014/main" id="{42EBDC40-DBE8-0801-AB66-62F0069823A9}"/>
              </a:ext>
            </a:extLst>
          </p:cNvPr>
          <p:cNvSpPr>
            <a:spLocks noGrp="1"/>
          </p:cNvSpPr>
          <p:nvPr>
            <p:ph idx="1"/>
          </p:nvPr>
        </p:nvSpPr>
        <p:spPr>
          <a:xfrm>
            <a:off x="838200" y="797110"/>
            <a:ext cx="10515600" cy="5863666"/>
          </a:xfrm>
        </p:spPr>
        <p:txBody>
          <a:bodyPr>
            <a:noAutofit/>
          </a:bodyPr>
          <a:lstStyle/>
          <a:p>
            <a:pPr>
              <a:lnSpc>
                <a:spcPct val="120000"/>
              </a:lnSpc>
            </a:pPr>
            <a:r>
              <a:rPr lang="en-IN" sz="1600" dirty="0">
                <a:latin typeface="Times New Roman" panose="02020603050405020304" pitchFamily="18" charset="0"/>
                <a:cs typeface="Times New Roman" panose="02020603050405020304" pitchFamily="18" charset="0"/>
              </a:rPr>
              <a:t>The given data has  14204 Rows and 12 Columns.</a:t>
            </a:r>
          </a:p>
          <a:p>
            <a:pPr>
              <a:lnSpc>
                <a:spcPct val="120000"/>
              </a:lnSpc>
            </a:pPr>
            <a:r>
              <a:rPr lang="en-IN" sz="1600" dirty="0">
                <a:latin typeface="Times New Roman" panose="02020603050405020304" pitchFamily="18" charset="0"/>
                <a:cs typeface="Times New Roman" panose="02020603050405020304" pitchFamily="18" charset="0"/>
              </a:rPr>
              <a:t>In this project we need to predict the Item outlet sales.</a:t>
            </a:r>
          </a:p>
          <a:p>
            <a:pPr>
              <a:lnSpc>
                <a:spcPct val="120000"/>
              </a:lnSpc>
            </a:pPr>
            <a:r>
              <a:rPr lang="en-IN" sz="1600" dirty="0">
                <a:latin typeface="Times New Roman" panose="02020603050405020304" pitchFamily="18" charset="0"/>
                <a:cs typeface="Times New Roman" panose="02020603050405020304" pitchFamily="18" charset="0"/>
              </a:rPr>
              <a:t>From this data we can see that there are more number of null values.</a:t>
            </a:r>
          </a:p>
          <a:p>
            <a:pPr>
              <a:lnSpc>
                <a:spcPct val="120000"/>
              </a:lnSpc>
            </a:pPr>
            <a:r>
              <a:rPr lang="en-IN" sz="1600" dirty="0">
                <a:latin typeface="Times New Roman" panose="02020603050405020304" pitchFamily="18" charset="0"/>
                <a:cs typeface="Times New Roman" panose="02020603050405020304" pitchFamily="18" charset="0"/>
              </a:rPr>
              <a:t>The null values are in high in numbers so we can not able to drop or will </a:t>
            </a:r>
          </a:p>
          <a:p>
            <a:pPr marL="0" indent="0">
              <a:lnSpc>
                <a:spcPct val="120000"/>
              </a:lnSpc>
              <a:buNone/>
            </a:pPr>
            <a:r>
              <a:rPr lang="en-IN" sz="1600" dirty="0">
                <a:latin typeface="Times New Roman" panose="02020603050405020304" pitchFamily="18" charset="0"/>
                <a:cs typeface="Times New Roman" panose="02020603050405020304" pitchFamily="18" charset="0"/>
              </a:rPr>
              <a:t>with sum of sales.</a:t>
            </a:r>
          </a:p>
          <a:p>
            <a:pPr>
              <a:lnSpc>
                <a:spcPct val="120000"/>
              </a:lnSpc>
            </a:pPr>
            <a:r>
              <a:rPr lang="en-IN" sz="1600" dirty="0">
                <a:latin typeface="Times New Roman" panose="02020603050405020304" pitchFamily="18" charset="0"/>
                <a:cs typeface="Times New Roman" panose="02020603050405020304" pitchFamily="18" charset="0"/>
              </a:rPr>
              <a:t>So we can able to fill the sales value by using mean of the respective </a:t>
            </a:r>
          </a:p>
          <a:p>
            <a:pPr marL="0" indent="0">
              <a:lnSpc>
                <a:spcPct val="120000"/>
              </a:lnSpc>
              <a:buNone/>
            </a:pPr>
            <a:r>
              <a:rPr lang="en-IN" sz="1600" dirty="0">
                <a:latin typeface="Times New Roman" panose="02020603050405020304" pitchFamily="18" charset="0"/>
                <a:cs typeface="Times New Roman" panose="02020603050405020304" pitchFamily="18" charset="0"/>
              </a:rPr>
              <a:t>Item category.</a:t>
            </a:r>
          </a:p>
          <a:p>
            <a:pPr>
              <a:lnSpc>
                <a:spcPct val="120000"/>
              </a:lnSpc>
            </a:pPr>
            <a:r>
              <a:rPr lang="en-IN" sz="1600" dirty="0">
                <a:latin typeface="Times New Roman" panose="02020603050405020304" pitchFamily="18" charset="0"/>
                <a:cs typeface="Times New Roman" panose="02020603050405020304" pitchFamily="18" charset="0"/>
              </a:rPr>
              <a:t>Even when doing any imputation technique because of very high number of </a:t>
            </a:r>
          </a:p>
          <a:p>
            <a:pPr marL="0" indent="0">
              <a:lnSpc>
                <a:spcPct val="120000"/>
              </a:lnSpc>
              <a:buNone/>
            </a:pPr>
            <a:r>
              <a:rPr lang="en-IN" sz="1600" dirty="0">
                <a:latin typeface="Times New Roman" panose="02020603050405020304" pitchFamily="18" charset="0"/>
                <a:cs typeface="Times New Roman" panose="02020603050405020304" pitchFamily="18" charset="0"/>
              </a:rPr>
              <a:t>null values it is possible that the data can became bias.</a:t>
            </a:r>
          </a:p>
          <a:p>
            <a:pPr>
              <a:lnSpc>
                <a:spcPct val="120000"/>
              </a:lnSpc>
            </a:pPr>
            <a:r>
              <a:rPr lang="en-IN" sz="1600" dirty="0">
                <a:latin typeface="Times New Roman" panose="02020603050405020304" pitchFamily="18" charset="0"/>
                <a:cs typeface="Times New Roman" panose="02020603050405020304" pitchFamily="18" charset="0"/>
              </a:rPr>
              <a:t>Taking the columns with not null values from the data and split them</a:t>
            </a:r>
          </a:p>
          <a:p>
            <a:pPr marL="0" indent="0">
              <a:lnSpc>
                <a:spcPct val="120000"/>
              </a:lnSpc>
              <a:buNone/>
            </a:pPr>
            <a:r>
              <a:rPr lang="en-IN" sz="1600" dirty="0">
                <a:latin typeface="Times New Roman" panose="02020603050405020304" pitchFamily="18" charset="0"/>
                <a:cs typeface="Times New Roman" panose="02020603050405020304" pitchFamily="18" charset="0"/>
              </a:rPr>
              <a:t>and perform the model building and take the data with null values and predict them </a:t>
            </a:r>
          </a:p>
          <a:p>
            <a:pPr marL="0" indent="0">
              <a:lnSpc>
                <a:spcPct val="120000"/>
              </a:lnSpc>
              <a:buNone/>
            </a:pPr>
            <a:r>
              <a:rPr lang="en-IN" sz="1600" dirty="0">
                <a:latin typeface="Times New Roman" panose="02020603050405020304" pitchFamily="18" charset="0"/>
                <a:cs typeface="Times New Roman" panose="02020603050405020304" pitchFamily="18" charset="0"/>
              </a:rPr>
              <a:t>using the created model.</a:t>
            </a:r>
          </a:p>
          <a:p>
            <a:pPr>
              <a:lnSpc>
                <a:spcPct val="120000"/>
              </a:lnSpc>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29AB4FFC-08C9-7AF2-8BB9-F524175CBAC6}"/>
              </a:ext>
            </a:extLst>
          </p:cNvPr>
          <p:cNvPicPr>
            <a:picLocks noChangeAspect="1"/>
          </p:cNvPicPr>
          <p:nvPr/>
        </p:nvPicPr>
        <p:blipFill rotWithShape="1">
          <a:blip r:embed="rId2">
            <a:extLst>
              <a:ext uri="{28A0092B-C50C-407E-A947-70E740481C1C}">
                <a14:useLocalDpi xmlns:a14="http://schemas.microsoft.com/office/drawing/2010/main" val="0"/>
              </a:ext>
            </a:extLst>
          </a:blip>
          <a:srcRect l="21985" t="40131" r="54192" b="29518"/>
          <a:stretch/>
        </p:blipFill>
        <p:spPr>
          <a:xfrm>
            <a:off x="7745506" y="1982717"/>
            <a:ext cx="3433484" cy="2892565"/>
          </a:xfrm>
          <a:prstGeom prst="rect">
            <a:avLst/>
          </a:prstGeom>
        </p:spPr>
      </p:pic>
    </p:spTree>
    <p:extLst>
      <p:ext uri="{BB962C8B-B14F-4D97-AF65-F5344CB8AC3E}">
        <p14:creationId xmlns:p14="http://schemas.microsoft.com/office/powerpoint/2010/main" val="4192042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8478-A74E-B088-39AB-33624DD803EC}"/>
              </a:ext>
            </a:extLst>
          </p:cNvPr>
          <p:cNvSpPr>
            <a:spLocks noGrp="1"/>
          </p:cNvSpPr>
          <p:nvPr>
            <p:ph type="title"/>
          </p:nvPr>
        </p:nvSpPr>
        <p:spPr>
          <a:xfrm>
            <a:off x="640975" y="257547"/>
            <a:ext cx="10515600" cy="620993"/>
          </a:xfrm>
        </p:spPr>
        <p:txBody>
          <a:bodyPr>
            <a:normAutofit/>
          </a:bodyPr>
          <a:lstStyle/>
          <a:p>
            <a:r>
              <a:rPr lang="en-IN" sz="2500" b="1" dirty="0">
                <a:latin typeface="Times New Roman" panose="02020603050405020304" pitchFamily="18" charset="0"/>
                <a:cs typeface="Times New Roman" panose="02020603050405020304" pitchFamily="18" charset="0"/>
              </a:rPr>
              <a:t>EDA : Univariate, Bivariate and Multivariate Analysis</a:t>
            </a:r>
          </a:p>
        </p:txBody>
      </p:sp>
      <p:pic>
        <p:nvPicPr>
          <p:cNvPr id="5" name="Content Placeholder 4">
            <a:extLst>
              <a:ext uri="{FF2B5EF4-FFF2-40B4-BE49-F238E27FC236}">
                <a16:creationId xmlns:a16="http://schemas.microsoft.com/office/drawing/2014/main" id="{B376B77E-1A95-A423-FFBB-18447E0B3ED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677" t="20263" r="46524" b="13604"/>
          <a:stretch/>
        </p:blipFill>
        <p:spPr>
          <a:xfrm>
            <a:off x="8866093" y="914400"/>
            <a:ext cx="3164541" cy="4168588"/>
          </a:xfrm>
        </p:spPr>
      </p:pic>
      <p:pic>
        <p:nvPicPr>
          <p:cNvPr id="7" name="Picture 6">
            <a:extLst>
              <a:ext uri="{FF2B5EF4-FFF2-40B4-BE49-F238E27FC236}">
                <a16:creationId xmlns:a16="http://schemas.microsoft.com/office/drawing/2014/main" id="{0E985BF9-FC3D-24C3-C92F-A11D74B5ADDE}"/>
              </a:ext>
            </a:extLst>
          </p:cNvPr>
          <p:cNvPicPr>
            <a:picLocks noChangeAspect="1"/>
          </p:cNvPicPr>
          <p:nvPr/>
        </p:nvPicPr>
        <p:blipFill rotWithShape="1">
          <a:blip r:embed="rId2">
            <a:extLst>
              <a:ext uri="{28A0092B-C50C-407E-A947-70E740481C1C}">
                <a14:useLocalDpi xmlns:a14="http://schemas.microsoft.com/office/drawing/2010/main" val="0"/>
              </a:ext>
            </a:extLst>
          </a:blip>
          <a:srcRect l="53015" t="20419" r="22059" b="57909"/>
          <a:stretch/>
        </p:blipFill>
        <p:spPr>
          <a:xfrm>
            <a:off x="8942293" y="4978073"/>
            <a:ext cx="3164541" cy="1715901"/>
          </a:xfrm>
          <a:prstGeom prst="rect">
            <a:avLst/>
          </a:prstGeom>
        </p:spPr>
      </p:pic>
      <p:pic>
        <p:nvPicPr>
          <p:cNvPr id="9" name="Picture 8">
            <a:extLst>
              <a:ext uri="{FF2B5EF4-FFF2-40B4-BE49-F238E27FC236}">
                <a16:creationId xmlns:a16="http://schemas.microsoft.com/office/drawing/2014/main" id="{E2615C8B-F8E4-3ED9-1BC7-B7E6089CAB23}"/>
              </a:ext>
            </a:extLst>
          </p:cNvPr>
          <p:cNvPicPr>
            <a:picLocks noChangeAspect="1"/>
          </p:cNvPicPr>
          <p:nvPr/>
        </p:nvPicPr>
        <p:blipFill rotWithShape="1">
          <a:blip r:embed="rId3">
            <a:extLst>
              <a:ext uri="{28A0092B-C50C-407E-A947-70E740481C1C}">
                <a14:useLocalDpi xmlns:a14="http://schemas.microsoft.com/office/drawing/2010/main" val="0"/>
              </a:ext>
            </a:extLst>
          </a:blip>
          <a:srcRect l="28970" t="26537" r="46691" b="8104"/>
          <a:stretch/>
        </p:blipFill>
        <p:spPr>
          <a:xfrm>
            <a:off x="5898775" y="896470"/>
            <a:ext cx="2967318" cy="4168588"/>
          </a:xfrm>
          <a:prstGeom prst="rect">
            <a:avLst/>
          </a:prstGeom>
        </p:spPr>
      </p:pic>
      <p:pic>
        <p:nvPicPr>
          <p:cNvPr id="11" name="Picture 10">
            <a:extLst>
              <a:ext uri="{FF2B5EF4-FFF2-40B4-BE49-F238E27FC236}">
                <a16:creationId xmlns:a16="http://schemas.microsoft.com/office/drawing/2014/main" id="{CABFB8B5-48B3-1AEF-40BA-CC07E3D7D6BD}"/>
              </a:ext>
            </a:extLst>
          </p:cNvPr>
          <p:cNvPicPr>
            <a:picLocks noChangeAspect="1"/>
          </p:cNvPicPr>
          <p:nvPr/>
        </p:nvPicPr>
        <p:blipFill rotWithShape="1">
          <a:blip r:embed="rId3">
            <a:extLst>
              <a:ext uri="{28A0092B-C50C-407E-A947-70E740481C1C}">
                <a14:useLocalDpi xmlns:a14="http://schemas.microsoft.com/office/drawing/2010/main" val="0"/>
              </a:ext>
            </a:extLst>
          </a:blip>
          <a:srcRect l="53015" t="26798" r="22647" b="52157"/>
          <a:stretch/>
        </p:blipFill>
        <p:spPr>
          <a:xfrm>
            <a:off x="5997385" y="4978073"/>
            <a:ext cx="2967319" cy="1715900"/>
          </a:xfrm>
          <a:prstGeom prst="rect">
            <a:avLst/>
          </a:prstGeom>
        </p:spPr>
      </p:pic>
      <p:sp>
        <p:nvSpPr>
          <p:cNvPr id="13" name="TextBox 12">
            <a:extLst>
              <a:ext uri="{FF2B5EF4-FFF2-40B4-BE49-F238E27FC236}">
                <a16:creationId xmlns:a16="http://schemas.microsoft.com/office/drawing/2014/main" id="{99CBF375-E749-4B07-7AFB-27D808B9F87D}"/>
              </a:ext>
            </a:extLst>
          </p:cNvPr>
          <p:cNvSpPr txBox="1"/>
          <p:nvPr/>
        </p:nvSpPr>
        <p:spPr>
          <a:xfrm>
            <a:off x="739589" y="1177626"/>
            <a:ext cx="5060575" cy="37461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These are the visualizations of numerical columns from         this </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Item </a:t>
            </a:r>
            <a:r>
              <a:rPr lang="en-IN" sz="1600" b="1" dirty="0">
                <a:latin typeface="Times New Roman" panose="02020603050405020304" pitchFamily="18" charset="0"/>
                <a:cs typeface="Times New Roman" panose="02020603050405020304" pitchFamily="18" charset="0"/>
              </a:rPr>
              <a:t>MRP</a:t>
            </a:r>
            <a:r>
              <a:rPr lang="en-IN" sz="1600" dirty="0">
                <a:latin typeface="Times New Roman" panose="02020603050405020304" pitchFamily="18" charset="0"/>
                <a:cs typeface="Times New Roman" panose="02020603050405020304" pitchFamily="18" charset="0"/>
              </a:rPr>
              <a:t> and </a:t>
            </a:r>
            <a:r>
              <a:rPr lang="en-IN" sz="1600" b="1" dirty="0">
                <a:latin typeface="Times New Roman" panose="02020603050405020304" pitchFamily="18" charset="0"/>
                <a:cs typeface="Times New Roman" panose="02020603050405020304" pitchFamily="18" charset="0"/>
              </a:rPr>
              <a:t>Item weight </a:t>
            </a:r>
            <a:r>
              <a:rPr lang="en-IN" sz="1600" dirty="0">
                <a:latin typeface="Times New Roman" panose="02020603050405020304" pitchFamily="18" charset="0"/>
                <a:cs typeface="Times New Roman" panose="02020603050405020304" pitchFamily="18" charset="0"/>
              </a:rPr>
              <a:t>are normally distributed.</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a:t>
            </a:r>
            <a:r>
              <a:rPr lang="en-IN" sz="1600" b="1" dirty="0">
                <a:latin typeface="Times New Roman" panose="02020603050405020304" pitchFamily="18" charset="0"/>
                <a:cs typeface="Times New Roman" panose="02020603050405020304" pitchFamily="18" charset="0"/>
              </a:rPr>
              <a:t>item outlet sales </a:t>
            </a:r>
            <a:r>
              <a:rPr lang="en-IN" sz="1600" dirty="0">
                <a:latin typeface="Times New Roman" panose="02020603050405020304" pitchFamily="18" charset="0"/>
                <a:cs typeface="Times New Roman" panose="02020603050405020304" pitchFamily="18" charset="0"/>
              </a:rPr>
              <a:t>and </a:t>
            </a:r>
            <a:r>
              <a:rPr lang="en-IN" sz="1600" b="1" dirty="0">
                <a:latin typeface="Times New Roman" panose="02020603050405020304" pitchFamily="18" charset="0"/>
                <a:cs typeface="Times New Roman" panose="02020603050405020304" pitchFamily="18" charset="0"/>
              </a:rPr>
              <a:t>item visibility </a:t>
            </a:r>
            <a:r>
              <a:rPr lang="en-IN" sz="1600" dirty="0">
                <a:latin typeface="Times New Roman" panose="02020603050405020304" pitchFamily="18" charset="0"/>
                <a:cs typeface="Times New Roman" panose="02020603050405020304" pitchFamily="18" charset="0"/>
              </a:rPr>
              <a:t>are having more number of outliers these are our important column for our analysis.</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 sales Outliers means extreme vales but in this case if the sales is high it is good for company .So we are keeping the outliers.</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Item weight has more spread in their data.</a:t>
            </a:r>
            <a:endParaRPr lang="en-IN" sz="1600" dirty="0"/>
          </a:p>
        </p:txBody>
      </p:sp>
    </p:spTree>
    <p:extLst>
      <p:ext uri="{BB962C8B-B14F-4D97-AF65-F5344CB8AC3E}">
        <p14:creationId xmlns:p14="http://schemas.microsoft.com/office/powerpoint/2010/main" val="248282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0565-C690-DA13-7508-AB57ACE5D815}"/>
              </a:ext>
            </a:extLst>
          </p:cNvPr>
          <p:cNvSpPr>
            <a:spLocks noGrp="1"/>
          </p:cNvSpPr>
          <p:nvPr>
            <p:ph type="title"/>
          </p:nvPr>
        </p:nvSpPr>
        <p:spPr>
          <a:xfrm>
            <a:off x="838200" y="293408"/>
            <a:ext cx="10515600" cy="486521"/>
          </a:xfrm>
        </p:spPr>
        <p:txBody>
          <a:bodyPr>
            <a:normAutofit/>
          </a:bodyPr>
          <a:lstStyle/>
          <a:p>
            <a:r>
              <a:rPr lang="en-IN" sz="2500" b="1" dirty="0">
                <a:latin typeface="Times New Roman" panose="02020603050405020304" pitchFamily="18" charset="0"/>
                <a:cs typeface="Times New Roman" panose="02020603050405020304" pitchFamily="18" charset="0"/>
              </a:rPr>
              <a:t>Categorical columns :</a:t>
            </a:r>
          </a:p>
        </p:txBody>
      </p:sp>
      <p:pic>
        <p:nvPicPr>
          <p:cNvPr id="5" name="Content Placeholder 4">
            <a:extLst>
              <a:ext uri="{FF2B5EF4-FFF2-40B4-BE49-F238E27FC236}">
                <a16:creationId xmlns:a16="http://schemas.microsoft.com/office/drawing/2014/main" id="{53D21848-D1CF-1559-5C8A-3C615D903AC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574" t="21197" r="25084" b="6598"/>
          <a:stretch/>
        </p:blipFill>
        <p:spPr>
          <a:xfrm>
            <a:off x="6786281" y="868217"/>
            <a:ext cx="4966447" cy="5595335"/>
          </a:xfrm>
        </p:spPr>
      </p:pic>
      <p:sp>
        <p:nvSpPr>
          <p:cNvPr id="7" name="TextBox 6">
            <a:extLst>
              <a:ext uri="{FF2B5EF4-FFF2-40B4-BE49-F238E27FC236}">
                <a16:creationId xmlns:a16="http://schemas.microsoft.com/office/drawing/2014/main" id="{BFEC1EC2-2933-25BF-A616-56435690D041}"/>
              </a:ext>
            </a:extLst>
          </p:cNvPr>
          <p:cNvSpPr txBox="1"/>
          <p:nvPr/>
        </p:nvSpPr>
        <p:spPr>
          <a:xfrm>
            <a:off x="744071" y="767177"/>
            <a:ext cx="6042209" cy="3372077"/>
          </a:xfrm>
          <a:prstGeom prst="rect">
            <a:avLst/>
          </a:prstGeom>
          <a:noFill/>
        </p:spPr>
        <p:txBody>
          <a:bodyPr wrap="square">
            <a:spAutoFit/>
          </a:bodyPr>
          <a:lstStyle/>
          <a:p>
            <a:pPr algn="l">
              <a:lnSpc>
                <a:spcPct val="150000"/>
              </a:lnSpc>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M</a:t>
            </a:r>
            <a:r>
              <a:rPr lang="en-US" sz="1600" b="0" i="0" dirty="0">
                <a:solidFill>
                  <a:srgbClr val="000000"/>
                </a:solidFill>
                <a:effectLst/>
                <a:latin typeface="Times New Roman" panose="02020603050405020304" pitchFamily="18" charset="0"/>
                <a:cs typeface="Times New Roman" panose="02020603050405020304" pitchFamily="18" charset="0"/>
              </a:rPr>
              <a:t>ore number of low fat products in the Item Fat</a:t>
            </a:r>
            <a:r>
              <a:rPr lang="en-US" sz="1600" dirty="0">
                <a:solidFill>
                  <a:srgbClr val="000000"/>
                </a:solidFill>
                <a:latin typeface="Times New Roman" panose="02020603050405020304" pitchFamily="18" charset="0"/>
                <a:cs typeface="Times New Roman" panose="02020603050405020304" pitchFamily="18" charset="0"/>
              </a:rPr>
              <a:t> </a:t>
            </a:r>
            <a:r>
              <a:rPr lang="en-US" sz="1600" b="0" i="0" dirty="0">
                <a:solidFill>
                  <a:srgbClr val="000000"/>
                </a:solidFill>
                <a:effectLst/>
                <a:latin typeface="Times New Roman" panose="02020603050405020304" pitchFamily="18" charset="0"/>
                <a:cs typeface="Times New Roman" panose="02020603050405020304" pitchFamily="18" charset="0"/>
              </a:rPr>
              <a:t>Content feature.</a:t>
            </a:r>
          </a:p>
          <a:p>
            <a:pPr algn="l">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 There are more number of Fruits and vegetable and Snack food in the item type feature </a:t>
            </a:r>
            <a:r>
              <a:rPr lang="en-US" sz="1600" b="0" i="0" dirty="0" err="1">
                <a:solidFill>
                  <a:srgbClr val="000000"/>
                </a:solidFill>
                <a:effectLst/>
                <a:latin typeface="Times New Roman" panose="02020603050405020304" pitchFamily="18" charset="0"/>
                <a:cs typeface="Times New Roman" panose="02020603050405020304" pitchFamily="18" charset="0"/>
              </a:rPr>
              <a:t>ie</a:t>
            </a:r>
            <a:r>
              <a:rPr lang="en-US" sz="1600" b="0" i="0" dirty="0">
                <a:solidFill>
                  <a:srgbClr val="000000"/>
                </a:solidFill>
                <a:effectLst/>
                <a:latin typeface="Times New Roman" panose="02020603050405020304" pitchFamily="18" charset="0"/>
                <a:cs typeface="Times New Roman" panose="02020603050405020304" pitchFamily="18" charset="0"/>
              </a:rPr>
              <a:t>) Every market has high count of fruits, vegetable and snack food.</a:t>
            </a:r>
          </a:p>
          <a:p>
            <a:pPr algn="l">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 The location Tier 3 has more number of markets.</a:t>
            </a:r>
          </a:p>
          <a:p>
            <a:pPr algn="l">
              <a:lnSpc>
                <a:spcPct val="150000"/>
              </a:lnSpc>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 Tier 2 market has more number of sales</a:t>
            </a:r>
          </a:p>
          <a:p>
            <a:pPr algn="l">
              <a:lnSpc>
                <a:spcPct val="150000"/>
              </a:lnSpc>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 Outlet size small has more number sales in their category.</a:t>
            </a:r>
          </a:p>
          <a:p>
            <a:pPr algn="l">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 Seafood and Starchy Foods has the highest number of  sales than any other items.</a:t>
            </a:r>
          </a:p>
        </p:txBody>
      </p:sp>
      <p:pic>
        <p:nvPicPr>
          <p:cNvPr id="9" name="Picture 8">
            <a:extLst>
              <a:ext uri="{FF2B5EF4-FFF2-40B4-BE49-F238E27FC236}">
                <a16:creationId xmlns:a16="http://schemas.microsoft.com/office/drawing/2014/main" id="{2D02345B-757F-A3F3-920A-ACAE578DB5CC}"/>
              </a:ext>
            </a:extLst>
          </p:cNvPr>
          <p:cNvPicPr>
            <a:picLocks noChangeAspect="1"/>
          </p:cNvPicPr>
          <p:nvPr/>
        </p:nvPicPr>
        <p:blipFill rotWithShape="1">
          <a:blip r:embed="rId3">
            <a:extLst>
              <a:ext uri="{28A0092B-C50C-407E-A947-70E740481C1C}">
                <a14:useLocalDpi xmlns:a14="http://schemas.microsoft.com/office/drawing/2010/main" val="0"/>
              </a:ext>
            </a:extLst>
          </a:blip>
          <a:srcRect l="31364" t="46599" r="36813" b="28754"/>
          <a:stretch/>
        </p:blipFill>
        <p:spPr>
          <a:xfrm>
            <a:off x="744071" y="4596874"/>
            <a:ext cx="6042210" cy="1967718"/>
          </a:xfrm>
          <a:prstGeom prst="rect">
            <a:avLst/>
          </a:prstGeom>
        </p:spPr>
      </p:pic>
    </p:spTree>
    <p:extLst>
      <p:ext uri="{BB962C8B-B14F-4D97-AF65-F5344CB8AC3E}">
        <p14:creationId xmlns:p14="http://schemas.microsoft.com/office/powerpoint/2010/main" val="51981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F3AD-0B63-1B17-821D-74F030FC3FA9}"/>
              </a:ext>
            </a:extLst>
          </p:cNvPr>
          <p:cNvSpPr>
            <a:spLocks noGrp="1"/>
          </p:cNvSpPr>
          <p:nvPr>
            <p:ph type="title"/>
          </p:nvPr>
        </p:nvSpPr>
        <p:spPr>
          <a:xfrm>
            <a:off x="838200" y="365125"/>
            <a:ext cx="10515600" cy="898899"/>
          </a:xfrm>
        </p:spPr>
        <p:txBody>
          <a:bodyPr>
            <a:normAutofit/>
          </a:bodyPr>
          <a:lstStyle/>
          <a:p>
            <a:r>
              <a:rPr lang="en-IN" sz="2500" b="1" dirty="0">
                <a:latin typeface="Times New Roman" panose="02020603050405020304" pitchFamily="18" charset="0"/>
                <a:cs typeface="Times New Roman" panose="02020603050405020304" pitchFamily="18" charset="0"/>
              </a:rPr>
              <a:t>Correlation :</a:t>
            </a:r>
          </a:p>
        </p:txBody>
      </p:sp>
      <p:pic>
        <p:nvPicPr>
          <p:cNvPr id="5" name="Content Placeholder 4">
            <a:extLst>
              <a:ext uri="{FF2B5EF4-FFF2-40B4-BE49-F238E27FC236}">
                <a16:creationId xmlns:a16="http://schemas.microsoft.com/office/drawing/2014/main" id="{F0DF2C86-CCDF-8EF8-EE9B-7C642E962B9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621" t="36848" r="19637" b="30086"/>
          <a:stretch/>
        </p:blipFill>
        <p:spPr>
          <a:xfrm>
            <a:off x="1367552" y="1389530"/>
            <a:ext cx="9456896" cy="3155576"/>
          </a:xfrm>
        </p:spPr>
      </p:pic>
      <p:sp>
        <p:nvSpPr>
          <p:cNvPr id="7" name="TextBox 6">
            <a:extLst>
              <a:ext uri="{FF2B5EF4-FFF2-40B4-BE49-F238E27FC236}">
                <a16:creationId xmlns:a16="http://schemas.microsoft.com/office/drawing/2014/main" id="{93BC7F94-5743-42F7-0A16-BB13A9E14C2D}"/>
              </a:ext>
            </a:extLst>
          </p:cNvPr>
          <p:cNvSpPr txBox="1"/>
          <p:nvPr/>
        </p:nvSpPr>
        <p:spPr>
          <a:xfrm>
            <a:off x="838200" y="4986677"/>
            <a:ext cx="9986248" cy="663643"/>
          </a:xfrm>
          <a:prstGeom prst="rect">
            <a:avLst/>
          </a:prstGeom>
          <a:noFill/>
        </p:spPr>
        <p:txBody>
          <a:bodyPr wrap="square">
            <a:spAutoFit/>
          </a:bodyPr>
          <a:lstStyle/>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  The target Item outlet sales has good positive correlation with Item MRP.</a:t>
            </a:r>
          </a:p>
          <a:p>
            <a:pPr algn="l">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  Except this every features has very weak positive correlation.</a:t>
            </a:r>
          </a:p>
        </p:txBody>
      </p:sp>
    </p:spTree>
    <p:extLst>
      <p:ext uri="{BB962C8B-B14F-4D97-AF65-F5344CB8AC3E}">
        <p14:creationId xmlns:p14="http://schemas.microsoft.com/office/powerpoint/2010/main" val="170613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67FB-8FEB-64BC-7BDC-70E7FDE31E11}"/>
              </a:ext>
            </a:extLst>
          </p:cNvPr>
          <p:cNvSpPr>
            <a:spLocks noGrp="1"/>
          </p:cNvSpPr>
          <p:nvPr>
            <p:ph type="title"/>
          </p:nvPr>
        </p:nvSpPr>
        <p:spPr/>
        <p:txBody>
          <a:bodyPr>
            <a:normAutofit/>
          </a:bodyPr>
          <a:lstStyle/>
          <a:p>
            <a:r>
              <a:rPr lang="en-IN" sz="2500" b="1" dirty="0">
                <a:latin typeface="Times New Roman" panose="02020603050405020304" pitchFamily="18" charset="0"/>
                <a:cs typeface="Times New Roman" panose="02020603050405020304" pitchFamily="18" charset="0"/>
              </a:rPr>
              <a:t>Preparing the Data set :</a:t>
            </a:r>
            <a:endParaRPr lang="en-IN" sz="2500" dirty="0"/>
          </a:p>
        </p:txBody>
      </p:sp>
      <p:sp>
        <p:nvSpPr>
          <p:cNvPr id="3" name="Content Placeholder 2">
            <a:extLst>
              <a:ext uri="{FF2B5EF4-FFF2-40B4-BE49-F238E27FC236}">
                <a16:creationId xmlns:a16="http://schemas.microsoft.com/office/drawing/2014/main" id="{180C8649-30BD-8A5F-FF31-4EAE94DA0DD3}"/>
              </a:ext>
            </a:extLst>
          </p:cNvPr>
          <p:cNvSpPr>
            <a:spLocks noGrp="1"/>
          </p:cNvSpPr>
          <p:nvPr>
            <p:ph idx="1"/>
          </p:nvPr>
        </p:nvSpPr>
        <p:spPr>
          <a:xfrm>
            <a:off x="838200" y="1389529"/>
            <a:ext cx="10515600" cy="4787434"/>
          </a:xfrm>
        </p:spPr>
        <p:txBody>
          <a:bodyPr>
            <a:normAutofit lnSpcReduction="10000"/>
          </a:bodyPr>
          <a:lstStyle/>
          <a:p>
            <a:pPr marL="0" indent="0">
              <a:lnSpc>
                <a:spcPct val="150000"/>
              </a:lnSpc>
              <a:buNone/>
            </a:pPr>
            <a:r>
              <a:rPr lang="en-US" sz="1600" b="1" dirty="0">
                <a:latin typeface="Times New Roman" panose="02020603050405020304" pitchFamily="18" charset="0"/>
                <a:cs typeface="Times New Roman" panose="02020603050405020304" pitchFamily="18" charset="0"/>
              </a:rPr>
              <a:t>DATA PREPROCESSING : </a:t>
            </a:r>
          </a:p>
          <a:p>
            <a:pPr>
              <a:lnSpc>
                <a:spcPct val="150000"/>
              </a:lnSpc>
            </a:pPr>
            <a:r>
              <a:rPr lang="en-US" sz="1600" dirty="0">
                <a:latin typeface="Times New Roman" panose="02020603050405020304" pitchFamily="18" charset="0"/>
                <a:cs typeface="Times New Roman" panose="02020603050405020304" pitchFamily="18" charset="0"/>
              </a:rPr>
              <a:t>Models performs well with numeric data .So we are converting all the columns which are in object and category we are converting them to numeric by using label encoder. </a:t>
            </a:r>
          </a:p>
          <a:p>
            <a:pPr marL="0" indent="0">
              <a:lnSpc>
                <a:spcPct val="150000"/>
              </a:lnSpc>
              <a:buNone/>
            </a:pPr>
            <a:r>
              <a:rPr lang="en-US" sz="1600" b="1" dirty="0">
                <a:latin typeface="Times New Roman" panose="02020603050405020304" pitchFamily="18" charset="0"/>
                <a:cs typeface="Times New Roman" panose="02020603050405020304" pitchFamily="18" charset="0"/>
              </a:rPr>
              <a:t>DATA SCALING : </a:t>
            </a:r>
          </a:p>
          <a:p>
            <a:pPr>
              <a:lnSpc>
                <a:spcPct val="150000"/>
              </a:lnSpc>
            </a:pPr>
            <a:r>
              <a:rPr lang="en-US" sz="1600" dirty="0">
                <a:latin typeface="Times New Roman" panose="02020603050405020304" pitchFamily="18" charset="0"/>
                <a:cs typeface="Times New Roman" panose="02020603050405020304" pitchFamily="18" charset="0"/>
              </a:rPr>
              <a:t>In the given data set the value ranges can be different so we need to convert the data to some range for the good performance. The data are Normalized(0 to +1) using </a:t>
            </a:r>
            <a:r>
              <a:rPr lang="en-US" sz="1600" dirty="0" err="1">
                <a:latin typeface="Times New Roman" panose="02020603050405020304" pitchFamily="18" charset="0"/>
                <a:cs typeface="Times New Roman" panose="02020603050405020304" pitchFamily="18" charset="0"/>
              </a:rPr>
              <a:t>MinmaxScalar</a:t>
            </a:r>
            <a:r>
              <a:rPr lang="en-US" sz="1600" dirty="0">
                <a:latin typeface="Times New Roman" panose="02020603050405020304" pitchFamily="18" charset="0"/>
                <a:cs typeface="Times New Roman" panose="02020603050405020304" pitchFamily="18" charset="0"/>
              </a:rPr>
              <a:t>(). </a:t>
            </a:r>
          </a:p>
          <a:p>
            <a:pPr marL="0" indent="0">
              <a:lnSpc>
                <a:spcPct val="150000"/>
              </a:lnSpc>
              <a:buNone/>
            </a:pPr>
            <a:r>
              <a:rPr lang="en-US" sz="1600" b="1" dirty="0">
                <a:latin typeface="Times New Roman" panose="02020603050405020304" pitchFamily="18" charset="0"/>
                <a:cs typeface="Times New Roman" panose="02020603050405020304" pitchFamily="18" charset="0"/>
              </a:rPr>
              <a:t>FEATURE SELECTION : </a:t>
            </a:r>
          </a:p>
          <a:p>
            <a:pPr>
              <a:lnSpc>
                <a:spcPct val="150000"/>
              </a:lnSpc>
            </a:pPr>
            <a:r>
              <a:rPr lang="en-US" sz="1600" dirty="0">
                <a:latin typeface="Times New Roman" panose="02020603050405020304" pitchFamily="18" charset="0"/>
                <a:cs typeface="Times New Roman" panose="02020603050405020304" pitchFamily="18" charset="0"/>
              </a:rPr>
              <a:t>Features are checked for correlation with the dependent column and the most correlated columns are chosen for the models for the best performance.</a:t>
            </a:r>
          </a:p>
          <a:p>
            <a:pPr marL="0" indent="0">
              <a:lnSpc>
                <a:spcPct val="150000"/>
              </a:lnSpc>
              <a:buNone/>
            </a:pPr>
            <a:r>
              <a:rPr lang="en-US" sz="1600" b="1" dirty="0">
                <a:latin typeface="Times New Roman" panose="02020603050405020304" pitchFamily="18" charset="0"/>
                <a:cs typeface="Times New Roman" panose="02020603050405020304" pitchFamily="18" charset="0"/>
              </a:rPr>
              <a:t>DATA SPLITTING : </a:t>
            </a:r>
          </a:p>
          <a:p>
            <a:pPr>
              <a:lnSpc>
                <a:spcPct val="150000"/>
              </a:lnSpc>
            </a:pPr>
            <a:r>
              <a:rPr lang="en-US" sz="1600" dirty="0">
                <a:latin typeface="Times New Roman" panose="02020603050405020304" pitchFamily="18" charset="0"/>
                <a:cs typeface="Times New Roman" panose="02020603050405020304" pitchFamily="18" charset="0"/>
              </a:rPr>
              <a:t>Data is </a:t>
            </a:r>
            <a:r>
              <a:rPr lang="en-US" sz="1600" dirty="0" err="1">
                <a:latin typeface="Times New Roman" panose="02020603050405020304" pitchFamily="18" charset="0"/>
                <a:cs typeface="Times New Roman" panose="02020603050405020304" pitchFamily="18" charset="0"/>
              </a:rPr>
              <a:t>splitted</a:t>
            </a:r>
            <a:r>
              <a:rPr lang="en-US" sz="1600" dirty="0">
                <a:latin typeface="Times New Roman" panose="02020603050405020304" pitchFamily="18" charset="0"/>
                <a:cs typeface="Times New Roman" panose="02020603050405020304" pitchFamily="18" charset="0"/>
              </a:rPr>
              <a:t> in the ratio of 75:25 ratio</a:t>
            </a:r>
            <a:r>
              <a:rPr lang="en-US" sz="1600" dirty="0"/>
              <a:t>.</a:t>
            </a:r>
            <a:endParaRPr lang="en-IN" sz="1600" dirty="0"/>
          </a:p>
        </p:txBody>
      </p:sp>
    </p:spTree>
    <p:extLst>
      <p:ext uri="{BB962C8B-B14F-4D97-AF65-F5344CB8AC3E}">
        <p14:creationId xmlns:p14="http://schemas.microsoft.com/office/powerpoint/2010/main" val="4279447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7B0F-F2E2-56E1-B07D-3694A4B957C5}"/>
              </a:ext>
            </a:extLst>
          </p:cNvPr>
          <p:cNvSpPr>
            <a:spLocks noGrp="1"/>
          </p:cNvSpPr>
          <p:nvPr>
            <p:ph type="title"/>
          </p:nvPr>
        </p:nvSpPr>
        <p:spPr/>
        <p:txBody>
          <a:bodyPr>
            <a:normAutofit/>
          </a:bodyPr>
          <a:lstStyle/>
          <a:p>
            <a:r>
              <a:rPr lang="en-IN" sz="2500" b="1" dirty="0">
                <a:latin typeface="Times New Roman" panose="02020603050405020304" pitchFamily="18" charset="0"/>
                <a:cs typeface="Times New Roman" panose="02020603050405020304" pitchFamily="18" charset="0"/>
              </a:rPr>
              <a:t>Regression Machine learning model :</a:t>
            </a:r>
          </a:p>
        </p:txBody>
      </p:sp>
      <p:sp>
        <p:nvSpPr>
          <p:cNvPr id="3" name="Content Placeholder 2">
            <a:extLst>
              <a:ext uri="{FF2B5EF4-FFF2-40B4-BE49-F238E27FC236}">
                <a16:creationId xmlns:a16="http://schemas.microsoft.com/office/drawing/2014/main" id="{B16F2018-801E-B133-ED09-244D53B98DAF}"/>
              </a:ext>
            </a:extLst>
          </p:cNvPr>
          <p:cNvSpPr>
            <a:spLocks noGrp="1"/>
          </p:cNvSpPr>
          <p:nvPr>
            <p:ph idx="1"/>
          </p:nvPr>
        </p:nvSpPr>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For Regression ,</a:t>
            </a:r>
          </a:p>
          <a:p>
            <a:pPr marL="342900" indent="-342900">
              <a:buAutoNum type="arabicParenR"/>
            </a:pPr>
            <a:r>
              <a:rPr lang="en-IN" sz="1600" dirty="0">
                <a:latin typeface="Times New Roman" panose="02020603050405020304" pitchFamily="18" charset="0"/>
                <a:cs typeface="Times New Roman" panose="02020603050405020304" pitchFamily="18" charset="0"/>
              </a:rPr>
              <a:t>Linear Regression</a:t>
            </a:r>
          </a:p>
          <a:p>
            <a:pPr marL="342900" indent="-342900">
              <a:buAutoNum type="arabicParenR"/>
            </a:pPr>
            <a:r>
              <a:rPr lang="en-IN" sz="1600" dirty="0">
                <a:latin typeface="Times New Roman" panose="02020603050405020304" pitchFamily="18" charset="0"/>
                <a:cs typeface="Times New Roman" panose="02020603050405020304" pitchFamily="18" charset="0"/>
              </a:rPr>
              <a:t>Decision Tree regressor</a:t>
            </a:r>
          </a:p>
          <a:p>
            <a:pPr marL="342900" indent="-342900">
              <a:buAutoNum type="arabicParenR"/>
            </a:pPr>
            <a:r>
              <a:rPr lang="en-IN" sz="1600" dirty="0">
                <a:latin typeface="Times New Roman" panose="02020603050405020304" pitchFamily="18" charset="0"/>
                <a:cs typeface="Times New Roman" panose="02020603050405020304" pitchFamily="18" charset="0"/>
              </a:rPr>
              <a:t>Random Forest regressor</a:t>
            </a:r>
          </a:p>
          <a:p>
            <a:pPr marL="342900" indent="-342900">
              <a:buAutoNum type="arabicParenR"/>
            </a:pPr>
            <a:r>
              <a:rPr lang="en-IN" sz="1600" dirty="0" err="1">
                <a:latin typeface="Times New Roman" panose="02020603050405020304" pitchFamily="18" charset="0"/>
                <a:cs typeface="Times New Roman" panose="02020603050405020304" pitchFamily="18" charset="0"/>
              </a:rPr>
              <a:t>Adaboost</a:t>
            </a:r>
            <a:r>
              <a:rPr lang="en-IN" sz="1600" dirty="0">
                <a:latin typeface="Times New Roman" panose="02020603050405020304" pitchFamily="18" charset="0"/>
                <a:cs typeface="Times New Roman" panose="02020603050405020304" pitchFamily="18" charset="0"/>
              </a:rPr>
              <a:t> regressor</a:t>
            </a:r>
          </a:p>
          <a:p>
            <a:pPr marL="342900" indent="-342900">
              <a:buAutoNum type="arabicParenR"/>
            </a:pPr>
            <a:r>
              <a:rPr lang="en-IN" sz="1600" dirty="0">
                <a:latin typeface="Times New Roman" panose="02020603050405020304" pitchFamily="18" charset="0"/>
                <a:cs typeface="Times New Roman" panose="02020603050405020304" pitchFamily="18" charset="0"/>
              </a:rPr>
              <a:t>Stacking</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And the cross validations are ,</a:t>
            </a:r>
            <a:r>
              <a:rPr lang="en-IN" sz="1600" b="1" dirty="0">
                <a:latin typeface="Times New Roman" panose="02020603050405020304" pitchFamily="18" charset="0"/>
                <a:cs typeface="Times New Roman" panose="02020603050405020304" pitchFamily="18" charset="0"/>
              </a:rPr>
              <a:t> </a:t>
            </a:r>
          </a:p>
          <a:p>
            <a:pPr marL="342900" indent="-342900">
              <a:buAutoNum type="arabicParenR"/>
            </a:pPr>
            <a:r>
              <a:rPr lang="en-IN" sz="1600" dirty="0">
                <a:latin typeface="Times New Roman" panose="02020603050405020304" pitchFamily="18" charset="0"/>
                <a:cs typeface="Times New Roman" panose="02020603050405020304" pitchFamily="18" charset="0"/>
              </a:rPr>
              <a:t>Hold out method</a:t>
            </a:r>
          </a:p>
          <a:p>
            <a:pPr marL="342900" indent="-342900">
              <a:buAutoNum type="arabicParenR"/>
            </a:pPr>
            <a:r>
              <a:rPr lang="en-IN" sz="1600" dirty="0" err="1">
                <a:latin typeface="Times New Roman" panose="02020603050405020304" pitchFamily="18" charset="0"/>
                <a:cs typeface="Times New Roman" panose="02020603050405020304" pitchFamily="18" charset="0"/>
              </a:rPr>
              <a:t>Kfold</a:t>
            </a:r>
            <a:r>
              <a:rPr lang="en-IN" sz="1600" dirty="0">
                <a:latin typeface="Times New Roman" panose="02020603050405020304" pitchFamily="18" charset="0"/>
                <a:cs typeface="Times New Roman" panose="02020603050405020304" pitchFamily="18" charset="0"/>
              </a:rPr>
              <a:t> method</a:t>
            </a:r>
          </a:p>
          <a:p>
            <a:pPr marL="342900" indent="-342900">
              <a:buAutoNum type="arabicParenR"/>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Here we are building all the model with different cross validation and evaluations the models .</a:t>
            </a:r>
          </a:p>
        </p:txBody>
      </p:sp>
    </p:spTree>
    <p:extLst>
      <p:ext uri="{BB962C8B-B14F-4D97-AF65-F5344CB8AC3E}">
        <p14:creationId xmlns:p14="http://schemas.microsoft.com/office/powerpoint/2010/main" val="336315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9FA6-688A-F2AF-C6D5-4658945191A5}"/>
              </a:ext>
            </a:extLst>
          </p:cNvPr>
          <p:cNvSpPr>
            <a:spLocks noGrp="1"/>
          </p:cNvSpPr>
          <p:nvPr>
            <p:ph type="title"/>
          </p:nvPr>
        </p:nvSpPr>
        <p:spPr>
          <a:xfrm>
            <a:off x="838200" y="365125"/>
            <a:ext cx="10515600" cy="423769"/>
          </a:xfrm>
        </p:spPr>
        <p:txBody>
          <a:bodyPr>
            <a:normAutofit fontScale="90000"/>
          </a:bodyPr>
          <a:lstStyle/>
          <a:p>
            <a:r>
              <a:rPr lang="en-IN" sz="2500" b="1" dirty="0">
                <a:latin typeface="Times New Roman" panose="02020603050405020304" pitchFamily="18" charset="0"/>
                <a:cs typeface="Times New Roman" panose="02020603050405020304" pitchFamily="18" charset="0"/>
              </a:rPr>
              <a:t>Building the models :</a:t>
            </a:r>
          </a:p>
        </p:txBody>
      </p:sp>
      <p:sp>
        <p:nvSpPr>
          <p:cNvPr id="3" name="Content Placeholder 2">
            <a:extLst>
              <a:ext uri="{FF2B5EF4-FFF2-40B4-BE49-F238E27FC236}">
                <a16:creationId xmlns:a16="http://schemas.microsoft.com/office/drawing/2014/main" id="{03075FB9-0334-3C37-98F8-EE237D38B238}"/>
              </a:ext>
            </a:extLst>
          </p:cNvPr>
          <p:cNvSpPr>
            <a:spLocks noGrp="1"/>
          </p:cNvSpPr>
          <p:nvPr>
            <p:ph idx="1"/>
          </p:nvPr>
        </p:nvSpPr>
        <p:spPr>
          <a:xfrm>
            <a:off x="838200" y="899295"/>
            <a:ext cx="10515600" cy="5895952"/>
          </a:xfrm>
        </p:spPr>
        <p:txBody>
          <a:bodyPr>
            <a:normAutofit fontScale="92500" lnSpcReduction="10000"/>
          </a:bodyPr>
          <a:lstStyle/>
          <a:p>
            <a:r>
              <a:rPr lang="en-IN" sz="1600" b="1" dirty="0">
                <a:latin typeface="Times New Roman" panose="02020603050405020304" pitchFamily="18" charset="0"/>
                <a:cs typeface="Times New Roman" panose="02020603050405020304" pitchFamily="18" charset="0"/>
              </a:rPr>
              <a:t>Linear regression </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We are not doing any hyperparameter tuning for both the cross validation.</a:t>
            </a:r>
          </a:p>
          <a:p>
            <a:r>
              <a:rPr lang="en-IN" sz="1600" b="1" dirty="0">
                <a:latin typeface="Times New Roman" panose="02020603050405020304" pitchFamily="18" charset="0"/>
                <a:cs typeface="Times New Roman" panose="02020603050405020304" pitchFamily="18" charset="0"/>
              </a:rPr>
              <a:t>Decision Tree Regressor, </a:t>
            </a:r>
          </a:p>
          <a:p>
            <a:pPr marL="0" indent="0">
              <a:lnSpc>
                <a:spcPct val="120000"/>
              </a:lnSpc>
              <a:buNone/>
            </a:pP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Using for loop for hyperparameter tuning ,So we have done tuning and chose the parameter which give lowest error and building the model using best parameters for both the cross validation.</a:t>
            </a: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r>
              <a:rPr lang="en-IN" sz="1600" b="1" dirty="0" err="1">
                <a:latin typeface="Times New Roman" panose="02020603050405020304" pitchFamily="18" charset="0"/>
                <a:cs typeface="Times New Roman" panose="02020603050405020304" pitchFamily="18" charset="0"/>
              </a:rPr>
              <a:t>Adaboost</a:t>
            </a:r>
            <a:r>
              <a:rPr lang="en-IN" sz="1600" b="1" dirty="0">
                <a:latin typeface="Times New Roman" panose="02020603050405020304" pitchFamily="18" charset="0"/>
                <a:cs typeface="Times New Roman" panose="02020603050405020304" pitchFamily="18" charset="0"/>
              </a:rPr>
              <a:t> Regressor , </a:t>
            </a:r>
          </a:p>
          <a:p>
            <a:pPr marL="0" indent="0">
              <a:lnSpc>
                <a:spcPct val="120000"/>
              </a:lnSpc>
              <a:buNone/>
            </a:pP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Using for loop for hyperparameter tuning ,So we have done tuning and chose the parameter which give lowest error and building the model using best parameters for every the cross validation.</a:t>
            </a: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Random Forest,</a:t>
            </a:r>
          </a:p>
          <a:p>
            <a:pPr marL="0" indent="0">
              <a:buNone/>
            </a:pP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Using Grid search method for finding the best hyperparameter.</a:t>
            </a:r>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Stacking ,</a:t>
            </a:r>
          </a:p>
          <a:p>
            <a:pPr marL="0" indent="0">
              <a:buNone/>
            </a:pP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For Stacking using all the hyperparameter tuned model</a:t>
            </a:r>
            <a:endParaRPr lang="en-IN"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DCC5B2D-2307-9BD0-7A1D-B8B0091C04D3}"/>
              </a:ext>
            </a:extLst>
          </p:cNvPr>
          <p:cNvPicPr>
            <a:picLocks noChangeAspect="1"/>
          </p:cNvPicPr>
          <p:nvPr/>
        </p:nvPicPr>
        <p:blipFill rotWithShape="1">
          <a:blip r:embed="rId2">
            <a:extLst>
              <a:ext uri="{28A0092B-C50C-407E-A947-70E740481C1C}">
                <a14:useLocalDpi xmlns:a14="http://schemas.microsoft.com/office/drawing/2010/main" val="0"/>
              </a:ext>
            </a:extLst>
          </a:blip>
          <a:srcRect l="21766" t="41046" r="34852" b="48235"/>
          <a:stretch/>
        </p:blipFill>
        <p:spPr>
          <a:xfrm>
            <a:off x="3451407" y="2662519"/>
            <a:ext cx="5289177" cy="735106"/>
          </a:xfrm>
          <a:prstGeom prst="rect">
            <a:avLst/>
          </a:prstGeom>
        </p:spPr>
      </p:pic>
      <p:pic>
        <p:nvPicPr>
          <p:cNvPr id="7" name="Picture 6">
            <a:extLst>
              <a:ext uri="{FF2B5EF4-FFF2-40B4-BE49-F238E27FC236}">
                <a16:creationId xmlns:a16="http://schemas.microsoft.com/office/drawing/2014/main" id="{173833AC-8972-2DAF-C597-AA9C16E7333D}"/>
              </a:ext>
            </a:extLst>
          </p:cNvPr>
          <p:cNvPicPr>
            <a:picLocks noChangeAspect="1"/>
          </p:cNvPicPr>
          <p:nvPr/>
        </p:nvPicPr>
        <p:blipFill rotWithShape="1">
          <a:blip r:embed="rId3">
            <a:extLst>
              <a:ext uri="{28A0092B-C50C-407E-A947-70E740481C1C}">
                <a14:useLocalDpi xmlns:a14="http://schemas.microsoft.com/office/drawing/2010/main" val="0"/>
              </a:ext>
            </a:extLst>
          </a:blip>
          <a:srcRect l="21030" t="50000" r="43015" b="40654"/>
          <a:stretch/>
        </p:blipFill>
        <p:spPr>
          <a:xfrm>
            <a:off x="3451408" y="4408395"/>
            <a:ext cx="5289177" cy="640976"/>
          </a:xfrm>
          <a:prstGeom prst="rect">
            <a:avLst/>
          </a:prstGeom>
        </p:spPr>
      </p:pic>
    </p:spTree>
    <p:extLst>
      <p:ext uri="{BB962C8B-B14F-4D97-AF65-F5344CB8AC3E}">
        <p14:creationId xmlns:p14="http://schemas.microsoft.com/office/powerpoint/2010/main" val="3590452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1119</TotalTime>
  <Words>1136</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MINI PROJECT  Regression – prediction of store sales  </vt:lpstr>
      <vt:lpstr>Store Sales Prediction :</vt:lpstr>
      <vt:lpstr>Data Set :</vt:lpstr>
      <vt:lpstr>EDA : Univariate, Bivariate and Multivariate Analysis</vt:lpstr>
      <vt:lpstr>Categorical columns :</vt:lpstr>
      <vt:lpstr>Correlation :</vt:lpstr>
      <vt:lpstr>Preparing the Data set :</vt:lpstr>
      <vt:lpstr>Regression Machine learning model :</vt:lpstr>
      <vt:lpstr>Building the models :</vt:lpstr>
      <vt:lpstr>Comparision of models using R^2 and Errors :</vt:lpstr>
      <vt:lpstr>Interpretations :</vt:lpstr>
      <vt:lpstr>Prediction of unknown values in the Data using Best model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Regression – prediction of store sales  </dc:title>
  <dc:creator>Jagadhesh b</dc:creator>
  <cp:lastModifiedBy>Jagadhesh b</cp:lastModifiedBy>
  <cp:revision>5</cp:revision>
  <dcterms:created xsi:type="dcterms:W3CDTF">2022-11-10T17:27:15Z</dcterms:created>
  <dcterms:modified xsi:type="dcterms:W3CDTF">2022-11-14T12:35:23Z</dcterms:modified>
</cp:coreProperties>
</file>