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307"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06" r:id="rId35"/>
    <p:sldId id="305" r:id="rId36"/>
    <p:sldId id="300" r:id="rId37"/>
    <p:sldId id="292" r:id="rId38"/>
    <p:sldId id="289" r:id="rId39"/>
    <p:sldId id="291" r:id="rId40"/>
    <p:sldId id="297" r:id="rId41"/>
    <p:sldId id="293" r:id="rId42"/>
    <p:sldId id="294" r:id="rId43"/>
    <p:sldId id="295" r:id="rId44"/>
    <p:sldId id="296" r:id="rId45"/>
    <p:sldId id="301" r:id="rId46"/>
    <p:sldId id="302" r:id="rId47"/>
    <p:sldId id="303" r:id="rId48"/>
    <p:sldId id="304" r:id="rId49"/>
    <p:sldId id="308" r:id="rId50"/>
    <p:sldId id="309" r:id="rId51"/>
    <p:sldId id="310" r:id="rId52"/>
    <p:sldId id="311" r:id="rId53"/>
    <p:sldId id="287" r:id="rId5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snapToGrid="0">
      <p:cViewPr varScale="1">
        <p:scale>
          <a:sx n="82" d="100"/>
          <a:sy n="82" d="100"/>
        </p:scale>
        <p:origin x="5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8-16T09:15:45" idx="1">
    <p:pos x="0" y="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FEA3055-ADBA-4E03-8B67-3B51D1E754E0}"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tIns="0" rIns="0" bIns="0" anchor="ctr">
            <a:noAutofit/>
          </a:bodyPr>
          <a:lstStyle/>
          <a:p>
            <a:pPr algn="ctr">
              <a:buNone/>
            </a:pPr>
            <a:endParaRPr lang="en-IN" sz="3200" b="0" strike="noStrike" spc="-1">
              <a:highlight>
                <a:srgbClr val="FFFFFF"/>
              </a:highlight>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F1BBDF6-AA26-4D23-9469-0D42236DFF3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ADE67AA-AD44-4774-9A87-FB84B1F91EF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C0A9007-C604-4CC2-8FF3-B2707932F78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C313FBC-3E88-415C-B301-4D017358DDB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tIns="0" rIns="0" bIns="0" anchor="ctr">
            <a:noAutofit/>
          </a:bodyPr>
          <a:lstStyle/>
          <a:p>
            <a:pPr algn="ctr">
              <a:buNone/>
            </a:pPr>
            <a:endParaRPr lang="en-IN" sz="3200" b="0" strike="noStrike" spc="-1">
              <a:highlight>
                <a:srgbClr val="FFFFFF"/>
              </a:highlight>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53993F9-DD28-4B3E-A3BF-8BCFB333056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5FCD32-BA73-46BC-AE25-BA7E6114073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tIns="0" rIns="0" bIns="0" anchor="ctr">
            <a:noAutofit/>
          </a:bodyPr>
          <a:lstStyle/>
          <a:p>
            <a:pPr algn="ctr">
              <a:buNone/>
            </a:pPr>
            <a:endParaRPr lang="en-IN" sz="3200" b="0" strike="noStrike" spc="-1">
              <a:highlight>
                <a:srgbClr val="FFFFFF"/>
              </a:highlight>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2057E55-769A-4FF1-B0E6-38DC9E1E740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20E6703-76A1-463A-8101-498A336EE21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5B78A2F-4860-4866-9261-DA6D4596D1C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C881CE9-F2AD-41DF-9052-587F5B3A38F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08CC27C-F415-4142-AF0A-8E73D855D9B8}"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tIns="0" rIns="0" bIns="0" anchor="ctr">
            <a:noAutofit/>
          </a:bodyPr>
          <a:lstStyle/>
          <a:p>
            <a:pPr algn="ctr">
              <a:buNone/>
            </a:pPr>
            <a:endParaRPr lang="en-IN" sz="3200" b="0" strike="noStrike" spc="-1">
              <a:highlight>
                <a:srgbClr val="FFFFFF"/>
              </a:highlight>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tIns="0" rIns="0" bIns="0" anchor="t">
            <a:noAutofit/>
          </a:bodyPr>
          <a:lstStyle/>
          <a:p>
            <a:endParaRPr lang="en-IN" sz="2400" b="0" strike="noStrike" spc="-1">
              <a:solidFill>
                <a:srgbClr val="009BDD"/>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lowchart: Document 5"/>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0" y="1620000"/>
            <a:ext cx="9000000" cy="1080000"/>
          </a:xfrm>
          <a:prstGeom prst="rect">
            <a:avLst/>
          </a:prstGeom>
          <a:noFill/>
          <a:ln w="0">
            <a:noFill/>
          </a:ln>
        </p:spPr>
        <p:txBody>
          <a:bodyPr lIns="0" tIns="0" rIns="0" bIns="0" anchor="ctr">
            <a:noAutofit/>
          </a:bodyPr>
          <a:lstStyle/>
          <a:p>
            <a:pPr algn="ctr">
              <a:buNone/>
            </a:pPr>
            <a:r>
              <a:rPr lang="en-IN" sz="3300" b="0" strike="noStrike" spc="-1">
                <a:solidFill>
                  <a:srgbClr val="DD4100"/>
                </a:solidFill>
                <a:latin typeface="Arial"/>
              </a:rPr>
              <a:t>Click to edit the title text format</a:t>
            </a: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tIns="0" rIns="0" bIns="0" anchor="t">
            <a:normAutofit fontScale="78000"/>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Click to edit the outline text format</a:t>
            </a:r>
          </a:p>
          <a:p>
            <a:pPr marL="864000" lvl="1" indent="-324000">
              <a:spcBef>
                <a:spcPts val="850"/>
              </a:spcBef>
              <a:buClr>
                <a:srgbClr val="77CAEE"/>
              </a:buClr>
              <a:buSzPct val="45000"/>
              <a:buFont typeface="Wingdings" charset="2"/>
              <a:buChar char=""/>
            </a:pPr>
            <a:r>
              <a:rPr lang="en-IN" sz="2100" b="0" strike="noStrike" spc="-1">
                <a:solidFill>
                  <a:srgbClr val="009BDD"/>
                </a:solidFill>
                <a:latin typeface="Arial"/>
              </a:rPr>
              <a:t>Second Outline Level</a:t>
            </a:r>
          </a:p>
          <a:p>
            <a:pPr marL="1296000" lvl="2" indent="-288000">
              <a:spcBef>
                <a:spcPts val="635"/>
              </a:spcBef>
              <a:buClr>
                <a:srgbClr val="77CAEE"/>
              </a:buClr>
              <a:buSzPct val="45000"/>
              <a:buFont typeface="Wingdings" charset="2"/>
              <a:buChar char=""/>
            </a:pPr>
            <a:r>
              <a:rPr lang="en-IN" sz="1800" b="0" strike="noStrike" spc="-1">
                <a:solidFill>
                  <a:srgbClr val="009BDD"/>
                </a:solidFill>
                <a:latin typeface="Arial"/>
              </a:rPr>
              <a:t>Third Outline Level</a:t>
            </a:r>
          </a:p>
          <a:p>
            <a:pPr marL="1728000" lvl="3" indent="-216000">
              <a:spcBef>
                <a:spcPts val="422"/>
              </a:spcBef>
              <a:buClr>
                <a:srgbClr val="77CAEE"/>
              </a:buClr>
              <a:buSzPct val="45000"/>
              <a:buFont typeface="Wingdings" charset="2"/>
              <a:buChar char=""/>
            </a:pPr>
            <a:r>
              <a:rPr lang="en-IN" sz="1500" b="0" strike="noStrike" spc="-1">
                <a:solidFill>
                  <a:srgbClr val="009BDD"/>
                </a:solidFill>
                <a:latin typeface="Arial"/>
              </a:rPr>
              <a:t>Fourth Outline Level</a:t>
            </a:r>
          </a:p>
          <a:p>
            <a:pPr marL="2160000" lvl="4" indent="-216000">
              <a:spcBef>
                <a:spcPts val="210"/>
              </a:spcBef>
              <a:buClr>
                <a:srgbClr val="77CAEE"/>
              </a:buClr>
              <a:buSzPct val="45000"/>
              <a:buFont typeface="Wingdings" charset="2"/>
              <a:buChar char=""/>
            </a:pPr>
            <a:r>
              <a:rPr lang="en-IN" sz="1500" b="0" strike="noStrike" spc="-1">
                <a:solidFill>
                  <a:srgbClr val="009BDD"/>
                </a:solidFill>
                <a:latin typeface="Arial"/>
              </a:rPr>
              <a:t>Fifth Outline Level</a:t>
            </a:r>
          </a:p>
          <a:p>
            <a:pPr marL="2592000" lvl="5" indent="-216000">
              <a:spcBef>
                <a:spcPts val="210"/>
              </a:spcBef>
              <a:buClr>
                <a:srgbClr val="77CAEE"/>
              </a:buClr>
              <a:buSzPct val="45000"/>
              <a:buFont typeface="Wingdings" charset="2"/>
              <a:buChar char=""/>
            </a:pPr>
            <a:r>
              <a:rPr lang="en-IN" sz="1500" b="0" strike="noStrike" spc="-1">
                <a:solidFill>
                  <a:srgbClr val="009BDD"/>
                </a:solidFill>
                <a:latin typeface="Arial"/>
              </a:rPr>
              <a:t>Sixth Outline Level</a:t>
            </a:r>
          </a:p>
          <a:p>
            <a:pPr marL="3024000" lvl="6" indent="-216000">
              <a:spcBef>
                <a:spcPts val="210"/>
              </a:spcBef>
              <a:buClr>
                <a:srgbClr val="77CAEE"/>
              </a:buClr>
              <a:buSzPct val="45000"/>
              <a:buFont typeface="Wingdings" charset="2"/>
              <a:buChar char=""/>
            </a:pPr>
            <a:r>
              <a:rPr lang="en-IN" sz="1500" b="0" strike="noStrike" spc="-1">
                <a:solidFill>
                  <a:srgbClr val="009BDD"/>
                </a:solidFill>
                <a:latin typeface="Arial"/>
              </a:rPr>
              <a:t>Seventh Outline Level</a:t>
            </a:r>
          </a:p>
        </p:txBody>
      </p:sp>
      <p:sp>
        <p:nvSpPr>
          <p:cNvPr id="3" name="TextBox 2"/>
          <p:cNvSpPr txBox="1"/>
          <p:nvPr/>
        </p:nvSpPr>
        <p:spPr>
          <a:xfrm>
            <a:off x="360000" y="5220000"/>
            <a:ext cx="2340000" cy="360000"/>
          </a:xfrm>
          <a:prstGeom prst="rect">
            <a:avLst/>
          </a:prstGeom>
          <a:noFill/>
          <a:ln w="0">
            <a:noFill/>
          </a:ln>
        </p:spPr>
        <p:txBody>
          <a:bodyPr lIns="0" tIns="0" rIns="0" bIns="0" anchor="t">
            <a:noAutofit/>
          </a:bodyPr>
          <a:lstStyle/>
          <a:p>
            <a:r>
              <a:rPr lang="en-IN" sz="1400" b="0" strike="noStrike" spc="-1">
                <a:solidFill>
                  <a:srgbClr val="FFFFFF"/>
                </a:solidFill>
                <a:latin typeface="Arial"/>
              </a:rPr>
              <a:t>&lt;date/time&gt;</a:t>
            </a:r>
          </a:p>
        </p:txBody>
      </p:sp>
      <p:sp>
        <p:nvSpPr>
          <p:cNvPr id="4" name="TextBox 3"/>
          <p:cNvSpPr txBox="1"/>
          <p:nvPr/>
        </p:nvSpPr>
        <p:spPr>
          <a:xfrm>
            <a:off x="3420000" y="5220000"/>
            <a:ext cx="3240000" cy="360000"/>
          </a:xfrm>
          <a:prstGeom prst="rect">
            <a:avLst/>
          </a:prstGeom>
          <a:noFill/>
          <a:ln w="0">
            <a:noFill/>
          </a:ln>
        </p:spPr>
        <p:txBody>
          <a:bodyPr lIns="0" tIns="0" rIns="0" bIns="0" anchor="t">
            <a:noAutofit/>
          </a:bodyPr>
          <a:lstStyle/>
          <a:p>
            <a:pPr algn="ctr">
              <a:buNone/>
            </a:pPr>
            <a:r>
              <a:rPr lang="en-IN" sz="1400" b="0" strike="noStrike" spc="-1">
                <a:solidFill>
                  <a:srgbClr val="FFFFFF"/>
                </a:solidFill>
                <a:latin typeface="Arial"/>
              </a:rPr>
              <a:t>&lt;footer&gt;</a:t>
            </a:r>
          </a:p>
        </p:txBody>
      </p:sp>
      <p:sp>
        <p:nvSpPr>
          <p:cNvPr id="5" name="TextBox 4"/>
          <p:cNvSpPr txBox="1"/>
          <p:nvPr/>
        </p:nvSpPr>
        <p:spPr>
          <a:xfrm>
            <a:off x="7380000" y="5220000"/>
            <a:ext cx="2340000" cy="360000"/>
          </a:xfrm>
          <a:prstGeom prst="rect">
            <a:avLst/>
          </a:prstGeom>
          <a:noFill/>
          <a:ln w="0">
            <a:noFill/>
          </a:ln>
        </p:spPr>
        <p:txBody>
          <a:bodyPr lIns="0" tIns="0" rIns="0" bIns="0" anchor="t">
            <a:noAutofit/>
          </a:bodyPr>
          <a:lstStyle/>
          <a:p>
            <a:pPr algn="r">
              <a:buNone/>
            </a:pPr>
            <a:fld id="{E804ACA7-0473-49D6-9987-418CD71C7CD7}" type="slidenum">
              <a:rPr lang="en-IN" sz="1400" b="0" strike="noStrike" spc="-1">
                <a:solidFill>
                  <a:srgbClr val="FFFFFF"/>
                </a:solidFill>
                <a:latin typeface="Arial"/>
              </a:rPr>
              <a:t>‹#›</a:t>
            </a:fld>
            <a:endParaRPr lang="en-IN"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43" name="Rectangle 42"/>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Click to edit the title text format</a:t>
            </a: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Click to edit the outline text format</a:t>
            </a:r>
          </a:p>
          <a:p>
            <a:pPr marL="864000" lvl="1" indent="-324000">
              <a:spcBef>
                <a:spcPts val="850"/>
              </a:spcBef>
              <a:buClr>
                <a:srgbClr val="77CAEE"/>
              </a:buClr>
              <a:buSzPct val="45000"/>
              <a:buFont typeface="Wingdings" charset="2"/>
              <a:buChar char=""/>
            </a:pPr>
            <a:r>
              <a:rPr lang="en-IN" sz="2100" b="0" strike="noStrike" spc="-1">
                <a:solidFill>
                  <a:srgbClr val="009BDD"/>
                </a:solidFill>
                <a:latin typeface="Arial"/>
              </a:rPr>
              <a:t>Second Outline Level</a:t>
            </a:r>
          </a:p>
          <a:p>
            <a:pPr marL="1296000" lvl="2" indent="-288000">
              <a:spcBef>
                <a:spcPts val="635"/>
              </a:spcBef>
              <a:buClr>
                <a:srgbClr val="77CAEE"/>
              </a:buClr>
              <a:buSzPct val="45000"/>
              <a:buFont typeface="Wingdings" charset="2"/>
              <a:buChar char=""/>
            </a:pPr>
            <a:r>
              <a:rPr lang="en-IN" sz="1800" b="0" strike="noStrike" spc="-1">
                <a:solidFill>
                  <a:srgbClr val="009BDD"/>
                </a:solidFill>
                <a:latin typeface="Arial"/>
              </a:rPr>
              <a:t>Third Outline Level</a:t>
            </a:r>
          </a:p>
          <a:p>
            <a:pPr marL="1728000" lvl="3" indent="-216000">
              <a:spcBef>
                <a:spcPts val="422"/>
              </a:spcBef>
              <a:buClr>
                <a:srgbClr val="77CAEE"/>
              </a:buClr>
              <a:buSzPct val="45000"/>
              <a:buFont typeface="Wingdings" charset="2"/>
              <a:buChar char=""/>
            </a:pPr>
            <a:r>
              <a:rPr lang="en-IN" sz="1500" b="0" strike="noStrike" spc="-1">
                <a:solidFill>
                  <a:srgbClr val="009BDD"/>
                </a:solidFill>
                <a:latin typeface="Arial"/>
              </a:rPr>
              <a:t>Fourth Outline Level</a:t>
            </a:r>
          </a:p>
          <a:p>
            <a:pPr marL="2160000" lvl="4" indent="-216000">
              <a:spcBef>
                <a:spcPts val="210"/>
              </a:spcBef>
              <a:buClr>
                <a:srgbClr val="77CAEE"/>
              </a:buClr>
              <a:buSzPct val="45000"/>
              <a:buFont typeface="Wingdings" charset="2"/>
              <a:buChar char=""/>
            </a:pPr>
            <a:r>
              <a:rPr lang="en-IN" sz="1500" b="0" strike="noStrike" spc="-1">
                <a:solidFill>
                  <a:srgbClr val="009BDD"/>
                </a:solidFill>
                <a:latin typeface="Arial"/>
              </a:rPr>
              <a:t>Fifth Outline Level</a:t>
            </a:r>
          </a:p>
          <a:p>
            <a:pPr marL="2592000" lvl="5" indent="-216000">
              <a:spcBef>
                <a:spcPts val="210"/>
              </a:spcBef>
              <a:buClr>
                <a:srgbClr val="77CAEE"/>
              </a:buClr>
              <a:buSzPct val="45000"/>
              <a:buFont typeface="Wingdings" charset="2"/>
              <a:buChar char=""/>
            </a:pPr>
            <a:r>
              <a:rPr lang="en-IN" sz="1500" b="0" strike="noStrike" spc="-1">
                <a:solidFill>
                  <a:srgbClr val="009BDD"/>
                </a:solidFill>
                <a:latin typeface="Arial"/>
              </a:rPr>
              <a:t>Sixth Outline Level</a:t>
            </a:r>
          </a:p>
          <a:p>
            <a:pPr marL="3024000" lvl="6" indent="-216000">
              <a:spcBef>
                <a:spcPts val="210"/>
              </a:spcBef>
              <a:buClr>
                <a:srgbClr val="77CAEE"/>
              </a:buClr>
              <a:buSzPct val="45000"/>
              <a:buFont typeface="Wingdings" charset="2"/>
              <a:buChar char=""/>
            </a:pPr>
            <a:r>
              <a:rPr lang="en-IN" sz="1500" b="0" strike="noStrike" spc="-1">
                <a:solidFill>
                  <a:srgbClr val="009BDD"/>
                </a:solidFill>
                <a:latin typeface="Arial"/>
              </a:rPr>
              <a:t>Seventh Outline Level</a:t>
            </a:r>
          </a:p>
        </p:txBody>
      </p:sp>
      <p:sp>
        <p:nvSpPr>
          <p:cNvPr id="46" name="PlaceHolder 3"/>
          <p:cNvSpPr>
            <a:spLocks noGrp="1"/>
          </p:cNvSpPr>
          <p:nvPr>
            <p:ph type="dt" idx="1"/>
          </p:nvPr>
        </p:nvSpPr>
        <p:spPr>
          <a:xfrm>
            <a:off x="360000" y="5220000"/>
            <a:ext cx="2340000" cy="360000"/>
          </a:xfrm>
          <a:prstGeom prst="rect">
            <a:avLst/>
          </a:prstGeom>
          <a:noFill/>
          <a:ln w="0">
            <a:noFill/>
          </a:ln>
        </p:spPr>
        <p:txBody>
          <a:bodyPr lIns="0" tIns="0" rIns="0" bIns="0" anchor="t">
            <a:noAutofit/>
          </a:bodyPr>
          <a:lstStyle>
            <a:lvl1pPr>
              <a:defRPr lang="en-IN" sz="1400" b="0" strike="noStrike" spc="-1">
                <a:solidFill>
                  <a:srgbClr val="FFFFFF"/>
                </a:solidFill>
                <a:latin typeface="Arial"/>
              </a:defRPr>
            </a:lvl1pPr>
          </a:lstStyle>
          <a:p>
            <a:r>
              <a:rPr lang="en-IN" sz="1400" b="0" strike="noStrike" spc="-1">
                <a:solidFill>
                  <a:srgbClr val="FFFFFF"/>
                </a:solidFill>
                <a:latin typeface="Arial"/>
              </a:rPr>
              <a:t>&lt;date/time&gt;</a:t>
            </a:r>
          </a:p>
        </p:txBody>
      </p:sp>
      <p:sp>
        <p:nvSpPr>
          <p:cNvPr id="47" name="PlaceHolder 4"/>
          <p:cNvSpPr>
            <a:spLocks noGrp="1"/>
          </p:cNvSpPr>
          <p:nvPr>
            <p:ph type="ftr" idx="2"/>
          </p:nvPr>
        </p:nvSpPr>
        <p:spPr>
          <a:xfrm>
            <a:off x="3420000" y="5220000"/>
            <a:ext cx="3240000" cy="360000"/>
          </a:xfrm>
          <a:prstGeom prst="rect">
            <a:avLst/>
          </a:prstGeom>
          <a:noFill/>
          <a:ln w="0">
            <a:noFill/>
          </a:ln>
        </p:spPr>
        <p:txBody>
          <a:bodyPr lIns="0" tIns="0" rIns="0" bIns="0" anchor="t">
            <a:noAutofit/>
          </a:bodyPr>
          <a:lstStyle>
            <a:lvl1pPr algn="ctr">
              <a:buNone/>
              <a:defRPr lang="en-IN" sz="1400" b="0" strike="noStrike" spc="-1">
                <a:solidFill>
                  <a:srgbClr val="FFFFFF"/>
                </a:solidFill>
                <a:latin typeface="Arial"/>
              </a:defRPr>
            </a:lvl1pPr>
          </a:lstStyle>
          <a:p>
            <a:pPr algn="ctr">
              <a:buNone/>
            </a:pPr>
            <a:r>
              <a:rPr lang="en-IN" sz="1400" b="0" strike="noStrike" spc="-1">
                <a:solidFill>
                  <a:srgbClr val="FFFFFF"/>
                </a:solidFill>
                <a:latin typeface="Arial"/>
              </a:rPr>
              <a:t>&lt;footer&gt;</a:t>
            </a:r>
          </a:p>
        </p:txBody>
      </p:sp>
      <p:sp>
        <p:nvSpPr>
          <p:cNvPr id="48" name="PlaceHolder 5"/>
          <p:cNvSpPr>
            <a:spLocks noGrp="1"/>
          </p:cNvSpPr>
          <p:nvPr>
            <p:ph type="sldNum" idx="3"/>
          </p:nvPr>
        </p:nvSpPr>
        <p:spPr>
          <a:xfrm>
            <a:off x="7380000" y="5220000"/>
            <a:ext cx="2340000" cy="360000"/>
          </a:xfrm>
          <a:prstGeom prst="rect">
            <a:avLst/>
          </a:prstGeom>
          <a:noFill/>
          <a:ln w="0">
            <a:noFill/>
          </a:ln>
        </p:spPr>
        <p:txBody>
          <a:bodyPr lIns="0" tIns="0" rIns="0" bIns="0" anchor="t">
            <a:noAutofit/>
          </a:bodyPr>
          <a:lstStyle>
            <a:lvl1pPr algn="r">
              <a:buNone/>
              <a:defRPr lang="en-IN" sz="1400" b="0" strike="noStrike" spc="-1">
                <a:solidFill>
                  <a:srgbClr val="FFFFFF"/>
                </a:solidFill>
                <a:latin typeface="Arial"/>
              </a:defRPr>
            </a:lvl1pPr>
          </a:lstStyle>
          <a:p>
            <a:pPr algn="r">
              <a:buNone/>
            </a:pPr>
            <a:fld id="{8F424AB4-D74D-4DEA-BD7F-DD7C7D03038B}" type="slidenum">
              <a:rPr lang="en-IN" sz="1400" b="0" strike="noStrike" spc="-1">
                <a:solidFill>
                  <a:srgbClr val="FFFFFF"/>
                </a:solidFill>
                <a:latin typeface="Arial"/>
              </a:rPr>
              <a:t>‹#›</a:t>
            </a:fld>
            <a:endParaRPr lang="en-IN"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ieeexplore.ieee.org/document/7912315"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hyperlink" Target="https://www.ncbi.nlm.nih.gov/pmc/articles/PMC2992125/pdf/IJPsy-31-261.pdf"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document/7912315"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s://journals.lww.com/indianjpsychiatry/Abstract/1978/20040/DERMATOGLYPHICS_IN_MANIC_DEPRESSIVE_PSYCHOSIS_.18.aspx"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www.ncbi.nlm.nih.gov/pmc/articles/PMC2918318/"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apps.who.int/iris/handle/10665/44701"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71520" y="2160000"/>
            <a:ext cx="9000000" cy="1080000"/>
          </a:xfrm>
          <a:prstGeom prst="rect">
            <a:avLst/>
          </a:prstGeom>
          <a:noFill/>
          <a:ln w="0">
            <a:noFill/>
          </a:ln>
        </p:spPr>
        <p:txBody>
          <a:bodyPr lIns="0" tIns="0" rIns="0" bIns="0" anchor="ctr">
            <a:noAutofit/>
          </a:bodyPr>
          <a:lstStyle/>
          <a:p>
            <a:pPr algn="ctr">
              <a:buNone/>
            </a:pPr>
            <a:r>
              <a:rPr lang="en-IN" sz="3300" b="0" strike="noStrike" spc="-1" dirty="0">
                <a:solidFill>
                  <a:srgbClr val="000000"/>
                </a:solidFill>
                <a:latin typeface="Arial"/>
              </a:rPr>
              <a:t>Bipolar And Sleep </a:t>
            </a:r>
            <a:r>
              <a:rPr lang="en-IN" sz="3300" spc="-1" dirty="0" err="1">
                <a:solidFill>
                  <a:srgbClr val="000000"/>
                </a:solidFill>
                <a:latin typeface="Arial"/>
              </a:rPr>
              <a:t>Apnea</a:t>
            </a:r>
            <a:r>
              <a:rPr lang="en-IN" sz="3300" spc="-1" dirty="0">
                <a:solidFill>
                  <a:srgbClr val="000000"/>
                </a:solidFill>
                <a:latin typeface="Arial"/>
              </a:rPr>
              <a:t> D</a:t>
            </a:r>
            <a:r>
              <a:rPr lang="en-IN" sz="3300" b="0" strike="noStrike" spc="-1" dirty="0">
                <a:solidFill>
                  <a:srgbClr val="000000"/>
                </a:solidFill>
                <a:latin typeface="Arial"/>
              </a:rPr>
              <a:t>etection</a:t>
            </a:r>
            <a:endParaRPr lang="en-IN" sz="3300" b="0" strike="noStrike" spc="-1" dirty="0">
              <a:solidFill>
                <a:srgbClr val="FFFFFF"/>
              </a:solidFill>
              <a:latin typeface="Arial"/>
            </a:endParaRPr>
          </a:p>
        </p:txBody>
      </p:sp>
      <p:sp>
        <p:nvSpPr>
          <p:cNvPr id="87" name="TextBox 86"/>
          <p:cNvSpPr txBox="1"/>
          <p:nvPr/>
        </p:nvSpPr>
        <p:spPr>
          <a:xfrm>
            <a:off x="360000" y="3420000"/>
            <a:ext cx="3240000" cy="858240"/>
          </a:xfrm>
          <a:prstGeom prst="rect">
            <a:avLst/>
          </a:prstGeom>
          <a:noFill/>
          <a:ln w="18000">
            <a:noFill/>
          </a:ln>
        </p:spPr>
        <p:txBody>
          <a:bodyPr lIns="90000" tIns="45000" rIns="90000" bIns="45000" anchor="t">
            <a:noAutofit/>
          </a:bodyPr>
          <a:lstStyle/>
          <a:p>
            <a:r>
              <a:rPr lang="en-IN" sz="1800" b="1" strike="noStrike" spc="-1">
                <a:latin typeface="Arial"/>
              </a:rPr>
              <a:t>Presented by</a:t>
            </a:r>
            <a:endParaRPr lang="en-IN" sz="1800" b="0" strike="noStrike" spc="-1">
              <a:latin typeface="Arial"/>
            </a:endParaRPr>
          </a:p>
          <a:p>
            <a:r>
              <a:rPr lang="en-IN" sz="1800" b="0" strike="noStrike" spc="-1">
                <a:latin typeface="Arial"/>
              </a:rPr>
              <a:t>Jagadish s </a:t>
            </a:r>
          </a:p>
          <a:p>
            <a:r>
              <a:rPr lang="en-IN" sz="1800" b="0" strike="noStrike" spc="-1">
                <a:latin typeface="Arial"/>
              </a:rPr>
              <a:t>PES1PG21CA145</a:t>
            </a:r>
          </a:p>
        </p:txBody>
      </p:sp>
      <p:sp>
        <p:nvSpPr>
          <p:cNvPr id="88" name="TextBox 87"/>
          <p:cNvSpPr txBox="1"/>
          <p:nvPr/>
        </p:nvSpPr>
        <p:spPr>
          <a:xfrm>
            <a:off x="6840000" y="3482280"/>
            <a:ext cx="2880000" cy="602280"/>
          </a:xfrm>
          <a:prstGeom prst="rect">
            <a:avLst/>
          </a:prstGeom>
          <a:noFill/>
          <a:ln w="18000">
            <a:noFill/>
          </a:ln>
        </p:spPr>
        <p:txBody>
          <a:bodyPr lIns="90000" tIns="45000" rIns="90000" bIns="45000" anchor="t">
            <a:noAutofit/>
          </a:bodyPr>
          <a:lstStyle/>
          <a:p>
            <a:r>
              <a:rPr lang="en-IN" sz="1800" b="1" strike="noStrike" spc="-1" dirty="0">
                <a:latin typeface="Arial"/>
              </a:rPr>
              <a:t>Guided by</a:t>
            </a:r>
            <a:endParaRPr lang="en-IN" sz="1800" b="0" strike="noStrike" spc="-1" dirty="0">
              <a:latin typeface="Arial"/>
            </a:endParaRPr>
          </a:p>
          <a:p>
            <a:r>
              <a:rPr lang="en-IN" sz="1800" b="0" strike="noStrike" spc="-1" dirty="0" err="1">
                <a:latin typeface="Arial"/>
              </a:rPr>
              <a:t>Dr.Lekha</a:t>
            </a:r>
            <a:r>
              <a:rPr lang="en-IN" sz="1800" b="0" strike="noStrike" spc="-1" dirty="0">
                <a:latin typeface="Arial"/>
              </a:rPr>
              <a:t> </a:t>
            </a:r>
            <a:r>
              <a:rPr lang="en-IN" sz="1800" b="0" strike="noStrike" spc="-1" dirty="0" err="1">
                <a:latin typeface="Arial"/>
              </a:rPr>
              <a:t>Achuth</a:t>
            </a:r>
            <a:endParaRPr lang="en-IN" sz="1800" b="0" strike="noStrike" spc="-1" dirty="0">
              <a:latin typeface="Arial"/>
            </a:endParaRPr>
          </a:p>
          <a:p>
            <a:r>
              <a:rPr lang="en-IN" dirty="0"/>
              <a:t>Associate Professor </a:t>
            </a:r>
            <a:endParaRPr lang="en-IN" sz="1800" b="0" strike="noStrike" spc="-1" dirty="0">
              <a:latin typeface="Arial"/>
            </a:endParaRPr>
          </a:p>
        </p:txBody>
      </p:sp>
      <p:pic>
        <p:nvPicPr>
          <p:cNvPr id="3" name="Picture 2">
            <a:extLst>
              <a:ext uri="{FF2B5EF4-FFF2-40B4-BE49-F238E27FC236}">
                <a16:creationId xmlns:a16="http://schemas.microsoft.com/office/drawing/2014/main" id="{A0E5EF89-D8A8-0EFC-5718-814A3F622D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4736" y="753997"/>
            <a:ext cx="1568424" cy="12260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48960"/>
            <a:ext cx="9360000" cy="93636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Project Scope</a:t>
            </a:r>
            <a:br>
              <a:rPr sz="3300"/>
            </a:br>
            <a:endParaRPr lang="en-IN" sz="3300" b="0" strike="noStrike" spc="-1">
              <a:solidFill>
                <a:srgbClr val="FFFFFF"/>
              </a:solidFill>
              <a:latin typeface="Arial"/>
            </a:endParaRPr>
          </a:p>
        </p:txBody>
      </p:sp>
      <p:sp>
        <p:nvSpPr>
          <p:cNvPr id="105" name="TextBox 104"/>
          <p:cNvSpPr txBox="1"/>
          <p:nvPr/>
        </p:nvSpPr>
        <p:spPr>
          <a:xfrm>
            <a:off x="510480" y="1510200"/>
            <a:ext cx="8669520" cy="1369800"/>
          </a:xfrm>
          <a:prstGeom prst="rect">
            <a:avLst/>
          </a:prstGeom>
          <a:noFill/>
          <a:ln w="18000">
            <a:noFill/>
          </a:ln>
        </p:spPr>
        <p:txBody>
          <a:bodyPr lIns="90000" tIns="45000" rIns="90000" bIns="45000" anchor="t">
            <a:noAutofit/>
          </a:bodyPr>
          <a:lstStyle/>
          <a:p>
            <a:pPr>
              <a:lnSpc>
                <a:spcPct val="150000"/>
              </a:lnSpc>
              <a:buNone/>
            </a:pPr>
            <a:r>
              <a:rPr lang="en-IN" sz="1800" b="0" strike="noStrike" spc="-1" dirty="0">
                <a:latin typeface="Arial"/>
              </a:rPr>
              <a:t>The scope of the project is that through information that is provides status of bipolar </a:t>
            </a:r>
          </a:p>
          <a:p>
            <a:pPr>
              <a:lnSpc>
                <a:spcPct val="150000"/>
              </a:lnSpc>
              <a:buNone/>
            </a:pPr>
            <a:r>
              <a:rPr lang="en-IN" sz="1800" b="0" strike="noStrike" spc="-1" dirty="0">
                <a:latin typeface="Arial"/>
              </a:rPr>
              <a:t>disorder, the patient can also see the his/her report through mail or on website. It </a:t>
            </a:r>
          </a:p>
          <a:p>
            <a:pPr>
              <a:lnSpc>
                <a:spcPct val="150000"/>
              </a:lnSpc>
              <a:buNone/>
            </a:pPr>
            <a:r>
              <a:rPr lang="en-IN" sz="1800" b="0" strike="noStrike" spc="-1" dirty="0">
                <a:latin typeface="Arial"/>
              </a:rPr>
              <a:t>would be also a great help for the doctors predict the bipolar disorder at right time. </a:t>
            </a:r>
          </a:p>
          <a:p>
            <a:pPr>
              <a:lnSpc>
                <a:spcPct val="150000"/>
              </a:lnSpc>
              <a:buNone/>
            </a:pPr>
            <a:r>
              <a:rPr lang="en-IN" sz="1800" b="0" strike="noStrike" spc="-1" dirty="0">
                <a:latin typeface="Arial"/>
              </a:rPr>
              <a:t>The Exceptional growth of internet and machine learning technology is witnessed a </a:t>
            </a:r>
          </a:p>
          <a:p>
            <a:pPr>
              <a:lnSpc>
                <a:spcPct val="150000"/>
              </a:lnSpc>
              <a:buNone/>
            </a:pPr>
            <a:r>
              <a:rPr lang="en-IN" sz="1800" b="0" strike="noStrike" spc="-1" dirty="0">
                <a:latin typeface="Arial"/>
              </a:rPr>
              <a:t>wide variety of detecting models and algorithms .</a:t>
            </a:r>
          </a:p>
        </p:txBody>
      </p:sp>
      <p:sp>
        <p:nvSpPr>
          <p:cNvPr id="3" name="PlaceHolder 2"/>
          <p:cNvSpPr>
            <a:spLocks noGrp="1"/>
          </p:cNvSpPr>
          <p:nvPr>
            <p:ph type="sldNum" idx="3"/>
          </p:nvPr>
        </p:nvSpPr>
        <p:spPr/>
        <p:txBody>
          <a:bodyPr/>
          <a:lstStyle/>
          <a:p>
            <a:fld id="{81F76D08-033E-429C-BCF4-82F986ED21CB}" type="slidenum">
              <a:t>10</a:t>
            </a:fld>
            <a:endParaRPr/>
          </a:p>
        </p:txBody>
      </p:sp>
      <p:sp>
        <p:nvSpPr>
          <p:cNvPr id="4" name="PlaceHolder 3"/>
          <p:cNvSpPr>
            <a:spLocks noGrp="1"/>
          </p:cNvSpPr>
          <p:nvPr>
            <p:ph type="dt" idx="1"/>
          </p:nvPr>
        </p:nvSpPr>
        <p:spPr/>
        <p:txBody>
          <a:bodyPr/>
          <a:lstStyle/>
          <a:p>
            <a:fld id="{317E944C-9D9F-486B-95D4-AC65FBDBAA9D}" type="datetime1">
              <a:rPr lang="en-IN"/>
              <a:t>09-02-2023</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07" name="PlaceHolder 2"/>
          <p:cNvSpPr>
            <a:spLocks noGrp="1"/>
          </p:cNvSpPr>
          <p:nvPr>
            <p:ph/>
          </p:nvPr>
        </p:nvSpPr>
        <p:spPr>
          <a:xfrm>
            <a:off x="0" y="2340000"/>
            <a:ext cx="9360000" cy="1080000"/>
          </a:xfrm>
          <a:prstGeom prst="rect">
            <a:avLst/>
          </a:prstGeom>
          <a:noFill/>
          <a:ln w="0">
            <a:noFill/>
          </a:ln>
        </p:spPr>
        <p:txBody>
          <a:bodyPr lIns="0" tIns="0" rIns="0" bIns="0" anchor="t">
            <a:noAutofit/>
          </a:bodyPr>
          <a:lstStyle/>
          <a:p>
            <a:pPr marL="432000" indent="-324000" algn="ctr">
              <a:spcBef>
                <a:spcPts val="1060"/>
              </a:spcBef>
              <a:buClr>
                <a:srgbClr val="77CAEE"/>
              </a:buClr>
              <a:buSzPct val="45000"/>
              <a:buFont typeface="Wingdings" charset="2"/>
              <a:buChar char=""/>
            </a:pPr>
            <a:r>
              <a:rPr lang="en-IN" sz="4000" b="0" strike="noStrike" spc="-1">
                <a:solidFill>
                  <a:srgbClr val="009BDD"/>
                </a:solidFill>
                <a:latin typeface="Arial"/>
              </a:rPr>
              <a:t>Requirements Analysis</a:t>
            </a:r>
          </a:p>
        </p:txBody>
      </p:sp>
      <p:sp>
        <p:nvSpPr>
          <p:cNvPr id="4" name="PlaceHolder 3"/>
          <p:cNvSpPr>
            <a:spLocks noGrp="1"/>
          </p:cNvSpPr>
          <p:nvPr>
            <p:ph type="sldNum" idx="3"/>
          </p:nvPr>
        </p:nvSpPr>
        <p:spPr/>
        <p:txBody>
          <a:bodyPr/>
          <a:lstStyle/>
          <a:p>
            <a:fld id="{ED7A9C70-8E6D-438B-B20D-5C4B55519F13}" type="slidenum">
              <a:t>11</a:t>
            </a:fld>
            <a:endParaRPr/>
          </a:p>
        </p:txBody>
      </p:sp>
      <p:sp>
        <p:nvSpPr>
          <p:cNvPr id="5" name="PlaceHolder 4"/>
          <p:cNvSpPr>
            <a:spLocks noGrp="1"/>
          </p:cNvSpPr>
          <p:nvPr>
            <p:ph type="dt" idx="1"/>
          </p:nvPr>
        </p:nvSpPr>
        <p:spPr/>
        <p:txBody>
          <a:bodyPr/>
          <a:lstStyle/>
          <a:p>
            <a:fld id="{F4BC8A0E-8CA6-4DA8-B5AA-95E5208B536B}" type="datetime1">
              <a:rPr lang="en-IN"/>
              <a:t>09-02-2023</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Requirements Analysis</a:t>
            </a:r>
          </a:p>
        </p:txBody>
      </p:sp>
      <p:sp>
        <p:nvSpPr>
          <p:cNvPr id="109" name="PlaceHolder 2"/>
          <p:cNvSpPr>
            <a:spLocks noGrp="1"/>
          </p:cNvSpPr>
          <p:nvPr>
            <p:ph/>
          </p:nvPr>
        </p:nvSpPr>
        <p:spPr>
          <a:xfrm>
            <a:off x="360000" y="1080000"/>
            <a:ext cx="9360000" cy="36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Functional Requirements</a:t>
            </a:r>
          </a:p>
          <a:p>
            <a:pPr marL="432000" indent="-324000">
              <a:spcBef>
                <a:spcPts val="1060"/>
              </a:spcBef>
              <a:buClr>
                <a:srgbClr val="77CAEE"/>
              </a:buClr>
              <a:buSzPct val="45000"/>
              <a:buFont typeface="Wingdings" charset="2"/>
              <a:buChar char=""/>
            </a:pPr>
            <a:endParaRPr lang="en-IN" sz="2400" b="0" strike="noStrike" spc="-1">
              <a:solidFill>
                <a:srgbClr val="009BDD"/>
              </a:solidFill>
              <a:latin typeface="Arial"/>
            </a:endParaRPr>
          </a:p>
        </p:txBody>
      </p:sp>
      <p:sp>
        <p:nvSpPr>
          <p:cNvPr id="110" name="TextBox 109"/>
          <p:cNvSpPr txBox="1"/>
          <p:nvPr/>
        </p:nvSpPr>
        <p:spPr>
          <a:xfrm>
            <a:off x="210420" y="1324631"/>
            <a:ext cx="9659160" cy="2905920"/>
          </a:xfrm>
          <a:prstGeom prst="rect">
            <a:avLst/>
          </a:prstGeom>
          <a:noFill/>
          <a:ln w="18000">
            <a:noFill/>
          </a:ln>
        </p:spPr>
        <p:txBody>
          <a:bodyPr lIns="90000" tIns="45000" rIns="90000" bIns="45000" anchor="t">
            <a:noAutofit/>
          </a:bodyPr>
          <a:lstStyle/>
          <a:p>
            <a:pPr>
              <a:buClr>
                <a:srgbClr val="000000"/>
              </a:buClr>
              <a:buSzPct val="45000"/>
            </a:pPr>
            <a:r>
              <a:rPr lang="en-IN" sz="1800" b="0" strike="noStrike" spc="-1" dirty="0">
                <a:latin typeface="Arial"/>
              </a:rPr>
              <a:t>.</a:t>
            </a:r>
          </a:p>
          <a:p>
            <a:endParaRPr lang="en-IN" sz="1800" b="0" strike="noStrike" spc="-1" dirty="0">
              <a:latin typeface="Arial"/>
            </a:endParaRPr>
          </a:p>
          <a:p>
            <a:pPr marL="216000" indent="-216000">
              <a:buClr>
                <a:srgbClr val="000000"/>
              </a:buClr>
              <a:buSzPct val="45000"/>
              <a:buFont typeface="Wingdings" charset="2"/>
              <a:buChar char=""/>
            </a:pPr>
            <a:r>
              <a:rPr lang="en-IN" sz="1800" b="1" strike="noStrike" spc="-1" dirty="0">
                <a:latin typeface="Arial"/>
              </a:rPr>
              <a:t>Doctor Module</a:t>
            </a:r>
            <a:endParaRPr lang="en-IN" sz="1800" b="0" strike="noStrike" spc="-1" dirty="0">
              <a:latin typeface="Arial"/>
            </a:endParaRPr>
          </a:p>
          <a:p>
            <a:r>
              <a:rPr lang="en-IN" sz="1800" b="0" strike="noStrike" spc="-1" dirty="0">
                <a:latin typeface="Arial"/>
              </a:rPr>
              <a:t>The doctor module will build the account and review the data together with the </a:t>
            </a:r>
          </a:p>
          <a:p>
            <a:r>
              <a:rPr lang="en-IN" sz="1800" b="0" strike="noStrike" spc="-1" dirty="0">
                <a:latin typeface="Arial"/>
              </a:rPr>
              <a:t>patient's characteristics to see whether the illness has been impacted.</a:t>
            </a:r>
          </a:p>
          <a:p>
            <a:endParaRPr lang="en-IN" sz="1800" b="0" strike="noStrike" spc="-1" dirty="0">
              <a:latin typeface="Arial"/>
            </a:endParaRPr>
          </a:p>
          <a:p>
            <a:pPr marL="216000" indent="-216000">
              <a:buClr>
                <a:srgbClr val="000000"/>
              </a:buClr>
              <a:buSzPct val="45000"/>
              <a:buFont typeface="Wingdings" charset="2"/>
              <a:buChar char=""/>
            </a:pPr>
            <a:r>
              <a:rPr lang="en-IN" sz="1800" b="1" strike="noStrike" spc="-1" dirty="0">
                <a:latin typeface="Arial"/>
              </a:rPr>
              <a:t>Patient Module</a:t>
            </a:r>
            <a:endParaRPr lang="en-IN" sz="1800" b="0" strike="noStrike" spc="-1" dirty="0">
              <a:latin typeface="Arial"/>
            </a:endParaRPr>
          </a:p>
          <a:p>
            <a:r>
              <a:rPr lang="en-IN" sz="1800" b="0" strike="noStrike" spc="-1" dirty="0">
                <a:latin typeface="Arial"/>
              </a:rPr>
              <a:t>The patient module asks patients about their symptoms in relation to the ailment </a:t>
            </a:r>
          </a:p>
          <a:p>
            <a:r>
              <a:rPr lang="en-IN" sz="1800" b="0" strike="noStrike" spc="-1" dirty="0">
                <a:latin typeface="Arial"/>
              </a:rPr>
              <a:t>being treated.</a:t>
            </a:r>
          </a:p>
          <a:p>
            <a:endParaRPr lang="en-IN" sz="1800" b="0" strike="noStrike" spc="-1" dirty="0">
              <a:latin typeface="Arial"/>
            </a:endParaRPr>
          </a:p>
          <a:p>
            <a:endParaRPr lang="en-IN" sz="1800" b="0" strike="noStrike" spc="-1" dirty="0">
              <a:latin typeface="Arial"/>
            </a:endParaRPr>
          </a:p>
        </p:txBody>
      </p:sp>
      <p:sp>
        <p:nvSpPr>
          <p:cNvPr id="4" name="PlaceHolder 3"/>
          <p:cNvSpPr>
            <a:spLocks noGrp="1"/>
          </p:cNvSpPr>
          <p:nvPr>
            <p:ph type="sldNum" idx="3"/>
          </p:nvPr>
        </p:nvSpPr>
        <p:spPr/>
        <p:txBody>
          <a:bodyPr/>
          <a:lstStyle/>
          <a:p>
            <a:fld id="{E3E9DCF2-4EDC-4611-AEB3-512E77C3DBC7}" type="slidenum">
              <a:t>12</a:t>
            </a:fld>
            <a:endParaRPr/>
          </a:p>
        </p:txBody>
      </p:sp>
      <p:sp>
        <p:nvSpPr>
          <p:cNvPr id="5" name="PlaceHolder 4"/>
          <p:cNvSpPr>
            <a:spLocks noGrp="1"/>
          </p:cNvSpPr>
          <p:nvPr>
            <p:ph type="dt" idx="1"/>
          </p:nvPr>
        </p:nvSpPr>
        <p:spPr/>
        <p:txBody>
          <a:bodyPr/>
          <a:lstStyle/>
          <a:p>
            <a:fld id="{D6FC5A3E-A7C6-4263-A65B-388E448999B4}" type="datetime1">
              <a:rPr lang="en-IN"/>
              <a:t>09-02-2023</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Requirements Analysis</a:t>
            </a:r>
          </a:p>
        </p:txBody>
      </p:sp>
      <p:sp>
        <p:nvSpPr>
          <p:cNvPr id="112" name="TextBox 111"/>
          <p:cNvSpPr txBox="1"/>
          <p:nvPr/>
        </p:nvSpPr>
        <p:spPr>
          <a:xfrm>
            <a:off x="261720" y="976393"/>
            <a:ext cx="9098280" cy="3345407"/>
          </a:xfrm>
          <a:prstGeom prst="rect">
            <a:avLst/>
          </a:prstGeom>
          <a:noFill/>
          <a:ln w="18000">
            <a:noFill/>
          </a:ln>
        </p:spPr>
        <p:txBody>
          <a:bodyPr lIns="90000" tIns="45000" rIns="90000" bIns="45000" anchor="t">
            <a:noAutofit/>
          </a:bodyPr>
          <a:lstStyle/>
          <a:p>
            <a:endParaRPr lang="en-IN" sz="1800" b="0" strike="noStrike" spc="-1" dirty="0">
              <a:latin typeface="Arial"/>
            </a:endParaRPr>
          </a:p>
          <a:p>
            <a:endParaRPr lang="en-IN" sz="1800" b="0" strike="noStrike" spc="-1" dirty="0">
              <a:latin typeface="Arial"/>
            </a:endParaRPr>
          </a:p>
          <a:p>
            <a:pPr marL="216000" indent="-216000">
              <a:buClr>
                <a:srgbClr val="000000"/>
              </a:buClr>
              <a:buSzPct val="45000"/>
              <a:buFont typeface="Wingdings" charset="2"/>
              <a:buChar char=""/>
            </a:pPr>
            <a:r>
              <a:rPr lang="en-IN" b="1" spc="-1" dirty="0">
                <a:latin typeface="Arial"/>
              </a:rPr>
              <a:t>Report </a:t>
            </a:r>
            <a:endParaRPr lang="en-IN" sz="1800" b="0" strike="noStrike" spc="-1" dirty="0">
              <a:latin typeface="Arial"/>
            </a:endParaRPr>
          </a:p>
          <a:p>
            <a:r>
              <a:rPr lang="en-IN" sz="1800" b="0" strike="noStrike" spc="-1" dirty="0">
                <a:latin typeface="Arial"/>
              </a:rPr>
              <a:t>The forecast for the final report is going to be provided </a:t>
            </a:r>
            <a:r>
              <a:rPr lang="en-IN" spc="-1" dirty="0">
                <a:latin typeface="Arial"/>
              </a:rPr>
              <a:t>in report module.</a:t>
            </a:r>
            <a:endParaRPr lang="en-IN" sz="1800" b="0" strike="noStrike" spc="-1" dirty="0">
              <a:latin typeface="Arial"/>
            </a:endParaRPr>
          </a:p>
          <a:p>
            <a:endParaRPr lang="en-IN" spc="-1" dirty="0">
              <a:latin typeface="Arial"/>
            </a:endParaRPr>
          </a:p>
          <a:p>
            <a:pPr marL="285750" indent="-285750">
              <a:buFont typeface="Arial" panose="020B0604020202020204" pitchFamily="34" charset="0"/>
              <a:buChar char="•"/>
            </a:pPr>
            <a:r>
              <a:rPr lang="en-IN" b="1" spc="-1" dirty="0">
                <a:latin typeface="Arial"/>
              </a:rPr>
              <a:t>Bipolar Test module</a:t>
            </a:r>
          </a:p>
          <a:p>
            <a:r>
              <a:rPr lang="en-IN" spc="-1" dirty="0">
                <a:latin typeface="Arial"/>
              </a:rPr>
              <a:t>The patient can take the bipolar Test. If the Patient is tested positive for bipolar he is </a:t>
            </a:r>
          </a:p>
          <a:p>
            <a:r>
              <a:rPr lang="en-IN" sz="1800" strike="noStrike" spc="-1" dirty="0">
                <a:latin typeface="Arial"/>
              </a:rPr>
              <a:t>Send for further treatment</a:t>
            </a:r>
            <a:r>
              <a:rPr lang="en-IN" spc="-1" dirty="0">
                <a:latin typeface="Arial"/>
              </a:rPr>
              <a:t>.</a:t>
            </a:r>
            <a:endParaRPr lang="en-IN" sz="1800" strike="noStrike" spc="-1" dirty="0">
              <a:latin typeface="Arial"/>
            </a:endParaRPr>
          </a:p>
        </p:txBody>
      </p:sp>
      <p:sp>
        <p:nvSpPr>
          <p:cNvPr id="3" name="PlaceHolder 2"/>
          <p:cNvSpPr>
            <a:spLocks noGrp="1"/>
          </p:cNvSpPr>
          <p:nvPr>
            <p:ph type="sldNum" idx="3"/>
          </p:nvPr>
        </p:nvSpPr>
        <p:spPr/>
        <p:txBody>
          <a:bodyPr/>
          <a:lstStyle/>
          <a:p>
            <a:fld id="{A8B1C8F0-6882-4534-9873-1E923952EDC4}" type="slidenum">
              <a:t>13</a:t>
            </a:fld>
            <a:endParaRPr/>
          </a:p>
        </p:txBody>
      </p:sp>
      <p:sp>
        <p:nvSpPr>
          <p:cNvPr id="4" name="PlaceHolder 3"/>
          <p:cNvSpPr>
            <a:spLocks noGrp="1"/>
          </p:cNvSpPr>
          <p:nvPr>
            <p:ph type="dt" idx="1"/>
          </p:nvPr>
        </p:nvSpPr>
        <p:spPr/>
        <p:txBody>
          <a:bodyPr/>
          <a:lstStyle/>
          <a:p>
            <a:fld id="{B3F5F804-7BC2-4C20-971E-AED4A6D5AC28}" type="datetime1">
              <a:rPr lang="en-IN"/>
              <a:t>09-02-2023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Requirements Analysis</a:t>
            </a:r>
          </a:p>
        </p:txBody>
      </p:sp>
      <p:sp>
        <p:nvSpPr>
          <p:cNvPr id="114" name="PlaceHolder 2"/>
          <p:cNvSpPr>
            <a:spLocks noGrp="1"/>
          </p:cNvSpPr>
          <p:nvPr>
            <p:ph/>
          </p:nvPr>
        </p:nvSpPr>
        <p:spPr>
          <a:xfrm>
            <a:off x="180000" y="1080000"/>
            <a:ext cx="9360000" cy="36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Non functional Requirements</a:t>
            </a:r>
          </a:p>
        </p:txBody>
      </p:sp>
      <p:sp>
        <p:nvSpPr>
          <p:cNvPr id="115" name="TextBox 114"/>
          <p:cNvSpPr txBox="1"/>
          <p:nvPr/>
        </p:nvSpPr>
        <p:spPr>
          <a:xfrm>
            <a:off x="360000" y="1661760"/>
            <a:ext cx="9180000" cy="264996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1" strike="noStrike" spc="-1">
                <a:latin typeface="Arial"/>
              </a:rPr>
              <a:t>Reliability</a:t>
            </a:r>
            <a:endParaRPr lang="en-IN" sz="1800" b="0" strike="noStrike" spc="-1">
              <a:latin typeface="Arial"/>
            </a:endParaRPr>
          </a:p>
          <a:p>
            <a:r>
              <a:rPr lang="en-IN" sz="1800" b="0" strike="noStrike" spc="-1">
                <a:latin typeface="Arial"/>
              </a:rPr>
              <a:t>To ensure that it works properly and private information is kept secure, </a:t>
            </a:r>
          </a:p>
          <a:p>
            <a:r>
              <a:rPr lang="en-IN" sz="1800" b="0" strike="noStrike" spc="-1">
                <a:latin typeface="Arial"/>
              </a:rPr>
              <a:t>security data must be provided to the server in a secure manner without changing the </a:t>
            </a:r>
          </a:p>
          <a:p>
            <a:r>
              <a:rPr lang="en-IN" sz="1800" b="0" strike="noStrike" spc="-1">
                <a:latin typeface="Arial"/>
              </a:rPr>
              <a:t>original content of the data</a:t>
            </a:r>
          </a:p>
          <a:p>
            <a:endParaRPr lang="en-IN" sz="1800" b="0" strike="noStrike" spc="-1">
              <a:latin typeface="Arial"/>
            </a:endParaRPr>
          </a:p>
          <a:p>
            <a:pPr marL="216000" indent="-216000">
              <a:buClr>
                <a:srgbClr val="000000"/>
              </a:buClr>
              <a:buSzPct val="45000"/>
              <a:buFont typeface="Wingdings" charset="2"/>
              <a:buChar char=""/>
            </a:pPr>
            <a:r>
              <a:rPr lang="en-IN" sz="1800" b="1" strike="noStrike" spc="-1">
                <a:latin typeface="Arial"/>
              </a:rPr>
              <a:t>Ease of Use</a:t>
            </a:r>
            <a:endParaRPr lang="en-IN" sz="1800" b="0" strike="noStrike" spc="-1">
              <a:latin typeface="Arial"/>
            </a:endParaRPr>
          </a:p>
          <a:p>
            <a:r>
              <a:rPr lang="en-IN" sz="1800" b="0" strike="noStrike" spc="-1">
                <a:latin typeface="Arial"/>
              </a:rPr>
              <a:t>Due to the user-friendly interface and overall hassle-free navigation. </a:t>
            </a:r>
          </a:p>
          <a:p>
            <a:r>
              <a:rPr lang="en-IN" sz="1800" b="0" strike="noStrike" spc="-1">
                <a:latin typeface="Arial"/>
              </a:rPr>
              <a:t>The reaction of a preprogrammed system is adequate in this case and it can quickly </a:t>
            </a:r>
          </a:p>
          <a:p>
            <a:r>
              <a:rPr lang="en-IN" sz="1800" b="0" strike="noStrike" spc="-1">
                <a:latin typeface="Arial"/>
              </a:rPr>
              <a:t>switch from one mode to another.</a:t>
            </a:r>
          </a:p>
          <a:p>
            <a:endParaRPr lang="en-IN" sz="1800" b="0" strike="noStrike" spc="-1">
              <a:latin typeface="Arial"/>
            </a:endParaRPr>
          </a:p>
        </p:txBody>
      </p:sp>
      <p:sp>
        <p:nvSpPr>
          <p:cNvPr id="4" name="PlaceHolder 3"/>
          <p:cNvSpPr>
            <a:spLocks noGrp="1"/>
          </p:cNvSpPr>
          <p:nvPr>
            <p:ph type="sldNum" idx="3"/>
          </p:nvPr>
        </p:nvSpPr>
        <p:spPr/>
        <p:txBody>
          <a:bodyPr/>
          <a:lstStyle/>
          <a:p>
            <a:fld id="{5C098A4F-EBD2-4B17-BAF7-E1086F95CCC6}" type="slidenum">
              <a:t>14</a:t>
            </a:fld>
            <a:endParaRPr/>
          </a:p>
        </p:txBody>
      </p:sp>
      <p:sp>
        <p:nvSpPr>
          <p:cNvPr id="5" name="PlaceHolder 4"/>
          <p:cNvSpPr>
            <a:spLocks noGrp="1"/>
          </p:cNvSpPr>
          <p:nvPr>
            <p:ph type="dt" idx="1"/>
          </p:nvPr>
        </p:nvSpPr>
        <p:spPr/>
        <p:txBody>
          <a:bodyPr/>
          <a:lstStyle/>
          <a:p>
            <a:fld id="{27B622A6-B25F-48B4-9AFB-9C0B54F69045}" type="datetime1">
              <a:rPr lang="en-IN"/>
              <a:t>09-02-2023</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Requirements Analysis</a:t>
            </a:r>
          </a:p>
        </p:txBody>
      </p:sp>
      <p:sp>
        <p:nvSpPr>
          <p:cNvPr id="117" name="TextBox 116"/>
          <p:cNvSpPr txBox="1"/>
          <p:nvPr/>
        </p:nvSpPr>
        <p:spPr>
          <a:xfrm>
            <a:off x="540000" y="900000"/>
            <a:ext cx="9000000" cy="392976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1" strike="noStrike" spc="-1">
                <a:latin typeface="Arial"/>
              </a:rPr>
              <a:t>Security</a:t>
            </a:r>
            <a:endParaRPr lang="en-IN" sz="1800" b="0" strike="noStrike" spc="-1">
              <a:latin typeface="Arial"/>
            </a:endParaRPr>
          </a:p>
          <a:p>
            <a:r>
              <a:rPr lang="en-IN" sz="1800" b="0" strike="noStrike" spc="-1">
                <a:latin typeface="Arial"/>
              </a:rPr>
              <a:t>  User can access only with their username and the password. Thus, protection against  misuse of identifiers is provided</a:t>
            </a:r>
          </a:p>
          <a:p>
            <a:endParaRPr lang="en-IN" sz="1800" b="0" strike="noStrike" spc="-1">
              <a:latin typeface="Arial"/>
            </a:endParaRPr>
          </a:p>
          <a:p>
            <a:endParaRPr lang="en-IN" sz="1800" b="0" strike="noStrike" spc="-1">
              <a:latin typeface="Arial"/>
            </a:endParaRPr>
          </a:p>
          <a:p>
            <a:pPr marL="216000" indent="-216000">
              <a:buClr>
                <a:srgbClr val="000000"/>
              </a:buClr>
              <a:buSzPct val="45000"/>
              <a:buFont typeface="Wingdings" charset="2"/>
              <a:buChar char=""/>
            </a:pPr>
            <a:r>
              <a:rPr lang="en-IN" sz="1800" b="1" strike="noStrike" spc="-1">
                <a:latin typeface="Arial"/>
              </a:rPr>
              <a:t>Maintenance</a:t>
            </a:r>
            <a:endParaRPr lang="en-IN" sz="1800" b="0" strike="noStrike" spc="-1">
              <a:latin typeface="Arial"/>
            </a:endParaRPr>
          </a:p>
          <a:p>
            <a:r>
              <a:rPr lang="en-IN" sz="1800" b="0" strike="noStrike" spc="-1">
                <a:latin typeface="Arial"/>
              </a:rPr>
              <a:t> The project is updated if it has been previously implemented or </a:t>
            </a:r>
          </a:p>
          <a:p>
            <a:r>
              <a:rPr lang="en-IN" sz="1800" b="0" strike="noStrike" spc="-1">
                <a:latin typeface="Arial"/>
              </a:rPr>
              <a:t>Modified.</a:t>
            </a:r>
          </a:p>
          <a:p>
            <a:endParaRPr lang="en-IN" sz="1800" b="0" strike="noStrike" spc="-1">
              <a:latin typeface="Arial"/>
            </a:endParaRPr>
          </a:p>
          <a:p>
            <a:pPr marL="216000" indent="-216000">
              <a:lnSpc>
                <a:spcPct val="100000"/>
              </a:lnSpc>
              <a:buClr>
                <a:srgbClr val="000000"/>
              </a:buClr>
              <a:buSzPct val="45000"/>
              <a:buFont typeface="Wingdings" charset="2"/>
              <a:buChar char=""/>
            </a:pPr>
            <a:r>
              <a:rPr lang="en-IN" sz="1800" b="1" strike="noStrike" spc="-1">
                <a:latin typeface="Arial"/>
              </a:rPr>
              <a:t>Availability</a:t>
            </a:r>
            <a:endParaRPr lang="en-IN" sz="1800" b="0" strike="noStrike" spc="-1">
              <a:latin typeface="Arial"/>
            </a:endParaRPr>
          </a:p>
          <a:p>
            <a:pPr marL="216000" indent="-216000">
              <a:buClr>
                <a:srgbClr val="000000"/>
              </a:buClr>
              <a:buSzPct val="45000"/>
              <a:buFont typeface="Wingdings" charset="2"/>
              <a:buChar char=""/>
            </a:pPr>
            <a:r>
              <a:rPr lang="en-IN" sz="1800" b="0" strike="noStrike" spc="-1">
                <a:latin typeface="Arial"/>
              </a:rPr>
              <a:t>The application should be  available 24*7 to the user</a:t>
            </a:r>
          </a:p>
          <a:p>
            <a:pPr marL="216000" indent="-216000">
              <a:buClr>
                <a:srgbClr val="000000"/>
              </a:buClr>
              <a:buSzPct val="45000"/>
              <a:buFont typeface="Wingdings" charset="2"/>
              <a:buChar char=""/>
            </a:pPr>
            <a:endParaRPr lang="en-IN" sz="1800" b="0" strike="noStrike" spc="-1">
              <a:latin typeface="Arial"/>
            </a:endParaRPr>
          </a:p>
          <a:p>
            <a:endParaRPr lang="en-IN" sz="1800" b="0" strike="noStrike" spc="-1">
              <a:latin typeface="Arial"/>
            </a:endParaRPr>
          </a:p>
          <a:p>
            <a:endParaRPr lang="en-IN" sz="1800" b="0" strike="noStrike" spc="-1">
              <a:latin typeface="Arial"/>
            </a:endParaRPr>
          </a:p>
          <a:p>
            <a:endParaRPr lang="en-IN" sz="1800" b="0" strike="noStrike" spc="-1">
              <a:latin typeface="Arial"/>
            </a:endParaRPr>
          </a:p>
        </p:txBody>
      </p:sp>
      <p:sp>
        <p:nvSpPr>
          <p:cNvPr id="3" name="PlaceHolder 2"/>
          <p:cNvSpPr>
            <a:spLocks noGrp="1"/>
          </p:cNvSpPr>
          <p:nvPr>
            <p:ph type="sldNum" idx="3"/>
          </p:nvPr>
        </p:nvSpPr>
        <p:spPr/>
        <p:txBody>
          <a:bodyPr/>
          <a:lstStyle/>
          <a:p>
            <a:fld id="{75E9D736-6BC4-4DA5-B949-9865D5D43AED}" type="slidenum">
              <a:t>15</a:t>
            </a:fld>
            <a:endParaRPr/>
          </a:p>
        </p:txBody>
      </p:sp>
      <p:sp>
        <p:nvSpPr>
          <p:cNvPr id="4" name="PlaceHolder 3"/>
          <p:cNvSpPr>
            <a:spLocks noGrp="1"/>
          </p:cNvSpPr>
          <p:nvPr>
            <p:ph type="dt" idx="1"/>
          </p:nvPr>
        </p:nvSpPr>
        <p:spPr/>
        <p:txBody>
          <a:bodyPr/>
          <a:lstStyle/>
          <a:p>
            <a:fld id="{33C824E9-78C9-4E5A-90D2-F43DA7EDE36E}" type="datetime1">
              <a:rPr lang="en-IN"/>
              <a:t>09-02-2023</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19" name="PlaceHolder 2"/>
          <p:cNvSpPr>
            <a:spLocks noGrp="1"/>
          </p:cNvSpPr>
          <p:nvPr>
            <p:ph/>
          </p:nvPr>
        </p:nvSpPr>
        <p:spPr>
          <a:xfrm>
            <a:off x="360000" y="2520000"/>
            <a:ext cx="9360000" cy="1080000"/>
          </a:xfrm>
          <a:prstGeom prst="rect">
            <a:avLst/>
          </a:prstGeom>
          <a:noFill/>
          <a:ln w="0">
            <a:noFill/>
          </a:ln>
        </p:spPr>
        <p:txBody>
          <a:bodyPr lIns="0" tIns="0" rIns="0" bIns="0" anchor="t">
            <a:noAutofit/>
          </a:bodyPr>
          <a:lstStyle/>
          <a:p>
            <a:pPr marL="432000" indent="-324000" algn="ctr">
              <a:spcBef>
                <a:spcPts val="1060"/>
              </a:spcBef>
              <a:buClr>
                <a:srgbClr val="77CAEE"/>
              </a:buClr>
              <a:buSzPct val="45000"/>
              <a:buFont typeface="Wingdings" charset="2"/>
              <a:buChar char=""/>
            </a:pPr>
            <a:r>
              <a:rPr lang="en-IN" sz="4000" b="0" strike="noStrike" spc="-1">
                <a:solidFill>
                  <a:srgbClr val="009BDD"/>
                </a:solidFill>
                <a:latin typeface="Arial"/>
              </a:rPr>
              <a:t>Literature Survey</a:t>
            </a:r>
          </a:p>
        </p:txBody>
      </p:sp>
      <p:sp>
        <p:nvSpPr>
          <p:cNvPr id="4" name="PlaceHolder 3"/>
          <p:cNvSpPr>
            <a:spLocks noGrp="1"/>
          </p:cNvSpPr>
          <p:nvPr>
            <p:ph type="sldNum" idx="3"/>
          </p:nvPr>
        </p:nvSpPr>
        <p:spPr/>
        <p:txBody>
          <a:bodyPr/>
          <a:lstStyle/>
          <a:p>
            <a:fld id="{6D8D81C3-5C80-48A3-BFFE-DDDB013F1795}" type="slidenum">
              <a:t>16</a:t>
            </a:fld>
            <a:endParaRPr/>
          </a:p>
        </p:txBody>
      </p:sp>
      <p:sp>
        <p:nvSpPr>
          <p:cNvPr id="5" name="PlaceHolder 4"/>
          <p:cNvSpPr>
            <a:spLocks noGrp="1"/>
          </p:cNvSpPr>
          <p:nvPr>
            <p:ph type="dt" idx="1"/>
          </p:nvPr>
        </p:nvSpPr>
        <p:spPr/>
        <p:txBody>
          <a:bodyPr/>
          <a:lstStyle/>
          <a:p>
            <a:fld id="{4CD49385-D076-45CE-9619-2B530AC9F5EA}" type="datetime1">
              <a:rPr lang="en-IN"/>
              <a:t>09-02-2023</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21" name="PlaceHolder 2"/>
          <p:cNvSpPr>
            <a:spLocks noGrp="1"/>
          </p:cNvSpPr>
          <p:nvPr>
            <p:ph/>
          </p:nvPr>
        </p:nvSpPr>
        <p:spPr>
          <a:xfrm>
            <a:off x="360000" y="1080000"/>
            <a:ext cx="9360000" cy="54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EXISTING SYSTEM</a:t>
            </a:r>
          </a:p>
        </p:txBody>
      </p:sp>
      <p:sp>
        <p:nvSpPr>
          <p:cNvPr id="122" name="TextBox 121"/>
          <p:cNvSpPr txBox="1"/>
          <p:nvPr/>
        </p:nvSpPr>
        <p:spPr>
          <a:xfrm>
            <a:off x="180000" y="1800000"/>
            <a:ext cx="9360000" cy="2880000"/>
          </a:xfrm>
          <a:prstGeom prst="rect">
            <a:avLst/>
          </a:prstGeom>
          <a:noFill/>
          <a:ln w="18000">
            <a:noFill/>
          </a:ln>
        </p:spPr>
        <p:txBody>
          <a:bodyPr lIns="90000" tIns="45000" rIns="90000" bIns="45000" anchor="t">
            <a:noAutofit/>
          </a:bodyPr>
          <a:lstStyle/>
          <a:p>
            <a:pPr>
              <a:lnSpc>
                <a:spcPct val="115000"/>
              </a:lnSpc>
              <a:spcBef>
                <a:spcPts val="1984"/>
              </a:spcBef>
              <a:spcAft>
                <a:spcPts val="1984"/>
              </a:spcAft>
              <a:buNone/>
            </a:pPr>
            <a:r>
              <a:rPr lang="en-IN" sz="1800" b="0" strike="noStrike" spc="-1">
                <a:solidFill>
                  <a:srgbClr val="000000"/>
                </a:solidFill>
                <a:latin typeface="Arial"/>
              </a:rPr>
              <a:t> It is essential to be able to accurately diagnose the patient through physical examination and clinical judgment. Computer-aided decision support systems may be required for reliable choices. Healthcare outcomes are large volumes of data related to patient selection, patient feedback, treatments, follow-up visits, medications and other concerns. You need to put in a lot of planning to achieve your goals. Due to increasing data, legitimate technology is required to collect and process data. It is essential to use the correct disease prediction from the everincreasing medical data. However, processing a lot of data is also crucial.</a:t>
            </a:r>
            <a:endParaRPr lang="en-IN" sz="1800" b="0" strike="noStrike" spc="-1">
              <a:latin typeface="Arial"/>
            </a:endParaRPr>
          </a:p>
        </p:txBody>
      </p:sp>
      <p:sp>
        <p:nvSpPr>
          <p:cNvPr id="4" name="PlaceHolder 3"/>
          <p:cNvSpPr>
            <a:spLocks noGrp="1"/>
          </p:cNvSpPr>
          <p:nvPr>
            <p:ph type="sldNum" idx="3"/>
          </p:nvPr>
        </p:nvSpPr>
        <p:spPr/>
        <p:txBody>
          <a:bodyPr/>
          <a:lstStyle/>
          <a:p>
            <a:fld id="{F779A4F6-98EB-46DB-B12B-4E7213952C88}" type="slidenum">
              <a:t>17</a:t>
            </a:fld>
            <a:endParaRPr/>
          </a:p>
        </p:txBody>
      </p:sp>
      <p:sp>
        <p:nvSpPr>
          <p:cNvPr id="5" name="PlaceHolder 4"/>
          <p:cNvSpPr>
            <a:spLocks noGrp="1"/>
          </p:cNvSpPr>
          <p:nvPr>
            <p:ph type="dt" idx="1"/>
          </p:nvPr>
        </p:nvSpPr>
        <p:spPr/>
        <p:txBody>
          <a:bodyPr/>
          <a:lstStyle/>
          <a:p>
            <a:fld id="{009A8F5B-3506-4906-9AD0-2B3AD111A25E}" type="datetime1">
              <a:rPr lang="en-IN"/>
              <a:t>09-02-2023</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24" name="TextBox 123"/>
          <p:cNvSpPr txBox="1"/>
          <p:nvPr/>
        </p:nvSpPr>
        <p:spPr>
          <a:xfrm>
            <a:off x="0" y="900000"/>
            <a:ext cx="9900000" cy="60228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1" strike="noStrike" spc="-1">
                <a:latin typeface="Arial"/>
              </a:rPr>
              <a:t>Disease Prediction by Machine Learning Over Big Data From Healthcare Communities</a:t>
            </a:r>
            <a:endParaRPr lang="en-IN" sz="1800" b="0" strike="noStrike" spc="-1">
              <a:latin typeface="Arial"/>
            </a:endParaRPr>
          </a:p>
          <a:p>
            <a:pPr marL="216000" indent="-216000">
              <a:buClr>
                <a:srgbClr val="000000"/>
              </a:buClr>
              <a:buSzPct val="45000"/>
              <a:buFont typeface="Wingdings" charset="2"/>
              <a:buChar char=""/>
            </a:pPr>
            <a:endParaRPr lang="en-IN" sz="1800" b="0" strike="noStrike" spc="-1">
              <a:latin typeface="Arial"/>
            </a:endParaRPr>
          </a:p>
        </p:txBody>
      </p:sp>
      <p:sp>
        <p:nvSpPr>
          <p:cNvPr id="125" name="TextBox 124"/>
          <p:cNvSpPr txBox="1"/>
          <p:nvPr/>
        </p:nvSpPr>
        <p:spPr>
          <a:xfrm>
            <a:off x="0" y="1620000"/>
            <a:ext cx="9720000" cy="3417840"/>
          </a:xfrm>
          <a:prstGeom prst="rect">
            <a:avLst/>
          </a:prstGeom>
          <a:noFill/>
          <a:ln w="18000">
            <a:noFill/>
          </a:ln>
        </p:spPr>
        <p:txBody>
          <a:bodyPr lIns="90000" tIns="45000" rIns="90000" bIns="45000" anchor="t">
            <a:noAutofit/>
          </a:bodyPr>
          <a:lstStyle/>
          <a:p>
            <a:r>
              <a:rPr lang="en-IN" sz="1800" b="0" strike="noStrike" spc="-1" dirty="0">
                <a:latin typeface="Arial"/>
              </a:rPr>
              <a:t>Min Chen School of Computer Science and Technology, Huazhong University of Science and Technology, Wuhan, China; </a:t>
            </a:r>
            <a:r>
              <a:rPr lang="en-IN" sz="1800" b="0" strike="noStrike" spc="-1" dirty="0" err="1">
                <a:latin typeface="Arial"/>
              </a:rPr>
              <a:t>Yixue</a:t>
            </a:r>
            <a:r>
              <a:rPr lang="en-IN" sz="1800" b="0" strike="noStrike" spc="-1" dirty="0">
                <a:latin typeface="Arial"/>
              </a:rPr>
              <a:t> Hao; Kai Hwang; Lu Wang; Lin Wang</a:t>
            </a:r>
          </a:p>
          <a:p>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With big data growth in biomedical and healthcare communities, accurate analysis of medical data benefits early disease detection, patient care, and community services. However, the analysis accuracy is reduced when the quality of medical data is incomplete. Moreover, different regions exhibit unique characteristics of certain regional diseases, which may weaken the prediction of disease outbreaks. In this paper, we streamline machine learning algorithms for effective prediction of chronic disease outbreak in disease-frequent communities. We experiment the modified prediction models over real-life hospital data collected from central China in 2013-2015</a:t>
            </a:r>
          </a:p>
          <a:p>
            <a:pPr marL="216000" indent="-216000">
              <a:buClr>
                <a:srgbClr val="000000"/>
              </a:buClr>
              <a:buSzPct val="45000"/>
              <a:buFont typeface="Wingdings" charset="2"/>
              <a:buChar char=""/>
            </a:pPr>
            <a:r>
              <a:rPr lang="en-IN" sz="1800" b="0" strike="noStrike" spc="-1" dirty="0">
                <a:latin typeface="Arial"/>
                <a:hlinkClick r:id="rId2"/>
              </a:rPr>
              <a:t>https://ieeexplore.ieee.org/document/7912315</a:t>
            </a:r>
            <a:endParaRPr lang="en-IN" sz="1800" b="0" strike="noStrike" spc="-1" dirty="0">
              <a:latin typeface="Arial"/>
            </a:endParaRPr>
          </a:p>
        </p:txBody>
      </p:sp>
      <p:sp>
        <p:nvSpPr>
          <p:cNvPr id="3" name="PlaceHolder 2"/>
          <p:cNvSpPr>
            <a:spLocks noGrp="1"/>
          </p:cNvSpPr>
          <p:nvPr>
            <p:ph type="sldNum" idx="3"/>
          </p:nvPr>
        </p:nvSpPr>
        <p:spPr/>
        <p:txBody>
          <a:bodyPr/>
          <a:lstStyle/>
          <a:p>
            <a:fld id="{84836521-950B-4EB7-85AD-1C580BED8FCF}" type="slidenum">
              <a:t>18</a:t>
            </a:fld>
            <a:endParaRPr/>
          </a:p>
        </p:txBody>
      </p:sp>
      <p:sp>
        <p:nvSpPr>
          <p:cNvPr id="4" name="PlaceHolder 3"/>
          <p:cNvSpPr>
            <a:spLocks noGrp="1"/>
          </p:cNvSpPr>
          <p:nvPr>
            <p:ph type="dt" idx="1"/>
          </p:nvPr>
        </p:nvSpPr>
        <p:spPr/>
        <p:txBody>
          <a:bodyPr/>
          <a:lstStyle/>
          <a:p>
            <a:fld id="{65444B40-C46A-44D4-9D18-14919622C134}" type="datetime1">
              <a:rPr lang="en-IN"/>
              <a:t>09-02-2023</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27" name="TextBox 126"/>
          <p:cNvSpPr txBox="1"/>
          <p:nvPr/>
        </p:nvSpPr>
        <p:spPr>
          <a:xfrm>
            <a:off x="0" y="1121760"/>
            <a:ext cx="9540000" cy="858240"/>
          </a:xfrm>
          <a:prstGeom prst="rect">
            <a:avLst/>
          </a:prstGeom>
          <a:noFill/>
          <a:ln w="18000">
            <a:noFill/>
          </a:ln>
        </p:spPr>
        <p:txBody>
          <a:bodyPr lIns="90000" tIns="45000" rIns="90000" bIns="45000" anchor="t">
            <a:noAutofit/>
          </a:bodyPr>
          <a:lstStyle/>
          <a:p>
            <a:pPr marL="285750" indent="-285750">
              <a:buClr>
                <a:srgbClr val="000000"/>
              </a:buClr>
              <a:buSzPct val="45000"/>
              <a:buFont typeface="Arial" panose="020B0604020202020204" pitchFamily="34" charset="0"/>
              <a:buChar char="•"/>
            </a:pPr>
            <a:r>
              <a:rPr lang="en-IN" sz="1800" b="1" strike="noStrike" spc="-1" dirty="0">
                <a:latin typeface="Arial"/>
              </a:rPr>
              <a:t>TERTIARY SYPHIUS PRESENTING AS MANIC DEPRESSIVE </a:t>
            </a:r>
            <a:r>
              <a:rPr lang="en-IN" sz="1800" b="1" strike="noStrike" spc="-1" dirty="0" err="1">
                <a:latin typeface="Arial"/>
              </a:rPr>
              <a:t>PSYCiHOSIS</a:t>
            </a:r>
            <a:endParaRPr lang="en-IN" sz="1800" b="1"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A. A. PATKAR1, P. V. PRADHAN2, L. P. SHAH8, Y. LOKHANDWALA</a:t>
            </a:r>
          </a:p>
          <a:p>
            <a:pPr marL="216000" indent="-216000">
              <a:buClr>
                <a:srgbClr val="000000"/>
              </a:buClr>
              <a:buSzPct val="45000"/>
              <a:buFont typeface="Wingdings" charset="2"/>
              <a:buChar char=""/>
            </a:pPr>
            <a:endParaRPr lang="en-IN" sz="1800" b="0" strike="noStrike" spc="-1" dirty="0">
              <a:latin typeface="Arial"/>
            </a:endParaRPr>
          </a:p>
        </p:txBody>
      </p:sp>
      <p:sp>
        <p:nvSpPr>
          <p:cNvPr id="128" name="TextBox 127"/>
          <p:cNvSpPr txBox="1"/>
          <p:nvPr/>
        </p:nvSpPr>
        <p:spPr>
          <a:xfrm>
            <a:off x="180000" y="1980000"/>
            <a:ext cx="9540000" cy="2257200"/>
          </a:xfrm>
          <a:prstGeom prst="rect">
            <a:avLst/>
          </a:prstGeom>
          <a:noFill/>
          <a:ln w="18000">
            <a:noFill/>
          </a:ln>
        </p:spPr>
        <p:txBody>
          <a:bodyPr lIns="90000" tIns="45000" rIns="90000" bIns="45000" anchor="t">
            <a:noAutofit/>
          </a:bodyPr>
          <a:lstStyle/>
          <a:p>
            <a:pPr>
              <a:lnSpc>
                <a:spcPct val="115000"/>
              </a:lnSpc>
              <a:spcBef>
                <a:spcPts val="283"/>
              </a:spcBef>
              <a:spcAft>
                <a:spcPts val="283"/>
              </a:spcAft>
              <a:buNone/>
            </a:pPr>
            <a:r>
              <a:rPr lang="en-IN" sz="1800" b="0" strike="noStrike" spc="-1">
                <a:latin typeface="Arial"/>
              </a:rPr>
              <a:t>With the advent of Penicillin, tertiary manifestations of syphilis have become a rarity,while atypical forms are often encountered. Usually the form of neurosyphilis seen bypsychiatrists is General Paresis of the Insane(GPI) and Taboparesis. Unlike the grandiose forms seen earlier, the cases of GPI today present with a dementic picture (Dewhurst, 1969;</a:t>
            </a:r>
          </a:p>
          <a:p>
            <a:pPr>
              <a:lnSpc>
                <a:spcPct val="115000"/>
              </a:lnSpc>
              <a:spcBef>
                <a:spcPts val="283"/>
              </a:spcBef>
              <a:spcAft>
                <a:spcPts val="283"/>
              </a:spcAft>
              <a:buNone/>
            </a:pPr>
            <a:r>
              <a:rPr lang="en-IN" sz="1800" b="0" strike="noStrike" spc="-1">
                <a:latin typeface="Arial"/>
              </a:rPr>
              <a:t>Hahn, 1959). We report a case where Tertiary Syphilis presented initially as Manic</a:t>
            </a:r>
          </a:p>
          <a:p>
            <a:pPr>
              <a:lnSpc>
                <a:spcPct val="115000"/>
              </a:lnSpc>
              <a:spcBef>
                <a:spcPts val="283"/>
              </a:spcBef>
              <a:spcAft>
                <a:spcPts val="283"/>
              </a:spcAft>
              <a:buNone/>
            </a:pPr>
            <a:r>
              <a:rPr lang="en-IN" sz="1800" b="0" strike="noStrike" spc="-1">
                <a:latin typeface="Arial"/>
              </a:rPr>
              <a:t>Depressive Psychosis. </a:t>
            </a:r>
          </a:p>
          <a:p>
            <a:pPr>
              <a:lnSpc>
                <a:spcPct val="115000"/>
              </a:lnSpc>
              <a:spcBef>
                <a:spcPts val="283"/>
              </a:spcBef>
              <a:spcAft>
                <a:spcPts val="283"/>
              </a:spcAft>
              <a:buNone/>
            </a:pPr>
            <a:endParaRPr lang="en-IN" sz="1800" b="0" strike="noStrike" spc="-1">
              <a:latin typeface="Arial"/>
            </a:endParaRPr>
          </a:p>
        </p:txBody>
      </p:sp>
      <p:sp>
        <p:nvSpPr>
          <p:cNvPr id="129" name="TextBox 128"/>
          <p:cNvSpPr txBox="1"/>
          <p:nvPr/>
        </p:nvSpPr>
        <p:spPr>
          <a:xfrm>
            <a:off x="309960" y="3974040"/>
            <a:ext cx="7970040" cy="345960"/>
          </a:xfrm>
          <a:prstGeom prst="rect">
            <a:avLst/>
          </a:prstGeom>
          <a:noFill/>
          <a:ln w="18000">
            <a:noFill/>
          </a:ln>
        </p:spPr>
        <p:txBody>
          <a:bodyPr lIns="90000" tIns="45000" rIns="90000" bIns="45000" anchor="t">
            <a:noAutofit/>
          </a:bodyPr>
          <a:lstStyle/>
          <a:p>
            <a:r>
              <a:rPr lang="en-IN" sz="1800" b="0" strike="noStrike" spc="-1">
                <a:latin typeface="Arial"/>
                <a:hlinkClick r:id="rId2"/>
              </a:rPr>
              <a:t>https://www.ncbi.nlm.nih.gov/pmc/articles/PMC2992125/pdf/IJPsy-31-261.pdf</a:t>
            </a:r>
            <a:endParaRPr lang="en-IN" sz="1800" b="0" strike="noStrike" spc="-1">
              <a:latin typeface="Arial"/>
            </a:endParaRPr>
          </a:p>
        </p:txBody>
      </p:sp>
      <p:sp>
        <p:nvSpPr>
          <p:cNvPr id="3" name="PlaceHolder 2"/>
          <p:cNvSpPr>
            <a:spLocks noGrp="1"/>
          </p:cNvSpPr>
          <p:nvPr>
            <p:ph type="sldNum" idx="3"/>
          </p:nvPr>
        </p:nvSpPr>
        <p:spPr/>
        <p:txBody>
          <a:bodyPr/>
          <a:lstStyle/>
          <a:p>
            <a:fld id="{4185C292-2FF2-4BB9-A167-B31CDD9C6AC6}" type="slidenum">
              <a:t>19</a:t>
            </a:fld>
            <a:endParaRPr/>
          </a:p>
        </p:txBody>
      </p:sp>
      <p:sp>
        <p:nvSpPr>
          <p:cNvPr id="4" name="PlaceHolder 3"/>
          <p:cNvSpPr>
            <a:spLocks noGrp="1"/>
          </p:cNvSpPr>
          <p:nvPr>
            <p:ph type="dt" idx="1"/>
          </p:nvPr>
        </p:nvSpPr>
        <p:spPr/>
        <p:txBody>
          <a:bodyPr/>
          <a:lstStyle/>
          <a:p>
            <a:fld id="{77826C56-8E7C-4D19-8F98-E67012961754}" type="datetime1">
              <a:rPr lang="en-IN"/>
              <a:t>09-02-2023</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Content</a:t>
            </a:r>
          </a:p>
        </p:txBody>
      </p:sp>
      <p:sp>
        <p:nvSpPr>
          <p:cNvPr id="90"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Abstract</a:t>
            </a:r>
          </a:p>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Introduction</a:t>
            </a: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Problem statement                                                                                                    </a:t>
            </a:r>
            <a:endParaRPr lang="en-IN" sz="1800" b="0" strike="noStrike" spc="-1">
              <a:solidFill>
                <a:srgbClr val="009BDD"/>
              </a:solidFill>
              <a:latin typeface="Arial"/>
            </a:endParaRP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Proposed solution                                                                                                     </a:t>
            </a:r>
            <a:endParaRPr lang="en-IN" sz="1800" b="0" strike="noStrike" spc="-1">
              <a:solidFill>
                <a:srgbClr val="009BDD"/>
              </a:solidFill>
              <a:latin typeface="Arial"/>
            </a:endParaRP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Purpose                                                                                                                    </a:t>
            </a:r>
            <a:endParaRPr lang="en-IN" sz="1800" b="0" strike="noStrike" spc="-1">
              <a:solidFill>
                <a:srgbClr val="009BDD"/>
              </a:solidFill>
              <a:latin typeface="Arial"/>
            </a:endParaRP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Project scope                                                                                                           </a:t>
            </a:r>
            <a:endParaRPr lang="en-IN" sz="1800" b="0" strike="noStrike" spc="-1">
              <a:solidFill>
                <a:srgbClr val="009BDD"/>
              </a:solidFill>
              <a:latin typeface="Arial"/>
            </a:endParaRPr>
          </a:p>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Requirements Analysis</a:t>
            </a: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Functional requirements  </a:t>
            </a:r>
            <a:r>
              <a:rPr lang="en-IN" sz="1800" b="0" strike="noStrike" spc="-1">
                <a:solidFill>
                  <a:srgbClr val="009BDD"/>
                </a:solidFill>
                <a:latin typeface="Arial"/>
              </a:rPr>
              <a:t>                                                                                         </a:t>
            </a:r>
          </a:p>
          <a:p>
            <a:pPr marL="432000" indent="-324000" algn="ctr">
              <a:spcBef>
                <a:spcPts val="1060"/>
              </a:spcBef>
              <a:buClr>
                <a:srgbClr val="77CAEE"/>
              </a:buClr>
              <a:buSzPct val="45000"/>
              <a:buFont typeface="Wingdings" charset="2"/>
              <a:buChar char=""/>
            </a:pPr>
            <a:r>
              <a:rPr lang="en-IN" sz="1800" b="0" strike="noStrike" spc="-1">
                <a:solidFill>
                  <a:srgbClr val="000000"/>
                </a:solidFill>
                <a:latin typeface="Arial"/>
              </a:rPr>
              <a:t>Non functional requirements  </a:t>
            </a:r>
            <a:r>
              <a:rPr lang="en-IN" sz="1800" b="0" strike="noStrike" spc="-1">
                <a:solidFill>
                  <a:srgbClr val="009BDD"/>
                </a:solidFill>
                <a:latin typeface="Arial"/>
              </a:rPr>
              <a:t>                                                                                   </a:t>
            </a:r>
          </a:p>
        </p:txBody>
      </p:sp>
      <p:sp>
        <p:nvSpPr>
          <p:cNvPr id="4" name="PlaceHolder 3"/>
          <p:cNvSpPr>
            <a:spLocks noGrp="1"/>
          </p:cNvSpPr>
          <p:nvPr>
            <p:ph type="sldNum" idx="3"/>
          </p:nvPr>
        </p:nvSpPr>
        <p:spPr/>
        <p:txBody>
          <a:bodyPr/>
          <a:lstStyle/>
          <a:p>
            <a:fld id="{7614CAA6-0DB2-4B30-BE00-15F8A0941D17}" type="slidenum">
              <a:t>2</a:t>
            </a:fld>
            <a:endParaRPr/>
          </a:p>
        </p:txBody>
      </p:sp>
      <p:sp>
        <p:nvSpPr>
          <p:cNvPr id="5" name="PlaceHolder 4"/>
          <p:cNvSpPr>
            <a:spLocks noGrp="1"/>
          </p:cNvSpPr>
          <p:nvPr>
            <p:ph type="dt" idx="1"/>
          </p:nvPr>
        </p:nvSpPr>
        <p:spPr/>
        <p:txBody>
          <a:bodyPr/>
          <a:lstStyle/>
          <a:p>
            <a:fld id="{11E2DE38-BBEA-47FB-950E-FE561FCC6207}" type="datetime1">
              <a:rPr lang="en-IN"/>
              <a:t>09-02-2023</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31" name="TextBox 130"/>
          <p:cNvSpPr txBox="1"/>
          <p:nvPr/>
        </p:nvSpPr>
        <p:spPr>
          <a:xfrm>
            <a:off x="180000" y="891153"/>
            <a:ext cx="9720000" cy="3800007"/>
          </a:xfrm>
          <a:prstGeom prst="rect">
            <a:avLst/>
          </a:prstGeom>
          <a:noFill/>
          <a:ln w="18000">
            <a:noFill/>
          </a:ln>
        </p:spPr>
        <p:txBody>
          <a:bodyPr lIns="90000" tIns="45000" rIns="90000" bIns="45000" anchor="t">
            <a:noAutofit/>
          </a:bodyPr>
          <a:lstStyle/>
          <a:p>
            <a:pPr marL="432000" indent="-324000">
              <a:spcBef>
                <a:spcPts val="1060"/>
              </a:spcBef>
              <a:buClr>
                <a:srgbClr val="77CAEE"/>
              </a:buClr>
              <a:buSzPct val="45000"/>
              <a:buFont typeface="Wingdings" charset="2"/>
              <a:buChar char=""/>
            </a:pPr>
            <a:r>
              <a:rPr lang="en-US" sz="2000" b="1" i="0" dirty="0">
                <a:solidFill>
                  <a:srgbClr val="333333"/>
                </a:solidFill>
                <a:effectLst/>
                <a:latin typeface="Arial" panose="020B0604020202020204" pitchFamily="34" charset="0"/>
              </a:rPr>
              <a:t>Disease Prediction by Machine Learning</a:t>
            </a:r>
            <a:endParaRPr lang="en-IN" sz="2000" b="1" strike="noStrike" spc="-1" dirty="0">
              <a:latin typeface="Arial"/>
            </a:endParaRPr>
          </a:p>
          <a:p>
            <a:pPr marL="432000" indent="-324000">
              <a:lnSpc>
                <a:spcPct val="100000"/>
              </a:lnSpc>
              <a:spcBef>
                <a:spcPts val="1060"/>
              </a:spcBef>
              <a:buClr>
                <a:srgbClr val="77CAEE"/>
              </a:buClr>
              <a:buSzPct val="45000"/>
              <a:buFont typeface="Wingdings" charset="2"/>
              <a:buChar char=""/>
            </a:pPr>
            <a:r>
              <a:rPr lang="en-IN" sz="1400" strike="noStrike" spc="-1" dirty="0">
                <a:latin typeface="Arial"/>
              </a:rPr>
              <a:t>Prasad G. Rao</a:t>
            </a:r>
          </a:p>
          <a:p>
            <a:pPr marL="432000" indent="-324000">
              <a:lnSpc>
                <a:spcPct val="100000"/>
              </a:lnSpc>
              <a:spcBef>
                <a:spcPts val="1060"/>
              </a:spcBef>
              <a:buClr>
                <a:srgbClr val="77CAEE"/>
              </a:buClr>
              <a:buSzPct val="45000"/>
              <a:buFont typeface="Wingdings" charset="2"/>
              <a:buChar char=""/>
            </a:pPr>
            <a:r>
              <a:rPr lang="en-IN" sz="1800" b="0" strike="noStrike" spc="-1" dirty="0">
                <a:latin typeface="Arial"/>
              </a:rPr>
              <a:t>This review has been done after careful research of articles published in </a:t>
            </a:r>
            <a:r>
              <a:rPr lang="en-IN" sz="1800" b="0" strike="noStrike" spc="-1" dirty="0" err="1">
                <a:latin typeface="Arial"/>
              </a:rPr>
              <a:t>indian</a:t>
            </a:r>
            <a:r>
              <a:rPr lang="en-IN" sz="1800" b="0" strike="noStrike" spc="-1" dirty="0">
                <a:latin typeface="Arial"/>
              </a:rPr>
              <a:t> journal of psychiatry with the search words of manic depressive psychosis and bipolar mood disorder. Many articles in the following areas are included: 1) </a:t>
            </a:r>
            <a:r>
              <a:rPr lang="en-IN" sz="1800" b="0" strike="noStrike" spc="-1" dirty="0" err="1">
                <a:latin typeface="Arial"/>
              </a:rPr>
              <a:t>Etiology</a:t>
            </a:r>
            <a:r>
              <a:rPr lang="en-IN" sz="1800" b="0" strike="noStrike" spc="-1" dirty="0">
                <a:latin typeface="Arial"/>
              </a:rPr>
              <a:t>: genetic studies: 2) </a:t>
            </a:r>
            <a:r>
              <a:rPr lang="en-IN" sz="1800" b="0" strike="noStrike" spc="-1" dirty="0" err="1">
                <a:latin typeface="Arial"/>
              </a:rPr>
              <a:t>Etiology</a:t>
            </a:r>
            <a:r>
              <a:rPr lang="en-IN" sz="1800" b="0" strike="noStrike" spc="-1" dirty="0">
                <a:latin typeface="Arial"/>
              </a:rPr>
              <a:t> – neuro psychological impairment: 3) Adult bipolar disorder 4) </a:t>
            </a:r>
            <a:r>
              <a:rPr lang="en-IN" sz="1800" b="0" strike="noStrike" spc="-1" dirty="0" err="1">
                <a:latin typeface="Arial"/>
              </a:rPr>
              <a:t>Epidemological</a:t>
            </a:r>
            <a:r>
              <a:rPr lang="en-IN" sz="1800" b="0" strike="noStrike" spc="-1" dirty="0">
                <a:latin typeface="Arial"/>
              </a:rPr>
              <a:t> 5) Clinical picture – phenomenology: 6) Course of bipolar mood disorder: 7) Juvenile onset bipolar affective disorder 8) Secondary mania: 9) Clinical variables and mood disorders: 10) Disability: 11) Comorbidity: 12) Treatment: biological 13) Recent evidence: 14) Pharmacological evidence in special population. Though there seems to be significant contribution, there are still lot of areas which need careful intervention. The findings in various studies from the </a:t>
            </a:r>
            <a:r>
              <a:rPr lang="en-IN" sz="1800" b="0" strike="noStrike" spc="-1" dirty="0" err="1">
                <a:latin typeface="Arial"/>
              </a:rPr>
              <a:t>indian</a:t>
            </a:r>
            <a:r>
              <a:rPr lang="en-IN" sz="1800" b="0" strike="noStrike" spc="-1" dirty="0">
                <a:latin typeface="Arial"/>
              </a:rPr>
              <a:t> point of view are reviewed.</a:t>
            </a:r>
          </a:p>
          <a:p>
            <a:pPr marL="432000" indent="-324000">
              <a:lnSpc>
                <a:spcPct val="100000"/>
              </a:lnSpc>
              <a:spcBef>
                <a:spcPts val="1060"/>
              </a:spcBef>
              <a:buClr>
                <a:srgbClr val="77CAEE"/>
              </a:buClr>
              <a:buSzPct val="45000"/>
              <a:buFont typeface="Wingdings" charset="2"/>
              <a:buChar char=""/>
            </a:pPr>
            <a:r>
              <a:rPr lang="en-IN" sz="1800" b="0" strike="noStrike" spc="-1" dirty="0">
                <a:latin typeface="Arial"/>
                <a:hlinkClick r:id="rId2"/>
              </a:rPr>
              <a:t>https://ieeexplore.ieee.org/document/7912315</a:t>
            </a:r>
            <a:endParaRPr lang="en-IN" sz="1800" b="0" strike="noStrike" spc="-1" dirty="0">
              <a:latin typeface="Arial"/>
            </a:endParaRPr>
          </a:p>
        </p:txBody>
      </p:sp>
      <p:sp>
        <p:nvSpPr>
          <p:cNvPr id="3" name="PlaceHolder 2"/>
          <p:cNvSpPr>
            <a:spLocks noGrp="1"/>
          </p:cNvSpPr>
          <p:nvPr>
            <p:ph type="sldNum" idx="3"/>
          </p:nvPr>
        </p:nvSpPr>
        <p:spPr/>
        <p:txBody>
          <a:bodyPr/>
          <a:lstStyle/>
          <a:p>
            <a:fld id="{A21DE95C-D25B-4062-ADCA-BE0737844F88}" type="slidenum">
              <a:t>20</a:t>
            </a:fld>
            <a:endParaRPr/>
          </a:p>
        </p:txBody>
      </p:sp>
      <p:sp>
        <p:nvSpPr>
          <p:cNvPr id="4" name="PlaceHolder 3"/>
          <p:cNvSpPr>
            <a:spLocks noGrp="1"/>
          </p:cNvSpPr>
          <p:nvPr>
            <p:ph type="dt" idx="1"/>
          </p:nvPr>
        </p:nvSpPr>
        <p:spPr/>
        <p:txBody>
          <a:bodyPr/>
          <a:lstStyle/>
          <a:p>
            <a:fld id="{A66F1789-C9D6-48E0-B7C6-CD3F2F09F660}" type="datetime1">
              <a:rPr lang="en-IN"/>
              <a:t>09-02-2023</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33" name="TextBox 132"/>
          <p:cNvSpPr txBox="1"/>
          <p:nvPr/>
        </p:nvSpPr>
        <p:spPr>
          <a:xfrm>
            <a:off x="0" y="1079999"/>
            <a:ext cx="9720000" cy="3887207"/>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b="1" i="0" dirty="0">
                <a:solidFill>
                  <a:srgbClr val="000000"/>
                </a:solidFill>
                <a:effectLst/>
                <a:latin typeface="Fira Sans" panose="020B0604020202020204" pitchFamily="34" charset="0"/>
              </a:rPr>
              <a:t>DERMATOGLYPHICS IN MANIC-DEPRESSIVE PSYCHOSIS</a:t>
            </a:r>
            <a:endParaRPr lang="en-IN" sz="1800" b="1" strike="noStrike" spc="-1" dirty="0">
              <a:latin typeface="Arial"/>
            </a:endParaRPr>
          </a:p>
          <a:p>
            <a:pPr marL="216000" indent="-216000">
              <a:buClr>
                <a:srgbClr val="000000"/>
              </a:buClr>
              <a:buSzPct val="45000"/>
              <a:buFont typeface="Wingdings" charset="2"/>
              <a:buChar char=""/>
            </a:pPr>
            <a:r>
              <a:rPr lang="en-IN" sz="1400" strike="noStrike" spc="-1" dirty="0">
                <a:latin typeface="Arial"/>
              </a:rPr>
              <a:t>Hardwar Road</a:t>
            </a:r>
          </a:p>
          <a:p>
            <a:pPr marL="216000" indent="-216000">
              <a:buClr>
                <a:srgbClr val="000000"/>
              </a:buClr>
              <a:buSzPct val="45000"/>
              <a:buFont typeface="Wingdings" charset="2"/>
              <a:buChar char=""/>
            </a:pPr>
            <a:r>
              <a:rPr lang="en-IN" sz="1800" b="0" strike="noStrike" spc="-1" dirty="0">
                <a:latin typeface="Arial"/>
              </a:rPr>
              <a:t>In the present investigation qualitative dermatoglyphic features of MDP patients were studied. 100 adult normal males and 109 normal females of the same ethnic group, formed the control group. Significant differences were noted between normal and MDP, normal and unipolar, normal and bipolar and unipolar and bipolar groups. It was also found .that M.D.P. with positive family history differ significantly from M.D.P. with negative family history on the basis of dermatoglyphic features. It is, therefore, a further indication that manic-depressive psychotics with positive family history are genetically predisposed to the aetiology of M.D.P. The significant differences noted between those with ‘genetic loading’ and those without such history add another dimension in differentiating the two groups. The implications and the areas for further study are discussed.</a:t>
            </a:r>
          </a:p>
          <a:p>
            <a:pPr marL="216000" indent="-216000">
              <a:buClr>
                <a:srgbClr val="000000"/>
              </a:buClr>
              <a:buSzPct val="45000"/>
              <a:buFont typeface="Wingdings" charset="2"/>
              <a:buChar char=""/>
            </a:pPr>
            <a:r>
              <a:rPr lang="en-IN" sz="1800" b="0" strike="noStrike" spc="-1" dirty="0">
                <a:latin typeface="Arial"/>
                <a:hlinkClick r:id="rId2"/>
              </a:rPr>
              <a:t>https://journals.lww.com/indianjpsychiatry/Abstract/1978/20040/DERMATOGLYPHICS_IN_MANIC_DEPRESSIVE_PSYCHOSIS_.18.aspx</a:t>
            </a:r>
            <a:endParaRPr lang="en-IN" sz="1800" b="0" strike="noStrike" spc="-1" dirty="0">
              <a:latin typeface="Arial"/>
            </a:endParaRPr>
          </a:p>
        </p:txBody>
      </p:sp>
      <p:sp>
        <p:nvSpPr>
          <p:cNvPr id="3" name="PlaceHolder 2"/>
          <p:cNvSpPr>
            <a:spLocks noGrp="1"/>
          </p:cNvSpPr>
          <p:nvPr>
            <p:ph type="sldNum" idx="3"/>
          </p:nvPr>
        </p:nvSpPr>
        <p:spPr/>
        <p:txBody>
          <a:bodyPr/>
          <a:lstStyle/>
          <a:p>
            <a:fld id="{C97DF1DC-1EE3-4892-A4B1-9A8600CE03B5}" type="slidenum">
              <a:t>21</a:t>
            </a:fld>
            <a:endParaRPr/>
          </a:p>
        </p:txBody>
      </p:sp>
      <p:sp>
        <p:nvSpPr>
          <p:cNvPr id="4" name="PlaceHolder 3"/>
          <p:cNvSpPr>
            <a:spLocks noGrp="1"/>
          </p:cNvSpPr>
          <p:nvPr>
            <p:ph type="dt" idx="1"/>
          </p:nvPr>
        </p:nvSpPr>
        <p:spPr/>
        <p:txBody>
          <a:bodyPr/>
          <a:lstStyle/>
          <a:p>
            <a:fld id="{D14284C6-84DB-4857-86B3-DE00095F941F}" type="datetime1">
              <a:rPr lang="en-IN"/>
              <a:t>09-02-2023</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35" name="TextBox 134"/>
          <p:cNvSpPr txBox="1"/>
          <p:nvPr/>
        </p:nvSpPr>
        <p:spPr>
          <a:xfrm>
            <a:off x="180000" y="1080000"/>
            <a:ext cx="9540000" cy="324000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2000" b="1" i="0" dirty="0">
                <a:solidFill>
                  <a:srgbClr val="000000"/>
                </a:solidFill>
                <a:effectLst/>
                <a:latin typeface="Cambria" panose="02040503050406030204" pitchFamily="18" charset="0"/>
              </a:rPr>
              <a:t>Neuropsychological impairment in bipolar affective disorder</a:t>
            </a:r>
          </a:p>
          <a:p>
            <a:pPr marL="216000" indent="-216000">
              <a:buClr>
                <a:srgbClr val="000000"/>
              </a:buClr>
              <a:buSzPct val="45000"/>
              <a:buFont typeface="Wingdings" charset="2"/>
              <a:buChar char=""/>
            </a:pPr>
            <a:endParaRPr lang="en-IN" sz="1800" b="1" strike="noStrike" spc="-1" dirty="0">
              <a:latin typeface="Arial"/>
            </a:endParaRPr>
          </a:p>
          <a:p>
            <a:pPr marL="216000" indent="-216000">
              <a:buClr>
                <a:srgbClr val="000000"/>
              </a:buClr>
              <a:buSzPct val="45000"/>
              <a:buFont typeface="Wingdings" charset="2"/>
              <a:buChar char=""/>
            </a:pPr>
            <a:r>
              <a:rPr lang="en-IN" sz="1400" strike="noStrike" spc="-1" dirty="0">
                <a:latin typeface="Arial"/>
              </a:rPr>
              <a:t>R. Padmavati</a:t>
            </a:r>
          </a:p>
          <a:p>
            <a:pPr marL="216000" indent="-216000">
              <a:buClr>
                <a:srgbClr val="000000"/>
              </a:buClr>
              <a:buSzPct val="45000"/>
              <a:buFont typeface="Wingdings" charset="2"/>
              <a:buChar char=""/>
            </a:pPr>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Investigations of patients with bipolar affective disorder have demonstrated that although more than 97% of patients appear to recover clinically within 2 years, only 37% recover functionally during the same period.1 Vieta and </a:t>
            </a:r>
            <a:r>
              <a:rPr lang="en-IN" sz="1800" b="0" strike="noStrike" spc="-1" dirty="0" err="1">
                <a:latin typeface="Arial"/>
              </a:rPr>
              <a:t>MartinezAran</a:t>
            </a:r>
            <a:r>
              <a:rPr lang="en-IN" sz="1800" b="0" strike="noStrike" spc="-1" dirty="0">
                <a:latin typeface="Arial"/>
              </a:rPr>
              <a:t> suggest that residual cognitive dysfunction may contribute to this.2 Several studies using standardized diagnostic criteria and research designs have demonstrated neuropsychological impairment in patients with bipolar disorder in the euthymic phase.3 The presence of subclinical psychopathology in the euthymic phase could partially account for the observed residual deficits.</a:t>
            </a:r>
          </a:p>
          <a:p>
            <a:pPr marL="216000" indent="-216000">
              <a:buClr>
                <a:srgbClr val="000000"/>
              </a:buClr>
              <a:buSzPct val="45000"/>
              <a:buFont typeface="Wingdings" charset="2"/>
              <a:buChar char=""/>
            </a:pPr>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hlinkClick r:id="rId2"/>
              </a:rPr>
              <a:t>https://www.ncbi.nlm.nih.gov/pmc/articles/PMC2918318/</a:t>
            </a:r>
            <a:endParaRPr lang="en-IN" sz="1800" b="0" strike="noStrike" spc="-1" dirty="0">
              <a:latin typeface="Arial"/>
            </a:endParaRPr>
          </a:p>
        </p:txBody>
      </p:sp>
      <p:sp>
        <p:nvSpPr>
          <p:cNvPr id="3" name="PlaceHolder 2"/>
          <p:cNvSpPr>
            <a:spLocks noGrp="1"/>
          </p:cNvSpPr>
          <p:nvPr>
            <p:ph type="sldNum" idx="3"/>
          </p:nvPr>
        </p:nvSpPr>
        <p:spPr/>
        <p:txBody>
          <a:bodyPr/>
          <a:lstStyle/>
          <a:p>
            <a:fld id="{0053256B-0F1B-4D29-AF19-D04E5070BB0E}" type="slidenum">
              <a:t>22</a:t>
            </a:fld>
            <a:endParaRPr/>
          </a:p>
        </p:txBody>
      </p:sp>
      <p:sp>
        <p:nvSpPr>
          <p:cNvPr id="4" name="PlaceHolder 3"/>
          <p:cNvSpPr>
            <a:spLocks noGrp="1"/>
          </p:cNvSpPr>
          <p:nvPr>
            <p:ph type="dt" idx="1"/>
          </p:nvPr>
        </p:nvSpPr>
        <p:spPr/>
        <p:txBody>
          <a:bodyPr/>
          <a:lstStyle/>
          <a:p>
            <a:fld id="{33101016-C365-49E8-B7FE-E84B31FB5F6F}" type="datetime1">
              <a:rPr lang="en-IN"/>
              <a:t>09-02-2023</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Literature Survey</a:t>
            </a:r>
          </a:p>
        </p:txBody>
      </p:sp>
      <p:sp>
        <p:nvSpPr>
          <p:cNvPr id="137" name="TextBox 136"/>
          <p:cNvSpPr txBox="1"/>
          <p:nvPr/>
        </p:nvSpPr>
        <p:spPr>
          <a:xfrm>
            <a:off x="0" y="720000"/>
            <a:ext cx="9900000" cy="60228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1" strike="noStrike" spc="-1">
                <a:latin typeface="Arial"/>
              </a:rPr>
              <a:t>Global atlas on cardiovascular disease prevention and control / edited by: Shanthi Mendis</a:t>
            </a:r>
            <a:endParaRPr lang="en-IN" sz="1800" b="0" strike="noStrike" spc="-1">
              <a:latin typeface="Arial"/>
            </a:endParaRPr>
          </a:p>
        </p:txBody>
      </p:sp>
      <p:sp>
        <p:nvSpPr>
          <p:cNvPr id="138" name="TextBox 137"/>
          <p:cNvSpPr txBox="1"/>
          <p:nvPr/>
        </p:nvSpPr>
        <p:spPr>
          <a:xfrm>
            <a:off x="219960" y="1620000"/>
            <a:ext cx="6260040" cy="345960"/>
          </a:xfrm>
          <a:prstGeom prst="rect">
            <a:avLst/>
          </a:prstGeom>
          <a:noFill/>
          <a:ln w="18000">
            <a:noFill/>
          </a:ln>
        </p:spPr>
        <p:txBody>
          <a:bodyPr lIns="90000" tIns="45000" rIns="90000" bIns="45000" anchor="t">
            <a:noAutofit/>
          </a:bodyPr>
          <a:lstStyle/>
          <a:p>
            <a:r>
              <a:rPr lang="en-IN" sz="1800" b="0" strike="noStrike" spc="-1">
                <a:latin typeface="Arial"/>
              </a:rPr>
              <a:t>Published by the World Health Organization  </a:t>
            </a:r>
          </a:p>
        </p:txBody>
      </p:sp>
      <p:sp>
        <p:nvSpPr>
          <p:cNvPr id="139" name="TextBox 138"/>
          <p:cNvSpPr txBox="1"/>
          <p:nvPr/>
        </p:nvSpPr>
        <p:spPr>
          <a:xfrm>
            <a:off x="84240" y="2175840"/>
            <a:ext cx="10220760" cy="1037880"/>
          </a:xfrm>
          <a:prstGeom prst="rect">
            <a:avLst/>
          </a:prstGeom>
          <a:noFill/>
          <a:ln w="18000">
            <a:noFill/>
          </a:ln>
        </p:spPr>
        <p:txBody>
          <a:bodyPr lIns="90000" tIns="45000" rIns="90000" bIns="45000" anchor="t">
            <a:noAutofit/>
          </a:bodyPr>
          <a:lstStyle/>
          <a:p>
            <a:pPr>
              <a:lnSpc>
                <a:spcPct val="150000"/>
              </a:lnSpc>
              <a:spcBef>
                <a:spcPts val="283"/>
              </a:spcBef>
              <a:spcAft>
                <a:spcPts val="283"/>
              </a:spcAft>
              <a:buNone/>
            </a:pPr>
            <a:r>
              <a:rPr lang="en-IN" sz="1800" b="0" strike="noStrike" spc="-1" dirty="0" err="1">
                <a:latin typeface="Arial"/>
              </a:rPr>
              <a:t>Mendis</a:t>
            </a:r>
            <a:r>
              <a:rPr lang="en-IN" sz="1800" b="0" strike="noStrike" spc="-1" dirty="0">
                <a:latin typeface="Arial"/>
              </a:rPr>
              <a:t>, Shanthi, </a:t>
            </a:r>
            <a:r>
              <a:rPr lang="en-IN" sz="1800" b="0" strike="noStrike" spc="-1" dirty="0" err="1">
                <a:latin typeface="Arial"/>
              </a:rPr>
              <a:t>Puska</a:t>
            </a:r>
            <a:r>
              <a:rPr lang="en-IN" sz="1800" b="0" strike="noStrike" spc="-1" dirty="0">
                <a:latin typeface="Arial"/>
              </a:rPr>
              <a:t>, </a:t>
            </a:r>
            <a:r>
              <a:rPr lang="en-IN" sz="1800" b="0" strike="noStrike" spc="-1" dirty="0" err="1">
                <a:latin typeface="Arial"/>
              </a:rPr>
              <a:t>Pekka</a:t>
            </a:r>
            <a:r>
              <a:rPr lang="en-IN" sz="1800" b="0" strike="noStrike" spc="-1" dirty="0">
                <a:latin typeface="Arial"/>
              </a:rPr>
              <a:t>, </a:t>
            </a:r>
            <a:r>
              <a:rPr lang="en-IN" sz="1800" b="0" strike="noStrike" spc="-1" dirty="0" err="1">
                <a:latin typeface="Arial"/>
              </a:rPr>
              <a:t>Norrving</a:t>
            </a:r>
            <a:r>
              <a:rPr lang="en-IN" sz="1800" b="0" strike="noStrike" spc="-1" dirty="0">
                <a:latin typeface="Arial"/>
              </a:rPr>
              <a:t>, B, World Health Organization, World Heart Federation.</a:t>
            </a:r>
          </a:p>
          <a:p>
            <a:pPr>
              <a:lnSpc>
                <a:spcPct val="150000"/>
              </a:lnSpc>
              <a:spcBef>
                <a:spcPts val="283"/>
              </a:spcBef>
              <a:spcAft>
                <a:spcPts val="283"/>
              </a:spcAft>
              <a:buNone/>
            </a:pPr>
            <a:r>
              <a:rPr lang="en-IN" sz="1800" b="0" strike="noStrike" spc="-1" dirty="0">
                <a:latin typeface="Arial"/>
              </a:rPr>
              <a:t> et al. (‎2011)‎. Global atlas on cardiovascular disease prevention and control / edited by: Shanthi </a:t>
            </a:r>
            <a:r>
              <a:rPr lang="en-IN" sz="1800" b="0" strike="noStrike" spc="-1" dirty="0" err="1">
                <a:latin typeface="Arial"/>
              </a:rPr>
              <a:t>Mendis</a:t>
            </a:r>
            <a:r>
              <a:rPr lang="en-IN" sz="1800" b="0" strike="noStrike" spc="-1" dirty="0">
                <a:latin typeface="Arial"/>
              </a:rPr>
              <a:t> ... [‎et al.]‎. World Health Organization</a:t>
            </a:r>
          </a:p>
          <a:p>
            <a:pPr>
              <a:lnSpc>
                <a:spcPct val="150000"/>
              </a:lnSpc>
              <a:spcBef>
                <a:spcPts val="283"/>
              </a:spcBef>
              <a:spcAft>
                <a:spcPts val="283"/>
              </a:spcAft>
              <a:buNone/>
            </a:pPr>
            <a:endParaRPr lang="en-IN" sz="1800" b="0" strike="noStrike" spc="-1" dirty="0">
              <a:latin typeface="Arial"/>
            </a:endParaRPr>
          </a:p>
          <a:p>
            <a:pPr marL="216000" indent="-216000">
              <a:lnSpc>
                <a:spcPct val="150000"/>
              </a:lnSpc>
              <a:spcBef>
                <a:spcPts val="283"/>
              </a:spcBef>
              <a:spcAft>
                <a:spcPts val="283"/>
              </a:spcAft>
              <a:buClr>
                <a:srgbClr val="000000"/>
              </a:buClr>
              <a:buSzPct val="45000"/>
              <a:buFont typeface="Wingdings" charset="2"/>
              <a:buChar char=""/>
            </a:pPr>
            <a:r>
              <a:rPr lang="en-IN" sz="1800" b="0" strike="noStrike" spc="-1" dirty="0">
                <a:latin typeface="Arial"/>
                <a:hlinkClick r:id="rId2"/>
              </a:rPr>
              <a:t>https://apps.who.int/iris/handle/10665/44701</a:t>
            </a:r>
            <a:endParaRPr lang="en-IN" sz="1800" b="0" strike="noStrike" spc="-1" dirty="0">
              <a:latin typeface="Arial"/>
            </a:endParaRPr>
          </a:p>
        </p:txBody>
      </p:sp>
      <p:sp>
        <p:nvSpPr>
          <p:cNvPr id="3" name="PlaceHolder 2"/>
          <p:cNvSpPr>
            <a:spLocks noGrp="1"/>
          </p:cNvSpPr>
          <p:nvPr>
            <p:ph type="sldNum" idx="3"/>
          </p:nvPr>
        </p:nvSpPr>
        <p:spPr/>
        <p:txBody>
          <a:bodyPr/>
          <a:lstStyle/>
          <a:p>
            <a:fld id="{EE46B74F-2185-4A3B-9A33-6D753DF2E0F9}" type="slidenum">
              <a:t>23</a:t>
            </a:fld>
            <a:endParaRPr/>
          </a:p>
        </p:txBody>
      </p:sp>
      <p:sp>
        <p:nvSpPr>
          <p:cNvPr id="4" name="PlaceHolder 3"/>
          <p:cNvSpPr>
            <a:spLocks noGrp="1"/>
          </p:cNvSpPr>
          <p:nvPr>
            <p:ph type="dt" idx="1"/>
          </p:nvPr>
        </p:nvSpPr>
        <p:spPr/>
        <p:txBody>
          <a:bodyPr/>
          <a:lstStyle/>
          <a:p>
            <a:fld id="{ACD3A04A-1C21-41F5-AD8B-0DBA9D34A1B2}" type="datetime1">
              <a:rPr lang="en-IN"/>
              <a:t>09-02-2023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41" name="PlaceHolder 2"/>
          <p:cNvSpPr>
            <a:spLocks noGrp="1"/>
          </p:cNvSpPr>
          <p:nvPr>
            <p:ph/>
          </p:nvPr>
        </p:nvSpPr>
        <p:spPr>
          <a:xfrm>
            <a:off x="360000" y="2700000"/>
            <a:ext cx="9360000" cy="1260000"/>
          </a:xfrm>
          <a:prstGeom prst="rect">
            <a:avLst/>
          </a:prstGeom>
          <a:noFill/>
          <a:ln w="0">
            <a:noFill/>
          </a:ln>
        </p:spPr>
        <p:txBody>
          <a:bodyPr lIns="0" tIns="0" rIns="0" bIns="0" anchor="t">
            <a:noAutofit/>
          </a:bodyPr>
          <a:lstStyle/>
          <a:p>
            <a:pPr marL="432000" indent="-324000" algn="ctr">
              <a:spcBef>
                <a:spcPts val="1060"/>
              </a:spcBef>
              <a:buClr>
                <a:srgbClr val="77CAEE"/>
              </a:buClr>
              <a:buSzPct val="45000"/>
              <a:buFont typeface="Wingdings" charset="2"/>
              <a:buChar char=""/>
            </a:pPr>
            <a:r>
              <a:rPr lang="en-IN" sz="4000" b="0" strike="noStrike" spc="-1">
                <a:solidFill>
                  <a:srgbClr val="009BDD"/>
                </a:solidFill>
                <a:latin typeface="Arial"/>
              </a:rPr>
              <a:t>Technology survey</a:t>
            </a:r>
          </a:p>
        </p:txBody>
      </p:sp>
      <p:sp>
        <p:nvSpPr>
          <p:cNvPr id="4" name="PlaceHolder 3"/>
          <p:cNvSpPr>
            <a:spLocks noGrp="1"/>
          </p:cNvSpPr>
          <p:nvPr>
            <p:ph type="sldNum" idx="3"/>
          </p:nvPr>
        </p:nvSpPr>
        <p:spPr/>
        <p:txBody>
          <a:bodyPr/>
          <a:lstStyle/>
          <a:p>
            <a:fld id="{88924FA2-70AB-4016-A8FC-53BE62EDA55D}" type="slidenum">
              <a:t>24</a:t>
            </a:fld>
            <a:endParaRPr/>
          </a:p>
        </p:txBody>
      </p:sp>
      <p:sp>
        <p:nvSpPr>
          <p:cNvPr id="5" name="PlaceHolder 4"/>
          <p:cNvSpPr>
            <a:spLocks noGrp="1"/>
          </p:cNvSpPr>
          <p:nvPr>
            <p:ph type="dt" idx="1"/>
          </p:nvPr>
        </p:nvSpPr>
        <p:spPr/>
        <p:txBody>
          <a:bodyPr/>
          <a:lstStyle/>
          <a:p>
            <a:fld id="{2F14875D-3322-4226-B6F6-3561CA06EFAB}" type="datetime1">
              <a:rPr lang="en-IN"/>
              <a:t>09-02-2023</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24192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Technology survey</a:t>
            </a:r>
          </a:p>
        </p:txBody>
      </p:sp>
      <p:sp>
        <p:nvSpPr>
          <p:cNvPr id="143" name="PlaceHolder 2"/>
          <p:cNvSpPr>
            <a:spLocks noGrp="1"/>
          </p:cNvSpPr>
          <p:nvPr>
            <p:ph/>
          </p:nvPr>
        </p:nvSpPr>
        <p:spPr>
          <a:xfrm>
            <a:off x="360000" y="1080000"/>
            <a:ext cx="9360000" cy="540000"/>
          </a:xfrm>
          <a:prstGeom prst="rect">
            <a:avLst/>
          </a:prstGeom>
          <a:noFill/>
          <a:ln w="0">
            <a:noFill/>
          </a:ln>
        </p:spPr>
        <p:txBody>
          <a:bodyPr lIns="0" tIns="0" rIns="0" bIns="0" anchor="t">
            <a:noAutofit/>
          </a:bodyPr>
          <a:lstStyle/>
          <a:p>
            <a:pPr marL="432000" indent="-324000">
              <a:lnSpc>
                <a:spcPct val="100000"/>
              </a:lnSpc>
              <a:buClr>
                <a:srgbClr val="77CAEE"/>
              </a:buClr>
              <a:buSzPct val="45000"/>
              <a:buFont typeface="Wingdings" charset="2"/>
              <a:buChar char=""/>
            </a:pPr>
            <a:r>
              <a:rPr lang="en-IN" sz="2400" b="0" strike="noStrike" spc="-1">
                <a:solidFill>
                  <a:srgbClr val="009BDD"/>
                </a:solidFill>
                <a:latin typeface="Arial"/>
              </a:rPr>
              <a:t> Django</a:t>
            </a:r>
          </a:p>
          <a:p>
            <a:pPr marL="432000" indent="-324000">
              <a:lnSpc>
                <a:spcPct val="100000"/>
              </a:lnSpc>
              <a:buClr>
                <a:srgbClr val="77CAEE"/>
              </a:buClr>
              <a:buSzPct val="45000"/>
              <a:buFont typeface="Wingdings" charset="2"/>
              <a:buChar char=""/>
            </a:pPr>
            <a:endParaRPr lang="en-IN" sz="1800" b="0" strike="noStrike" spc="-1">
              <a:solidFill>
                <a:srgbClr val="009BDD"/>
              </a:solidFill>
              <a:latin typeface="Arial"/>
            </a:endParaRPr>
          </a:p>
        </p:txBody>
      </p:sp>
      <p:sp>
        <p:nvSpPr>
          <p:cNvPr id="144" name="TextBox 143"/>
          <p:cNvSpPr txBox="1"/>
          <p:nvPr/>
        </p:nvSpPr>
        <p:spPr>
          <a:xfrm>
            <a:off x="180000" y="1620000"/>
            <a:ext cx="9360000" cy="3161880"/>
          </a:xfrm>
          <a:prstGeom prst="rect">
            <a:avLst/>
          </a:prstGeom>
          <a:noFill/>
          <a:ln w="18000">
            <a:noFill/>
          </a:ln>
        </p:spPr>
        <p:txBody>
          <a:bodyPr lIns="90000" tIns="45000" rIns="90000" bIns="45000" anchor="t">
            <a:noAutofit/>
          </a:bodyPr>
          <a:lstStyle/>
          <a:p>
            <a:pPr>
              <a:lnSpc>
                <a:spcPct val="100000"/>
              </a:lnSpc>
              <a:buNone/>
            </a:pPr>
            <a:r>
              <a:rPr lang="en-IN" sz="1800" b="0" strike="noStrike" spc="-1">
                <a:latin typeface="Arial"/>
              </a:rPr>
              <a:t> Python-based The Django Software Foundation (DSF) is the </a:t>
            </a:r>
          </a:p>
          <a:p>
            <a:pPr>
              <a:lnSpc>
                <a:spcPct val="100000"/>
              </a:lnSpc>
              <a:buNone/>
            </a:pPr>
            <a:r>
              <a:rPr lang="en-IN" sz="1800" b="0" strike="noStrike" spc="-1">
                <a:latin typeface="Arial"/>
              </a:rPr>
              <a:t>organization responsible for the development and maintenance of the open-source </a:t>
            </a:r>
          </a:p>
          <a:p>
            <a:pPr>
              <a:lnSpc>
                <a:spcPct val="100000"/>
              </a:lnSpc>
              <a:buNone/>
            </a:pPr>
            <a:r>
              <a:rPr lang="en-IN" sz="1800" b="0" strike="noStrike" spc="-1">
                <a:latin typeface="Arial"/>
              </a:rPr>
              <a:t>and free web framework known as Django (Django Software Foundation). Django's </a:t>
            </a:r>
          </a:p>
          <a:p>
            <a:pPr>
              <a:lnSpc>
                <a:spcPct val="100000"/>
              </a:lnSpc>
              <a:buNone/>
            </a:pPr>
            <a:r>
              <a:rPr lang="en-IN" sz="1800" b="0" strike="noStrike" spc="-1">
                <a:latin typeface="Arial"/>
              </a:rPr>
              <a:t>rich built-in functionality is largely responsible for its current widespread adoption. </a:t>
            </a:r>
          </a:p>
          <a:p>
            <a:pPr>
              <a:lnSpc>
                <a:spcPct val="100000"/>
              </a:lnSpc>
              <a:buNone/>
            </a:pPr>
            <a:r>
              <a:rPr lang="en-IN" sz="1800" b="0" strike="noStrike" spc="-1">
                <a:latin typeface="Arial"/>
              </a:rPr>
              <a:t>Many popular companies and apps like Google, Instagram, Discus, Spottily, You </a:t>
            </a:r>
          </a:p>
          <a:p>
            <a:pPr>
              <a:lnSpc>
                <a:spcPct val="100000"/>
              </a:lnSpc>
              <a:buNone/>
            </a:pPr>
            <a:r>
              <a:rPr lang="en-IN" sz="1800" b="0" strike="noStrike" spc="-1">
                <a:latin typeface="Arial"/>
              </a:rPr>
              <a:t>Tube and Pinterest use Django to build websites. Python is commonly used in web </a:t>
            </a:r>
          </a:p>
          <a:p>
            <a:pPr>
              <a:lnSpc>
                <a:spcPct val="100000"/>
              </a:lnSpc>
              <a:buNone/>
            </a:pPr>
            <a:r>
              <a:rPr lang="en-IN" sz="1800" b="0" strike="noStrike" spc="-1">
                <a:latin typeface="Arial"/>
              </a:rPr>
              <a:t>development. By placing all HTML files in the "Templates" directory, you can </a:t>
            </a:r>
          </a:p>
          <a:p>
            <a:pPr>
              <a:lnSpc>
                <a:spcPct val="100000"/>
              </a:lnSpc>
              <a:buNone/>
            </a:pPr>
            <a:r>
              <a:rPr lang="en-IN" sz="1800" b="0" strike="noStrike" spc="-1">
                <a:latin typeface="Arial"/>
              </a:rPr>
              <a:t>quickly render HTML pages as templates and static files are supported. Similarly, all </a:t>
            </a:r>
          </a:p>
          <a:p>
            <a:pPr>
              <a:lnSpc>
                <a:spcPct val="100000"/>
              </a:lnSpc>
              <a:buNone/>
            </a:pPr>
            <a:r>
              <a:rPr lang="en-IN" sz="1800" b="0" strike="noStrike" spc="-1">
                <a:latin typeface="Arial"/>
              </a:rPr>
              <a:t>style related files including CSS and JS are stored in the 'fixed' directory. More </a:t>
            </a:r>
          </a:p>
          <a:p>
            <a:pPr>
              <a:lnSpc>
                <a:spcPct val="100000"/>
              </a:lnSpc>
              <a:buNone/>
            </a:pPr>
            <a:r>
              <a:rPr lang="en-IN" sz="1800" b="0" strike="noStrike" spc="-1">
                <a:latin typeface="Arial"/>
              </a:rPr>
              <a:t>customization and flexibility is possible due to this feature. The tasks on the front </a:t>
            </a:r>
          </a:p>
          <a:p>
            <a:pPr>
              <a:lnSpc>
                <a:spcPct val="100000"/>
              </a:lnSpc>
              <a:buNone/>
            </a:pPr>
            <a:r>
              <a:rPr lang="en-IN" sz="1800" b="0" strike="noStrike" spc="-1">
                <a:latin typeface="Arial"/>
              </a:rPr>
              <a:t>end of this project are done using Django. Additionally, Django has more </a:t>
            </a:r>
          </a:p>
          <a:p>
            <a:pPr>
              <a:lnSpc>
                <a:spcPct val="100000"/>
              </a:lnSpc>
              <a:buNone/>
            </a:pPr>
            <a:r>
              <a:rPr lang="en-IN" sz="1800" b="0" strike="noStrike" spc="-1">
                <a:latin typeface="Arial"/>
              </a:rPr>
              <a:t>functionality than competing frameworks, some of which are described below</a:t>
            </a:r>
          </a:p>
        </p:txBody>
      </p:sp>
      <p:sp>
        <p:nvSpPr>
          <p:cNvPr id="4" name="PlaceHolder 3"/>
          <p:cNvSpPr>
            <a:spLocks noGrp="1"/>
          </p:cNvSpPr>
          <p:nvPr>
            <p:ph type="sldNum" idx="3"/>
          </p:nvPr>
        </p:nvSpPr>
        <p:spPr/>
        <p:txBody>
          <a:bodyPr/>
          <a:lstStyle/>
          <a:p>
            <a:fld id="{3EB3A97B-7BD7-471B-BD96-D92A4EDBDDB7}" type="slidenum">
              <a:t>25</a:t>
            </a:fld>
            <a:endParaRPr/>
          </a:p>
        </p:txBody>
      </p:sp>
      <p:sp>
        <p:nvSpPr>
          <p:cNvPr id="5" name="PlaceHolder 4"/>
          <p:cNvSpPr>
            <a:spLocks noGrp="1"/>
          </p:cNvSpPr>
          <p:nvPr>
            <p:ph type="dt" idx="1"/>
          </p:nvPr>
        </p:nvSpPr>
        <p:spPr/>
        <p:txBody>
          <a:bodyPr/>
          <a:lstStyle/>
          <a:p>
            <a:fld id="{25801D7B-B2AE-418B-B3A8-2B983D4B5120}" type="datetime1">
              <a:rPr lang="en-IN"/>
              <a:t>09-02-2023</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Technology survey</a:t>
            </a:r>
          </a:p>
        </p:txBody>
      </p:sp>
      <p:sp>
        <p:nvSpPr>
          <p:cNvPr id="146" name="PlaceHolder 2"/>
          <p:cNvSpPr>
            <a:spLocks noGrp="1"/>
          </p:cNvSpPr>
          <p:nvPr>
            <p:ph/>
          </p:nvPr>
        </p:nvSpPr>
        <p:spPr>
          <a:xfrm>
            <a:off x="360000" y="736169"/>
            <a:ext cx="9360000" cy="325465"/>
          </a:xfrm>
          <a:prstGeom prst="rect">
            <a:avLst/>
          </a:prstGeom>
          <a:noFill/>
          <a:ln w="0">
            <a:noFill/>
          </a:ln>
        </p:spPr>
        <p:txBody>
          <a:bodyPr lIns="0" tIns="0" rIns="0" bIns="0" anchor="t">
            <a:noAutofit/>
          </a:bodyPr>
          <a:lstStyle/>
          <a:p>
            <a:pPr marL="432000" indent="-324000">
              <a:lnSpc>
                <a:spcPct val="100000"/>
              </a:lnSpc>
              <a:buClr>
                <a:srgbClr val="77CAEE"/>
              </a:buClr>
              <a:buSzPct val="45000"/>
              <a:buFont typeface="Wingdings" charset="2"/>
              <a:buChar char=""/>
            </a:pPr>
            <a:r>
              <a:rPr lang="en-IN" sz="2400" b="0" strike="noStrike" spc="-1" dirty="0">
                <a:solidFill>
                  <a:srgbClr val="009BDD"/>
                </a:solidFill>
                <a:latin typeface="Arial"/>
              </a:rPr>
              <a:t> HTML 5</a:t>
            </a:r>
          </a:p>
        </p:txBody>
      </p:sp>
      <p:sp>
        <p:nvSpPr>
          <p:cNvPr id="147" name="TextBox 146"/>
          <p:cNvSpPr txBox="1"/>
          <p:nvPr/>
        </p:nvSpPr>
        <p:spPr>
          <a:xfrm>
            <a:off x="180000" y="1061634"/>
            <a:ext cx="9540000" cy="4232166"/>
          </a:xfrm>
          <a:prstGeom prst="rect">
            <a:avLst/>
          </a:prstGeom>
          <a:noFill/>
          <a:ln w="18000">
            <a:noFill/>
          </a:ln>
        </p:spPr>
        <p:txBody>
          <a:bodyPr lIns="90000" tIns="45000" rIns="90000" bIns="45000" anchor="t">
            <a:noAutofit/>
          </a:bodyPr>
          <a:lstStyle/>
          <a:p>
            <a:r>
              <a:rPr lang="en-IN" sz="1800" b="0" strike="noStrike" spc="-1" dirty="0">
                <a:latin typeface="Arial"/>
              </a:rPr>
              <a:t>The process of creating websites and web pages uses a type of markup language </a:t>
            </a:r>
          </a:p>
          <a:p>
            <a:r>
              <a:rPr lang="en-IN" sz="1800" b="0" strike="noStrike" spc="-1" dirty="0">
                <a:latin typeface="Arial"/>
              </a:rPr>
              <a:t>called HTML, known as Hyper Text Markup Language (HTML). In the design of </a:t>
            </a:r>
          </a:p>
          <a:p>
            <a:r>
              <a:rPr lang="en-IN" sz="1800" b="0" strike="noStrike" spc="-1" dirty="0">
                <a:latin typeface="Arial"/>
              </a:rPr>
              <a:t>websites and online pages, Cascading Style Sheets (CSS) are employed. For </a:t>
            </a:r>
          </a:p>
          <a:p>
            <a:r>
              <a:rPr lang="en-IN" sz="1800" b="0" strike="noStrike" spc="-1" dirty="0">
                <a:latin typeface="Arial"/>
              </a:rPr>
              <a:t>validation purposes, JavaScript is utilised instead of CSS, which is used to style </a:t>
            </a:r>
          </a:p>
          <a:p>
            <a:r>
              <a:rPr lang="en-IN" sz="1800" b="0" strike="noStrike" spc="-1" dirty="0">
                <a:latin typeface="Arial"/>
              </a:rPr>
              <a:t>webpages with fonts, colours, and movement. JavaScript is also used for input </a:t>
            </a:r>
          </a:p>
          <a:p>
            <a:r>
              <a:rPr lang="en-IN" sz="1800" b="0" strike="noStrike" spc="-1" dirty="0">
                <a:latin typeface="Arial"/>
              </a:rPr>
              <a:t>validation.</a:t>
            </a:r>
          </a:p>
          <a:p>
            <a:r>
              <a:rPr lang="en-IN" sz="1800" b="0" strike="noStrike" spc="-1" dirty="0">
                <a:latin typeface="Arial"/>
              </a:rPr>
              <a:t>A website's home page can be viewed through any web browser that can download </a:t>
            </a:r>
          </a:p>
          <a:p>
            <a:r>
              <a:rPr lang="en-IN" sz="1800" b="0" strike="noStrike" spc="-1" dirty="0">
                <a:latin typeface="Arial"/>
              </a:rPr>
              <a:t>an HTML file from a web server. It uses Hypertext Markup Language (HTML) </a:t>
            </a:r>
          </a:p>
          <a:p>
            <a:r>
              <a:rPr lang="en-IN" sz="1800" b="0" strike="noStrike" spc="-1" dirty="0">
                <a:latin typeface="Arial"/>
              </a:rPr>
              <a:t>markup. Web pages are designed using a tag-based language.HTML, a markup language, can be used to define the structure of a web page.HTML components, which act as building blocks for HTML pages, are used to create HTML pages.</a:t>
            </a:r>
          </a:p>
          <a:p>
            <a:endParaRPr lang="en-IN" sz="1800" b="0" strike="noStrike" spc="-1" dirty="0">
              <a:latin typeface="Arial"/>
            </a:endParaRPr>
          </a:p>
          <a:p>
            <a:r>
              <a:rPr lang="en-IN" sz="1800" b="0" strike="noStrike" spc="-1" dirty="0">
                <a:latin typeface="Arial"/>
              </a:rPr>
              <a:t>In HTML scripts, objects are represented using tags.</a:t>
            </a:r>
          </a:p>
          <a:p>
            <a:r>
              <a:rPr lang="en-IN" sz="1800" b="0" strike="noStrike" spc="-1" dirty="0">
                <a:latin typeface="Arial"/>
              </a:rPr>
              <a:t>Some examples of HTML tags are header, design, table and form tags</a:t>
            </a:r>
          </a:p>
        </p:txBody>
      </p:sp>
      <p:sp>
        <p:nvSpPr>
          <p:cNvPr id="4" name="PlaceHolder 3"/>
          <p:cNvSpPr>
            <a:spLocks noGrp="1"/>
          </p:cNvSpPr>
          <p:nvPr>
            <p:ph type="sldNum" idx="3"/>
          </p:nvPr>
        </p:nvSpPr>
        <p:spPr/>
        <p:txBody>
          <a:bodyPr/>
          <a:lstStyle/>
          <a:p>
            <a:fld id="{D7618E8A-ABCC-472C-82A1-736713379EDC}" type="slidenum">
              <a:t>26</a:t>
            </a:fld>
            <a:endParaRPr/>
          </a:p>
        </p:txBody>
      </p:sp>
      <p:sp>
        <p:nvSpPr>
          <p:cNvPr id="5" name="PlaceHolder 4"/>
          <p:cNvSpPr>
            <a:spLocks noGrp="1"/>
          </p:cNvSpPr>
          <p:nvPr>
            <p:ph type="dt" idx="1"/>
          </p:nvPr>
        </p:nvSpPr>
        <p:spPr/>
        <p:txBody>
          <a:bodyPr/>
          <a:lstStyle/>
          <a:p>
            <a:fld id="{E3009D16-4229-43DA-8770-58149E03117F}" type="datetime1">
              <a:rPr lang="en-IN"/>
              <a:t>09-02-2023</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Technology survey</a:t>
            </a:r>
          </a:p>
        </p:txBody>
      </p:sp>
      <p:sp>
        <p:nvSpPr>
          <p:cNvPr id="149" name="PlaceHolder 2"/>
          <p:cNvSpPr>
            <a:spLocks noGrp="1"/>
          </p:cNvSpPr>
          <p:nvPr>
            <p:ph/>
          </p:nvPr>
        </p:nvSpPr>
        <p:spPr>
          <a:xfrm>
            <a:off x="360000" y="1080000"/>
            <a:ext cx="9360000" cy="360000"/>
          </a:xfrm>
          <a:prstGeom prst="rect">
            <a:avLst/>
          </a:prstGeom>
          <a:noFill/>
          <a:ln w="0">
            <a:noFill/>
          </a:ln>
        </p:spPr>
        <p:txBody>
          <a:bodyPr lIns="0" tIns="0" rIns="0" bIns="0" anchor="t">
            <a:noAutofit/>
          </a:bodyPr>
          <a:lstStyle/>
          <a:p>
            <a:pPr marL="432000" indent="-324000">
              <a:lnSpc>
                <a:spcPct val="100000"/>
              </a:lnSpc>
              <a:buClr>
                <a:srgbClr val="77CAEE"/>
              </a:buClr>
              <a:buSzPct val="45000"/>
              <a:buFont typeface="Wingdings" charset="2"/>
              <a:buChar char=""/>
            </a:pPr>
            <a:r>
              <a:rPr lang="en-IN" sz="2400" b="0" strike="noStrike" spc="-1" dirty="0">
                <a:solidFill>
                  <a:srgbClr val="009BDD"/>
                </a:solidFill>
                <a:latin typeface="Arial"/>
              </a:rPr>
              <a:t>CSS 3</a:t>
            </a:r>
          </a:p>
        </p:txBody>
      </p:sp>
      <p:sp>
        <p:nvSpPr>
          <p:cNvPr id="150" name="TextBox 149"/>
          <p:cNvSpPr txBox="1"/>
          <p:nvPr/>
        </p:nvSpPr>
        <p:spPr>
          <a:xfrm>
            <a:off x="180000" y="1620000"/>
            <a:ext cx="9720000" cy="2392920"/>
          </a:xfrm>
          <a:prstGeom prst="rect">
            <a:avLst/>
          </a:prstGeom>
          <a:noFill/>
          <a:ln w="18000">
            <a:noFill/>
          </a:ln>
        </p:spPr>
        <p:txBody>
          <a:bodyPr lIns="90000" tIns="45000" rIns="90000" bIns="45000" anchor="t">
            <a:noAutofit/>
          </a:bodyPr>
          <a:lstStyle/>
          <a:p>
            <a:pPr>
              <a:lnSpc>
                <a:spcPct val="150000"/>
              </a:lnSpc>
              <a:buNone/>
            </a:pPr>
            <a:r>
              <a:rPr lang="en-IN" sz="1800" b="0" strike="noStrike" spc="-1">
                <a:latin typeface="Arial"/>
              </a:rPr>
              <a:t>With CSS, it is possible to design websites in a way that is simple and easy to </a:t>
            </a:r>
          </a:p>
          <a:p>
            <a:pPr>
              <a:lnSpc>
                <a:spcPct val="150000"/>
              </a:lnSpc>
              <a:buNone/>
            </a:pPr>
            <a:r>
              <a:rPr lang="en-IN" sz="1800" b="0" strike="noStrike" spc="-1">
                <a:latin typeface="Arial"/>
              </a:rPr>
              <a:t>understand in terms of complexity. CSS, which is an acronym for "Cascading Style </a:t>
            </a:r>
          </a:p>
          <a:p>
            <a:pPr>
              <a:lnSpc>
                <a:spcPct val="150000"/>
              </a:lnSpc>
              <a:buNone/>
            </a:pPr>
            <a:r>
              <a:rPr lang="en-IN" sz="1800" b="0" strike="noStrike" spc="-1">
                <a:latin typeface="Arial"/>
              </a:rPr>
              <a:t>Sheets", is used in place of the full term "Cascading Style Sheets". [Cascading Style </a:t>
            </a:r>
          </a:p>
          <a:p>
            <a:pPr>
              <a:lnSpc>
                <a:spcPct val="150000"/>
              </a:lnSpc>
              <a:buNone/>
            </a:pPr>
            <a:r>
              <a:rPr lang="en-IN" sz="1800" b="0" strike="noStrike" spc="-1">
                <a:latin typeface="Arial"/>
              </a:rPr>
              <a:t>Sheets] A programming language based on cascading style sheets, commonly </a:t>
            </a:r>
          </a:p>
          <a:p>
            <a:pPr>
              <a:lnSpc>
                <a:spcPct val="150000"/>
              </a:lnSpc>
              <a:buNone/>
            </a:pPr>
            <a:r>
              <a:rPr lang="en-IN" sz="1800" b="0" strike="noStrike" spc="-1">
                <a:latin typeface="Arial"/>
              </a:rPr>
              <a:t>abbreviated as CSS, is easy to understand and capable of making websites look more attractive</a:t>
            </a:r>
          </a:p>
        </p:txBody>
      </p:sp>
      <p:sp>
        <p:nvSpPr>
          <p:cNvPr id="4" name="PlaceHolder 3"/>
          <p:cNvSpPr>
            <a:spLocks noGrp="1"/>
          </p:cNvSpPr>
          <p:nvPr>
            <p:ph type="sldNum" idx="3"/>
          </p:nvPr>
        </p:nvSpPr>
        <p:spPr/>
        <p:txBody>
          <a:bodyPr/>
          <a:lstStyle/>
          <a:p>
            <a:fld id="{6C68BA34-A44F-45D4-A545-57B65687FDBE}" type="slidenum">
              <a:t>27</a:t>
            </a:fld>
            <a:endParaRPr/>
          </a:p>
        </p:txBody>
      </p:sp>
      <p:sp>
        <p:nvSpPr>
          <p:cNvPr id="5" name="PlaceHolder 4"/>
          <p:cNvSpPr>
            <a:spLocks noGrp="1"/>
          </p:cNvSpPr>
          <p:nvPr>
            <p:ph type="dt" idx="1"/>
          </p:nvPr>
        </p:nvSpPr>
        <p:spPr/>
        <p:txBody>
          <a:bodyPr/>
          <a:lstStyle/>
          <a:p>
            <a:fld id="{212C08AE-413C-41AD-A409-D385B598EA90}" type="datetime1">
              <a:rPr lang="en-IN"/>
              <a:t>09-02-2023</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Technology survey</a:t>
            </a:r>
          </a:p>
        </p:txBody>
      </p:sp>
      <p:sp>
        <p:nvSpPr>
          <p:cNvPr id="152" name="PlaceHolder 2"/>
          <p:cNvSpPr>
            <a:spLocks noGrp="1"/>
          </p:cNvSpPr>
          <p:nvPr>
            <p:ph/>
          </p:nvPr>
        </p:nvSpPr>
        <p:spPr>
          <a:xfrm>
            <a:off x="360000" y="893880"/>
            <a:ext cx="9360000" cy="384730"/>
          </a:xfrm>
          <a:prstGeom prst="rect">
            <a:avLst/>
          </a:prstGeom>
          <a:noFill/>
          <a:ln w="0">
            <a:noFill/>
          </a:ln>
        </p:spPr>
        <p:txBody>
          <a:bodyPr lIns="0" tIns="0" rIns="0" bIns="0" anchor="t">
            <a:noAutofit/>
          </a:bodyPr>
          <a:lstStyle/>
          <a:p>
            <a:pPr marL="432000" indent="-324000">
              <a:lnSpc>
                <a:spcPct val="100000"/>
              </a:lnSpc>
              <a:buClr>
                <a:srgbClr val="77CAEE"/>
              </a:buClr>
              <a:buSzPct val="45000"/>
              <a:buFont typeface="Wingdings" charset="2"/>
              <a:buChar char=""/>
            </a:pPr>
            <a:r>
              <a:rPr lang="en-IN" sz="2400" b="0" strike="noStrike" spc="-1" dirty="0">
                <a:solidFill>
                  <a:srgbClr val="009BDD"/>
                </a:solidFill>
                <a:latin typeface="Arial"/>
              </a:rPr>
              <a:t>Bootstrap4</a:t>
            </a:r>
          </a:p>
        </p:txBody>
      </p:sp>
      <p:sp>
        <p:nvSpPr>
          <p:cNvPr id="153" name="TextBox 152"/>
          <p:cNvSpPr txBox="1"/>
          <p:nvPr/>
        </p:nvSpPr>
        <p:spPr>
          <a:xfrm>
            <a:off x="180000" y="1224366"/>
            <a:ext cx="9720000" cy="3759834"/>
          </a:xfrm>
          <a:prstGeom prst="rect">
            <a:avLst/>
          </a:prstGeom>
          <a:noFill/>
          <a:ln w="18000">
            <a:noFill/>
          </a:ln>
        </p:spPr>
        <p:txBody>
          <a:bodyPr lIns="90000" tIns="45000" rIns="90000" bIns="45000" anchor="t">
            <a:noAutofit/>
          </a:bodyPr>
          <a:lstStyle/>
          <a:p>
            <a:pPr>
              <a:lnSpc>
                <a:spcPct val="150000"/>
              </a:lnSpc>
              <a:buNone/>
            </a:pPr>
            <a:r>
              <a:rPr lang="en-IN" sz="1800" b="0" strike="noStrike" spc="-1" dirty="0">
                <a:latin typeface="Arial"/>
              </a:rPr>
              <a:t>For the purpose of developing responsive web applications and designs, Bootstrap is </a:t>
            </a:r>
          </a:p>
          <a:p>
            <a:pPr>
              <a:lnSpc>
                <a:spcPct val="150000"/>
              </a:lnSpc>
              <a:buNone/>
            </a:pPr>
            <a:r>
              <a:rPr lang="en-IN" sz="1800" b="0" strike="noStrike" spc="-1" dirty="0">
                <a:latin typeface="Arial"/>
              </a:rPr>
              <a:t>a framework that is both free and open source. The ability of a computer software to </a:t>
            </a:r>
          </a:p>
          <a:p>
            <a:pPr>
              <a:lnSpc>
                <a:spcPct val="150000"/>
              </a:lnSpc>
              <a:buNone/>
            </a:pPr>
            <a:r>
              <a:rPr lang="en-IN" sz="1800" b="0" strike="noStrike" spc="-1" dirty="0">
                <a:latin typeface="Arial"/>
              </a:rPr>
              <a:t>function properly on portable electronic gadgets like mobile phones and tablets is </a:t>
            </a:r>
          </a:p>
          <a:p>
            <a:pPr>
              <a:lnSpc>
                <a:spcPct val="150000"/>
              </a:lnSpc>
              <a:buNone/>
            </a:pPr>
            <a:r>
              <a:rPr lang="en-IN" sz="1800" b="0" strike="noStrike" spc="-1" dirty="0">
                <a:latin typeface="Arial"/>
              </a:rPr>
              <a:t>referred to as "responsiveness." Every component of the HTML document is stacked </a:t>
            </a:r>
          </a:p>
          <a:p>
            <a:pPr>
              <a:lnSpc>
                <a:spcPct val="150000"/>
              </a:lnSpc>
              <a:buNone/>
            </a:pPr>
            <a:r>
              <a:rPr lang="en-IN" sz="1800" b="0" strike="noStrike" spc="-1" dirty="0">
                <a:latin typeface="Arial"/>
              </a:rPr>
              <a:t>if the page is resized, minimized, or otherwise reduced in size. T Bootstrap's default </a:t>
            </a:r>
          </a:p>
          <a:p>
            <a:pPr>
              <a:lnSpc>
                <a:spcPct val="150000"/>
              </a:lnSpc>
              <a:buNone/>
            </a:pPr>
            <a:r>
              <a:rPr lang="en-IN" sz="1800" b="0" strike="noStrike" spc="-1" dirty="0">
                <a:latin typeface="Arial"/>
              </a:rPr>
              <a:t>setup utilises 12 columns, each of which has the same width and is separated evenly </a:t>
            </a:r>
          </a:p>
          <a:p>
            <a:pPr>
              <a:lnSpc>
                <a:spcPct val="150000"/>
              </a:lnSpc>
              <a:buNone/>
            </a:pPr>
            <a:r>
              <a:rPr lang="en-IN" sz="1800" b="0" strike="noStrike" spc="-1" dirty="0">
                <a:latin typeface="Arial"/>
              </a:rPr>
              <a:t>from the next column. As a result, each column's width is the same. To create </a:t>
            </a:r>
          </a:p>
          <a:p>
            <a:pPr>
              <a:lnSpc>
                <a:spcPct val="150000"/>
              </a:lnSpc>
              <a:buNone/>
            </a:pPr>
            <a:r>
              <a:rPr lang="en-IN" sz="1800" b="0" strike="noStrike" spc="-1" dirty="0">
                <a:latin typeface="Arial"/>
              </a:rPr>
              <a:t>layouts and designs according to your requirements, you may alter the default </a:t>
            </a:r>
          </a:p>
          <a:p>
            <a:pPr>
              <a:lnSpc>
                <a:spcPct val="150000"/>
              </a:lnSpc>
              <a:buNone/>
            </a:pPr>
            <a:r>
              <a:rPr lang="en-IN" sz="1800" b="0" strike="noStrike" spc="-1" dirty="0">
                <a:latin typeface="Arial"/>
              </a:rPr>
              <a:t>parameters and use tag.</a:t>
            </a:r>
          </a:p>
        </p:txBody>
      </p:sp>
      <p:sp>
        <p:nvSpPr>
          <p:cNvPr id="4" name="PlaceHolder 3"/>
          <p:cNvSpPr>
            <a:spLocks noGrp="1"/>
          </p:cNvSpPr>
          <p:nvPr>
            <p:ph type="sldNum" idx="3"/>
          </p:nvPr>
        </p:nvSpPr>
        <p:spPr/>
        <p:txBody>
          <a:bodyPr/>
          <a:lstStyle/>
          <a:p>
            <a:fld id="{EC8C5AB3-BEFE-435C-A747-C89B92D9BFD9}" type="slidenum">
              <a:t>28</a:t>
            </a:fld>
            <a:endParaRPr/>
          </a:p>
        </p:txBody>
      </p:sp>
      <p:sp>
        <p:nvSpPr>
          <p:cNvPr id="5" name="PlaceHolder 4"/>
          <p:cNvSpPr>
            <a:spLocks noGrp="1"/>
          </p:cNvSpPr>
          <p:nvPr>
            <p:ph type="dt" idx="1"/>
          </p:nvPr>
        </p:nvSpPr>
        <p:spPr/>
        <p:txBody>
          <a:bodyPr/>
          <a:lstStyle/>
          <a:p>
            <a:fld id="{85B9CD10-29B4-42B0-9899-28207D0525D9}" type="datetime1">
              <a:rPr lang="en-IN"/>
              <a:t>09-02-2023</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Technology survey</a:t>
            </a:r>
          </a:p>
        </p:txBody>
      </p:sp>
      <p:sp>
        <p:nvSpPr>
          <p:cNvPr id="155" name="PlaceHolder 2"/>
          <p:cNvSpPr>
            <a:spLocks noGrp="1"/>
          </p:cNvSpPr>
          <p:nvPr>
            <p:ph/>
          </p:nvPr>
        </p:nvSpPr>
        <p:spPr>
          <a:xfrm>
            <a:off x="360000" y="1080000"/>
            <a:ext cx="9360000" cy="360000"/>
          </a:xfrm>
          <a:prstGeom prst="rect">
            <a:avLst/>
          </a:prstGeom>
          <a:noFill/>
          <a:ln w="0">
            <a:noFill/>
          </a:ln>
        </p:spPr>
        <p:txBody>
          <a:bodyPr lIns="0" tIns="0" rIns="0" bIns="0" anchor="t">
            <a:noAutofit/>
          </a:bodyPr>
          <a:lstStyle/>
          <a:p>
            <a:pPr marL="432000" indent="-324000">
              <a:lnSpc>
                <a:spcPct val="100000"/>
              </a:lnSpc>
              <a:buClr>
                <a:srgbClr val="77CAEE"/>
              </a:buClr>
              <a:buSzPct val="45000"/>
              <a:buFont typeface="Wingdings" charset="2"/>
              <a:buChar char=""/>
            </a:pPr>
            <a:r>
              <a:rPr lang="en-IN" sz="2400" b="0" strike="noStrike" spc="-1">
                <a:solidFill>
                  <a:srgbClr val="009BDD"/>
                </a:solidFill>
                <a:latin typeface="Arial"/>
              </a:rPr>
              <a:t>Python</a:t>
            </a:r>
          </a:p>
        </p:txBody>
      </p:sp>
      <p:sp>
        <p:nvSpPr>
          <p:cNvPr id="156" name="TextBox 155"/>
          <p:cNvSpPr txBox="1"/>
          <p:nvPr/>
        </p:nvSpPr>
        <p:spPr>
          <a:xfrm>
            <a:off x="360000" y="1801800"/>
            <a:ext cx="9037080" cy="2137680"/>
          </a:xfrm>
          <a:prstGeom prst="rect">
            <a:avLst/>
          </a:prstGeom>
          <a:noFill/>
          <a:ln w="18000">
            <a:noFill/>
          </a:ln>
        </p:spPr>
        <p:txBody>
          <a:bodyPr lIns="90000" tIns="45000" rIns="90000" bIns="45000" anchor="t">
            <a:noAutofit/>
          </a:bodyPr>
          <a:lstStyle/>
          <a:p>
            <a:pPr>
              <a:lnSpc>
                <a:spcPct val="115000"/>
              </a:lnSpc>
              <a:buNone/>
            </a:pPr>
            <a:r>
              <a:rPr lang="en-IN" sz="1800" b="0" strike="noStrike" spc="-1">
                <a:latin typeface="Arial"/>
              </a:rPr>
              <a:t>A computer language noted for its versatility and broad variety of applications is </a:t>
            </a:r>
          </a:p>
          <a:p>
            <a:pPr>
              <a:lnSpc>
                <a:spcPct val="115000"/>
              </a:lnSpc>
              <a:buNone/>
            </a:pPr>
            <a:r>
              <a:rPr lang="en-IN" sz="1800" b="0" strike="noStrike" spc="-1">
                <a:latin typeface="Arial"/>
              </a:rPr>
              <a:t>Python. In addition to being a fantastic first dialect, it's a terrific language to have in </a:t>
            </a:r>
          </a:p>
          <a:p>
            <a:pPr>
              <a:lnSpc>
                <a:spcPct val="115000"/>
              </a:lnSpc>
              <a:buNone/>
            </a:pPr>
            <a:r>
              <a:rPr lang="en-IN" sz="1800" b="0" strike="noStrike" spc="-1">
                <a:latin typeface="Arial"/>
              </a:rPr>
              <a:t>any developer's toolkit since it can be used for both simple and complex software </a:t>
            </a:r>
          </a:p>
          <a:p>
            <a:pPr>
              <a:lnSpc>
                <a:spcPct val="115000"/>
              </a:lnSpc>
              <a:buNone/>
            </a:pPr>
            <a:r>
              <a:rPr lang="en-IN" sz="1800" b="0" strike="noStrike" spc="-1">
                <a:latin typeface="Arial"/>
              </a:rPr>
              <a:t>development tasks. As a result, it's an excellent choice for anybody starting out in </a:t>
            </a:r>
          </a:p>
          <a:p>
            <a:pPr>
              <a:lnSpc>
                <a:spcPct val="115000"/>
              </a:lnSpc>
              <a:buNone/>
            </a:pPr>
            <a:r>
              <a:rPr lang="en-IN" sz="1800" b="0" strike="noStrike" spc="-1">
                <a:latin typeface="Arial"/>
              </a:rPr>
              <a:t>the study of another language. If you are looking for an excellent first language, </a:t>
            </a:r>
          </a:p>
          <a:p>
            <a:pPr>
              <a:lnSpc>
                <a:spcPct val="115000"/>
              </a:lnSpc>
              <a:buNone/>
            </a:pPr>
            <a:r>
              <a:rPr lang="en-IN" sz="1800" b="0" strike="noStrike" spc="-1">
                <a:latin typeface="Arial"/>
              </a:rPr>
              <a:t>Spanish is an excellent option.</a:t>
            </a:r>
          </a:p>
          <a:p>
            <a:pPr>
              <a:lnSpc>
                <a:spcPct val="115000"/>
              </a:lnSpc>
              <a:buNone/>
            </a:pPr>
            <a:r>
              <a:rPr lang="en-IN" sz="1800" b="0" strike="noStrike" spc="-1">
                <a:latin typeface="Arial"/>
              </a:rPr>
              <a:t>Its nature is object oriented. Instinct Mode is automated to the extent that it works, </a:t>
            </a:r>
          </a:p>
          <a:p>
            <a:pPr>
              <a:lnSpc>
                <a:spcPct val="115000"/>
              </a:lnSpc>
              <a:buNone/>
            </a:pPr>
            <a:r>
              <a:rPr lang="en-IN" sz="1800" b="0" strike="noStrike" spc="-1">
                <a:latin typeface="Arial"/>
              </a:rPr>
              <a:t>which is essential for better testing and maintaining standardized test receipt.</a:t>
            </a:r>
          </a:p>
        </p:txBody>
      </p:sp>
      <p:sp>
        <p:nvSpPr>
          <p:cNvPr id="4" name="PlaceHolder 3"/>
          <p:cNvSpPr>
            <a:spLocks noGrp="1"/>
          </p:cNvSpPr>
          <p:nvPr>
            <p:ph type="sldNum" idx="3"/>
          </p:nvPr>
        </p:nvSpPr>
        <p:spPr/>
        <p:txBody>
          <a:bodyPr/>
          <a:lstStyle/>
          <a:p>
            <a:fld id="{DBA285D2-C119-491C-9369-324A0B41BCC7}" type="slidenum">
              <a:t>29</a:t>
            </a:fld>
            <a:endParaRPr/>
          </a:p>
        </p:txBody>
      </p:sp>
      <p:sp>
        <p:nvSpPr>
          <p:cNvPr id="5" name="PlaceHolder 4"/>
          <p:cNvSpPr>
            <a:spLocks noGrp="1"/>
          </p:cNvSpPr>
          <p:nvPr>
            <p:ph type="dt" idx="1"/>
          </p:nvPr>
        </p:nvSpPr>
        <p:spPr/>
        <p:txBody>
          <a:bodyPr/>
          <a:lstStyle/>
          <a:p>
            <a:fld id="{8101A2F7-3248-4449-AAC5-8C8BBD277172}" type="datetime1">
              <a:rPr lang="en-IN"/>
              <a:t>09-02-2023</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Content</a:t>
            </a:r>
          </a:p>
        </p:txBody>
      </p:sp>
      <p:sp>
        <p:nvSpPr>
          <p:cNvPr id="92"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dirty="0">
                <a:solidFill>
                  <a:srgbClr val="009BDD"/>
                </a:solidFill>
                <a:latin typeface="Arial"/>
              </a:rPr>
              <a:t> Literature Survey</a:t>
            </a:r>
          </a:p>
          <a:p>
            <a:pPr marL="432000" indent="-324000">
              <a:spcBef>
                <a:spcPts val="1060"/>
              </a:spcBef>
              <a:buClr>
                <a:srgbClr val="77CAEE"/>
              </a:buClr>
              <a:buSzPct val="45000"/>
              <a:buFont typeface="Wingdings" charset="2"/>
              <a:buChar char=""/>
            </a:pPr>
            <a:r>
              <a:rPr lang="en-IN" sz="2400" b="0" strike="noStrike" spc="-1" dirty="0">
                <a:solidFill>
                  <a:srgbClr val="009BDD"/>
                </a:solidFill>
                <a:latin typeface="Arial"/>
              </a:rPr>
              <a:t>Technology survey</a:t>
            </a:r>
          </a:p>
          <a:p>
            <a:pPr marL="432000" indent="-324000">
              <a:spcBef>
                <a:spcPts val="1060"/>
              </a:spcBef>
              <a:buClr>
                <a:srgbClr val="77CAEE"/>
              </a:buClr>
              <a:buSzPct val="45000"/>
              <a:buFont typeface="Wingdings" charset="2"/>
              <a:buChar char=""/>
            </a:pPr>
            <a:r>
              <a:rPr lang="en-IN" sz="2400" spc="-1" dirty="0">
                <a:solidFill>
                  <a:srgbClr val="009BDD"/>
                </a:solidFill>
                <a:latin typeface="Arial"/>
              </a:rPr>
              <a:t>Future enhancements</a:t>
            </a:r>
          </a:p>
          <a:p>
            <a:pPr marL="432000" indent="-324000">
              <a:spcBef>
                <a:spcPts val="1060"/>
              </a:spcBef>
              <a:buClr>
                <a:srgbClr val="77CAEE"/>
              </a:buClr>
              <a:buSzPct val="45000"/>
              <a:buFont typeface="Wingdings" charset="2"/>
              <a:buChar char=""/>
            </a:pPr>
            <a:r>
              <a:rPr lang="en-IN" sz="2400" spc="-1" dirty="0">
                <a:solidFill>
                  <a:srgbClr val="009BDD"/>
                </a:solidFill>
                <a:latin typeface="Arial"/>
              </a:rPr>
              <a:t>Conclusion</a:t>
            </a:r>
          </a:p>
          <a:p>
            <a:pPr marL="432000" indent="-324000">
              <a:spcBef>
                <a:spcPts val="1060"/>
              </a:spcBef>
              <a:buClr>
                <a:srgbClr val="77CAEE"/>
              </a:buClr>
              <a:buSzPct val="45000"/>
              <a:buFont typeface="Wingdings" charset="2"/>
              <a:buChar char=""/>
            </a:pPr>
            <a:r>
              <a:rPr lang="en-IN" sz="2400" spc="-1" dirty="0" err="1">
                <a:solidFill>
                  <a:srgbClr val="009BDD"/>
                </a:solidFill>
                <a:latin typeface="Arial"/>
              </a:rPr>
              <a:t>biblography</a:t>
            </a:r>
            <a:endParaRPr lang="en-IN" sz="2400" spc="-1" dirty="0">
              <a:solidFill>
                <a:srgbClr val="009BDD"/>
              </a:solidFill>
              <a:latin typeface="Arial"/>
            </a:endParaRPr>
          </a:p>
          <a:p>
            <a:pPr marL="432000" indent="-324000">
              <a:spcBef>
                <a:spcPts val="1060"/>
              </a:spcBef>
              <a:buClr>
                <a:srgbClr val="77CAEE"/>
              </a:buClr>
              <a:buSzPct val="45000"/>
              <a:buFont typeface="Wingdings" charset="2"/>
              <a:buChar char=""/>
            </a:pPr>
            <a:r>
              <a:rPr lang="en-IN" sz="2400" b="0" strike="noStrike" spc="-1" dirty="0">
                <a:solidFill>
                  <a:srgbClr val="009BDD"/>
                </a:solidFill>
                <a:latin typeface="Arial"/>
              </a:rPr>
              <a:t>About Tools and Technologies</a:t>
            </a:r>
          </a:p>
          <a:p>
            <a:pPr marL="432000" indent="-324000" algn="ctr">
              <a:spcBef>
                <a:spcPts val="1060"/>
              </a:spcBef>
              <a:buClr>
                <a:srgbClr val="77CAEE"/>
              </a:buClr>
              <a:buSzPct val="45000"/>
              <a:buFont typeface="Wingdings" charset="2"/>
              <a:buChar char=""/>
            </a:pPr>
            <a:r>
              <a:rPr lang="en-IN" sz="1800" b="0" strike="noStrike" spc="-1" dirty="0">
                <a:solidFill>
                  <a:srgbClr val="000000"/>
                </a:solidFill>
                <a:latin typeface="Arial"/>
              </a:rPr>
              <a:t>Hardware Requirements                                                                                        </a:t>
            </a:r>
            <a:endParaRPr lang="en-IN" sz="1800" b="0" strike="noStrike" spc="-1" dirty="0">
              <a:solidFill>
                <a:srgbClr val="009BDD"/>
              </a:solidFill>
              <a:latin typeface="Arial"/>
            </a:endParaRPr>
          </a:p>
          <a:p>
            <a:pPr marL="432000" indent="-324000" algn="ctr">
              <a:spcBef>
                <a:spcPts val="1060"/>
              </a:spcBef>
              <a:buClr>
                <a:srgbClr val="77CAEE"/>
              </a:buClr>
              <a:buSzPct val="45000"/>
              <a:buFont typeface="Wingdings" charset="2"/>
              <a:buChar char=""/>
            </a:pPr>
            <a:r>
              <a:rPr lang="en-IN" sz="1800" b="0" strike="noStrike" spc="-1" dirty="0">
                <a:solidFill>
                  <a:srgbClr val="000000"/>
                </a:solidFill>
                <a:latin typeface="Arial"/>
              </a:rPr>
              <a:t>Software Requirements                                                                                        </a:t>
            </a:r>
            <a:endParaRPr lang="en-IN" sz="1800" b="0" strike="noStrike" spc="-1" dirty="0">
              <a:solidFill>
                <a:srgbClr val="009BDD"/>
              </a:solidFill>
              <a:latin typeface="Arial"/>
            </a:endParaRPr>
          </a:p>
        </p:txBody>
      </p:sp>
      <p:sp>
        <p:nvSpPr>
          <p:cNvPr id="4" name="PlaceHolder 3"/>
          <p:cNvSpPr>
            <a:spLocks noGrp="1"/>
          </p:cNvSpPr>
          <p:nvPr>
            <p:ph type="sldNum" idx="3"/>
          </p:nvPr>
        </p:nvSpPr>
        <p:spPr/>
        <p:txBody>
          <a:bodyPr/>
          <a:lstStyle/>
          <a:p>
            <a:fld id="{89F7AC8D-3801-4563-8CA7-9EAC38061CA7}" type="slidenum">
              <a:t>3</a:t>
            </a:fld>
            <a:endParaRPr/>
          </a:p>
        </p:txBody>
      </p:sp>
      <p:sp>
        <p:nvSpPr>
          <p:cNvPr id="5" name="PlaceHolder 4"/>
          <p:cNvSpPr>
            <a:spLocks noGrp="1"/>
          </p:cNvSpPr>
          <p:nvPr>
            <p:ph type="dt" idx="1"/>
          </p:nvPr>
        </p:nvSpPr>
        <p:spPr/>
        <p:txBody>
          <a:bodyPr/>
          <a:lstStyle/>
          <a:p>
            <a:fld id="{CC0EF398-F070-4139-B8C8-EA0E63FEB9D2}" type="datetime1">
              <a:rPr lang="en-IN"/>
              <a:t>09-02-2023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58" name="PlaceHolder 2"/>
          <p:cNvSpPr>
            <a:spLocks noGrp="1"/>
          </p:cNvSpPr>
          <p:nvPr>
            <p:ph/>
          </p:nvPr>
        </p:nvSpPr>
        <p:spPr>
          <a:xfrm>
            <a:off x="360000" y="2340000"/>
            <a:ext cx="9360000" cy="1260000"/>
          </a:xfrm>
          <a:prstGeom prst="rect">
            <a:avLst/>
          </a:prstGeom>
          <a:noFill/>
          <a:ln w="0">
            <a:noFill/>
          </a:ln>
        </p:spPr>
        <p:txBody>
          <a:bodyPr lIns="0" tIns="0" rIns="0" bIns="0" anchor="t">
            <a:noAutofit/>
          </a:bodyPr>
          <a:lstStyle/>
          <a:p>
            <a:pPr marL="432000" indent="-324000" algn="ctr">
              <a:spcBef>
                <a:spcPts val="1060"/>
              </a:spcBef>
              <a:buClr>
                <a:srgbClr val="77CAEE"/>
              </a:buClr>
              <a:buSzPct val="45000"/>
              <a:buFont typeface="Wingdings" charset="2"/>
              <a:buChar char=""/>
            </a:pPr>
            <a:r>
              <a:rPr lang="en-IN" sz="4000" b="0" strike="noStrike" spc="-1">
                <a:solidFill>
                  <a:srgbClr val="009BDD"/>
                </a:solidFill>
                <a:latin typeface="Arial"/>
              </a:rPr>
              <a:t>About Tools and Technologies</a:t>
            </a:r>
          </a:p>
        </p:txBody>
      </p:sp>
      <p:sp>
        <p:nvSpPr>
          <p:cNvPr id="4" name="PlaceHolder 3"/>
          <p:cNvSpPr>
            <a:spLocks noGrp="1"/>
          </p:cNvSpPr>
          <p:nvPr>
            <p:ph type="sldNum" idx="3"/>
          </p:nvPr>
        </p:nvSpPr>
        <p:spPr/>
        <p:txBody>
          <a:bodyPr/>
          <a:lstStyle/>
          <a:p>
            <a:fld id="{9E0E1E32-41E6-4071-94CE-9364585007C4}" type="slidenum">
              <a:t>30</a:t>
            </a:fld>
            <a:endParaRPr/>
          </a:p>
        </p:txBody>
      </p:sp>
      <p:sp>
        <p:nvSpPr>
          <p:cNvPr id="5" name="PlaceHolder 4"/>
          <p:cNvSpPr>
            <a:spLocks noGrp="1"/>
          </p:cNvSpPr>
          <p:nvPr>
            <p:ph type="dt" idx="1"/>
          </p:nvPr>
        </p:nvSpPr>
        <p:spPr/>
        <p:txBody>
          <a:bodyPr/>
          <a:lstStyle/>
          <a:p>
            <a:fld id="{EC2E2C78-5070-4525-9945-9B5D20625455}" type="datetime1">
              <a:rPr lang="en-IN"/>
              <a:t>09-02-2023</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About Tools and Technologies</a:t>
            </a:r>
          </a:p>
        </p:txBody>
      </p:sp>
      <p:sp>
        <p:nvSpPr>
          <p:cNvPr id="160"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dirty="0">
                <a:solidFill>
                  <a:srgbClr val="009BDD"/>
                </a:solidFill>
                <a:latin typeface="Arial"/>
              </a:rPr>
              <a:t>Hardware Requirements</a:t>
            </a:r>
          </a:p>
          <a:p>
            <a:pPr marL="285750" indent="-285750">
              <a:lnSpc>
                <a:spcPct val="250000"/>
              </a:lnSpc>
              <a:buFont typeface="Arial" panose="020B0604020202020204" pitchFamily="34" charset="0"/>
              <a:buChar char="•"/>
            </a:pPr>
            <a:r>
              <a:rPr lang="en-IN" sz="1800" dirty="0"/>
              <a:t>CPU : Core i5 +, 2.0GHz +</a:t>
            </a:r>
          </a:p>
          <a:p>
            <a:pPr marL="285750" indent="-285750">
              <a:lnSpc>
                <a:spcPct val="250000"/>
              </a:lnSpc>
              <a:buFont typeface="Arial" panose="020B0604020202020204" pitchFamily="34" charset="0"/>
              <a:buChar char="•"/>
            </a:pPr>
            <a:r>
              <a:rPr lang="en-IN" sz="1800" dirty="0"/>
              <a:t>RAM : 4GB +</a:t>
            </a:r>
          </a:p>
          <a:p>
            <a:pPr marL="285750" indent="-285750">
              <a:lnSpc>
                <a:spcPct val="250000"/>
              </a:lnSpc>
              <a:buFont typeface="Arial" panose="020B0604020202020204" pitchFamily="34" charset="0"/>
              <a:buChar char="•"/>
            </a:pPr>
            <a:r>
              <a:rPr lang="en-IN" sz="1800" dirty="0"/>
              <a:t>Hard Disk : 500GB +</a:t>
            </a:r>
          </a:p>
        </p:txBody>
      </p:sp>
      <p:sp>
        <p:nvSpPr>
          <p:cNvPr id="4" name="PlaceHolder 3"/>
          <p:cNvSpPr>
            <a:spLocks noGrp="1"/>
          </p:cNvSpPr>
          <p:nvPr>
            <p:ph type="sldNum" idx="3"/>
          </p:nvPr>
        </p:nvSpPr>
        <p:spPr/>
        <p:txBody>
          <a:bodyPr/>
          <a:lstStyle/>
          <a:p>
            <a:fld id="{2B35A9CC-F992-4323-AD3E-2DF0E3027A27}" type="slidenum">
              <a:t>31</a:t>
            </a:fld>
            <a:endParaRPr/>
          </a:p>
        </p:txBody>
      </p:sp>
      <p:sp>
        <p:nvSpPr>
          <p:cNvPr id="5" name="PlaceHolder 4"/>
          <p:cNvSpPr>
            <a:spLocks noGrp="1"/>
          </p:cNvSpPr>
          <p:nvPr>
            <p:ph type="dt" idx="1"/>
          </p:nvPr>
        </p:nvSpPr>
        <p:spPr/>
        <p:txBody>
          <a:bodyPr/>
          <a:lstStyle/>
          <a:p>
            <a:fld id="{0AF5895A-BEA9-46C5-8B6B-66CDCDB36F23}" type="datetime1">
              <a:rPr lang="en-IN"/>
              <a:t>09-02-2023</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About Tools and Technologies</a:t>
            </a:r>
          </a:p>
        </p:txBody>
      </p:sp>
      <p:sp>
        <p:nvSpPr>
          <p:cNvPr id="162"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dirty="0">
                <a:solidFill>
                  <a:srgbClr val="009BDD"/>
                </a:solidFill>
                <a:latin typeface="Arial"/>
              </a:rPr>
              <a:t>Software Requirements</a:t>
            </a:r>
          </a:p>
          <a:p>
            <a:pPr marL="285750" indent="-285750">
              <a:lnSpc>
                <a:spcPct val="250000"/>
              </a:lnSpc>
              <a:buFont typeface="Arial" panose="020B0604020202020204" pitchFamily="34" charset="0"/>
              <a:buChar char="•"/>
            </a:pPr>
            <a:r>
              <a:rPr lang="en-IN" sz="1800" dirty="0"/>
              <a:t>Front end : HTML 5, CSS 3,Bootstrap 4</a:t>
            </a:r>
          </a:p>
          <a:p>
            <a:pPr marL="285750" indent="-285750">
              <a:lnSpc>
                <a:spcPct val="250000"/>
              </a:lnSpc>
              <a:buFont typeface="Arial" panose="020B0604020202020204" pitchFamily="34" charset="0"/>
              <a:buChar char="•"/>
            </a:pPr>
            <a:r>
              <a:rPr lang="en-IN" sz="1800" dirty="0"/>
              <a:t>Back end : Django 3.0.3, Python3.7</a:t>
            </a:r>
          </a:p>
          <a:p>
            <a:pPr marL="285750" indent="-285750">
              <a:lnSpc>
                <a:spcPct val="250000"/>
              </a:lnSpc>
              <a:buFont typeface="Arial" panose="020B0604020202020204" pitchFamily="34" charset="0"/>
              <a:buChar char="•"/>
            </a:pPr>
            <a:r>
              <a:rPr lang="en-IN" sz="1800" dirty="0"/>
              <a:t>Operating System : Windows 7 onwards, Linux, Mac</a:t>
            </a:r>
          </a:p>
        </p:txBody>
      </p:sp>
      <p:sp>
        <p:nvSpPr>
          <p:cNvPr id="4" name="PlaceHolder 3"/>
          <p:cNvSpPr>
            <a:spLocks noGrp="1"/>
          </p:cNvSpPr>
          <p:nvPr>
            <p:ph type="sldNum" idx="3"/>
          </p:nvPr>
        </p:nvSpPr>
        <p:spPr/>
        <p:txBody>
          <a:bodyPr/>
          <a:lstStyle/>
          <a:p>
            <a:fld id="{EE2938ED-086E-4EC3-B2D3-8418B6C5C85A}" type="slidenum">
              <a:t>32</a:t>
            </a:fld>
            <a:endParaRPr/>
          </a:p>
        </p:txBody>
      </p:sp>
      <p:sp>
        <p:nvSpPr>
          <p:cNvPr id="5" name="PlaceHolder 4"/>
          <p:cNvSpPr>
            <a:spLocks noGrp="1"/>
          </p:cNvSpPr>
          <p:nvPr>
            <p:ph type="dt" idx="1"/>
          </p:nvPr>
        </p:nvSpPr>
        <p:spPr/>
        <p:txBody>
          <a:bodyPr/>
          <a:lstStyle/>
          <a:p>
            <a:fld id="{75957496-E60D-47F9-94FF-66859901C8E2}" type="datetime1">
              <a:rPr lang="en-IN"/>
              <a:t>09-02-2023</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0A9B-51F3-892B-2C1A-6A7B4DE5471D}"/>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10BC6728-0009-AF43-B85B-1E095FF0D5B9}"/>
              </a:ext>
            </a:extLst>
          </p:cNvPr>
          <p:cNvSpPr>
            <a:spLocks noGrp="1"/>
          </p:cNvSpPr>
          <p:nvPr>
            <p:ph/>
          </p:nvPr>
        </p:nvSpPr>
        <p:spPr>
          <a:xfrm>
            <a:off x="437492" y="2340244"/>
            <a:ext cx="9360000" cy="658080"/>
          </a:xfrm>
        </p:spPr>
        <p:txBody>
          <a:bodyPr/>
          <a:lstStyle/>
          <a:p>
            <a:pPr>
              <a:lnSpc>
                <a:spcPct val="100000"/>
              </a:lnSpc>
            </a:pPr>
            <a:r>
              <a:rPr lang="en-US" sz="1800" dirty="0"/>
              <a:t>This application may be expanded in the future to include the ability to anticipate additional illnesses, such as diabetes and lung cancer. In the future, they will be able to predict Bipolar disorder using supervised learning algorithms. Online therapy will eventually be included in this application. In the future, adding AI algorithms will assist to forecast illnesses more precisely and enhance the outcomes. In order for the findings to more reliably predict illnesses in the future, more diseases should be present, and the list of other biomarkers should also be enlarged. Even other chronic diseases like arthritis, cardiopathy, and cancer should be monitored for early detection phases. This is the main hope for screening against cardiopathy and cancer in the near future. Because of the natural environment and people’s eating habits, there are a great number of opportunities for people to be afflicted by a variety of diseases. Therefore, if they wish to protect themselves, they should use this machine learning technique to take a measurement of their current state of health. It is helpful in the prevention of diseases as well as in the treatment of their various stages</a:t>
            </a:r>
            <a:r>
              <a:rPr lang="en-US" sz="900" dirty="0"/>
              <a:t>.</a:t>
            </a:r>
            <a:endParaRPr lang="en-IN" dirty="0"/>
          </a:p>
        </p:txBody>
      </p:sp>
    </p:spTree>
    <p:extLst>
      <p:ext uri="{BB962C8B-B14F-4D97-AF65-F5344CB8AC3E}">
        <p14:creationId xmlns:p14="http://schemas.microsoft.com/office/powerpoint/2010/main" val="1794602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4B01-1054-9319-B502-C0AF374DE1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FABCC3-9176-7C20-F438-10D9A09343EE}"/>
              </a:ext>
            </a:extLst>
          </p:cNvPr>
          <p:cNvSpPr>
            <a:spLocks noGrp="1"/>
          </p:cNvSpPr>
          <p:nvPr>
            <p:ph/>
          </p:nvPr>
        </p:nvSpPr>
        <p:spPr>
          <a:xfrm>
            <a:off x="576976" y="2233525"/>
            <a:ext cx="9360000" cy="478080"/>
          </a:xfrm>
        </p:spPr>
        <p:txBody>
          <a:bodyPr/>
          <a:lstStyle/>
          <a:p>
            <a:pPr>
              <a:lnSpc>
                <a:spcPct val="150000"/>
              </a:lnSpc>
            </a:pPr>
            <a:r>
              <a:rPr lang="en-US" sz="1800" dirty="0"/>
              <a:t>The main purpose of developing this application is to make people provide automatic results of disorders. This will help patients to easily see their reports online and know about their disorder stage. Secondly, doctors would be easier to know what their patients are suffering from disorders and which stage it is. It helps to take necessary action to cure the disorders.</a:t>
            </a:r>
            <a:endParaRPr lang="en-IN" sz="1800" dirty="0"/>
          </a:p>
        </p:txBody>
      </p:sp>
    </p:spTree>
    <p:extLst>
      <p:ext uri="{BB962C8B-B14F-4D97-AF65-F5344CB8AC3E}">
        <p14:creationId xmlns:p14="http://schemas.microsoft.com/office/powerpoint/2010/main" val="3134673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FF0C-6DDD-64E5-E615-87C10FF0EB1A}"/>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74A923B2-6991-6E47-57CC-75BD3C1872F0}"/>
              </a:ext>
            </a:extLst>
          </p:cNvPr>
          <p:cNvSpPr>
            <a:spLocks noGrp="1"/>
          </p:cNvSpPr>
          <p:nvPr>
            <p:ph/>
          </p:nvPr>
        </p:nvSpPr>
        <p:spPr>
          <a:xfrm>
            <a:off x="418454" y="813661"/>
            <a:ext cx="9503024" cy="4393770"/>
          </a:xfrm>
        </p:spPr>
        <p:txBody>
          <a:bodyPr/>
          <a:lstStyle/>
          <a:p>
            <a:r>
              <a:rPr lang="en-IN" sz="1400" dirty="0"/>
              <a:t>References:</a:t>
            </a:r>
          </a:p>
          <a:p>
            <a:r>
              <a:rPr lang="en-IN" sz="1400" dirty="0"/>
              <a:t> [1] M. Chen, Y. Hao, K. Hwang, L. Wang, and L. Wang, “Disease prediction by machine earning over big data from healthcare communities,” 2017.</a:t>
            </a:r>
          </a:p>
          <a:p>
            <a:endParaRPr lang="en-IN" sz="1400" dirty="0"/>
          </a:p>
          <a:p>
            <a:r>
              <a:rPr lang="en-IN" sz="1400" dirty="0"/>
              <a:t> [2] B. Qian, X. Wang, N. Cao, H. Li, and Y.-G. Jiang,“ A relative similarity based method for interactive patient risk prediction,” 2017. </a:t>
            </a:r>
          </a:p>
          <a:p>
            <a:endParaRPr lang="en-IN" sz="1400" dirty="0"/>
          </a:p>
          <a:p>
            <a:r>
              <a:rPr lang="en-IN" sz="1400" dirty="0"/>
              <a:t>[3] Ajinkya </a:t>
            </a:r>
            <a:r>
              <a:rPr lang="en-IN" sz="1400" dirty="0" err="1"/>
              <a:t>Kunjir</a:t>
            </a:r>
            <a:r>
              <a:rPr lang="en-IN" sz="1400" dirty="0"/>
              <a:t>, </a:t>
            </a:r>
            <a:r>
              <a:rPr lang="en-IN" sz="1400" dirty="0" err="1"/>
              <a:t>Harshal</a:t>
            </a:r>
            <a:r>
              <a:rPr lang="en-IN" sz="1400" dirty="0"/>
              <a:t> Sawant, </a:t>
            </a:r>
            <a:r>
              <a:rPr lang="en-IN" sz="1400" dirty="0" err="1"/>
              <a:t>Nuzhat</a:t>
            </a:r>
            <a:r>
              <a:rPr lang="en-IN" sz="1400" dirty="0"/>
              <a:t> </a:t>
            </a:r>
            <a:r>
              <a:rPr lang="en-IN" sz="1400" dirty="0" err="1"/>
              <a:t>F.Shaikh</a:t>
            </a:r>
            <a:r>
              <a:rPr lang="en-IN" sz="1400" dirty="0"/>
              <a:t>, “Data Mining and Visualization for prediction of Multiple Diseases in Healthcare,” Oct 2017 pp.23-25</a:t>
            </a:r>
          </a:p>
          <a:p>
            <a:r>
              <a:rPr lang="en-IN" sz="1400" dirty="0"/>
              <a:t> </a:t>
            </a:r>
          </a:p>
          <a:p>
            <a:r>
              <a:rPr lang="en-IN" sz="1400" dirty="0"/>
              <a:t>[4] A Prasad G. Rao Disease Prediction by Machine Learning Published: 2019 </a:t>
            </a:r>
          </a:p>
          <a:p>
            <a:endParaRPr lang="en-IN" sz="1400" dirty="0"/>
          </a:p>
          <a:p>
            <a:r>
              <a:rPr lang="en-IN" sz="1400" dirty="0"/>
              <a:t>[5] *V. Ankitha1 , P. Manimegalai2 , </a:t>
            </a:r>
            <a:r>
              <a:rPr lang="en-IN" sz="1400" dirty="0" err="1"/>
              <a:t>Dr.</a:t>
            </a:r>
            <a:r>
              <a:rPr lang="en-IN" sz="1400" dirty="0"/>
              <a:t> P. Subha </a:t>
            </a:r>
            <a:r>
              <a:rPr lang="en-IN" sz="1400" dirty="0" err="1"/>
              <a:t>Hency</a:t>
            </a:r>
            <a:r>
              <a:rPr lang="en-IN" sz="1400" dirty="0"/>
              <a:t> Jose3 , Raji.P4 LITERATURE REVIEW ON SLEEP APNEA ANALYSIS BY MACHINE LEARNING ALGORITHMS USING ECG SIGNALS Published: 2021 </a:t>
            </a:r>
          </a:p>
          <a:p>
            <a:endParaRPr lang="en-IN" sz="1400" dirty="0"/>
          </a:p>
          <a:p>
            <a:r>
              <a:rPr lang="en-IN" sz="1400" dirty="0"/>
              <a:t>[6] Sheikh </a:t>
            </a:r>
            <a:r>
              <a:rPr lang="en-IN" sz="1400" dirty="0" err="1"/>
              <a:t>Shanawaz</a:t>
            </a:r>
            <a:r>
              <a:rPr lang="en-IN" sz="1400" dirty="0"/>
              <a:t> Mostafa 1,2,*</a:t>
            </a:r>
            <a:r>
              <a:rPr lang="en-IN" sz="1400" dirty="0" err="1"/>
              <a:t>ORCID,F´abio</a:t>
            </a:r>
            <a:r>
              <a:rPr lang="en-IN" sz="1400" dirty="0"/>
              <a:t> </a:t>
            </a:r>
            <a:r>
              <a:rPr lang="en-IN" sz="1400" dirty="0" err="1"/>
              <a:t>Mendon¸ca</a:t>
            </a:r>
            <a:r>
              <a:rPr lang="en-IN" sz="1400" dirty="0"/>
              <a:t> 1,2ORCID,Antonio G. </a:t>
            </a:r>
            <a:r>
              <a:rPr lang="en-IN" sz="1400" dirty="0" err="1"/>
              <a:t>Ravelo-Garc´ıa</a:t>
            </a:r>
            <a:r>
              <a:rPr lang="en-IN" sz="1400" dirty="0"/>
              <a:t> 3ORCID </a:t>
            </a:r>
            <a:r>
              <a:rPr lang="en-IN" sz="1400" dirty="0" err="1"/>
              <a:t>andFernando</a:t>
            </a:r>
            <a:r>
              <a:rPr lang="en-IN" sz="1400" dirty="0"/>
              <a:t> </a:t>
            </a:r>
            <a:r>
              <a:rPr lang="en-IN" sz="1400" dirty="0" err="1"/>
              <a:t>Morgado</a:t>
            </a:r>
            <a:r>
              <a:rPr lang="en-IN" sz="1400" dirty="0"/>
              <a:t>-Dias 4,*ORCID A Systematic Review of Detecting Sleep </a:t>
            </a:r>
            <a:r>
              <a:rPr lang="en-IN" sz="1400" dirty="0" err="1"/>
              <a:t>Apnea</a:t>
            </a:r>
            <a:r>
              <a:rPr lang="en-IN" sz="1400" dirty="0"/>
              <a:t> Using Deep Learning. Published: 2019 </a:t>
            </a:r>
          </a:p>
        </p:txBody>
      </p:sp>
    </p:spTree>
    <p:extLst>
      <p:ext uri="{BB962C8B-B14F-4D97-AF65-F5344CB8AC3E}">
        <p14:creationId xmlns:p14="http://schemas.microsoft.com/office/powerpoint/2010/main" val="2709133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8A2D-DB0B-B59B-2714-75EC07928428}"/>
              </a:ext>
            </a:extLst>
          </p:cNvPr>
          <p:cNvSpPr>
            <a:spLocks noGrp="1"/>
          </p:cNvSpPr>
          <p:nvPr>
            <p:ph type="title"/>
          </p:nvPr>
        </p:nvSpPr>
        <p:spPr/>
        <p:txBody>
          <a:bodyPr/>
          <a:lstStyle/>
          <a:p>
            <a:r>
              <a:rPr lang="en-US" sz="4400" b="1" u="sng" kern="1200" dirty="0">
                <a:effectLst/>
                <a:latin typeface="+mn-lt"/>
                <a:ea typeface="+mn-ea"/>
                <a:cs typeface="+mn-cs"/>
              </a:rPr>
              <a:t>Architecture Diagram</a:t>
            </a:r>
            <a:endParaRPr lang="en-IN" dirty="0"/>
          </a:p>
        </p:txBody>
      </p:sp>
      <p:pic>
        <p:nvPicPr>
          <p:cNvPr id="4" name="Picture 3">
            <a:extLst>
              <a:ext uri="{FF2B5EF4-FFF2-40B4-BE49-F238E27FC236}">
                <a16:creationId xmlns:a16="http://schemas.microsoft.com/office/drawing/2014/main" id="{BC0356B8-0A95-730E-3CE3-4EAF44E49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32" y="941358"/>
            <a:ext cx="7669232" cy="3787834"/>
          </a:xfrm>
          <a:prstGeom prst="rect">
            <a:avLst/>
          </a:prstGeom>
        </p:spPr>
      </p:pic>
    </p:spTree>
    <p:extLst>
      <p:ext uri="{BB962C8B-B14F-4D97-AF65-F5344CB8AC3E}">
        <p14:creationId xmlns:p14="http://schemas.microsoft.com/office/powerpoint/2010/main" val="3219854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8E1C-9498-EE5E-2893-8EC077CD5B21}"/>
              </a:ext>
            </a:extLst>
          </p:cNvPr>
          <p:cNvSpPr>
            <a:spLocks noGrp="1"/>
          </p:cNvSpPr>
          <p:nvPr>
            <p:ph type="title"/>
          </p:nvPr>
        </p:nvSpPr>
        <p:spPr/>
        <p:txBody>
          <a:bodyPr/>
          <a:lstStyle/>
          <a:p>
            <a:r>
              <a:rPr lang="en-IN" dirty="0"/>
              <a:t>Process flow diagram</a:t>
            </a:r>
          </a:p>
        </p:txBody>
      </p:sp>
      <p:pic>
        <p:nvPicPr>
          <p:cNvPr id="4" name="Picture 3">
            <a:extLst>
              <a:ext uri="{FF2B5EF4-FFF2-40B4-BE49-F238E27FC236}">
                <a16:creationId xmlns:a16="http://schemas.microsoft.com/office/drawing/2014/main" id="{2779FDDF-D99C-6EAA-90F8-468090C57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32" y="873125"/>
            <a:ext cx="6371794" cy="3924300"/>
          </a:xfrm>
          <a:prstGeom prst="rect">
            <a:avLst/>
          </a:prstGeom>
        </p:spPr>
      </p:pic>
    </p:spTree>
    <p:extLst>
      <p:ext uri="{BB962C8B-B14F-4D97-AF65-F5344CB8AC3E}">
        <p14:creationId xmlns:p14="http://schemas.microsoft.com/office/powerpoint/2010/main" val="443201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4ACE-6069-045B-61B7-F86668D13F09}"/>
              </a:ext>
            </a:extLst>
          </p:cNvPr>
          <p:cNvSpPr>
            <a:spLocks noGrp="1"/>
          </p:cNvSpPr>
          <p:nvPr>
            <p:ph type="title"/>
          </p:nvPr>
        </p:nvSpPr>
        <p:spPr/>
        <p:txBody>
          <a:bodyPr/>
          <a:lstStyle/>
          <a:p>
            <a:r>
              <a:rPr lang="en-IN" dirty="0"/>
              <a:t>Context diagram</a:t>
            </a:r>
          </a:p>
        </p:txBody>
      </p:sp>
      <p:pic>
        <p:nvPicPr>
          <p:cNvPr id="5" name="Picture 4">
            <a:extLst>
              <a:ext uri="{FF2B5EF4-FFF2-40B4-BE49-F238E27FC236}">
                <a16:creationId xmlns:a16="http://schemas.microsoft.com/office/drawing/2014/main" id="{F5539319-D66E-686F-8926-53BA177BF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112" y="1695391"/>
            <a:ext cx="7670793" cy="2279767"/>
          </a:xfrm>
          <a:prstGeom prst="rect">
            <a:avLst/>
          </a:prstGeom>
        </p:spPr>
      </p:pic>
    </p:spTree>
    <p:extLst>
      <p:ext uri="{BB962C8B-B14F-4D97-AF65-F5344CB8AC3E}">
        <p14:creationId xmlns:p14="http://schemas.microsoft.com/office/powerpoint/2010/main" val="74794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9AC0-217A-B281-C389-B0197533B40B}"/>
              </a:ext>
            </a:extLst>
          </p:cNvPr>
          <p:cNvSpPr>
            <a:spLocks noGrp="1"/>
          </p:cNvSpPr>
          <p:nvPr>
            <p:ph type="title"/>
          </p:nvPr>
        </p:nvSpPr>
        <p:spPr/>
        <p:txBody>
          <a:bodyPr/>
          <a:lstStyle/>
          <a:p>
            <a:r>
              <a:rPr lang="en-IN" dirty="0"/>
              <a:t>Questions</a:t>
            </a:r>
          </a:p>
        </p:txBody>
      </p:sp>
      <p:pic>
        <p:nvPicPr>
          <p:cNvPr id="4" name="Picture 3">
            <a:extLst>
              <a:ext uri="{FF2B5EF4-FFF2-40B4-BE49-F238E27FC236}">
                <a16:creationId xmlns:a16="http://schemas.microsoft.com/office/drawing/2014/main" id="{FE297A84-E083-F055-6425-C7B10405C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93" y="743918"/>
            <a:ext cx="8454325" cy="4277533"/>
          </a:xfrm>
          <a:prstGeom prst="rect">
            <a:avLst/>
          </a:prstGeom>
        </p:spPr>
      </p:pic>
    </p:spTree>
    <p:extLst>
      <p:ext uri="{BB962C8B-B14F-4D97-AF65-F5344CB8AC3E}">
        <p14:creationId xmlns:p14="http://schemas.microsoft.com/office/powerpoint/2010/main" val="336528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Abstract</a:t>
            </a:r>
          </a:p>
        </p:txBody>
      </p:sp>
      <p:sp>
        <p:nvSpPr>
          <p:cNvPr id="94" name="PlaceHolder 2"/>
          <p:cNvSpPr>
            <a:spLocks noGrp="1"/>
          </p:cNvSpPr>
          <p:nvPr>
            <p:ph/>
          </p:nvPr>
        </p:nvSpPr>
        <p:spPr>
          <a:xfrm>
            <a:off x="515551"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IN" sz="2400" b="0" strike="noStrike" spc="-1">
                <a:solidFill>
                  <a:srgbClr val="009BDD"/>
                </a:solidFill>
                <a:latin typeface="Arial"/>
              </a:rPr>
              <a:t>.</a:t>
            </a:r>
          </a:p>
        </p:txBody>
      </p:sp>
      <p:sp>
        <p:nvSpPr>
          <p:cNvPr id="95" name="TextBox 94"/>
          <p:cNvSpPr txBox="1"/>
          <p:nvPr/>
        </p:nvSpPr>
        <p:spPr>
          <a:xfrm>
            <a:off x="213025" y="866992"/>
            <a:ext cx="8998200" cy="3777840"/>
          </a:xfrm>
          <a:prstGeom prst="rect">
            <a:avLst/>
          </a:prstGeom>
          <a:noFill/>
          <a:ln w="18000">
            <a:noFill/>
          </a:ln>
        </p:spPr>
        <p:txBody>
          <a:bodyPr lIns="90000" tIns="45000" rIns="90000" bIns="45000" anchor="t">
            <a:noAutofit/>
          </a:bodyPr>
          <a:lstStyle/>
          <a:p>
            <a:pPr marL="285750" indent="-285750">
              <a:lnSpc>
                <a:spcPct val="150000"/>
              </a:lnSpc>
              <a:buFont typeface="Arial" panose="020B0604020202020204" pitchFamily="34" charset="0"/>
              <a:buChar char="•"/>
            </a:pPr>
            <a:r>
              <a:rPr lang="en-US" dirty="0"/>
              <a:t>Mental issue is a main problem everywhere globally bipolar and sleep apnea are some foremost issues. Bipolar and sleep apnea kinds of disorders are separate hospital-based issues that could co-arise in many people and both of which could have a giant effect on human basic fitness and well-being. bipolar disease is grouped by the aid of high temper swings including a series of mania and melancholy whilst sleep apnea is a sleep problem this is indicated by way of recurrent episodes of interrupted respiratory for the duration of sleep. Bipolar and sleep apnea detection helps a person to check whether the person has bipolar or sleep apnea disorder this gives results at earlier stages if the disorder is detected at an earlier stage it can be effectively diagnosed and treated.</a:t>
            </a:r>
            <a:endParaRPr lang="en-IN" sz="1800" b="0" u="none" dirty="0">
              <a:latin typeface="+mn-lt"/>
            </a:endParaRPr>
          </a:p>
        </p:txBody>
      </p:sp>
      <p:sp>
        <p:nvSpPr>
          <p:cNvPr id="4" name="PlaceHolder 3"/>
          <p:cNvSpPr>
            <a:spLocks noGrp="1"/>
          </p:cNvSpPr>
          <p:nvPr>
            <p:ph type="sldNum" idx="3"/>
          </p:nvPr>
        </p:nvSpPr>
        <p:spPr/>
        <p:txBody>
          <a:bodyPr/>
          <a:lstStyle/>
          <a:p>
            <a:fld id="{38B96921-F2C9-4A9E-90F5-081E23A16E5F}" type="slidenum">
              <a:t>4</a:t>
            </a:fld>
            <a:endParaRPr/>
          </a:p>
        </p:txBody>
      </p:sp>
      <p:sp>
        <p:nvSpPr>
          <p:cNvPr id="5" name="PlaceHolder 4"/>
          <p:cNvSpPr>
            <a:spLocks noGrp="1"/>
          </p:cNvSpPr>
          <p:nvPr>
            <p:ph type="dt" idx="1"/>
          </p:nvPr>
        </p:nvSpPr>
        <p:spPr/>
        <p:txBody>
          <a:bodyPr/>
          <a:lstStyle/>
          <a:p>
            <a:fld id="{0F215908-D676-466B-AEDF-0E1922E535DC}" type="datetime1">
              <a:rPr lang="en-IN"/>
              <a:t>09-02-2023</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A15B-AE23-40B8-CB5C-07242EE81763}"/>
              </a:ext>
            </a:extLst>
          </p:cNvPr>
          <p:cNvSpPr>
            <a:spLocks noGrp="1"/>
          </p:cNvSpPr>
          <p:nvPr>
            <p:ph type="title"/>
          </p:nvPr>
        </p:nvSpPr>
        <p:spPr/>
        <p:txBody>
          <a:bodyPr/>
          <a:lstStyle/>
          <a:p>
            <a:r>
              <a:rPr lang="en-IN" dirty="0"/>
              <a:t>Screen shots</a:t>
            </a:r>
          </a:p>
        </p:txBody>
      </p:sp>
      <p:pic>
        <p:nvPicPr>
          <p:cNvPr id="5" name="Content Placeholder 4">
            <a:extLst>
              <a:ext uri="{FF2B5EF4-FFF2-40B4-BE49-F238E27FC236}">
                <a16:creationId xmlns:a16="http://schemas.microsoft.com/office/drawing/2014/main" id="{3F95659C-5157-FB85-54E9-0E749775F404}"/>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728420" y="1079500"/>
            <a:ext cx="7919634" cy="3600450"/>
          </a:xfrm>
        </p:spPr>
      </p:pic>
    </p:spTree>
    <p:extLst>
      <p:ext uri="{BB962C8B-B14F-4D97-AF65-F5344CB8AC3E}">
        <p14:creationId xmlns:p14="http://schemas.microsoft.com/office/powerpoint/2010/main" val="1309909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96F8-DC44-9005-6CBF-408106A345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B0D38C4-CB3C-5D92-D11E-0823A9B484BD}"/>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968643" y="1079500"/>
            <a:ext cx="8082367" cy="3600450"/>
          </a:xfrm>
        </p:spPr>
      </p:pic>
    </p:spTree>
    <p:extLst>
      <p:ext uri="{BB962C8B-B14F-4D97-AF65-F5344CB8AC3E}">
        <p14:creationId xmlns:p14="http://schemas.microsoft.com/office/powerpoint/2010/main" val="1032707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3320-BE52-16A7-0169-C385EB468D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ABA1B94-D1F5-C44F-6DA1-84871239C40C}"/>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092631" y="1079500"/>
            <a:ext cx="7640664" cy="3600450"/>
          </a:xfrm>
        </p:spPr>
      </p:pic>
    </p:spTree>
    <p:extLst>
      <p:ext uri="{BB962C8B-B14F-4D97-AF65-F5344CB8AC3E}">
        <p14:creationId xmlns:p14="http://schemas.microsoft.com/office/powerpoint/2010/main" val="4148253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0678-9F30-9EBB-33CA-758C3E17A1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2A9E7D-9C29-4484-1FFE-4062CC179CC4}"/>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736169" y="1079500"/>
            <a:ext cx="8392333" cy="3600450"/>
          </a:xfrm>
        </p:spPr>
      </p:pic>
    </p:spTree>
    <p:extLst>
      <p:ext uri="{BB962C8B-B14F-4D97-AF65-F5344CB8AC3E}">
        <p14:creationId xmlns:p14="http://schemas.microsoft.com/office/powerpoint/2010/main" val="1392841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E47-D848-9929-ADB6-C58E5DE26B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FC0987-699B-7165-18CA-2C574CF346AB}"/>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a:off x="1833975" y="1079500"/>
            <a:ext cx="6412675" cy="3600450"/>
          </a:xfrm>
        </p:spPr>
      </p:pic>
    </p:spTree>
    <p:extLst>
      <p:ext uri="{BB962C8B-B14F-4D97-AF65-F5344CB8AC3E}">
        <p14:creationId xmlns:p14="http://schemas.microsoft.com/office/powerpoint/2010/main" val="3793631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C21E-F73E-5442-897E-14E8BEEFFCA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1854E2-B0C8-4E4B-33DC-23E0174B1A10}"/>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a:off x="1364126" y="1079500"/>
            <a:ext cx="7352374" cy="3600450"/>
          </a:xfrm>
        </p:spPr>
      </p:pic>
    </p:spTree>
    <p:extLst>
      <p:ext uri="{BB962C8B-B14F-4D97-AF65-F5344CB8AC3E}">
        <p14:creationId xmlns:p14="http://schemas.microsoft.com/office/powerpoint/2010/main" val="1509687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1DE-6CD6-781F-11CE-E3B74ACABC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962516-7369-5CE3-29CA-B008C9B6389D}"/>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a:off x="1350242" y="1079500"/>
            <a:ext cx="7380142" cy="3600450"/>
          </a:xfrm>
        </p:spPr>
      </p:pic>
    </p:spTree>
    <p:extLst>
      <p:ext uri="{BB962C8B-B14F-4D97-AF65-F5344CB8AC3E}">
        <p14:creationId xmlns:p14="http://schemas.microsoft.com/office/powerpoint/2010/main" val="3781757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B051-5786-AE11-AB8D-570F6CD1ECD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B70537-6011-D7E1-A4E1-9D2301EFB0EC}"/>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tretch>
            <a:fillRect/>
          </a:stretch>
        </p:blipFill>
        <p:spPr>
          <a:xfrm>
            <a:off x="1364288" y="1079500"/>
            <a:ext cx="7352049" cy="3600450"/>
          </a:xfrm>
        </p:spPr>
      </p:pic>
    </p:spTree>
    <p:extLst>
      <p:ext uri="{BB962C8B-B14F-4D97-AF65-F5344CB8AC3E}">
        <p14:creationId xmlns:p14="http://schemas.microsoft.com/office/powerpoint/2010/main" val="1738570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690E-11E0-DD1D-14DA-62AD5309C5A1}"/>
              </a:ext>
            </a:extLst>
          </p:cNvPr>
          <p:cNvSpPr>
            <a:spLocks noGrp="1"/>
          </p:cNvSpPr>
          <p:nvPr>
            <p:ph type="title"/>
          </p:nvPr>
        </p:nvSpPr>
        <p:spPr/>
        <p:txBody>
          <a:bodyPr/>
          <a:lstStyle/>
          <a:p>
            <a:r>
              <a:rPr lang="en-IN" dirty="0"/>
              <a:t>Testing</a:t>
            </a:r>
          </a:p>
        </p:txBody>
      </p:sp>
      <p:pic>
        <p:nvPicPr>
          <p:cNvPr id="5" name="Content Placeholder 4">
            <a:extLst>
              <a:ext uri="{FF2B5EF4-FFF2-40B4-BE49-F238E27FC236}">
                <a16:creationId xmlns:a16="http://schemas.microsoft.com/office/drawing/2014/main" id="{8D7A247B-F309-69BD-924B-21DA7F40D8C2}"/>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544458" y="1482653"/>
            <a:ext cx="6991709" cy="2794144"/>
          </a:xfrm>
        </p:spPr>
      </p:pic>
    </p:spTree>
    <p:extLst>
      <p:ext uri="{BB962C8B-B14F-4D97-AF65-F5344CB8AC3E}">
        <p14:creationId xmlns:p14="http://schemas.microsoft.com/office/powerpoint/2010/main" val="3469216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AF22-E177-5846-F2BA-5609BFB62A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731C7F-657A-1ECB-F52F-1A1C32D2BE01}"/>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092631" y="1260392"/>
            <a:ext cx="7795647" cy="3238666"/>
          </a:xfrm>
        </p:spPr>
      </p:pic>
    </p:spTree>
    <p:extLst>
      <p:ext uri="{BB962C8B-B14F-4D97-AF65-F5344CB8AC3E}">
        <p14:creationId xmlns:p14="http://schemas.microsoft.com/office/powerpoint/2010/main" val="306948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Introduction</a:t>
            </a:r>
          </a:p>
        </p:txBody>
      </p:sp>
      <p:sp>
        <p:nvSpPr>
          <p:cNvPr id="97" name="TextBox 96"/>
          <p:cNvSpPr txBox="1"/>
          <p:nvPr/>
        </p:nvSpPr>
        <p:spPr>
          <a:xfrm>
            <a:off x="60480" y="1046160"/>
            <a:ext cx="10019520" cy="111384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0" strike="noStrike" spc="-1" dirty="0">
                <a:latin typeface="Arial"/>
              </a:rPr>
              <a:t>Bipolar disorder, formerly referred to as manic depressive illness, is a mood disorder with two extremes: depressed and manic. It varies in severity, and mild cases may appear ordinary for many years. Symptoms vary; a person may be depressed.</a:t>
            </a:r>
          </a:p>
          <a:p>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The process of decision-making is made more difficult by the fact that medical information frequently contains information that has been withheld. Discovering previously hidden trends </a:t>
            </a:r>
          </a:p>
          <a:p>
            <a:r>
              <a:rPr lang="en-IN" sz="1800" b="0" strike="noStrike" spc="-1" dirty="0">
                <a:latin typeface="Arial"/>
              </a:rPr>
              <a:t>    in medical information and performing data analysis both need the use of computer vision. </a:t>
            </a:r>
          </a:p>
          <a:p>
            <a:r>
              <a:rPr lang="en-IN" sz="1800" b="0" strike="noStrike" spc="-1" dirty="0">
                <a:latin typeface="Arial"/>
              </a:rPr>
              <a:t>   There are many methods for making this analysis more efficient, and machine learning</a:t>
            </a:r>
          </a:p>
          <a:p>
            <a:r>
              <a:rPr lang="en-IN" sz="1800" b="0" strike="noStrike" spc="-1" dirty="0">
                <a:latin typeface="Arial"/>
              </a:rPr>
              <a:t>   is one of them. </a:t>
            </a:r>
          </a:p>
          <a:p>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Bipolar illness may be diagnosed and treated more effectively if it is diagnosed and treated </a:t>
            </a:r>
          </a:p>
          <a:p>
            <a:r>
              <a:rPr lang="en-IN" sz="1800" b="0" strike="noStrike" spc="-1" dirty="0">
                <a:latin typeface="Arial"/>
              </a:rPr>
              <a:t>   at an earlier stage</a:t>
            </a:r>
          </a:p>
          <a:p>
            <a:endParaRPr lang="en-IN" sz="1800" b="0" strike="noStrike" spc="-1" dirty="0">
              <a:latin typeface="Arial"/>
            </a:endParaRPr>
          </a:p>
          <a:p>
            <a:endParaRPr lang="en-IN" sz="1800" b="0" strike="noStrike" spc="-1" dirty="0">
              <a:latin typeface="Arial"/>
            </a:endParaRPr>
          </a:p>
        </p:txBody>
      </p:sp>
      <p:sp>
        <p:nvSpPr>
          <p:cNvPr id="3" name="PlaceHolder 2"/>
          <p:cNvSpPr>
            <a:spLocks noGrp="1"/>
          </p:cNvSpPr>
          <p:nvPr>
            <p:ph type="sldNum" idx="3"/>
          </p:nvPr>
        </p:nvSpPr>
        <p:spPr/>
        <p:txBody>
          <a:bodyPr/>
          <a:lstStyle/>
          <a:p>
            <a:fld id="{535B53D6-2AD6-418F-9B6A-5DFB9BC5DED0}" type="slidenum">
              <a:t>5</a:t>
            </a:fld>
            <a:endParaRPr/>
          </a:p>
        </p:txBody>
      </p:sp>
      <p:sp>
        <p:nvSpPr>
          <p:cNvPr id="4" name="PlaceHolder 3"/>
          <p:cNvSpPr>
            <a:spLocks noGrp="1"/>
          </p:cNvSpPr>
          <p:nvPr>
            <p:ph type="dt" idx="1"/>
          </p:nvPr>
        </p:nvSpPr>
        <p:spPr/>
        <p:txBody>
          <a:bodyPr/>
          <a:lstStyle/>
          <a:p>
            <a:fld id="{65972542-7B8F-4704-BE94-0797472DECD1}" type="datetime1">
              <a:rPr lang="en-IN"/>
              <a:t>09-02-2023</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F8EA-9BA5-C65E-A752-B9E62E5844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6EC1E26-95A1-B228-E57D-15FA21DAE175}"/>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139125" y="1520755"/>
            <a:ext cx="7454195" cy="2717940"/>
          </a:xfrm>
        </p:spPr>
      </p:pic>
    </p:spTree>
    <p:extLst>
      <p:ext uri="{BB962C8B-B14F-4D97-AF65-F5344CB8AC3E}">
        <p14:creationId xmlns:p14="http://schemas.microsoft.com/office/powerpoint/2010/main" val="2743879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E147-7D0B-4ED3-88E2-8445851DE0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17868D-F721-9393-6E0F-7B3D1284F7DA}"/>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821410" y="1558857"/>
            <a:ext cx="7756035" cy="2641736"/>
          </a:xfrm>
        </p:spPr>
      </p:pic>
    </p:spTree>
    <p:extLst>
      <p:ext uri="{BB962C8B-B14F-4D97-AF65-F5344CB8AC3E}">
        <p14:creationId xmlns:p14="http://schemas.microsoft.com/office/powerpoint/2010/main" val="565083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endParaRPr lang="en-IN" sz="3300" b="0" strike="noStrike" spc="-1">
              <a:solidFill>
                <a:srgbClr val="FFFFFF"/>
              </a:solidFill>
              <a:latin typeface="Arial"/>
            </a:endParaRPr>
          </a:p>
        </p:txBody>
      </p:sp>
      <p:sp>
        <p:nvSpPr>
          <p:cNvPr id="164" name="PlaceHolder 2"/>
          <p:cNvSpPr>
            <a:spLocks noGrp="1"/>
          </p:cNvSpPr>
          <p:nvPr>
            <p:ph/>
          </p:nvPr>
        </p:nvSpPr>
        <p:spPr>
          <a:xfrm>
            <a:off x="180000" y="2520000"/>
            <a:ext cx="9360000" cy="900000"/>
          </a:xfrm>
          <a:prstGeom prst="rect">
            <a:avLst/>
          </a:prstGeom>
          <a:noFill/>
          <a:ln w="0">
            <a:noFill/>
          </a:ln>
        </p:spPr>
        <p:txBody>
          <a:bodyPr lIns="0" tIns="0" rIns="0" bIns="0" anchor="t">
            <a:noAutofit/>
          </a:bodyPr>
          <a:lstStyle/>
          <a:p>
            <a:pPr marL="432000" indent="-324000" algn="ctr">
              <a:spcBef>
                <a:spcPts val="1060"/>
              </a:spcBef>
              <a:buClr>
                <a:srgbClr val="77CAEE"/>
              </a:buClr>
              <a:buSzPct val="45000"/>
              <a:buFont typeface="Wingdings" charset="2"/>
              <a:buChar char=""/>
            </a:pPr>
            <a:r>
              <a:rPr lang="en-IN" sz="3200" b="0" strike="noStrike" spc="-1">
                <a:solidFill>
                  <a:srgbClr val="009BDD"/>
                </a:solidFill>
                <a:latin typeface="Arial"/>
              </a:rPr>
              <a:t>THANK YOU</a:t>
            </a:r>
          </a:p>
        </p:txBody>
      </p:sp>
      <p:sp>
        <p:nvSpPr>
          <p:cNvPr id="4" name="PlaceHolder 3"/>
          <p:cNvSpPr>
            <a:spLocks noGrp="1"/>
          </p:cNvSpPr>
          <p:nvPr>
            <p:ph type="sldNum" idx="3"/>
          </p:nvPr>
        </p:nvSpPr>
        <p:spPr/>
        <p:txBody>
          <a:bodyPr/>
          <a:lstStyle/>
          <a:p>
            <a:fld id="{09965C19-A179-473B-B7F8-DBA7A6745E76}" type="slidenum">
              <a:t>52</a:t>
            </a:fld>
            <a:endParaRPr/>
          </a:p>
        </p:txBody>
      </p:sp>
      <p:sp>
        <p:nvSpPr>
          <p:cNvPr id="5" name="PlaceHolder 4"/>
          <p:cNvSpPr>
            <a:spLocks noGrp="1"/>
          </p:cNvSpPr>
          <p:nvPr>
            <p:ph type="dt" idx="1"/>
          </p:nvPr>
        </p:nvSpPr>
        <p:spPr/>
        <p:txBody>
          <a:bodyPr/>
          <a:lstStyle/>
          <a:p>
            <a:fld id="{FC1ED9BC-5C0E-44B4-BB4D-26BEA73AF9C0}" type="datetime1">
              <a:rPr lang="en-IN"/>
              <a:t>09-02-2023</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 Problem Statement</a:t>
            </a:r>
          </a:p>
        </p:txBody>
      </p:sp>
      <p:sp>
        <p:nvSpPr>
          <p:cNvPr id="99" name="TextBox 98"/>
          <p:cNvSpPr txBox="1"/>
          <p:nvPr/>
        </p:nvSpPr>
        <p:spPr>
          <a:xfrm>
            <a:off x="23760" y="1440000"/>
            <a:ext cx="10236240" cy="3420000"/>
          </a:xfrm>
          <a:prstGeom prst="rect">
            <a:avLst/>
          </a:prstGeom>
          <a:noFill/>
          <a:ln w="18000">
            <a:noFill/>
          </a:ln>
        </p:spPr>
        <p:txBody>
          <a:bodyPr lIns="90000" tIns="45000" rIns="90000" bIns="45000" anchor="t">
            <a:noAutofit/>
          </a:bodyPr>
          <a:lstStyle/>
          <a:p>
            <a:pPr marL="216000" indent="-216000">
              <a:buClr>
                <a:srgbClr val="000000"/>
              </a:buClr>
              <a:buSzPct val="45000"/>
              <a:buFont typeface="Wingdings" charset="2"/>
              <a:buChar char=""/>
            </a:pPr>
            <a:r>
              <a:rPr lang="en-IN" sz="1800" b="0" strike="noStrike" spc="-1" dirty="0">
                <a:latin typeface="Arial"/>
              </a:rPr>
              <a:t>Bipolar disorder, formerly called manic depression, is a mental health condition that causes </a:t>
            </a:r>
          </a:p>
          <a:p>
            <a:r>
              <a:rPr lang="en-IN" sz="1800" b="0" strike="noStrike" spc="-1" dirty="0">
                <a:latin typeface="Arial"/>
              </a:rPr>
              <a:t>extreme mood swings that include emotional highs (mania or hypomania) and lows (depression).</a:t>
            </a:r>
          </a:p>
          <a:p>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When you become depressed, you may feel sad or hopeless and lose interest or pleasure in most activities. When your mood shifts to mania or hypomania (less extreme than mania), you may feel euphoric, full of energy or unusually irritable. These mood swings can affect sleep, energy, activity, judgment, </a:t>
            </a:r>
            <a:r>
              <a:rPr lang="en-IN" sz="1800" b="0" strike="noStrike" spc="-1" dirty="0" err="1">
                <a:latin typeface="Arial"/>
              </a:rPr>
              <a:t>behavior</a:t>
            </a:r>
            <a:r>
              <a:rPr lang="en-IN" sz="1800" b="0" strike="noStrike" spc="-1" dirty="0">
                <a:latin typeface="Arial"/>
              </a:rPr>
              <a:t> and the ability to think clearly.</a:t>
            </a:r>
          </a:p>
          <a:p>
            <a:endParaRPr lang="en-IN" sz="1800" b="0" strike="noStrike" spc="-1" dirty="0">
              <a:latin typeface="Arial"/>
            </a:endParaRPr>
          </a:p>
          <a:p>
            <a:pPr marL="216000" indent="-216000">
              <a:buClr>
                <a:srgbClr val="000000"/>
              </a:buClr>
              <a:buSzPct val="45000"/>
              <a:buFont typeface="Wingdings" charset="2"/>
              <a:buChar char=""/>
            </a:pPr>
            <a:r>
              <a:rPr lang="en-IN" sz="1800" b="0" strike="noStrike" spc="-1" dirty="0">
                <a:latin typeface="Arial"/>
              </a:rPr>
              <a:t>And  more severe course of illness including poor insight and </a:t>
            </a:r>
            <a:r>
              <a:rPr lang="en-IN" sz="1800" b="0" strike="noStrike" spc="-1" dirty="0" err="1">
                <a:latin typeface="Arial"/>
              </a:rPr>
              <a:t>denial;increased</a:t>
            </a:r>
            <a:r>
              <a:rPr lang="en-IN" sz="1800" b="0" strike="noStrike" spc="-1" dirty="0">
                <a:latin typeface="Arial"/>
              </a:rPr>
              <a:t> suicide attempts</a:t>
            </a:r>
          </a:p>
          <a:p>
            <a:r>
              <a:rPr lang="en-IN" sz="1800" b="0" strike="noStrike" spc="-1" dirty="0">
                <a:latin typeface="Arial"/>
              </a:rPr>
              <a:t>   and higher levels of symptom severity.</a:t>
            </a:r>
          </a:p>
          <a:p>
            <a:endParaRPr lang="en-IN" sz="1800" b="0" strike="noStrike" spc="-1" dirty="0">
              <a:latin typeface="Arial"/>
            </a:endParaRPr>
          </a:p>
          <a:p>
            <a:endParaRPr lang="en-IN" sz="1800" b="0" strike="noStrike" spc="-1" dirty="0">
              <a:latin typeface="Arial"/>
            </a:endParaRPr>
          </a:p>
        </p:txBody>
      </p:sp>
      <p:sp>
        <p:nvSpPr>
          <p:cNvPr id="3" name="PlaceHolder 2"/>
          <p:cNvSpPr>
            <a:spLocks noGrp="1"/>
          </p:cNvSpPr>
          <p:nvPr>
            <p:ph type="sldNum" idx="3"/>
          </p:nvPr>
        </p:nvSpPr>
        <p:spPr/>
        <p:txBody>
          <a:bodyPr/>
          <a:lstStyle/>
          <a:p>
            <a:fld id="{68386B04-D7FF-4064-B54F-E8AE6267990D}" type="slidenum">
              <a:t>6</a:t>
            </a:fld>
            <a:endParaRPr/>
          </a:p>
        </p:txBody>
      </p:sp>
      <p:sp>
        <p:nvSpPr>
          <p:cNvPr id="4" name="PlaceHolder 3"/>
          <p:cNvSpPr>
            <a:spLocks noGrp="1"/>
          </p:cNvSpPr>
          <p:nvPr>
            <p:ph type="dt" idx="1"/>
          </p:nvPr>
        </p:nvSpPr>
        <p:spPr/>
        <p:txBody>
          <a:bodyPr/>
          <a:lstStyle/>
          <a:p>
            <a:fld id="{C4972C83-92C3-4FA1-B547-14C9BA781A17}" type="datetime1">
              <a:rPr lang="en-IN"/>
              <a:t>09-02-2023</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16A8-F105-B561-5F49-BE066E410B7F}"/>
              </a:ext>
            </a:extLst>
          </p:cNvPr>
          <p:cNvSpPr>
            <a:spLocks noGrp="1"/>
          </p:cNvSpPr>
          <p:nvPr>
            <p:ph type="title"/>
          </p:nvPr>
        </p:nvSpPr>
        <p:spPr/>
        <p:txBody>
          <a:bodyPr/>
          <a:lstStyle/>
          <a:p>
            <a:r>
              <a:rPr lang="en-IN" sz="2800" dirty="0"/>
              <a:t>Problem statement:</a:t>
            </a:r>
          </a:p>
        </p:txBody>
      </p:sp>
      <p:sp>
        <p:nvSpPr>
          <p:cNvPr id="3" name="Content Placeholder 2">
            <a:extLst>
              <a:ext uri="{FF2B5EF4-FFF2-40B4-BE49-F238E27FC236}">
                <a16:creationId xmlns:a16="http://schemas.microsoft.com/office/drawing/2014/main" id="{D47482D1-5B28-1E25-7104-13C333C5F0E3}"/>
              </a:ext>
            </a:extLst>
          </p:cNvPr>
          <p:cNvSpPr>
            <a:spLocks noGrp="1"/>
          </p:cNvSpPr>
          <p:nvPr>
            <p:ph/>
          </p:nvPr>
        </p:nvSpPr>
        <p:spPr/>
        <p:txBody>
          <a:bodyPr/>
          <a:lstStyle/>
          <a:p>
            <a:pPr>
              <a:lnSpc>
                <a:spcPct val="100000"/>
              </a:lnSpc>
            </a:pPr>
            <a:endParaRPr lang="en-IN" sz="1800" dirty="0"/>
          </a:p>
        </p:txBody>
      </p:sp>
      <p:sp>
        <p:nvSpPr>
          <p:cNvPr id="5" name="TextBox 4">
            <a:extLst>
              <a:ext uri="{FF2B5EF4-FFF2-40B4-BE49-F238E27FC236}">
                <a16:creationId xmlns:a16="http://schemas.microsoft.com/office/drawing/2014/main" id="{322E34D7-75C5-2506-AEC1-8DCDBFD28532}"/>
              </a:ext>
            </a:extLst>
          </p:cNvPr>
          <p:cNvSpPr txBox="1"/>
          <p:nvPr/>
        </p:nvSpPr>
        <p:spPr>
          <a:xfrm>
            <a:off x="367749" y="922148"/>
            <a:ext cx="9360000" cy="3416320"/>
          </a:xfrm>
          <a:prstGeom prst="rect">
            <a:avLst/>
          </a:prstGeom>
          <a:noFill/>
        </p:spPr>
        <p:txBody>
          <a:bodyPr wrap="square">
            <a:spAutoFit/>
          </a:bodyPr>
          <a:lstStyle/>
          <a:p>
            <a:pPr>
              <a:lnSpc>
                <a:spcPct val="100000"/>
              </a:lnSpc>
            </a:pPr>
            <a:r>
              <a:rPr lang="en-US" sz="1800" b="0" i="0" dirty="0">
                <a:effectLst/>
                <a:latin typeface="Söhne"/>
              </a:rPr>
              <a:t>Sleep apnea is a sleep disorder that occurs when a person's breathing is repeatedly interrupted during sleep. The word "apnea" literally means "without breath." People with sleep apnea may snore loudly and may also experience periods of shallow breathing or pauses in breathing during sleep. This can cause them to wake up frequently throughout the night and may lead to daytime sleepiness. There are three types of sleep apnea: obstructive, central, and complex (also called mixed). Obstructive sleep apnea is the most common type and is caused by a blockage of the airway, usually when the soft tissue in the back of the throat collapses during sleep. Central sleep apnea is caused by a failure of the brain to transmit the proper signals to the muscles that control breathing. Complex sleep apnea syndrome, also known as mixed sleep apnea, is a combination of the other two types. Sleep apnea can be treated with lifestyle changes, such as losing weight, quitting smoking, and sleeping on your side, or with medical devices such as continuous positive airway pressure (CPAP) machines or oral appliances. In severe cases, surgery may be necessary.</a:t>
            </a:r>
            <a:endParaRPr lang="en-IN" sz="1800" dirty="0"/>
          </a:p>
        </p:txBody>
      </p:sp>
    </p:spTree>
    <p:extLst>
      <p:ext uri="{BB962C8B-B14F-4D97-AF65-F5344CB8AC3E}">
        <p14:creationId xmlns:p14="http://schemas.microsoft.com/office/powerpoint/2010/main" val="38068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  Proposed Solution</a:t>
            </a:r>
          </a:p>
        </p:txBody>
      </p:sp>
      <p:sp>
        <p:nvSpPr>
          <p:cNvPr id="101" name="TextBox 100"/>
          <p:cNvSpPr txBox="1"/>
          <p:nvPr/>
        </p:nvSpPr>
        <p:spPr>
          <a:xfrm>
            <a:off x="0" y="1694160"/>
            <a:ext cx="9900000" cy="2625840"/>
          </a:xfrm>
          <a:prstGeom prst="rect">
            <a:avLst/>
          </a:prstGeom>
          <a:noFill/>
          <a:ln w="18000">
            <a:noFill/>
          </a:ln>
        </p:spPr>
        <p:txBody>
          <a:bodyPr lIns="90000" tIns="45000" rIns="90000" bIns="45000" anchor="t">
            <a:noAutofit/>
          </a:bodyPr>
          <a:lstStyle/>
          <a:p>
            <a:r>
              <a:rPr lang="en-US" dirty="0"/>
              <a:t>The objective of this project is to determine the presence or absence of bipolar and sleep apnea in the subject additionally if a patient has type 1 or type 2 bipolar disorder assume that they are likely to enter a bipolar disorder phase based on the medical report the user provided the required input information next the historical data set is loaded because most medical records contain missing information reliable estimation becomes difficult to fill up the gaps interpolation and data cleaning are necessary using an approach that combines data cleansing and computing they must turn unstructured data back into unstructured data when the calculation is complete this approach aims to identify individuals with sleep apnea as early as possible and provide them with appropriate treatment to alleviate symptoms and improve overall health and </a:t>
            </a:r>
            <a:r>
              <a:rPr lang="en-US" dirty="0" err="1"/>
              <a:t>theyll</a:t>
            </a:r>
            <a:r>
              <a:rPr lang="en-US" dirty="0"/>
              <a:t>-being.</a:t>
            </a:r>
            <a:endParaRPr lang="en-IN" sz="1800" b="0" strike="noStrike" spc="-1" dirty="0">
              <a:latin typeface="Arial"/>
            </a:endParaRPr>
          </a:p>
          <a:p>
            <a:endParaRPr lang="en-IN" sz="1800" b="0" strike="noStrike" spc="-1" dirty="0">
              <a:latin typeface="Arial"/>
            </a:endParaRPr>
          </a:p>
        </p:txBody>
      </p:sp>
      <p:sp>
        <p:nvSpPr>
          <p:cNvPr id="3" name="PlaceHolder 2"/>
          <p:cNvSpPr>
            <a:spLocks noGrp="1"/>
          </p:cNvSpPr>
          <p:nvPr>
            <p:ph type="sldNum" idx="3"/>
          </p:nvPr>
        </p:nvSpPr>
        <p:spPr/>
        <p:txBody>
          <a:bodyPr/>
          <a:lstStyle/>
          <a:p>
            <a:fld id="{0C4815DB-498A-4B97-BEEB-9451E715C47B}" type="slidenum">
              <a:t>8</a:t>
            </a:fld>
            <a:endParaRPr/>
          </a:p>
        </p:txBody>
      </p:sp>
      <p:sp>
        <p:nvSpPr>
          <p:cNvPr id="4" name="PlaceHolder 3"/>
          <p:cNvSpPr>
            <a:spLocks noGrp="1"/>
          </p:cNvSpPr>
          <p:nvPr>
            <p:ph type="dt" idx="1"/>
          </p:nvPr>
        </p:nvSpPr>
        <p:spPr/>
        <p:txBody>
          <a:bodyPr/>
          <a:lstStyle/>
          <a:p>
            <a:fld id="{E7107128-9B05-46B5-AB35-B9948DBEC3F5}" type="datetime1">
              <a:rPr lang="en-IN"/>
              <a:t>09-02-2023</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algn="ctr">
              <a:buNone/>
            </a:pPr>
            <a:r>
              <a:rPr lang="en-IN" sz="3300" b="0" strike="noStrike" spc="-1">
                <a:solidFill>
                  <a:srgbClr val="FFFFFF"/>
                </a:solidFill>
                <a:latin typeface="Arial"/>
              </a:rPr>
              <a:t> Purpose</a:t>
            </a:r>
          </a:p>
        </p:txBody>
      </p:sp>
      <p:sp>
        <p:nvSpPr>
          <p:cNvPr id="103" name="TextBox 102"/>
          <p:cNvSpPr txBox="1"/>
          <p:nvPr/>
        </p:nvSpPr>
        <p:spPr>
          <a:xfrm>
            <a:off x="647372" y="1145990"/>
            <a:ext cx="8610120" cy="2809800"/>
          </a:xfrm>
          <a:prstGeom prst="rect">
            <a:avLst/>
          </a:prstGeom>
          <a:noFill/>
          <a:ln w="18000">
            <a:noFill/>
          </a:ln>
        </p:spPr>
        <p:txBody>
          <a:bodyPr lIns="90000" tIns="45000" rIns="90000" bIns="45000" anchor="t">
            <a:noAutofit/>
          </a:bodyPr>
          <a:lstStyle/>
          <a:p>
            <a:pPr>
              <a:lnSpc>
                <a:spcPct val="115000"/>
              </a:lnSpc>
              <a:buNone/>
            </a:pPr>
            <a:r>
              <a:rPr lang="en-US" dirty="0"/>
              <a:t>The objective of this project is to determine the presence or absence of bipolar and sleep apnea in the subject additionally if a patient has type 1 or type 2 bipolar disorder assume that they are likely to enter a bipolar disorder phase based on the medical report the user provided the required input information next the historical data set is loaded because most medical records contain missing information reliable estimation becomes difficult to fill up the gaps interpolation and data cleaning are necessary using an approach that combines data cleansing and computing they must turn unstructured data back into unstructured data when the calculation is complete this approach aims to identify individuals with sleep apnea as early as possible and provide them with appropriate treatment to alleviate symptoms and improve overall health and </a:t>
            </a:r>
            <a:r>
              <a:rPr lang="en-US" dirty="0" err="1"/>
              <a:t>theyll</a:t>
            </a:r>
            <a:r>
              <a:rPr lang="en-US" dirty="0"/>
              <a:t>-being.</a:t>
            </a:r>
            <a:endParaRPr lang="en-IN" sz="1800" b="0" strike="noStrike" spc="-1" dirty="0">
              <a:latin typeface="Arial"/>
            </a:endParaRPr>
          </a:p>
        </p:txBody>
      </p:sp>
      <p:sp>
        <p:nvSpPr>
          <p:cNvPr id="3" name="PlaceHolder 2"/>
          <p:cNvSpPr>
            <a:spLocks noGrp="1"/>
          </p:cNvSpPr>
          <p:nvPr>
            <p:ph type="sldNum" idx="3"/>
          </p:nvPr>
        </p:nvSpPr>
        <p:spPr/>
        <p:txBody>
          <a:bodyPr/>
          <a:lstStyle/>
          <a:p>
            <a:fld id="{8ED2D049-9B70-46B3-97CE-FC5684694296}" type="slidenum">
              <a:t>9</a:t>
            </a:fld>
            <a:endParaRPr/>
          </a:p>
        </p:txBody>
      </p:sp>
      <p:sp>
        <p:nvSpPr>
          <p:cNvPr id="4" name="PlaceHolder 3"/>
          <p:cNvSpPr>
            <a:spLocks noGrp="1"/>
          </p:cNvSpPr>
          <p:nvPr>
            <p:ph type="dt" idx="1"/>
          </p:nvPr>
        </p:nvSpPr>
        <p:spPr/>
        <p:txBody>
          <a:bodyPr/>
          <a:lstStyle/>
          <a:p>
            <a:fld id="{5A15A173-E39E-49A7-B6A7-FE3B86BF6473}" type="datetime1">
              <a:rPr lang="en-IN"/>
              <a:t>09-02-2023</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3527</Words>
  <Application>Microsoft Office PowerPoint</Application>
  <PresentationFormat>Custom</PresentationFormat>
  <Paragraphs>300</Paragraphs>
  <Slides>52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Cambria</vt:lpstr>
      <vt:lpstr>Fira Sans</vt:lpstr>
      <vt:lpstr>Söhne</vt:lpstr>
      <vt:lpstr>Wingdings</vt:lpstr>
      <vt:lpstr>Office Theme</vt:lpstr>
      <vt:lpstr>Office Theme</vt:lpstr>
      <vt:lpstr>Bipolar And Sleep Apnea Detection</vt:lpstr>
      <vt:lpstr>Content</vt:lpstr>
      <vt:lpstr>Content</vt:lpstr>
      <vt:lpstr>Abstract</vt:lpstr>
      <vt:lpstr>Introduction</vt:lpstr>
      <vt:lpstr> Problem Statement</vt:lpstr>
      <vt:lpstr>Problem statement:</vt:lpstr>
      <vt:lpstr>  Proposed Solution</vt:lpstr>
      <vt:lpstr> Purpose</vt:lpstr>
      <vt:lpstr>Project Scope </vt:lpstr>
      <vt:lpstr>PowerPoint Presentation</vt:lpstr>
      <vt:lpstr>Requirements Analysis</vt:lpstr>
      <vt:lpstr>Requirements Analysis</vt:lpstr>
      <vt:lpstr>Requirements Analysis</vt:lpstr>
      <vt:lpstr>Requirements Analysis</vt:lpstr>
      <vt:lpstr>PowerPoint Presentation</vt:lpstr>
      <vt:lpstr>Literature Survey</vt:lpstr>
      <vt:lpstr>Literature Survey</vt:lpstr>
      <vt:lpstr>Literature Survey</vt:lpstr>
      <vt:lpstr>Literature Survey</vt:lpstr>
      <vt:lpstr>Literature Survey</vt:lpstr>
      <vt:lpstr>Literature Survey</vt:lpstr>
      <vt:lpstr>Literature Survey</vt:lpstr>
      <vt:lpstr>PowerPoint Presentation</vt:lpstr>
      <vt:lpstr>Technology survey</vt:lpstr>
      <vt:lpstr>Technology survey</vt:lpstr>
      <vt:lpstr>Technology survey</vt:lpstr>
      <vt:lpstr>Technology survey</vt:lpstr>
      <vt:lpstr>Technology survey</vt:lpstr>
      <vt:lpstr>PowerPoint Presentation</vt:lpstr>
      <vt:lpstr>About Tools and Technologies</vt:lpstr>
      <vt:lpstr>About Tools and Technologies</vt:lpstr>
      <vt:lpstr>FUTURE ENHANCEMENTS:</vt:lpstr>
      <vt:lpstr>Conclusion:</vt:lpstr>
      <vt:lpstr>BIBLIOGRAPHY:</vt:lpstr>
      <vt:lpstr>Architecture Diagram</vt:lpstr>
      <vt:lpstr>Process flow diagram</vt:lpstr>
      <vt:lpstr>Context diagram</vt:lpstr>
      <vt:lpstr>Questions</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Jagadish BOB</cp:lastModifiedBy>
  <cp:revision>34</cp:revision>
  <dcterms:created xsi:type="dcterms:W3CDTF">2022-08-16T09:30:44Z</dcterms:created>
  <dcterms:modified xsi:type="dcterms:W3CDTF">2023-02-09T10:43:16Z</dcterms:modified>
  <dc:language>en-IN</dc:language>
</cp:coreProperties>
</file>