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306" r:id="rId2"/>
    <p:sldId id="327" r:id="rId3"/>
    <p:sldId id="256" r:id="rId4"/>
    <p:sldId id="257" r:id="rId5"/>
    <p:sldId id="342" r:id="rId6"/>
    <p:sldId id="258"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4/25/2024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4/25/2024</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9141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44657"/>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emf"/><Relationship Id="rId5" Type="http://schemas.openxmlformats.org/officeDocument/2006/relationships/oleObject" Target="../embeddings/oleObject13.bin"/><Relationship Id="rId4" Type="http://schemas.openxmlformats.org/officeDocument/2006/relationships/image" Target="../media/image1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www.techtarget.com/whatis/definition/Boolean"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s://www.shiksha.com/online-courses/articles/xor-gate/"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Digital </a:t>
            </a:r>
            <a:r>
              <a:rPr lang="en-US" b="1" dirty="0" smtClean="0"/>
              <a:t>Electronics</a:t>
            </a:r>
            <a:br>
              <a:rPr lang="en-US" b="1" dirty="0" smtClean="0"/>
            </a:br>
            <a:r>
              <a:rPr lang="en-US" sz="3600" b="1" dirty="0" smtClean="0"/>
              <a:t>Prepared by: Dr. Kiran Kumar B M</a:t>
            </a:r>
            <a:endParaRPr lang="en-IN" sz="3600" dirty="0"/>
          </a:p>
        </p:txBody>
      </p:sp>
    </p:spTree>
    <p:extLst>
      <p:ext uri="{BB962C8B-B14F-4D97-AF65-F5344CB8AC3E}">
        <p14:creationId xmlns:p14="http://schemas.microsoft.com/office/powerpoint/2010/main" val="358951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95301" y="-152400"/>
            <a:ext cx="8915400" cy="1143000"/>
          </a:xfrm>
        </p:spPr>
        <p:txBody>
          <a:bodyPr anchor="ctr"/>
          <a:lstStyle/>
          <a:p>
            <a:r>
              <a:rPr lang="en-US" sz="3200" b="1" dirty="0"/>
              <a:t>SSI – Small-Scale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 y="664263"/>
            <a:ext cx="9906000" cy="6201698"/>
          </a:xfrm>
          <a:prstGeom prst="rect">
            <a:avLst/>
          </a:prstGeom>
        </p:spPr>
        <p:txBody>
          <a:bodyPr wrap="square">
            <a:spAutoFit/>
          </a:bodyPr>
          <a:lstStyle/>
          <a:p>
            <a:pPr algn="just">
              <a:lnSpc>
                <a:spcPct val="150000"/>
              </a:lnSpc>
            </a:pPr>
            <a:r>
              <a:rPr lang="en-US" sz="2000" b="1" dirty="0"/>
              <a:t>Low Complexity</a:t>
            </a:r>
            <a:endParaRPr lang="en-US" sz="2000" dirty="0"/>
          </a:p>
          <a:p>
            <a:pPr algn="just">
              <a:lnSpc>
                <a:spcPct val="150000"/>
              </a:lnSpc>
            </a:pPr>
            <a:r>
              <a:rPr lang="en-US" sz="2000" dirty="0"/>
              <a:t>SSI devices are relatively simple in terms of functionality and complexity. They are typically used for basic digital tasks and do not include complex functions found in larger-scale integrated circuits.</a:t>
            </a:r>
          </a:p>
          <a:p>
            <a:pPr algn="just"/>
            <a:endParaRPr lang="en-US" sz="2000" b="1" dirty="0" smtClean="0"/>
          </a:p>
          <a:p>
            <a:pPr algn="just"/>
            <a:r>
              <a:rPr lang="en-US" sz="2000" b="1" dirty="0" smtClean="0"/>
              <a:t>Applications</a:t>
            </a:r>
            <a:endParaRPr lang="en-US" sz="2000" dirty="0"/>
          </a:p>
          <a:p>
            <a:pPr algn="just">
              <a:lnSpc>
                <a:spcPct val="150000"/>
              </a:lnSpc>
            </a:pPr>
            <a:r>
              <a:rPr lang="en-US" sz="2000" dirty="0"/>
              <a:t>SSI devices have been used in a variety of applications, including early digital calculators, simple control systems, and basic digital signal processing tasks. They have also been employed in smaller-scale custom digital </a:t>
            </a:r>
            <a:r>
              <a:rPr lang="en-US" sz="2000" dirty="0" smtClean="0"/>
              <a:t>projects</a:t>
            </a:r>
          </a:p>
          <a:p>
            <a:pPr algn="just">
              <a:lnSpc>
                <a:spcPct val="150000"/>
              </a:lnSpc>
            </a:pPr>
            <a:r>
              <a:rPr lang="en-US" sz="2000" b="1" dirty="0"/>
              <a:t>Count of Gates</a:t>
            </a:r>
            <a:endParaRPr lang="en-US" sz="2000" dirty="0"/>
          </a:p>
          <a:p>
            <a:pPr algn="just">
              <a:lnSpc>
                <a:spcPct val="150000"/>
              </a:lnSpc>
            </a:pPr>
            <a:r>
              <a:rPr lang="en-US" sz="2000" dirty="0"/>
              <a:t>The number of gates or components integrated in SSI devices can vary, but it generally falls in the range of a few to a few dozen logic gates. These gates are interconnected to perform specific digital functions.</a:t>
            </a:r>
          </a:p>
          <a:p>
            <a:pPr algn="just">
              <a:lnSpc>
                <a:spcPct val="150000"/>
              </a:lnSpc>
            </a:pPr>
            <a:endParaRPr lang="en-US" sz="2000" dirty="0"/>
          </a:p>
        </p:txBody>
      </p:sp>
    </p:spTree>
    <p:extLst>
      <p:ext uri="{BB962C8B-B14F-4D97-AF65-F5344CB8AC3E}">
        <p14:creationId xmlns:p14="http://schemas.microsoft.com/office/powerpoint/2010/main" val="325722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SSI – Small-Scale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 y="1083352"/>
            <a:ext cx="9906000" cy="5170646"/>
          </a:xfrm>
          <a:prstGeom prst="rect">
            <a:avLst/>
          </a:prstGeom>
        </p:spPr>
        <p:txBody>
          <a:bodyPr wrap="square">
            <a:spAutoFit/>
          </a:bodyPr>
          <a:lstStyle/>
          <a:p>
            <a:pPr algn="just">
              <a:lnSpc>
                <a:spcPct val="150000"/>
              </a:lnSpc>
            </a:pPr>
            <a:r>
              <a:rPr lang="en-US" sz="2000" b="1" dirty="0" smtClean="0"/>
              <a:t>Package </a:t>
            </a:r>
            <a:r>
              <a:rPr lang="en-US" sz="2000" b="1" dirty="0"/>
              <a:t>Size</a:t>
            </a:r>
            <a:endParaRPr lang="en-US" sz="2000" dirty="0"/>
          </a:p>
          <a:p>
            <a:pPr algn="just">
              <a:lnSpc>
                <a:spcPct val="150000"/>
              </a:lnSpc>
            </a:pPr>
            <a:r>
              <a:rPr lang="en-US" sz="2000" dirty="0"/>
              <a:t>SSI devices are relatively small in terms of physical size and come in various packages, including dual-inline packages (DIPs) and surface-mount devices (SMDs).</a:t>
            </a:r>
          </a:p>
          <a:p>
            <a:pPr algn="just">
              <a:lnSpc>
                <a:spcPct val="150000"/>
              </a:lnSpc>
            </a:pPr>
            <a:r>
              <a:rPr lang="en-US" sz="2000" b="1" dirty="0"/>
              <a:t>Advantages</a:t>
            </a:r>
            <a:endParaRPr lang="en-US" sz="2000" dirty="0"/>
          </a:p>
          <a:p>
            <a:pPr algn="just">
              <a:lnSpc>
                <a:spcPct val="150000"/>
              </a:lnSpc>
            </a:pPr>
            <a:r>
              <a:rPr lang="en-US" sz="2000" dirty="0"/>
              <a:t>SSI devices are cost-effective for basic digital functions, consume relatively low power, and are suitable for simpler electronic designs. They are also relatively easy to prototype and experiment with.</a:t>
            </a:r>
          </a:p>
          <a:p>
            <a:pPr algn="just">
              <a:lnSpc>
                <a:spcPct val="150000"/>
              </a:lnSpc>
            </a:pPr>
            <a:r>
              <a:rPr lang="en-US" sz="2000" b="1" dirty="0"/>
              <a:t>Limitations</a:t>
            </a:r>
            <a:endParaRPr lang="en-US" sz="2000" dirty="0"/>
          </a:p>
          <a:p>
            <a:pPr algn="just">
              <a:lnSpc>
                <a:spcPct val="150000"/>
              </a:lnSpc>
            </a:pPr>
            <a:r>
              <a:rPr lang="en-US" sz="2000" dirty="0"/>
              <a:t>The simplicity of SSI limits the complexity of the tasks they can perform. </a:t>
            </a:r>
          </a:p>
          <a:p>
            <a:pPr algn="just">
              <a:lnSpc>
                <a:spcPct val="150000"/>
              </a:lnSpc>
            </a:pPr>
            <a:endParaRPr lang="en-US" sz="2000" dirty="0" smtClean="0"/>
          </a:p>
          <a:p>
            <a:pPr algn="just">
              <a:lnSpc>
                <a:spcPct val="150000"/>
              </a:lnSpc>
            </a:pPr>
            <a:r>
              <a:rPr lang="en-US" sz="2000" dirty="0" smtClean="0"/>
              <a:t>.</a:t>
            </a:r>
            <a:endParaRPr lang="en-US" sz="2000" dirty="0"/>
          </a:p>
        </p:txBody>
      </p:sp>
    </p:spTree>
    <p:extLst>
      <p:ext uri="{BB962C8B-B14F-4D97-AF65-F5344CB8AC3E}">
        <p14:creationId xmlns:p14="http://schemas.microsoft.com/office/powerpoint/2010/main" val="956652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MSI – Medium 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4453" y="771733"/>
            <a:ext cx="9906000" cy="9679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MSI involves integrating a moderate number of electronic components or logic gates onto a single semiconductor chip</a:t>
            </a:r>
            <a:r>
              <a:rPr lang="en-US" sz="2000" dirty="0" smtClean="0"/>
              <a:t>.</a:t>
            </a:r>
            <a:endParaRPr lang="en-US" sz="2000" dirty="0"/>
          </a:p>
        </p:txBody>
      </p:sp>
      <p:sp>
        <p:nvSpPr>
          <p:cNvPr id="2" name="Rectangle 1"/>
          <p:cNvSpPr/>
          <p:nvPr/>
        </p:nvSpPr>
        <p:spPr>
          <a:xfrm>
            <a:off x="-39071" y="1698300"/>
            <a:ext cx="4889224" cy="589072"/>
          </a:xfrm>
          <a:prstGeom prst="rect">
            <a:avLst/>
          </a:prstGeom>
        </p:spPr>
        <p:txBody>
          <a:bodyPr wrap="none">
            <a:spAutoFit/>
          </a:bodyPr>
          <a:lstStyle/>
          <a:p>
            <a:pPr algn="just">
              <a:lnSpc>
                <a:spcPct val="150000"/>
              </a:lnSpc>
            </a:pPr>
            <a:r>
              <a:rPr lang="en-US" sz="2400" b="1" dirty="0">
                <a:solidFill>
                  <a:srgbClr val="FF0000"/>
                </a:solidFill>
              </a:rPr>
              <a:t>Here are some key points about MSI:</a:t>
            </a:r>
          </a:p>
        </p:txBody>
      </p:sp>
      <p:sp>
        <p:nvSpPr>
          <p:cNvPr id="3" name="Rectangle 2"/>
          <p:cNvSpPr/>
          <p:nvPr/>
        </p:nvSpPr>
        <p:spPr>
          <a:xfrm>
            <a:off x="-7226" y="2245982"/>
            <a:ext cx="9891546" cy="3785652"/>
          </a:xfrm>
          <a:prstGeom prst="rect">
            <a:avLst/>
          </a:prstGeom>
        </p:spPr>
        <p:txBody>
          <a:bodyPr wrap="square">
            <a:spAutoFit/>
          </a:bodyPr>
          <a:lstStyle/>
          <a:p>
            <a:pPr algn="just">
              <a:lnSpc>
                <a:spcPct val="150000"/>
              </a:lnSpc>
            </a:pPr>
            <a:r>
              <a:rPr lang="en-US" sz="2000" b="1" dirty="0"/>
              <a:t>Component </a:t>
            </a:r>
            <a:r>
              <a:rPr lang="en-US" sz="2000" b="1" dirty="0" smtClean="0"/>
              <a:t>Integration</a:t>
            </a:r>
            <a:endParaRPr lang="en-US" sz="2000" dirty="0" smtClean="0"/>
          </a:p>
          <a:p>
            <a:pPr algn="just">
              <a:lnSpc>
                <a:spcPct val="150000"/>
              </a:lnSpc>
            </a:pPr>
            <a:r>
              <a:rPr lang="en-US" sz="2000" dirty="0" smtClean="0"/>
              <a:t>MSI </a:t>
            </a:r>
            <a:r>
              <a:rPr lang="en-US" sz="2000" dirty="0"/>
              <a:t>devices incorporate a moderate number of electronic components onto a single chip. These components can include more advanced logic gates, multiplexers, decoders, registers, and other digital building blocks. It contains less than 500 components or has more than 10 but less than 100 gates.</a:t>
            </a:r>
          </a:p>
          <a:p>
            <a:pPr algn="just">
              <a:lnSpc>
                <a:spcPct val="150000"/>
              </a:lnSpc>
            </a:pPr>
            <a:r>
              <a:rPr lang="en-US" sz="2000" b="1" dirty="0"/>
              <a:t>Moderate Complexity</a:t>
            </a:r>
            <a:endParaRPr lang="en-US" sz="2000" dirty="0"/>
          </a:p>
          <a:p>
            <a:pPr algn="just">
              <a:lnSpc>
                <a:spcPct val="150000"/>
              </a:lnSpc>
            </a:pPr>
            <a:r>
              <a:rPr lang="en-US" sz="2000" dirty="0"/>
              <a:t>MSI devices are more complex than SSI devices but less complex than LSI devices. They are capable of performing a wider range of digital functions and can handle more intricate tasks.</a:t>
            </a:r>
            <a:endParaRPr lang="en-US" sz="2000" b="0" i="0" dirty="0">
              <a:effectLst/>
            </a:endParaRPr>
          </a:p>
        </p:txBody>
      </p:sp>
    </p:spTree>
    <p:extLst>
      <p:ext uri="{BB962C8B-B14F-4D97-AF65-F5344CB8AC3E}">
        <p14:creationId xmlns:p14="http://schemas.microsoft.com/office/powerpoint/2010/main" val="2466208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MSI – Medium 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7767" y="762000"/>
            <a:ext cx="9891546" cy="5632311"/>
          </a:xfrm>
          <a:prstGeom prst="rect">
            <a:avLst/>
          </a:prstGeom>
        </p:spPr>
        <p:txBody>
          <a:bodyPr wrap="square">
            <a:spAutoFit/>
          </a:bodyPr>
          <a:lstStyle/>
          <a:p>
            <a:pPr algn="just">
              <a:lnSpc>
                <a:spcPct val="150000"/>
              </a:lnSpc>
            </a:pPr>
            <a:r>
              <a:rPr lang="en-US" sz="2000" b="1" dirty="0"/>
              <a:t>Applications</a:t>
            </a:r>
          </a:p>
          <a:p>
            <a:pPr algn="just">
              <a:lnSpc>
                <a:spcPct val="150000"/>
              </a:lnSpc>
            </a:pPr>
            <a:r>
              <a:rPr lang="en-US" sz="2000" dirty="0" smtClean="0"/>
              <a:t>MSI </a:t>
            </a:r>
            <a:r>
              <a:rPr lang="en-US" sz="2000" dirty="0"/>
              <a:t>ICs have been used in a variety of applications, including early microcomputers, data multiplexing and </a:t>
            </a:r>
            <a:r>
              <a:rPr lang="en-US" sz="2000" dirty="0" err="1"/>
              <a:t>demultiplexing</a:t>
            </a:r>
            <a:r>
              <a:rPr lang="en-US" sz="2000" dirty="0"/>
              <a:t>, and digital control systems. They are versatile and have found use in both consumer and industrial electronics.</a:t>
            </a:r>
          </a:p>
          <a:p>
            <a:pPr algn="just">
              <a:lnSpc>
                <a:spcPct val="150000"/>
              </a:lnSpc>
            </a:pPr>
            <a:r>
              <a:rPr lang="en-US" sz="2000" b="1" dirty="0" smtClean="0"/>
              <a:t>Count </a:t>
            </a:r>
            <a:r>
              <a:rPr lang="en-US" sz="2000" b="1" dirty="0"/>
              <a:t>of Gates</a:t>
            </a:r>
          </a:p>
          <a:p>
            <a:pPr algn="just">
              <a:lnSpc>
                <a:spcPct val="150000"/>
              </a:lnSpc>
            </a:pPr>
            <a:r>
              <a:rPr lang="en-US" sz="2000" dirty="0" smtClean="0"/>
              <a:t>The </a:t>
            </a:r>
            <a:r>
              <a:rPr lang="en-US" sz="2000" dirty="0"/>
              <a:t>number of gates or components integrated in MSI devices typically ranges from a few dozen to a few hundred logic gates. These gates are interconnected to perform specific digital functions.</a:t>
            </a:r>
          </a:p>
          <a:p>
            <a:pPr algn="just">
              <a:lnSpc>
                <a:spcPct val="150000"/>
              </a:lnSpc>
            </a:pPr>
            <a:r>
              <a:rPr lang="en-US" sz="2000" b="1" dirty="0" smtClean="0"/>
              <a:t>Package </a:t>
            </a:r>
            <a:r>
              <a:rPr lang="en-US" sz="2000" b="1" dirty="0"/>
              <a:t>Size</a:t>
            </a:r>
          </a:p>
          <a:p>
            <a:pPr algn="just">
              <a:lnSpc>
                <a:spcPct val="150000"/>
              </a:lnSpc>
            </a:pPr>
            <a:r>
              <a:rPr lang="en-US" sz="2000" dirty="0" smtClean="0"/>
              <a:t>MSI </a:t>
            </a:r>
            <a:r>
              <a:rPr lang="en-US" sz="2000" dirty="0"/>
              <a:t>devices come in various package sizes and forms, depending on their intended use and complexity. They can be found in dual-inline packages (DIPs), surface-mount devices (SMDs), and other package types.</a:t>
            </a:r>
            <a:r>
              <a:rPr lang="en-US" sz="2000" dirty="0" smtClean="0"/>
              <a:t>.</a:t>
            </a:r>
            <a:endParaRPr lang="en-US" sz="2000" i="0" dirty="0">
              <a:effectLst/>
            </a:endParaRPr>
          </a:p>
        </p:txBody>
      </p:sp>
    </p:spTree>
    <p:extLst>
      <p:ext uri="{BB962C8B-B14F-4D97-AF65-F5344CB8AC3E}">
        <p14:creationId xmlns:p14="http://schemas.microsoft.com/office/powerpoint/2010/main" val="424878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MSI – Medium 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 y="762000"/>
            <a:ext cx="9853778" cy="3785652"/>
          </a:xfrm>
          <a:prstGeom prst="rect">
            <a:avLst/>
          </a:prstGeom>
        </p:spPr>
        <p:txBody>
          <a:bodyPr wrap="square">
            <a:spAutoFit/>
          </a:bodyPr>
          <a:lstStyle/>
          <a:p>
            <a:pPr algn="just">
              <a:lnSpc>
                <a:spcPct val="150000"/>
              </a:lnSpc>
            </a:pPr>
            <a:r>
              <a:rPr lang="en-US" sz="2000" b="1" dirty="0"/>
              <a:t>Advantages</a:t>
            </a:r>
            <a:endParaRPr lang="en-US" sz="2000" dirty="0"/>
          </a:p>
          <a:p>
            <a:pPr algn="just">
              <a:lnSpc>
                <a:spcPct val="150000"/>
              </a:lnSpc>
            </a:pPr>
            <a:r>
              <a:rPr lang="en-US" sz="2000" dirty="0"/>
              <a:t>MSI devices strike a balance between complexity and ease of use. They offer greater functionality compared to SSI, making them suitable for a wide range of digital tasks, while still being relatively cost-effective and easy to design with.</a:t>
            </a:r>
          </a:p>
          <a:p>
            <a:pPr algn="just">
              <a:lnSpc>
                <a:spcPct val="150000"/>
              </a:lnSpc>
            </a:pPr>
            <a:r>
              <a:rPr lang="en-US" sz="2000" b="1" dirty="0"/>
              <a:t>Limitations</a:t>
            </a:r>
            <a:endParaRPr lang="en-US" sz="2000" dirty="0"/>
          </a:p>
          <a:p>
            <a:pPr algn="just">
              <a:lnSpc>
                <a:spcPct val="150000"/>
              </a:lnSpc>
            </a:pPr>
            <a:r>
              <a:rPr lang="en-US" sz="2000" dirty="0"/>
              <a:t>While MSI devices are more capable than SSI, they are not as versatile and powerful as LSI and Very Large Scale Integration (VLSI) devices. As technology continues to advance, more complex digital functions are often implemented using LSI and VLSI technologies.</a:t>
            </a:r>
          </a:p>
        </p:txBody>
      </p:sp>
    </p:spTree>
    <p:extLst>
      <p:ext uri="{BB962C8B-B14F-4D97-AF65-F5344CB8AC3E}">
        <p14:creationId xmlns:p14="http://schemas.microsoft.com/office/powerpoint/2010/main" val="3584908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LSI –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931033"/>
            <a:ext cx="9853778" cy="24006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Large Scale Integration (LSI) is a term used in the field of integrated circuit (IC) technology to describe a high level of integration, where a substantial number of electronic components or logic gates are integrated onto a single semiconductor </a:t>
            </a:r>
            <a:r>
              <a:rPr lang="en-US" sz="2000" dirty="0" smtClean="0"/>
              <a:t>chip</a:t>
            </a:r>
          </a:p>
          <a:p>
            <a:pPr marL="342900" indent="-342900" algn="just">
              <a:lnSpc>
                <a:spcPct val="150000"/>
              </a:lnSpc>
              <a:buFont typeface="Arial" panose="020B0604020202020204" pitchFamily="34" charset="0"/>
              <a:buChar char="•"/>
            </a:pPr>
            <a:r>
              <a:rPr lang="en-US" sz="2000" dirty="0"/>
              <a:t>LSI represents a significant advancement in miniaturization and complexity compared to Medium Scale Integration (MSI) and Small Scale Integration (SSI).</a:t>
            </a:r>
          </a:p>
        </p:txBody>
      </p:sp>
      <p:sp>
        <p:nvSpPr>
          <p:cNvPr id="2" name="Rectangle 1"/>
          <p:cNvSpPr/>
          <p:nvPr/>
        </p:nvSpPr>
        <p:spPr>
          <a:xfrm>
            <a:off x="0" y="3536673"/>
            <a:ext cx="3993529" cy="400110"/>
          </a:xfrm>
          <a:prstGeom prst="rect">
            <a:avLst/>
          </a:prstGeom>
        </p:spPr>
        <p:txBody>
          <a:bodyPr wrap="none">
            <a:spAutoFit/>
          </a:bodyPr>
          <a:lstStyle/>
          <a:p>
            <a:r>
              <a:rPr lang="en-US" sz="2000" b="1" dirty="0">
                <a:solidFill>
                  <a:srgbClr val="FF0000"/>
                </a:solidFill>
              </a:rPr>
              <a:t>Here are some key points about LSI:</a:t>
            </a:r>
          </a:p>
        </p:txBody>
      </p:sp>
      <p:sp>
        <p:nvSpPr>
          <p:cNvPr id="4" name="Rectangle 3"/>
          <p:cNvSpPr/>
          <p:nvPr/>
        </p:nvSpPr>
        <p:spPr>
          <a:xfrm>
            <a:off x="0" y="3824133"/>
            <a:ext cx="9853778" cy="2352952"/>
          </a:xfrm>
          <a:prstGeom prst="rect">
            <a:avLst/>
          </a:prstGeom>
        </p:spPr>
        <p:txBody>
          <a:bodyPr wrap="square">
            <a:spAutoFit/>
          </a:bodyPr>
          <a:lstStyle/>
          <a:p>
            <a:pPr algn="just">
              <a:lnSpc>
                <a:spcPct val="150000"/>
              </a:lnSpc>
            </a:pPr>
            <a:r>
              <a:rPr lang="en-US" sz="2000" b="1" dirty="0" smtClean="0"/>
              <a:t>Component Integration</a:t>
            </a:r>
            <a:endParaRPr lang="en-US" sz="2000" dirty="0" smtClean="0"/>
          </a:p>
          <a:p>
            <a:pPr algn="just">
              <a:lnSpc>
                <a:spcPct val="150000"/>
              </a:lnSpc>
            </a:pPr>
            <a:r>
              <a:rPr lang="en-US" sz="2000" dirty="0" smtClean="0"/>
              <a:t>LSI </a:t>
            </a:r>
            <a:r>
              <a:rPr lang="en-US" sz="2000" dirty="0"/>
              <a:t>devices incorporate a large number of electronic components onto a single chip. These components can include complex logic gates, memory cells, microprocessors, and other sophisticated digital building blocks. Here number of components is between 500 and 300000 or has more than 100 gates.</a:t>
            </a:r>
            <a:endParaRPr lang="en-US" sz="2000" b="0" i="0" dirty="0">
              <a:effectLst/>
            </a:endParaRPr>
          </a:p>
        </p:txBody>
      </p:sp>
    </p:spTree>
    <p:extLst>
      <p:ext uri="{BB962C8B-B14F-4D97-AF65-F5344CB8AC3E}">
        <p14:creationId xmlns:p14="http://schemas.microsoft.com/office/powerpoint/2010/main" val="1494146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LSI –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761725"/>
            <a:ext cx="9853778" cy="5584606"/>
          </a:xfrm>
          <a:prstGeom prst="rect">
            <a:avLst/>
          </a:prstGeom>
        </p:spPr>
        <p:txBody>
          <a:bodyPr wrap="square">
            <a:spAutoFit/>
          </a:bodyPr>
          <a:lstStyle/>
          <a:p>
            <a:pPr algn="just">
              <a:lnSpc>
                <a:spcPct val="150000"/>
              </a:lnSpc>
            </a:pPr>
            <a:r>
              <a:rPr lang="en-US" sz="2000" b="1" dirty="0"/>
              <a:t>High Complexity</a:t>
            </a:r>
            <a:endParaRPr lang="en-US" sz="2000" dirty="0"/>
          </a:p>
          <a:p>
            <a:pPr algn="just">
              <a:lnSpc>
                <a:spcPct val="150000"/>
              </a:lnSpc>
            </a:pPr>
            <a:r>
              <a:rPr lang="en-US" sz="2000" dirty="0"/>
              <a:t>LSI devices are highly complex and capable of performing advanced and intricate digital functions. They can execute complex operations, process data, and manage various tasks within a single chip.</a:t>
            </a:r>
          </a:p>
          <a:p>
            <a:pPr algn="just">
              <a:lnSpc>
                <a:spcPct val="150000"/>
              </a:lnSpc>
            </a:pPr>
            <a:r>
              <a:rPr lang="en-US" sz="2000" b="1" dirty="0"/>
              <a:t>Applications</a:t>
            </a:r>
            <a:endParaRPr lang="en-US" sz="2000" dirty="0"/>
          </a:p>
          <a:p>
            <a:pPr algn="just">
              <a:lnSpc>
                <a:spcPct val="150000"/>
              </a:lnSpc>
            </a:pPr>
            <a:r>
              <a:rPr lang="en-US" sz="2000" dirty="0"/>
              <a:t>LSI ICs have revolutionized the electronics industry and have been used in a wide range of applications, including microcomputers, digital signal processors, memory devices, and countless consumer electronics products.</a:t>
            </a:r>
          </a:p>
          <a:p>
            <a:pPr algn="just">
              <a:lnSpc>
                <a:spcPct val="150000"/>
              </a:lnSpc>
            </a:pPr>
            <a:r>
              <a:rPr lang="en-US" sz="2000" b="1" dirty="0"/>
              <a:t>Count of Gates</a:t>
            </a:r>
            <a:endParaRPr lang="en-US" sz="2000" dirty="0"/>
          </a:p>
          <a:p>
            <a:pPr algn="just">
              <a:lnSpc>
                <a:spcPct val="150000"/>
              </a:lnSpc>
            </a:pPr>
            <a:r>
              <a:rPr lang="en-US" sz="2000" dirty="0"/>
              <a:t>The number of gates or components integrated in LSI devices typically ranges from thousands to hundreds of thousands or even millions of logic gates. This level of integration enables the creation of powerful and versatile digital systems.</a:t>
            </a:r>
          </a:p>
        </p:txBody>
      </p:sp>
    </p:spTree>
    <p:extLst>
      <p:ext uri="{BB962C8B-B14F-4D97-AF65-F5344CB8AC3E}">
        <p14:creationId xmlns:p14="http://schemas.microsoft.com/office/powerpoint/2010/main" val="831516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LSI –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761725"/>
            <a:ext cx="9853778" cy="6555641"/>
          </a:xfrm>
          <a:prstGeom prst="rect">
            <a:avLst/>
          </a:prstGeom>
        </p:spPr>
        <p:txBody>
          <a:bodyPr wrap="square">
            <a:spAutoFit/>
          </a:bodyPr>
          <a:lstStyle/>
          <a:p>
            <a:pPr algn="just">
              <a:lnSpc>
                <a:spcPct val="150000"/>
              </a:lnSpc>
            </a:pPr>
            <a:r>
              <a:rPr lang="en-US" sz="2000" b="1" dirty="0"/>
              <a:t>Package Size</a:t>
            </a:r>
            <a:endParaRPr lang="en-US" sz="2000" dirty="0"/>
          </a:p>
          <a:p>
            <a:pPr algn="just">
              <a:lnSpc>
                <a:spcPct val="150000"/>
              </a:lnSpc>
            </a:pPr>
            <a:r>
              <a:rPr lang="en-US" sz="2000" dirty="0"/>
              <a:t>LSI devices come in various package sizes and forms, depending on their complexity and intended use. They are commonly found in integrated circuit packages such as quad flat packages (QFPs) and ball grid arrays (BGAs).</a:t>
            </a:r>
          </a:p>
          <a:p>
            <a:pPr algn="just">
              <a:lnSpc>
                <a:spcPct val="150000"/>
              </a:lnSpc>
            </a:pPr>
            <a:r>
              <a:rPr lang="en-US" sz="2000" b="1" dirty="0"/>
              <a:t>Advantages</a:t>
            </a:r>
            <a:endParaRPr lang="en-US" sz="2000" dirty="0"/>
          </a:p>
          <a:p>
            <a:pPr algn="just">
              <a:lnSpc>
                <a:spcPct val="150000"/>
              </a:lnSpc>
            </a:pPr>
            <a:r>
              <a:rPr lang="en-US" sz="2000" dirty="0"/>
              <a:t>LSI devices represent a significant advancement in technology, offering high computational power, memory capacity, and versatility. They enable the creation of sophisticated electronic systems in a compact form factor.</a:t>
            </a:r>
          </a:p>
          <a:p>
            <a:pPr algn="just">
              <a:lnSpc>
                <a:spcPct val="150000"/>
              </a:lnSpc>
            </a:pPr>
            <a:r>
              <a:rPr lang="en-US" sz="2000" b="1" dirty="0"/>
              <a:t>Limitations</a:t>
            </a:r>
            <a:endParaRPr lang="en-US" sz="2000" dirty="0"/>
          </a:p>
          <a:p>
            <a:pPr algn="just">
              <a:lnSpc>
                <a:spcPct val="150000"/>
              </a:lnSpc>
            </a:pPr>
            <a:r>
              <a:rPr lang="en-US" sz="2000" dirty="0"/>
              <a:t>While LSI devices are powerful, they are not without limitations. They can generate substantial heat due to their complexity, and power consumption may be a concern in some applications. Additionally, designing and manufacturing LSI chips can be highly intricate and costly.</a:t>
            </a:r>
          </a:p>
          <a:p>
            <a:pPr algn="just">
              <a:lnSpc>
                <a:spcPct val="150000"/>
              </a:lnSpc>
            </a:pPr>
            <a:r>
              <a:rPr lang="en-US" sz="2000" dirty="0" smtClean="0"/>
              <a:t>.</a:t>
            </a:r>
            <a:endParaRPr lang="en-US" sz="2000" dirty="0"/>
          </a:p>
        </p:txBody>
      </p:sp>
    </p:spTree>
    <p:extLst>
      <p:ext uri="{BB962C8B-B14F-4D97-AF65-F5344CB8AC3E}">
        <p14:creationId xmlns:p14="http://schemas.microsoft.com/office/powerpoint/2010/main" val="427938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VLSI – Very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861459"/>
            <a:ext cx="9853778" cy="24006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Very Large Scale Integration (VLSI) is a term used in the field of integrated circuit (IC) technology to describe an extremely high level </a:t>
            </a:r>
            <a:r>
              <a:rPr lang="en-US" sz="2000" dirty="0" smtClean="0"/>
              <a:t>of </a:t>
            </a:r>
            <a:r>
              <a:rPr lang="en-US" sz="2000" dirty="0"/>
              <a:t>integration</a:t>
            </a:r>
            <a:r>
              <a:rPr lang="en-US" sz="2000" dirty="0" smtClean="0"/>
              <a:t>.</a:t>
            </a:r>
          </a:p>
          <a:p>
            <a:pPr marL="342900" indent="-342900" algn="just">
              <a:lnSpc>
                <a:spcPct val="150000"/>
              </a:lnSpc>
              <a:buFont typeface="Arial" panose="020B0604020202020204" pitchFamily="34" charset="0"/>
              <a:buChar char="•"/>
            </a:pPr>
            <a:r>
              <a:rPr lang="en-US" sz="2000" dirty="0"/>
              <a:t>VLSI represents a significant advancement beyond Large Scale Integration (LSI) and involves the integration of a vast number of electronic components or logic gates onto a single semiconductor chip</a:t>
            </a:r>
          </a:p>
        </p:txBody>
      </p:sp>
      <p:sp>
        <p:nvSpPr>
          <p:cNvPr id="2" name="Rectangle 1"/>
          <p:cNvSpPr/>
          <p:nvPr/>
        </p:nvSpPr>
        <p:spPr>
          <a:xfrm>
            <a:off x="0" y="3394437"/>
            <a:ext cx="4145815" cy="400110"/>
          </a:xfrm>
          <a:prstGeom prst="rect">
            <a:avLst/>
          </a:prstGeom>
        </p:spPr>
        <p:txBody>
          <a:bodyPr wrap="none">
            <a:spAutoFit/>
          </a:bodyPr>
          <a:lstStyle/>
          <a:p>
            <a:r>
              <a:rPr lang="en-US" sz="2000" b="1" dirty="0">
                <a:solidFill>
                  <a:srgbClr val="FF0000"/>
                </a:solidFill>
              </a:rPr>
              <a:t>Here are some key points about VLSI:</a:t>
            </a:r>
          </a:p>
        </p:txBody>
      </p:sp>
      <p:sp>
        <p:nvSpPr>
          <p:cNvPr id="3" name="Rectangle 2"/>
          <p:cNvSpPr/>
          <p:nvPr/>
        </p:nvSpPr>
        <p:spPr>
          <a:xfrm>
            <a:off x="0" y="3840693"/>
            <a:ext cx="9853778" cy="1938992"/>
          </a:xfrm>
          <a:prstGeom prst="rect">
            <a:avLst/>
          </a:prstGeom>
        </p:spPr>
        <p:txBody>
          <a:bodyPr wrap="square">
            <a:spAutoFit/>
          </a:bodyPr>
          <a:lstStyle/>
          <a:p>
            <a:pPr algn="just">
              <a:lnSpc>
                <a:spcPct val="150000"/>
              </a:lnSpc>
            </a:pPr>
            <a:r>
              <a:rPr lang="en-US" sz="2000" b="1" dirty="0"/>
              <a:t>Component Integration</a:t>
            </a:r>
            <a:endParaRPr lang="en-US" sz="2000" dirty="0"/>
          </a:p>
          <a:p>
            <a:pPr algn="just">
              <a:lnSpc>
                <a:spcPct val="150000"/>
              </a:lnSpc>
            </a:pPr>
            <a:r>
              <a:rPr lang="en-US" sz="2000" dirty="0"/>
              <a:t>VLSI devices incorporate an exceptionally large number of electronic components onto a single chip. These components can include highly complex logic gates, microprocessors, memory cells, analog circuits, and specialized functions.</a:t>
            </a:r>
            <a:endParaRPr lang="en-US" sz="2000" b="0" i="0" dirty="0">
              <a:effectLst/>
            </a:endParaRPr>
          </a:p>
        </p:txBody>
      </p:sp>
    </p:spTree>
    <p:extLst>
      <p:ext uri="{BB962C8B-B14F-4D97-AF65-F5344CB8AC3E}">
        <p14:creationId xmlns:p14="http://schemas.microsoft.com/office/powerpoint/2010/main" val="1050765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VLSI – Very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2222" y="824689"/>
            <a:ext cx="9853778" cy="5584606"/>
          </a:xfrm>
          <a:prstGeom prst="rect">
            <a:avLst/>
          </a:prstGeom>
        </p:spPr>
        <p:txBody>
          <a:bodyPr wrap="square">
            <a:spAutoFit/>
          </a:bodyPr>
          <a:lstStyle/>
          <a:p>
            <a:pPr algn="just">
              <a:lnSpc>
                <a:spcPct val="150000"/>
              </a:lnSpc>
            </a:pPr>
            <a:r>
              <a:rPr lang="en-US" sz="2000" b="1" dirty="0"/>
              <a:t>Extreme Complexity</a:t>
            </a:r>
            <a:endParaRPr lang="en-US" sz="2000" dirty="0"/>
          </a:p>
          <a:p>
            <a:pPr algn="just">
              <a:lnSpc>
                <a:spcPct val="150000"/>
              </a:lnSpc>
            </a:pPr>
            <a:r>
              <a:rPr lang="en-US" sz="2000" dirty="0"/>
              <a:t>VLSI devices are characterized by their extreme complexity and capability to perform a wide range of intricate digital and analog functions. They can execute complex computations, process high-speed data, and handle multifaceted tasks within a compact chip.</a:t>
            </a:r>
          </a:p>
          <a:p>
            <a:pPr algn="just">
              <a:lnSpc>
                <a:spcPct val="150000"/>
              </a:lnSpc>
            </a:pPr>
            <a:r>
              <a:rPr lang="en-US" sz="2000" b="1" dirty="0"/>
              <a:t>Applications</a:t>
            </a:r>
            <a:endParaRPr lang="en-US" sz="2000" dirty="0"/>
          </a:p>
          <a:p>
            <a:pPr algn="just">
              <a:lnSpc>
                <a:spcPct val="150000"/>
              </a:lnSpc>
            </a:pPr>
            <a:r>
              <a:rPr lang="en-US" sz="2000" dirty="0"/>
              <a:t>VLSI technology has had a transformative impact on various industries, including microelectronics, telecommunications, computing, and consumer electronics. VLSI devices power everything from powerful microprocessors to advanced communication systems.</a:t>
            </a:r>
          </a:p>
          <a:p>
            <a:pPr algn="just">
              <a:lnSpc>
                <a:spcPct val="150000"/>
              </a:lnSpc>
            </a:pPr>
            <a:r>
              <a:rPr lang="en-US" sz="2000" b="1" dirty="0"/>
              <a:t>Count of Gates</a:t>
            </a:r>
            <a:endParaRPr lang="en-US" sz="2000" dirty="0"/>
          </a:p>
          <a:p>
            <a:pPr algn="just">
              <a:lnSpc>
                <a:spcPct val="150000"/>
              </a:lnSpc>
            </a:pPr>
            <a:r>
              <a:rPr lang="en-US" sz="2000" dirty="0"/>
              <a:t>The number of gates or components integrated in VLSI devices is staggering, often ranging from millions to billions of logic gates. This level of integration enables the development of highly advanced and feature-rich electronic systems.</a:t>
            </a:r>
          </a:p>
        </p:txBody>
      </p:sp>
    </p:spTree>
    <p:extLst>
      <p:ext uri="{BB962C8B-B14F-4D97-AF65-F5344CB8AC3E}">
        <p14:creationId xmlns:p14="http://schemas.microsoft.com/office/powerpoint/2010/main" val="3125244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a:t>
            </a:r>
            <a:endParaRPr lang="en-IN" dirty="0"/>
          </a:p>
        </p:txBody>
      </p:sp>
      <p:sp>
        <p:nvSpPr>
          <p:cNvPr id="3" name="Content Placeholder 2"/>
          <p:cNvSpPr>
            <a:spLocks noGrp="1"/>
          </p:cNvSpPr>
          <p:nvPr>
            <p:ph idx="1"/>
          </p:nvPr>
        </p:nvSpPr>
        <p:spPr>
          <a:xfrm>
            <a:off x="0" y="1600201"/>
            <a:ext cx="9906000" cy="4525963"/>
          </a:xfrm>
        </p:spPr>
        <p:txBody>
          <a:bodyPr/>
          <a:lstStyle/>
          <a:p>
            <a:pPr marL="0" indent="0" algn="just">
              <a:buNone/>
            </a:pPr>
            <a:r>
              <a:rPr lang="en-US" b="1" dirty="0" smtClean="0"/>
              <a:t>Digital </a:t>
            </a:r>
            <a:r>
              <a:rPr lang="en-US" b="1" dirty="0"/>
              <a:t>Electronics</a:t>
            </a:r>
            <a:r>
              <a:rPr lang="en-IN" dirty="0" smtClean="0"/>
              <a:t>:</a:t>
            </a:r>
            <a:endParaRPr lang="en-IN" dirty="0"/>
          </a:p>
          <a:p>
            <a:pPr marL="0" indent="0" algn="just">
              <a:buNone/>
            </a:pPr>
            <a:r>
              <a:rPr lang="en-US" sz="2400" dirty="0"/>
              <a:t>Evolution of Integrated Circuits- SSI, MSI, LSI and VLSI, Binary, Octal and Hexadecimal number systems and conversions, Boolean Algebra, Truth table of logic gates- AND, OR, NOT, NAND, NOR; Universal gates.</a:t>
            </a:r>
            <a:r>
              <a:rPr lang="en-IN" sz="2400" dirty="0" smtClean="0"/>
              <a:t>. </a:t>
            </a:r>
          </a:p>
          <a:p>
            <a:endParaRPr lang="en-IN" dirty="0"/>
          </a:p>
        </p:txBody>
      </p:sp>
    </p:spTree>
    <p:extLst>
      <p:ext uri="{BB962C8B-B14F-4D97-AF65-F5344CB8AC3E}">
        <p14:creationId xmlns:p14="http://schemas.microsoft.com/office/powerpoint/2010/main" val="166733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VLSI – Very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658" y="748102"/>
            <a:ext cx="9853778" cy="5632311"/>
          </a:xfrm>
          <a:prstGeom prst="rect">
            <a:avLst/>
          </a:prstGeom>
        </p:spPr>
        <p:txBody>
          <a:bodyPr wrap="square">
            <a:spAutoFit/>
          </a:bodyPr>
          <a:lstStyle/>
          <a:p>
            <a:pPr algn="just">
              <a:lnSpc>
                <a:spcPct val="150000"/>
              </a:lnSpc>
            </a:pPr>
            <a:r>
              <a:rPr lang="en-US" sz="2000" b="1" dirty="0"/>
              <a:t>Package Size</a:t>
            </a:r>
            <a:endParaRPr lang="en-US" sz="2000" dirty="0"/>
          </a:p>
          <a:p>
            <a:pPr algn="just">
              <a:lnSpc>
                <a:spcPct val="150000"/>
              </a:lnSpc>
            </a:pPr>
            <a:r>
              <a:rPr lang="en-US" sz="2000" dirty="0"/>
              <a:t>VLSI devices are typically packaged in compact and technologically advanced packages designed for efficient cooling and miniaturization. Surface-mount technology (SMT) and flip-chip packaging are common in VLSI applications.</a:t>
            </a:r>
          </a:p>
          <a:p>
            <a:pPr algn="just">
              <a:lnSpc>
                <a:spcPct val="150000"/>
              </a:lnSpc>
            </a:pPr>
            <a:r>
              <a:rPr lang="en-US" sz="2000" b="1" dirty="0"/>
              <a:t>Advantages</a:t>
            </a:r>
            <a:endParaRPr lang="en-US" sz="2000" dirty="0"/>
          </a:p>
          <a:p>
            <a:pPr algn="just">
              <a:lnSpc>
                <a:spcPct val="150000"/>
              </a:lnSpc>
            </a:pPr>
            <a:r>
              <a:rPr lang="en-US" sz="2000" dirty="0"/>
              <a:t>VLSI devices represent the pinnacle of integrated circuit technology, offering unparalleled computational power, memory capacity, and functionality. They enable the creation of cutting-edge electronics with a small physical footprint.</a:t>
            </a:r>
          </a:p>
          <a:p>
            <a:pPr algn="just">
              <a:lnSpc>
                <a:spcPct val="150000"/>
              </a:lnSpc>
            </a:pPr>
            <a:r>
              <a:rPr lang="en-US" sz="2000" b="1" dirty="0"/>
              <a:t>Limitations</a:t>
            </a:r>
            <a:endParaRPr lang="en-US" sz="2000" dirty="0"/>
          </a:p>
          <a:p>
            <a:pPr algn="just">
              <a:lnSpc>
                <a:spcPct val="150000"/>
              </a:lnSpc>
            </a:pPr>
            <a:r>
              <a:rPr lang="en-US" sz="2000" dirty="0"/>
              <a:t>Despite their capabilities, VLSI devices face challenges related to power consumption, heat dissipation, and manufacturing complexity. Designing VLSI chips requires expertise in complex electronic systems and is a resource-intensive process</a:t>
            </a:r>
            <a:r>
              <a:rPr lang="en-US" sz="2000" dirty="0" smtClean="0"/>
              <a:t>.</a:t>
            </a:r>
            <a:endParaRPr lang="en-US" sz="2000" dirty="0"/>
          </a:p>
        </p:txBody>
      </p:sp>
    </p:spTree>
    <p:extLst>
      <p:ext uri="{BB962C8B-B14F-4D97-AF65-F5344CB8AC3E}">
        <p14:creationId xmlns:p14="http://schemas.microsoft.com/office/powerpoint/2010/main" val="606150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80847" y="7937"/>
            <a:ext cx="8915400" cy="1143000"/>
          </a:xfrm>
        </p:spPr>
        <p:txBody>
          <a:bodyPr anchor="ctr"/>
          <a:lstStyle/>
          <a:p>
            <a:r>
              <a:rPr lang="en-US" sz="3200" b="1" dirty="0"/>
              <a:t>VLSI – Very Large-Scale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658" y="748102"/>
            <a:ext cx="9853778" cy="5632311"/>
          </a:xfrm>
          <a:prstGeom prst="rect">
            <a:avLst/>
          </a:prstGeom>
        </p:spPr>
        <p:txBody>
          <a:bodyPr wrap="square">
            <a:spAutoFit/>
          </a:bodyPr>
          <a:lstStyle/>
          <a:p>
            <a:pPr algn="just">
              <a:lnSpc>
                <a:spcPct val="150000"/>
              </a:lnSpc>
            </a:pPr>
            <a:r>
              <a:rPr lang="en-US" sz="2000" b="1" dirty="0"/>
              <a:t>Package Size</a:t>
            </a:r>
            <a:endParaRPr lang="en-US" sz="2000" dirty="0"/>
          </a:p>
          <a:p>
            <a:pPr algn="just">
              <a:lnSpc>
                <a:spcPct val="150000"/>
              </a:lnSpc>
            </a:pPr>
            <a:r>
              <a:rPr lang="en-US" sz="2000" dirty="0"/>
              <a:t>VLSI devices are typically packaged in compact and technologically advanced packages designed for efficient cooling and miniaturization. Surface-mount technology (SMT) and flip-chip packaging are common in VLSI applications.</a:t>
            </a:r>
          </a:p>
          <a:p>
            <a:pPr algn="just">
              <a:lnSpc>
                <a:spcPct val="150000"/>
              </a:lnSpc>
            </a:pPr>
            <a:r>
              <a:rPr lang="en-US" sz="2000" b="1" dirty="0"/>
              <a:t>Advantages</a:t>
            </a:r>
            <a:endParaRPr lang="en-US" sz="2000" dirty="0"/>
          </a:p>
          <a:p>
            <a:pPr algn="just">
              <a:lnSpc>
                <a:spcPct val="150000"/>
              </a:lnSpc>
            </a:pPr>
            <a:r>
              <a:rPr lang="en-US" sz="2000" dirty="0"/>
              <a:t>VLSI devices represent the pinnacle of integrated circuit technology, offering unparalleled computational power, memory capacity, and functionality. They enable the creation of cutting-edge electronics with a small physical footprint.</a:t>
            </a:r>
          </a:p>
          <a:p>
            <a:pPr algn="just">
              <a:lnSpc>
                <a:spcPct val="150000"/>
              </a:lnSpc>
            </a:pPr>
            <a:r>
              <a:rPr lang="en-US" sz="2000" b="1" dirty="0"/>
              <a:t>Limitations</a:t>
            </a:r>
            <a:endParaRPr lang="en-US" sz="2000" dirty="0"/>
          </a:p>
          <a:p>
            <a:pPr algn="just">
              <a:lnSpc>
                <a:spcPct val="150000"/>
              </a:lnSpc>
            </a:pPr>
            <a:r>
              <a:rPr lang="en-US" sz="2000" dirty="0"/>
              <a:t>Despite their capabilities, VLSI devices face challenges related to power consumption, heat dissipation, and manufacturing complexity. Designing VLSI chips requires expertise in complex electronic systems and is a resource-intensive process</a:t>
            </a:r>
            <a:r>
              <a:rPr lang="en-US" sz="2000" dirty="0" smtClean="0"/>
              <a:t>.</a:t>
            </a:r>
            <a:endParaRPr lang="en-US" sz="2000" dirty="0"/>
          </a:p>
        </p:txBody>
      </p:sp>
    </p:spTree>
    <p:extLst>
      <p:ext uri="{BB962C8B-B14F-4D97-AF65-F5344CB8AC3E}">
        <p14:creationId xmlns:p14="http://schemas.microsoft.com/office/powerpoint/2010/main" val="840977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826873" y="179457"/>
            <a:ext cx="4252254" cy="584775"/>
          </a:xfrm>
          <a:prstGeom prst="rect">
            <a:avLst/>
          </a:prstGeom>
        </p:spPr>
        <p:txBody>
          <a:bodyPr wrap="none">
            <a:spAutoFit/>
          </a:bodyPr>
          <a:lstStyle/>
          <a:p>
            <a:r>
              <a:rPr lang="en-US" sz="3200" b="1" dirty="0">
                <a:latin typeface="+mj-lt"/>
                <a:ea typeface="+mj-ea"/>
                <a:cs typeface="+mj-cs"/>
              </a:rPr>
              <a:t>Positional-Value System</a:t>
            </a:r>
          </a:p>
        </p:txBody>
      </p:sp>
      <p:sp>
        <p:nvSpPr>
          <p:cNvPr id="2" name="Rectangle 1"/>
          <p:cNvSpPr/>
          <p:nvPr/>
        </p:nvSpPr>
        <p:spPr>
          <a:xfrm>
            <a:off x="0" y="987250"/>
            <a:ext cx="9906000" cy="461665"/>
          </a:xfrm>
          <a:prstGeom prst="rect">
            <a:avLst/>
          </a:prstGeom>
        </p:spPr>
        <p:txBody>
          <a:bodyPr wrap="square">
            <a:spAutoFit/>
          </a:bodyPr>
          <a:lstStyle/>
          <a:p>
            <a:r>
              <a:rPr lang="en-US" sz="2400" dirty="0"/>
              <a:t>The value of a digit (“digit” from Latin word for finger) depends on its position </a:t>
            </a:r>
          </a:p>
        </p:txBody>
      </p:sp>
      <p:pic>
        <p:nvPicPr>
          <p:cNvPr id="3" name="Picture 2"/>
          <p:cNvPicPr>
            <a:picLocks noChangeAspect="1"/>
          </p:cNvPicPr>
          <p:nvPr/>
        </p:nvPicPr>
        <p:blipFill>
          <a:blip r:embed="rId2"/>
          <a:stretch>
            <a:fillRect/>
          </a:stretch>
        </p:blipFill>
        <p:spPr>
          <a:xfrm>
            <a:off x="1752600" y="2133600"/>
            <a:ext cx="5956308" cy="3542083"/>
          </a:xfrm>
          <a:prstGeom prst="rect">
            <a:avLst/>
          </a:prstGeom>
        </p:spPr>
      </p:pic>
    </p:spTree>
    <p:extLst>
      <p:ext uri="{BB962C8B-B14F-4D97-AF65-F5344CB8AC3E}">
        <p14:creationId xmlns:p14="http://schemas.microsoft.com/office/powerpoint/2010/main" val="1302182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Decimal Number System</a:t>
            </a:r>
          </a:p>
        </p:txBody>
      </p:sp>
      <p:sp>
        <p:nvSpPr>
          <p:cNvPr id="4" name="Rectangle 3"/>
          <p:cNvSpPr txBox="1">
            <a:spLocks noChangeArrowheads="1"/>
          </p:cNvSpPr>
          <p:nvPr/>
        </p:nvSpPr>
        <p:spPr>
          <a:xfrm>
            <a:off x="687387" y="1089025"/>
            <a:ext cx="8280400" cy="52339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Base (also called radix) = 10 </a:t>
            </a:r>
          </a:p>
          <a:p>
            <a:pPr lvl="1"/>
            <a:r>
              <a:rPr lang="en-US" sz="2000" dirty="0" smtClean="0">
                <a:sym typeface="Wingdings" panose="05000000000000000000" pitchFamily="2" charset="2"/>
              </a:rPr>
              <a:t>10 digits { 0, 1, 2, 3, 4, 5, 6, 7, 8, 9 }</a:t>
            </a:r>
          </a:p>
          <a:p>
            <a:r>
              <a:rPr lang="en-US" sz="2400" dirty="0" smtClean="0">
                <a:sym typeface="Wingdings" panose="05000000000000000000" pitchFamily="2" charset="2"/>
              </a:rPr>
              <a:t>Digit Position</a:t>
            </a:r>
          </a:p>
          <a:p>
            <a:pPr lvl="1"/>
            <a:r>
              <a:rPr lang="en-US" sz="2000" dirty="0" smtClean="0">
                <a:sym typeface="Wingdings" panose="05000000000000000000" pitchFamily="2" charset="2"/>
              </a:rPr>
              <a:t>Integer &amp; fraction</a:t>
            </a:r>
          </a:p>
          <a:p>
            <a:r>
              <a:rPr lang="en-US" sz="2400" dirty="0" smtClean="0">
                <a:sym typeface="Wingdings" panose="05000000000000000000" pitchFamily="2" charset="2"/>
              </a:rPr>
              <a:t>Digit Weight</a:t>
            </a:r>
          </a:p>
          <a:p>
            <a:pPr lvl="1"/>
            <a:r>
              <a:rPr lang="en-US" sz="2000" dirty="0" smtClean="0">
                <a:sym typeface="Wingdings" panose="05000000000000000000" pitchFamily="2" charset="2"/>
              </a:rPr>
              <a:t>Weight = (</a:t>
            </a:r>
            <a:r>
              <a:rPr lang="en-US" sz="2000" i="1" dirty="0" smtClean="0">
                <a:sym typeface="Wingdings" panose="05000000000000000000" pitchFamily="2" charset="2"/>
              </a:rPr>
              <a:t>Base) </a:t>
            </a:r>
            <a:r>
              <a:rPr lang="en-US" sz="2000" i="1" baseline="50000" dirty="0" smtClean="0">
                <a:sym typeface="Wingdings" panose="05000000000000000000" pitchFamily="2" charset="2"/>
              </a:rPr>
              <a:t>Position</a:t>
            </a:r>
            <a:endParaRPr lang="en-US" sz="2000" i="1" dirty="0" smtClean="0">
              <a:sym typeface="Wingdings" panose="05000000000000000000" pitchFamily="2" charset="2"/>
            </a:endParaRPr>
          </a:p>
          <a:p>
            <a:r>
              <a:rPr lang="en-US" sz="2400" dirty="0" smtClean="0">
                <a:sym typeface="Wingdings" panose="05000000000000000000" pitchFamily="2" charset="2"/>
              </a:rPr>
              <a:t>Magnitude</a:t>
            </a:r>
          </a:p>
          <a:p>
            <a:pPr lvl="1"/>
            <a:r>
              <a:rPr lang="en-US" sz="2000" dirty="0" smtClean="0">
                <a:sym typeface="Wingdings" panose="05000000000000000000" pitchFamily="2" charset="2"/>
              </a:rPr>
              <a:t>Sum of “</a:t>
            </a:r>
            <a:r>
              <a:rPr lang="en-US" sz="2000" i="1" dirty="0" smtClean="0">
                <a:sym typeface="Wingdings" panose="05000000000000000000" pitchFamily="2" charset="2"/>
              </a:rPr>
              <a:t>Digit</a:t>
            </a:r>
            <a:r>
              <a:rPr lang="en-US" sz="2000" dirty="0" smtClean="0">
                <a:sym typeface="Wingdings" panose="05000000000000000000" pitchFamily="2" charset="2"/>
              </a:rPr>
              <a:t> x </a:t>
            </a:r>
            <a:r>
              <a:rPr lang="en-US" sz="2000" i="1" dirty="0" smtClean="0">
                <a:sym typeface="Wingdings" panose="05000000000000000000" pitchFamily="2" charset="2"/>
              </a:rPr>
              <a:t>Weight</a:t>
            </a:r>
            <a:r>
              <a:rPr lang="en-US" sz="2000" dirty="0" smtClean="0">
                <a:sym typeface="Wingdings" panose="05000000000000000000" pitchFamily="2" charset="2"/>
              </a:rPr>
              <a:t>”</a:t>
            </a:r>
          </a:p>
          <a:p>
            <a:r>
              <a:rPr lang="en-US" sz="2400" dirty="0" smtClean="0">
                <a:sym typeface="Wingdings" panose="05000000000000000000" pitchFamily="2" charset="2"/>
              </a:rPr>
              <a:t>Formal Notation</a:t>
            </a:r>
          </a:p>
        </p:txBody>
      </p:sp>
      <p:grpSp>
        <p:nvGrpSpPr>
          <p:cNvPr id="6" name="Group 5"/>
          <p:cNvGrpSpPr>
            <a:grpSpLocks/>
          </p:cNvGrpSpPr>
          <p:nvPr/>
        </p:nvGrpSpPr>
        <p:grpSpPr bwMode="auto">
          <a:xfrm>
            <a:off x="6088062" y="2352675"/>
            <a:ext cx="2879725" cy="900113"/>
            <a:chOff x="3674" y="1482"/>
            <a:chExt cx="1814" cy="567"/>
          </a:xfrm>
        </p:grpSpPr>
        <p:sp>
          <p:nvSpPr>
            <p:cNvPr id="7"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8"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9"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0" name="Oval 9"/>
            <p:cNvSpPr>
              <a:spLocks noChangeArrowheads="1"/>
            </p:cNvSpPr>
            <p:nvPr/>
          </p:nvSpPr>
          <p:spPr bwMode="auto">
            <a:xfrm>
              <a:off x="4695" y="1935"/>
              <a:ext cx="113" cy="114"/>
            </a:xfrm>
            <a:prstGeom prst="ellipse">
              <a:avLst/>
            </a:prstGeom>
            <a:solidFill>
              <a:schemeClr val="tx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1"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2" name="Text Box 11"/>
            <p:cNvSpPr txBox="1">
              <a:spLocks noChangeArrowheads="1"/>
            </p:cNvSpPr>
            <p:nvPr/>
          </p:nvSpPr>
          <p:spPr bwMode="auto">
            <a:xfrm>
              <a:off x="4014" y="1482"/>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3" name="Text Box 12"/>
            <p:cNvSpPr txBox="1">
              <a:spLocks noChangeArrowheads="1"/>
            </p:cNvSpPr>
            <p:nvPr/>
          </p:nvSpPr>
          <p:spPr bwMode="auto">
            <a:xfrm>
              <a:off x="4355" y="1482"/>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0</a:t>
              </a:r>
            </a:p>
          </p:txBody>
        </p:sp>
        <p:sp>
          <p:nvSpPr>
            <p:cNvPr id="14" name="Text Box 13"/>
            <p:cNvSpPr txBox="1">
              <a:spLocks noChangeArrowheads="1"/>
            </p:cNvSpPr>
            <p:nvPr/>
          </p:nvSpPr>
          <p:spPr bwMode="auto">
            <a:xfrm>
              <a:off x="4922" y="1482"/>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5" name="Text Box 14"/>
            <p:cNvSpPr txBox="1">
              <a:spLocks noChangeArrowheads="1"/>
            </p:cNvSpPr>
            <p:nvPr/>
          </p:nvSpPr>
          <p:spPr bwMode="auto">
            <a:xfrm>
              <a:off x="3674" y="1482"/>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16" name="Rectangle 15"/>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7" name="Text Box 16"/>
            <p:cNvSpPr txBox="1">
              <a:spLocks noChangeArrowheads="1"/>
            </p:cNvSpPr>
            <p:nvPr/>
          </p:nvSpPr>
          <p:spPr bwMode="auto">
            <a:xfrm>
              <a:off x="5261" y="1482"/>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grpSp>
      <p:sp>
        <p:nvSpPr>
          <p:cNvPr id="18" name="Text Box 17"/>
          <p:cNvSpPr txBox="1">
            <a:spLocks noChangeArrowheads="1"/>
          </p:cNvSpPr>
          <p:nvPr/>
        </p:nvSpPr>
        <p:spPr bwMode="auto">
          <a:xfrm>
            <a:off x="6088062"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5</a:t>
            </a:r>
          </a:p>
        </p:txBody>
      </p:sp>
      <p:sp>
        <p:nvSpPr>
          <p:cNvPr id="19" name="Text Box 18"/>
          <p:cNvSpPr txBox="1">
            <a:spLocks noChangeArrowheads="1"/>
          </p:cNvSpPr>
          <p:nvPr/>
        </p:nvSpPr>
        <p:spPr bwMode="auto">
          <a:xfrm>
            <a:off x="6627812"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20" name="Text Box 19"/>
          <p:cNvSpPr txBox="1">
            <a:spLocks noChangeArrowheads="1"/>
          </p:cNvSpPr>
          <p:nvPr/>
        </p:nvSpPr>
        <p:spPr bwMode="auto">
          <a:xfrm>
            <a:off x="7167562"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2</a:t>
            </a:r>
          </a:p>
        </p:txBody>
      </p:sp>
      <p:sp>
        <p:nvSpPr>
          <p:cNvPr id="21" name="Text Box 20"/>
          <p:cNvSpPr txBox="1">
            <a:spLocks noChangeArrowheads="1"/>
          </p:cNvSpPr>
          <p:nvPr/>
        </p:nvSpPr>
        <p:spPr bwMode="auto">
          <a:xfrm>
            <a:off x="8067675"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7</a:t>
            </a:r>
          </a:p>
        </p:txBody>
      </p:sp>
      <p:sp>
        <p:nvSpPr>
          <p:cNvPr id="22" name="Text Box 21"/>
          <p:cNvSpPr txBox="1">
            <a:spLocks noChangeArrowheads="1"/>
          </p:cNvSpPr>
          <p:nvPr/>
        </p:nvSpPr>
        <p:spPr bwMode="auto">
          <a:xfrm>
            <a:off x="8607425"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4</a:t>
            </a:r>
          </a:p>
        </p:txBody>
      </p:sp>
      <p:grpSp>
        <p:nvGrpSpPr>
          <p:cNvPr id="23" name="Group 22"/>
          <p:cNvGrpSpPr>
            <a:grpSpLocks/>
          </p:cNvGrpSpPr>
          <p:nvPr/>
        </p:nvGrpSpPr>
        <p:grpSpPr bwMode="auto">
          <a:xfrm>
            <a:off x="5984875" y="3613150"/>
            <a:ext cx="3062287" cy="900113"/>
            <a:chOff x="3609" y="2387"/>
            <a:chExt cx="1929" cy="567"/>
          </a:xfrm>
        </p:grpSpPr>
        <p:sp>
          <p:nvSpPr>
            <p:cNvPr id="24" name="Rectangle 23"/>
            <p:cNvSpPr>
              <a:spLocks noChangeArrowheads="1"/>
            </p:cNvSpPr>
            <p:nvPr/>
          </p:nvSpPr>
          <p:spPr bwMode="auto">
            <a:xfrm>
              <a:off x="4014" y="2614"/>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5" name="Rectangle 24"/>
            <p:cNvSpPr>
              <a:spLocks noChangeArrowheads="1"/>
            </p:cNvSpPr>
            <p:nvPr/>
          </p:nvSpPr>
          <p:spPr bwMode="auto">
            <a:xfrm>
              <a:off x="4355" y="2614"/>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6" name="Oval 25"/>
            <p:cNvSpPr>
              <a:spLocks noChangeArrowheads="1"/>
            </p:cNvSpPr>
            <p:nvPr/>
          </p:nvSpPr>
          <p:spPr bwMode="auto">
            <a:xfrm>
              <a:off x="4695" y="2840"/>
              <a:ext cx="113" cy="114"/>
            </a:xfrm>
            <a:prstGeom prst="ellipse">
              <a:avLst/>
            </a:prstGeom>
            <a:solidFill>
              <a:schemeClr val="tx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7" name="Rectangle 26"/>
            <p:cNvSpPr>
              <a:spLocks noChangeArrowheads="1"/>
            </p:cNvSpPr>
            <p:nvPr/>
          </p:nvSpPr>
          <p:spPr bwMode="auto">
            <a:xfrm>
              <a:off x="4922" y="2614"/>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8" name="Text Box 27"/>
            <p:cNvSpPr txBox="1">
              <a:spLocks noChangeArrowheads="1"/>
            </p:cNvSpPr>
            <p:nvPr/>
          </p:nvSpPr>
          <p:spPr bwMode="auto">
            <a:xfrm>
              <a:off x="4014" y="238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10</a:t>
              </a:r>
            </a:p>
          </p:txBody>
        </p:sp>
        <p:sp>
          <p:nvSpPr>
            <p:cNvPr id="29" name="Text Box 28"/>
            <p:cNvSpPr txBox="1">
              <a:spLocks noChangeArrowheads="1"/>
            </p:cNvSpPr>
            <p:nvPr/>
          </p:nvSpPr>
          <p:spPr bwMode="auto">
            <a:xfrm>
              <a:off x="4355" y="238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a:t>
              </a:r>
            </a:p>
          </p:txBody>
        </p:sp>
        <p:sp>
          <p:nvSpPr>
            <p:cNvPr id="30" name="Text Box 29"/>
            <p:cNvSpPr txBox="1">
              <a:spLocks noChangeArrowheads="1"/>
            </p:cNvSpPr>
            <p:nvPr/>
          </p:nvSpPr>
          <p:spPr bwMode="auto">
            <a:xfrm>
              <a:off x="4922" y="238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0.1</a:t>
              </a:r>
            </a:p>
          </p:txBody>
        </p:sp>
        <p:sp>
          <p:nvSpPr>
            <p:cNvPr id="31" name="Text Box 30"/>
            <p:cNvSpPr txBox="1">
              <a:spLocks noChangeArrowheads="1"/>
            </p:cNvSpPr>
            <p:nvPr/>
          </p:nvSpPr>
          <p:spPr bwMode="auto">
            <a:xfrm>
              <a:off x="3609" y="2387"/>
              <a:ext cx="3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100</a:t>
              </a:r>
            </a:p>
          </p:txBody>
        </p:sp>
        <p:sp>
          <p:nvSpPr>
            <p:cNvPr id="32" name="Rectangle 31"/>
            <p:cNvSpPr>
              <a:spLocks noChangeArrowheads="1"/>
            </p:cNvSpPr>
            <p:nvPr/>
          </p:nvSpPr>
          <p:spPr bwMode="auto">
            <a:xfrm>
              <a:off x="5261" y="2614"/>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33" name="Text Box 32"/>
            <p:cNvSpPr txBox="1">
              <a:spLocks noChangeArrowheads="1"/>
            </p:cNvSpPr>
            <p:nvPr/>
          </p:nvSpPr>
          <p:spPr bwMode="auto">
            <a:xfrm>
              <a:off x="5197" y="2387"/>
              <a:ext cx="3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0.01</a:t>
              </a:r>
            </a:p>
          </p:txBody>
        </p:sp>
        <p:sp>
          <p:nvSpPr>
            <p:cNvPr id="34" name="Rectangle 33"/>
            <p:cNvSpPr>
              <a:spLocks noChangeArrowheads="1"/>
            </p:cNvSpPr>
            <p:nvPr/>
          </p:nvSpPr>
          <p:spPr bwMode="auto">
            <a:xfrm>
              <a:off x="3674" y="2614"/>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grpSp>
      <p:grpSp>
        <p:nvGrpSpPr>
          <p:cNvPr id="35" name="Group 34"/>
          <p:cNvGrpSpPr>
            <a:grpSpLocks/>
          </p:cNvGrpSpPr>
          <p:nvPr/>
        </p:nvGrpSpPr>
        <p:grpSpPr bwMode="auto">
          <a:xfrm>
            <a:off x="5907087" y="4873625"/>
            <a:ext cx="3176588" cy="247650"/>
            <a:chOff x="3560" y="3181"/>
            <a:chExt cx="2001" cy="156"/>
          </a:xfrm>
        </p:grpSpPr>
        <p:sp>
          <p:nvSpPr>
            <p:cNvPr id="36" name="Text Box 35"/>
            <p:cNvSpPr txBox="1">
              <a:spLocks noChangeArrowheads="1"/>
            </p:cNvSpPr>
            <p:nvPr/>
          </p:nvSpPr>
          <p:spPr bwMode="auto">
            <a:xfrm>
              <a:off x="3560" y="3181"/>
              <a:ext cx="3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500</a:t>
              </a:r>
            </a:p>
          </p:txBody>
        </p:sp>
        <p:sp>
          <p:nvSpPr>
            <p:cNvPr id="37" name="Text Box 36"/>
            <p:cNvSpPr txBox="1">
              <a:spLocks noChangeArrowheads="1"/>
            </p:cNvSpPr>
            <p:nvPr/>
          </p:nvSpPr>
          <p:spPr bwMode="auto">
            <a:xfrm>
              <a:off x="4014" y="3181"/>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10</a:t>
              </a:r>
            </a:p>
          </p:txBody>
        </p:sp>
        <p:sp>
          <p:nvSpPr>
            <p:cNvPr id="38" name="Text Box 37"/>
            <p:cNvSpPr txBox="1">
              <a:spLocks noChangeArrowheads="1"/>
            </p:cNvSpPr>
            <p:nvPr/>
          </p:nvSpPr>
          <p:spPr bwMode="auto">
            <a:xfrm>
              <a:off x="4354" y="3181"/>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2</a:t>
              </a:r>
            </a:p>
          </p:txBody>
        </p:sp>
        <p:sp>
          <p:nvSpPr>
            <p:cNvPr id="39" name="Text Box 38"/>
            <p:cNvSpPr txBox="1">
              <a:spLocks noChangeArrowheads="1"/>
            </p:cNvSpPr>
            <p:nvPr/>
          </p:nvSpPr>
          <p:spPr bwMode="auto">
            <a:xfrm>
              <a:off x="4921" y="3181"/>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0.7</a:t>
              </a:r>
            </a:p>
          </p:txBody>
        </p:sp>
        <p:sp>
          <p:nvSpPr>
            <p:cNvPr id="40" name="Text Box 39"/>
            <p:cNvSpPr txBox="1">
              <a:spLocks noChangeArrowheads="1"/>
            </p:cNvSpPr>
            <p:nvPr/>
          </p:nvSpPr>
          <p:spPr bwMode="auto">
            <a:xfrm>
              <a:off x="5220" y="3181"/>
              <a:ext cx="3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0.04</a:t>
              </a:r>
            </a:p>
          </p:txBody>
        </p:sp>
      </p:grpSp>
      <p:sp>
        <p:nvSpPr>
          <p:cNvPr id="41" name="Text Box 40"/>
          <p:cNvSpPr txBox="1">
            <a:spLocks noChangeArrowheads="1"/>
          </p:cNvSpPr>
          <p:nvPr/>
        </p:nvSpPr>
        <p:spPr bwMode="auto">
          <a:xfrm>
            <a:off x="5548312" y="5413375"/>
            <a:ext cx="367188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1800" b="1" u="none">
                <a:solidFill>
                  <a:schemeClr val="accent1"/>
                </a:solidFill>
                <a:latin typeface="Arial" panose="020B0604020202020204" pitchFamily="34" charset="0"/>
                <a:cs typeface="Arial" panose="020B0604020202020204" pitchFamily="34" charset="0"/>
              </a:rPr>
              <a:t>d</a:t>
            </a:r>
            <a:r>
              <a:rPr lang="en-US" sz="1800" b="1" i="0" u="none" baseline="-25000">
                <a:solidFill>
                  <a:schemeClr val="accent2"/>
                </a:solidFill>
                <a:latin typeface="Arial" panose="020B0604020202020204" pitchFamily="34" charset="0"/>
                <a:cs typeface="Arial" panose="020B0604020202020204" pitchFamily="34" charset="0"/>
              </a:rPr>
              <a:t>2</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tx1"/>
                </a:solidFill>
                <a:latin typeface="Arial" panose="020B0604020202020204" pitchFamily="34" charset="0"/>
                <a:cs typeface="Arial" panose="020B0604020202020204" pitchFamily="34" charset="0"/>
              </a:rPr>
              <a:t>B</a:t>
            </a:r>
            <a:r>
              <a:rPr lang="en-US" sz="1800" b="1" i="0" u="none" baseline="50000">
                <a:solidFill>
                  <a:schemeClr val="accent2"/>
                </a:solidFill>
                <a:latin typeface="Arial" panose="020B0604020202020204" pitchFamily="34" charset="0"/>
                <a:cs typeface="Arial" panose="020B0604020202020204" pitchFamily="34" charset="0"/>
              </a:rPr>
              <a:t>2</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accent1"/>
                </a:solidFill>
                <a:latin typeface="Arial" panose="020B0604020202020204" pitchFamily="34" charset="0"/>
                <a:cs typeface="Arial" panose="020B0604020202020204" pitchFamily="34" charset="0"/>
              </a:rPr>
              <a:t>d</a:t>
            </a:r>
            <a:r>
              <a:rPr lang="en-US" sz="1800" b="1" i="0" u="none" baseline="-25000">
                <a:solidFill>
                  <a:schemeClr val="accent2"/>
                </a:solidFill>
                <a:latin typeface="Arial" panose="020B0604020202020204" pitchFamily="34" charset="0"/>
                <a:cs typeface="Arial" panose="020B0604020202020204" pitchFamily="34" charset="0"/>
              </a:rPr>
              <a:t>1</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tx1"/>
                </a:solidFill>
                <a:latin typeface="Arial" panose="020B0604020202020204" pitchFamily="34" charset="0"/>
                <a:cs typeface="Arial" panose="020B0604020202020204" pitchFamily="34" charset="0"/>
              </a:rPr>
              <a:t>B</a:t>
            </a:r>
            <a:r>
              <a:rPr lang="en-US" sz="1800" b="1" i="0" u="none" baseline="50000">
                <a:solidFill>
                  <a:schemeClr val="accent2"/>
                </a:solidFill>
                <a:latin typeface="Arial" panose="020B0604020202020204" pitchFamily="34" charset="0"/>
                <a:cs typeface="Arial" panose="020B0604020202020204" pitchFamily="34" charset="0"/>
              </a:rPr>
              <a:t>1</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accent1"/>
                </a:solidFill>
                <a:latin typeface="Arial" panose="020B0604020202020204" pitchFamily="34" charset="0"/>
                <a:cs typeface="Arial" panose="020B0604020202020204" pitchFamily="34" charset="0"/>
              </a:rPr>
              <a:t>d</a:t>
            </a:r>
            <a:r>
              <a:rPr lang="en-US" sz="1800" b="1" i="0" u="none" baseline="-25000">
                <a:solidFill>
                  <a:schemeClr val="accent2"/>
                </a:solidFill>
                <a:latin typeface="Arial" panose="020B0604020202020204" pitchFamily="34" charset="0"/>
                <a:cs typeface="Arial" panose="020B0604020202020204" pitchFamily="34" charset="0"/>
              </a:rPr>
              <a:t>0</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tx1"/>
                </a:solidFill>
                <a:latin typeface="Arial" panose="020B0604020202020204" pitchFamily="34" charset="0"/>
                <a:cs typeface="Arial" panose="020B0604020202020204" pitchFamily="34" charset="0"/>
              </a:rPr>
              <a:t>B</a:t>
            </a:r>
            <a:r>
              <a:rPr lang="en-US" sz="1800" b="1" i="0" u="none" baseline="50000">
                <a:solidFill>
                  <a:schemeClr val="accent2"/>
                </a:solidFill>
                <a:latin typeface="Arial" panose="020B0604020202020204" pitchFamily="34" charset="0"/>
                <a:cs typeface="Arial" panose="020B0604020202020204" pitchFamily="34" charset="0"/>
              </a:rPr>
              <a:t>0</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accent1"/>
                </a:solidFill>
                <a:latin typeface="Arial" panose="020B0604020202020204" pitchFamily="34" charset="0"/>
                <a:cs typeface="Arial" panose="020B0604020202020204" pitchFamily="34" charset="0"/>
              </a:rPr>
              <a:t>d</a:t>
            </a:r>
            <a:r>
              <a:rPr lang="en-US" sz="1800" b="1" i="0" u="none" baseline="-25000">
                <a:solidFill>
                  <a:schemeClr val="accent2"/>
                </a:solidFill>
                <a:latin typeface="Arial" panose="020B0604020202020204" pitchFamily="34" charset="0"/>
                <a:cs typeface="Arial" panose="020B0604020202020204" pitchFamily="34" charset="0"/>
              </a:rPr>
              <a:t>-1</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tx1"/>
                </a:solidFill>
                <a:latin typeface="Arial" panose="020B0604020202020204" pitchFamily="34" charset="0"/>
                <a:cs typeface="Arial" panose="020B0604020202020204" pitchFamily="34" charset="0"/>
              </a:rPr>
              <a:t>B</a:t>
            </a:r>
            <a:r>
              <a:rPr lang="en-US" sz="1800" b="1" i="0" u="none" baseline="50000">
                <a:solidFill>
                  <a:schemeClr val="accent2"/>
                </a:solidFill>
                <a:latin typeface="Arial" panose="020B0604020202020204" pitchFamily="34" charset="0"/>
                <a:cs typeface="Arial" panose="020B0604020202020204" pitchFamily="34" charset="0"/>
              </a:rPr>
              <a:t>-1</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accent1"/>
                </a:solidFill>
                <a:latin typeface="Arial" panose="020B0604020202020204" pitchFamily="34" charset="0"/>
                <a:cs typeface="Arial" panose="020B0604020202020204" pitchFamily="34" charset="0"/>
              </a:rPr>
              <a:t>d</a:t>
            </a:r>
            <a:r>
              <a:rPr lang="en-US" sz="1800" b="1" i="0" u="none" baseline="-25000">
                <a:solidFill>
                  <a:schemeClr val="accent2"/>
                </a:solidFill>
                <a:latin typeface="Arial" panose="020B0604020202020204" pitchFamily="34" charset="0"/>
                <a:cs typeface="Arial" panose="020B0604020202020204" pitchFamily="34" charset="0"/>
              </a:rPr>
              <a:t>-2</a:t>
            </a:r>
            <a:r>
              <a:rPr lang="en-US" sz="1800" b="1" i="0" u="none">
                <a:solidFill>
                  <a:schemeClr val="tx1"/>
                </a:solidFill>
                <a:latin typeface="Arial" panose="020B0604020202020204" pitchFamily="34" charset="0"/>
                <a:cs typeface="Arial" panose="020B0604020202020204" pitchFamily="34" charset="0"/>
              </a:rPr>
              <a:t>*</a:t>
            </a:r>
            <a:r>
              <a:rPr lang="en-US" sz="1800" b="1" u="none">
                <a:solidFill>
                  <a:schemeClr val="tx1"/>
                </a:solidFill>
                <a:latin typeface="Arial" panose="020B0604020202020204" pitchFamily="34" charset="0"/>
                <a:cs typeface="Arial" panose="020B0604020202020204" pitchFamily="34" charset="0"/>
              </a:rPr>
              <a:t>B</a:t>
            </a:r>
            <a:r>
              <a:rPr lang="en-US" sz="1800" b="1" i="0" u="none" baseline="50000">
                <a:solidFill>
                  <a:schemeClr val="accent2"/>
                </a:solidFill>
                <a:latin typeface="Arial" panose="020B0604020202020204" pitchFamily="34" charset="0"/>
                <a:cs typeface="Arial" panose="020B0604020202020204" pitchFamily="34" charset="0"/>
              </a:rPr>
              <a:t>-2</a:t>
            </a:r>
          </a:p>
        </p:txBody>
      </p:sp>
      <p:sp>
        <p:nvSpPr>
          <p:cNvPr id="42" name="Text Box 41"/>
          <p:cNvSpPr txBox="1">
            <a:spLocks noChangeArrowheads="1"/>
          </p:cNvSpPr>
          <p:nvPr/>
        </p:nvSpPr>
        <p:spPr bwMode="auto">
          <a:xfrm>
            <a:off x="6988175" y="5949950"/>
            <a:ext cx="1439862"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400" b="1" i="0" u="none">
                <a:solidFill>
                  <a:schemeClr val="tx1"/>
                </a:solidFill>
                <a:latin typeface="Arial" panose="020B0604020202020204" pitchFamily="34" charset="0"/>
                <a:cs typeface="Arial" panose="020B0604020202020204" pitchFamily="34" charset="0"/>
              </a:rPr>
              <a:t>(</a:t>
            </a:r>
            <a:r>
              <a:rPr lang="en-US" sz="2400" b="1" i="0" u="none">
                <a:solidFill>
                  <a:schemeClr val="accent1"/>
                </a:solidFill>
                <a:latin typeface="Arial" panose="020B0604020202020204" pitchFamily="34" charset="0"/>
                <a:cs typeface="Arial" panose="020B0604020202020204" pitchFamily="34" charset="0"/>
              </a:rPr>
              <a:t>512</a:t>
            </a:r>
            <a:r>
              <a:rPr lang="en-US" sz="2400" b="1" i="0" u="none">
                <a:solidFill>
                  <a:schemeClr val="tx1"/>
                </a:solidFill>
                <a:latin typeface="Arial" panose="020B0604020202020204" pitchFamily="34" charset="0"/>
                <a:cs typeface="Arial" panose="020B0604020202020204" pitchFamily="34" charset="0"/>
              </a:rPr>
              <a:t>.</a:t>
            </a:r>
            <a:r>
              <a:rPr lang="en-US" sz="2400" b="1" i="0" u="none">
                <a:solidFill>
                  <a:schemeClr val="accent1"/>
                </a:solidFill>
                <a:latin typeface="Arial" panose="020B0604020202020204" pitchFamily="34" charset="0"/>
                <a:cs typeface="Arial" panose="020B0604020202020204" pitchFamily="34" charset="0"/>
              </a:rPr>
              <a:t>74</a:t>
            </a:r>
            <a:r>
              <a:rPr lang="en-US" sz="2400" b="1" i="0" u="none">
                <a:solidFill>
                  <a:schemeClr val="tx1"/>
                </a:solidFill>
                <a:latin typeface="Arial" panose="020B0604020202020204" pitchFamily="34" charset="0"/>
                <a:cs typeface="Arial" panose="020B0604020202020204" pitchFamily="34" charset="0"/>
              </a:rPr>
              <a:t>)</a:t>
            </a:r>
            <a:r>
              <a:rPr lang="en-US" sz="2400" b="1" i="0" u="none" baseline="-25000">
                <a:solidFill>
                  <a:schemeClr val="accent2"/>
                </a:solidFill>
                <a:latin typeface="Arial" panose="020B0604020202020204" pitchFamily="34" charset="0"/>
                <a:cs typeface="Arial" panose="020B0604020202020204" pitchFamily="34" charset="0"/>
              </a:rPr>
              <a:t>10</a:t>
            </a:r>
          </a:p>
        </p:txBody>
      </p:sp>
      <p:grpSp>
        <p:nvGrpSpPr>
          <p:cNvPr id="43" name="Group 42"/>
          <p:cNvGrpSpPr>
            <a:grpSpLocks/>
          </p:cNvGrpSpPr>
          <p:nvPr/>
        </p:nvGrpSpPr>
        <p:grpSpPr bwMode="auto">
          <a:xfrm>
            <a:off x="6807200" y="1089025"/>
            <a:ext cx="1981200" cy="900113"/>
            <a:chOff x="3787" y="572"/>
            <a:chExt cx="1670" cy="858"/>
          </a:xfrm>
        </p:grpSpPr>
        <p:pic>
          <p:nvPicPr>
            <p:cNvPr id="44" name="Picture 43" descr="NA0212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 y="572"/>
              <a:ext cx="75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a:grpSpLocks/>
            </p:cNvGrpSpPr>
            <p:nvPr/>
          </p:nvGrpSpPr>
          <p:grpSpPr bwMode="auto">
            <a:xfrm flipH="1">
              <a:off x="3787" y="572"/>
              <a:ext cx="752" cy="851"/>
              <a:chOff x="3023" y="3024"/>
              <a:chExt cx="752" cy="851"/>
            </a:xfrm>
          </p:grpSpPr>
          <p:grpSp>
            <p:nvGrpSpPr>
              <p:cNvPr id="46" name="Group 45"/>
              <p:cNvGrpSpPr>
                <a:grpSpLocks/>
              </p:cNvGrpSpPr>
              <p:nvPr/>
            </p:nvGrpSpPr>
            <p:grpSpPr bwMode="auto">
              <a:xfrm>
                <a:off x="3174" y="3095"/>
                <a:ext cx="601" cy="779"/>
                <a:chOff x="3174" y="3095"/>
                <a:chExt cx="601" cy="779"/>
              </a:xfrm>
            </p:grpSpPr>
            <p:sp>
              <p:nvSpPr>
                <p:cNvPr id="286" name="Freeform 46"/>
                <p:cNvSpPr>
                  <a:spLocks/>
                </p:cNvSpPr>
                <p:nvPr/>
              </p:nvSpPr>
              <p:spPr bwMode="auto">
                <a:xfrm>
                  <a:off x="3175" y="3095"/>
                  <a:ext cx="599" cy="779"/>
                </a:xfrm>
                <a:custGeom>
                  <a:avLst/>
                  <a:gdLst>
                    <a:gd name="T0" fmla="*/ 116 w 1797"/>
                    <a:gd name="T1" fmla="*/ 755 h 3116"/>
                    <a:gd name="T2" fmla="*/ 45 w 1797"/>
                    <a:gd name="T3" fmla="*/ 670 h 3116"/>
                    <a:gd name="T4" fmla="*/ 61 w 1797"/>
                    <a:gd name="T5" fmla="*/ 587 h 3116"/>
                    <a:gd name="T6" fmla="*/ 113 w 1797"/>
                    <a:gd name="T7" fmla="*/ 552 h 3116"/>
                    <a:gd name="T8" fmla="*/ 122 w 1797"/>
                    <a:gd name="T9" fmla="*/ 542 h 3116"/>
                    <a:gd name="T10" fmla="*/ 133 w 1797"/>
                    <a:gd name="T11" fmla="*/ 504 h 3116"/>
                    <a:gd name="T12" fmla="*/ 120 w 1797"/>
                    <a:gd name="T13" fmla="*/ 418 h 3116"/>
                    <a:gd name="T14" fmla="*/ 109 w 1797"/>
                    <a:gd name="T15" fmla="*/ 368 h 3116"/>
                    <a:gd name="T16" fmla="*/ 77 w 1797"/>
                    <a:gd name="T17" fmla="*/ 318 h 3116"/>
                    <a:gd name="T18" fmla="*/ 36 w 1797"/>
                    <a:gd name="T19" fmla="*/ 211 h 3116"/>
                    <a:gd name="T20" fmla="*/ 14 w 1797"/>
                    <a:gd name="T21" fmla="*/ 156 h 3116"/>
                    <a:gd name="T22" fmla="*/ 0 w 1797"/>
                    <a:gd name="T23" fmla="*/ 59 h 3116"/>
                    <a:gd name="T24" fmla="*/ 21 w 1797"/>
                    <a:gd name="T25" fmla="*/ 20 h 3116"/>
                    <a:gd name="T26" fmla="*/ 37 w 1797"/>
                    <a:gd name="T27" fmla="*/ 2 h 3116"/>
                    <a:gd name="T28" fmla="*/ 75 w 1797"/>
                    <a:gd name="T29" fmla="*/ 13 h 3116"/>
                    <a:gd name="T30" fmla="*/ 83 w 1797"/>
                    <a:gd name="T31" fmla="*/ 55 h 3116"/>
                    <a:gd name="T32" fmla="*/ 102 w 1797"/>
                    <a:gd name="T33" fmla="*/ 119 h 3116"/>
                    <a:gd name="T34" fmla="*/ 113 w 1797"/>
                    <a:gd name="T35" fmla="*/ 169 h 3116"/>
                    <a:gd name="T36" fmla="*/ 134 w 1797"/>
                    <a:gd name="T37" fmla="*/ 252 h 3116"/>
                    <a:gd name="T38" fmla="*/ 144 w 1797"/>
                    <a:gd name="T39" fmla="*/ 280 h 3116"/>
                    <a:gd name="T40" fmla="*/ 214 w 1797"/>
                    <a:gd name="T41" fmla="*/ 352 h 3116"/>
                    <a:gd name="T42" fmla="*/ 289 w 1797"/>
                    <a:gd name="T43" fmla="*/ 369 h 3116"/>
                    <a:gd name="T44" fmla="*/ 323 w 1797"/>
                    <a:gd name="T45" fmla="*/ 370 h 3116"/>
                    <a:gd name="T46" fmla="*/ 419 w 1797"/>
                    <a:gd name="T47" fmla="*/ 368 h 3116"/>
                    <a:gd name="T48" fmla="*/ 448 w 1797"/>
                    <a:gd name="T49" fmla="*/ 356 h 3116"/>
                    <a:gd name="T50" fmla="*/ 490 w 1797"/>
                    <a:gd name="T51" fmla="*/ 272 h 3116"/>
                    <a:gd name="T52" fmla="*/ 503 w 1797"/>
                    <a:gd name="T53" fmla="*/ 247 h 3116"/>
                    <a:gd name="T54" fmla="*/ 527 w 1797"/>
                    <a:gd name="T55" fmla="*/ 214 h 3116"/>
                    <a:gd name="T56" fmla="*/ 529 w 1797"/>
                    <a:gd name="T57" fmla="*/ 210 h 3116"/>
                    <a:gd name="T58" fmla="*/ 531 w 1797"/>
                    <a:gd name="T59" fmla="*/ 204 h 3116"/>
                    <a:gd name="T60" fmla="*/ 536 w 1797"/>
                    <a:gd name="T61" fmla="*/ 169 h 3116"/>
                    <a:gd name="T62" fmla="*/ 543 w 1797"/>
                    <a:gd name="T63" fmla="*/ 160 h 3116"/>
                    <a:gd name="T64" fmla="*/ 549 w 1797"/>
                    <a:gd name="T65" fmla="*/ 153 h 3116"/>
                    <a:gd name="T66" fmla="*/ 578 w 1797"/>
                    <a:gd name="T67" fmla="*/ 166 h 3116"/>
                    <a:gd name="T68" fmla="*/ 582 w 1797"/>
                    <a:gd name="T69" fmla="*/ 162 h 3116"/>
                    <a:gd name="T70" fmla="*/ 586 w 1797"/>
                    <a:gd name="T71" fmla="*/ 221 h 3116"/>
                    <a:gd name="T72" fmla="*/ 569 w 1797"/>
                    <a:gd name="T73" fmla="*/ 280 h 3116"/>
                    <a:gd name="T74" fmla="*/ 567 w 1797"/>
                    <a:gd name="T75" fmla="*/ 297 h 3116"/>
                    <a:gd name="T76" fmla="*/ 548 w 1797"/>
                    <a:gd name="T77" fmla="*/ 305 h 3116"/>
                    <a:gd name="T78" fmla="*/ 524 w 1797"/>
                    <a:gd name="T79" fmla="*/ 360 h 3116"/>
                    <a:gd name="T80" fmla="*/ 508 w 1797"/>
                    <a:gd name="T81" fmla="*/ 398 h 3116"/>
                    <a:gd name="T82" fmla="*/ 497 w 1797"/>
                    <a:gd name="T83" fmla="*/ 415 h 3116"/>
                    <a:gd name="T84" fmla="*/ 514 w 1797"/>
                    <a:gd name="T85" fmla="*/ 473 h 3116"/>
                    <a:gd name="T86" fmla="*/ 524 w 1797"/>
                    <a:gd name="T87" fmla="*/ 507 h 3116"/>
                    <a:gd name="T88" fmla="*/ 499 w 1797"/>
                    <a:gd name="T89" fmla="*/ 594 h 3116"/>
                    <a:gd name="T90" fmla="*/ 492 w 1797"/>
                    <a:gd name="T91" fmla="*/ 647 h 3116"/>
                    <a:gd name="T92" fmla="*/ 476 w 1797"/>
                    <a:gd name="T93" fmla="*/ 693 h 3116"/>
                    <a:gd name="T94" fmla="*/ 456 w 1797"/>
                    <a:gd name="T95" fmla="*/ 726 h 3116"/>
                    <a:gd name="T96" fmla="*/ 436 w 1797"/>
                    <a:gd name="T97" fmla="*/ 757 h 3116"/>
                    <a:gd name="T98" fmla="*/ 388 w 1797"/>
                    <a:gd name="T99" fmla="*/ 773 h 3116"/>
                    <a:gd name="T100" fmla="*/ 375 w 1797"/>
                    <a:gd name="T101" fmla="*/ 763 h 3116"/>
                    <a:gd name="T102" fmla="*/ 326 w 1797"/>
                    <a:gd name="T103" fmla="*/ 757 h 3116"/>
                    <a:gd name="T104" fmla="*/ 318 w 1797"/>
                    <a:gd name="T105" fmla="*/ 757 h 3116"/>
                    <a:gd name="T106" fmla="*/ 304 w 1797"/>
                    <a:gd name="T107" fmla="*/ 766 h 3116"/>
                    <a:gd name="T108" fmla="*/ 286 w 1797"/>
                    <a:gd name="T109" fmla="*/ 770 h 3116"/>
                    <a:gd name="T110" fmla="*/ 214 w 1797"/>
                    <a:gd name="T111" fmla="*/ 749 h 3116"/>
                    <a:gd name="T112" fmla="*/ 197 w 1797"/>
                    <a:gd name="T113" fmla="*/ 759 h 3116"/>
                    <a:gd name="T114" fmla="*/ 186 w 1797"/>
                    <a:gd name="T115" fmla="*/ 771 h 3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97" h="3116">
                      <a:moveTo>
                        <a:pt x="443" y="3090"/>
                      </a:moveTo>
                      <a:lnTo>
                        <a:pt x="436" y="3082"/>
                      </a:lnTo>
                      <a:lnTo>
                        <a:pt x="433" y="3082"/>
                      </a:lnTo>
                      <a:lnTo>
                        <a:pt x="428" y="3079"/>
                      </a:lnTo>
                      <a:lnTo>
                        <a:pt x="347" y="3018"/>
                      </a:lnTo>
                      <a:lnTo>
                        <a:pt x="149" y="2839"/>
                      </a:lnTo>
                      <a:lnTo>
                        <a:pt x="145" y="2804"/>
                      </a:lnTo>
                      <a:lnTo>
                        <a:pt x="140" y="2758"/>
                      </a:lnTo>
                      <a:lnTo>
                        <a:pt x="137" y="2721"/>
                      </a:lnTo>
                      <a:lnTo>
                        <a:pt x="134" y="2681"/>
                      </a:lnTo>
                      <a:lnTo>
                        <a:pt x="130" y="2555"/>
                      </a:lnTo>
                      <a:lnTo>
                        <a:pt x="133" y="2459"/>
                      </a:lnTo>
                      <a:lnTo>
                        <a:pt x="135" y="2443"/>
                      </a:lnTo>
                      <a:lnTo>
                        <a:pt x="137" y="2429"/>
                      </a:lnTo>
                      <a:lnTo>
                        <a:pt x="183" y="2348"/>
                      </a:lnTo>
                      <a:lnTo>
                        <a:pt x="191" y="2346"/>
                      </a:lnTo>
                      <a:lnTo>
                        <a:pt x="192" y="2345"/>
                      </a:lnTo>
                      <a:lnTo>
                        <a:pt x="242" y="2280"/>
                      </a:lnTo>
                      <a:lnTo>
                        <a:pt x="331" y="2222"/>
                      </a:lnTo>
                      <a:lnTo>
                        <a:pt x="340" y="2208"/>
                      </a:lnTo>
                      <a:lnTo>
                        <a:pt x="343" y="2206"/>
                      </a:lnTo>
                      <a:lnTo>
                        <a:pt x="344" y="2202"/>
                      </a:lnTo>
                      <a:lnTo>
                        <a:pt x="354" y="2183"/>
                      </a:lnTo>
                      <a:lnTo>
                        <a:pt x="363" y="2169"/>
                      </a:lnTo>
                      <a:lnTo>
                        <a:pt x="365" y="2167"/>
                      </a:lnTo>
                      <a:lnTo>
                        <a:pt x="365" y="2166"/>
                      </a:lnTo>
                      <a:lnTo>
                        <a:pt x="366" y="2159"/>
                      </a:lnTo>
                      <a:lnTo>
                        <a:pt x="376" y="2155"/>
                      </a:lnTo>
                      <a:lnTo>
                        <a:pt x="394" y="2018"/>
                      </a:lnTo>
                      <a:lnTo>
                        <a:pt x="398" y="2017"/>
                      </a:lnTo>
                      <a:lnTo>
                        <a:pt x="398" y="2009"/>
                      </a:lnTo>
                      <a:lnTo>
                        <a:pt x="396" y="1985"/>
                      </a:lnTo>
                      <a:lnTo>
                        <a:pt x="392" y="1952"/>
                      </a:lnTo>
                      <a:lnTo>
                        <a:pt x="388" y="1911"/>
                      </a:lnTo>
                      <a:lnTo>
                        <a:pt x="360" y="1673"/>
                      </a:lnTo>
                      <a:lnTo>
                        <a:pt x="344" y="1563"/>
                      </a:lnTo>
                      <a:lnTo>
                        <a:pt x="340" y="1538"/>
                      </a:lnTo>
                      <a:lnTo>
                        <a:pt x="336" y="1514"/>
                      </a:lnTo>
                      <a:lnTo>
                        <a:pt x="332" y="1491"/>
                      </a:lnTo>
                      <a:lnTo>
                        <a:pt x="328" y="1470"/>
                      </a:lnTo>
                      <a:lnTo>
                        <a:pt x="301" y="1377"/>
                      </a:lnTo>
                      <a:lnTo>
                        <a:pt x="297" y="1371"/>
                      </a:lnTo>
                      <a:lnTo>
                        <a:pt x="238" y="1316"/>
                      </a:lnTo>
                      <a:lnTo>
                        <a:pt x="231" y="1284"/>
                      </a:lnTo>
                      <a:lnTo>
                        <a:pt x="230" y="1271"/>
                      </a:lnTo>
                      <a:lnTo>
                        <a:pt x="227" y="1187"/>
                      </a:lnTo>
                      <a:lnTo>
                        <a:pt x="222" y="1130"/>
                      </a:lnTo>
                      <a:lnTo>
                        <a:pt x="216" y="1097"/>
                      </a:lnTo>
                      <a:lnTo>
                        <a:pt x="183" y="1000"/>
                      </a:lnTo>
                      <a:lnTo>
                        <a:pt x="107" y="844"/>
                      </a:lnTo>
                      <a:lnTo>
                        <a:pt x="92" y="813"/>
                      </a:lnTo>
                      <a:lnTo>
                        <a:pt x="66" y="751"/>
                      </a:lnTo>
                      <a:lnTo>
                        <a:pt x="44" y="659"/>
                      </a:lnTo>
                      <a:lnTo>
                        <a:pt x="43" y="644"/>
                      </a:lnTo>
                      <a:lnTo>
                        <a:pt x="42" y="622"/>
                      </a:lnTo>
                      <a:lnTo>
                        <a:pt x="40" y="602"/>
                      </a:lnTo>
                      <a:lnTo>
                        <a:pt x="37" y="574"/>
                      </a:lnTo>
                      <a:lnTo>
                        <a:pt x="29" y="522"/>
                      </a:lnTo>
                      <a:lnTo>
                        <a:pt x="24" y="481"/>
                      </a:lnTo>
                      <a:lnTo>
                        <a:pt x="0" y="237"/>
                      </a:lnTo>
                      <a:lnTo>
                        <a:pt x="3" y="165"/>
                      </a:lnTo>
                      <a:lnTo>
                        <a:pt x="33" y="108"/>
                      </a:lnTo>
                      <a:lnTo>
                        <a:pt x="58" y="81"/>
                      </a:lnTo>
                      <a:lnTo>
                        <a:pt x="62" y="81"/>
                      </a:lnTo>
                      <a:lnTo>
                        <a:pt x="63" y="79"/>
                      </a:lnTo>
                      <a:lnTo>
                        <a:pt x="64" y="76"/>
                      </a:lnTo>
                      <a:lnTo>
                        <a:pt x="65" y="72"/>
                      </a:lnTo>
                      <a:lnTo>
                        <a:pt x="65" y="67"/>
                      </a:lnTo>
                      <a:lnTo>
                        <a:pt x="76" y="67"/>
                      </a:lnTo>
                      <a:lnTo>
                        <a:pt x="111" y="8"/>
                      </a:lnTo>
                      <a:lnTo>
                        <a:pt x="119" y="0"/>
                      </a:lnTo>
                      <a:lnTo>
                        <a:pt x="145" y="2"/>
                      </a:lnTo>
                      <a:lnTo>
                        <a:pt x="155" y="6"/>
                      </a:lnTo>
                      <a:lnTo>
                        <a:pt x="221" y="48"/>
                      </a:lnTo>
                      <a:lnTo>
                        <a:pt x="224" y="52"/>
                      </a:lnTo>
                      <a:lnTo>
                        <a:pt x="226" y="52"/>
                      </a:lnTo>
                      <a:lnTo>
                        <a:pt x="226" y="54"/>
                      </a:lnTo>
                      <a:lnTo>
                        <a:pt x="235" y="153"/>
                      </a:lnTo>
                      <a:lnTo>
                        <a:pt x="241" y="186"/>
                      </a:lnTo>
                      <a:lnTo>
                        <a:pt x="248" y="221"/>
                      </a:lnTo>
                      <a:lnTo>
                        <a:pt x="257" y="255"/>
                      </a:lnTo>
                      <a:lnTo>
                        <a:pt x="274" y="327"/>
                      </a:lnTo>
                      <a:lnTo>
                        <a:pt x="292" y="400"/>
                      </a:lnTo>
                      <a:lnTo>
                        <a:pt x="300" y="437"/>
                      </a:lnTo>
                      <a:lnTo>
                        <a:pt x="307" y="474"/>
                      </a:lnTo>
                      <a:lnTo>
                        <a:pt x="313" y="513"/>
                      </a:lnTo>
                      <a:lnTo>
                        <a:pt x="321" y="593"/>
                      </a:lnTo>
                      <a:lnTo>
                        <a:pt x="326" y="635"/>
                      </a:lnTo>
                      <a:lnTo>
                        <a:pt x="328" y="639"/>
                      </a:lnTo>
                      <a:lnTo>
                        <a:pt x="340" y="675"/>
                      </a:lnTo>
                      <a:lnTo>
                        <a:pt x="346" y="703"/>
                      </a:lnTo>
                      <a:lnTo>
                        <a:pt x="360" y="773"/>
                      </a:lnTo>
                      <a:lnTo>
                        <a:pt x="373" y="855"/>
                      </a:lnTo>
                      <a:lnTo>
                        <a:pt x="394" y="974"/>
                      </a:lnTo>
                      <a:lnTo>
                        <a:pt x="402" y="1007"/>
                      </a:lnTo>
                      <a:lnTo>
                        <a:pt x="405" y="1021"/>
                      </a:lnTo>
                      <a:lnTo>
                        <a:pt x="419" y="1065"/>
                      </a:lnTo>
                      <a:lnTo>
                        <a:pt x="429" y="1076"/>
                      </a:lnTo>
                      <a:lnTo>
                        <a:pt x="430" y="1104"/>
                      </a:lnTo>
                      <a:lnTo>
                        <a:pt x="433" y="1121"/>
                      </a:lnTo>
                      <a:lnTo>
                        <a:pt x="437" y="1161"/>
                      </a:lnTo>
                      <a:lnTo>
                        <a:pt x="524" y="1340"/>
                      </a:lnTo>
                      <a:lnTo>
                        <a:pt x="526" y="1353"/>
                      </a:lnTo>
                      <a:lnTo>
                        <a:pt x="531" y="1353"/>
                      </a:lnTo>
                      <a:lnTo>
                        <a:pt x="642" y="1409"/>
                      </a:lnTo>
                      <a:lnTo>
                        <a:pt x="726" y="1450"/>
                      </a:lnTo>
                      <a:lnTo>
                        <a:pt x="740" y="1458"/>
                      </a:lnTo>
                      <a:lnTo>
                        <a:pt x="740" y="1464"/>
                      </a:lnTo>
                      <a:lnTo>
                        <a:pt x="861" y="1473"/>
                      </a:lnTo>
                      <a:lnTo>
                        <a:pt x="868" y="1475"/>
                      </a:lnTo>
                      <a:lnTo>
                        <a:pt x="923" y="1509"/>
                      </a:lnTo>
                      <a:lnTo>
                        <a:pt x="931" y="1509"/>
                      </a:lnTo>
                      <a:lnTo>
                        <a:pt x="936" y="1491"/>
                      </a:lnTo>
                      <a:lnTo>
                        <a:pt x="954" y="1479"/>
                      </a:lnTo>
                      <a:lnTo>
                        <a:pt x="969" y="1478"/>
                      </a:lnTo>
                      <a:lnTo>
                        <a:pt x="1052" y="1506"/>
                      </a:lnTo>
                      <a:lnTo>
                        <a:pt x="1066" y="1509"/>
                      </a:lnTo>
                      <a:lnTo>
                        <a:pt x="1181" y="1491"/>
                      </a:lnTo>
                      <a:lnTo>
                        <a:pt x="1208" y="1485"/>
                      </a:lnTo>
                      <a:lnTo>
                        <a:pt x="1258" y="1470"/>
                      </a:lnTo>
                      <a:lnTo>
                        <a:pt x="1290" y="1461"/>
                      </a:lnTo>
                      <a:lnTo>
                        <a:pt x="1327" y="1450"/>
                      </a:lnTo>
                      <a:lnTo>
                        <a:pt x="1329" y="1449"/>
                      </a:lnTo>
                      <a:lnTo>
                        <a:pt x="1341" y="1430"/>
                      </a:lnTo>
                      <a:lnTo>
                        <a:pt x="1344" y="1425"/>
                      </a:lnTo>
                      <a:lnTo>
                        <a:pt x="1350" y="1414"/>
                      </a:lnTo>
                      <a:lnTo>
                        <a:pt x="1373" y="1340"/>
                      </a:lnTo>
                      <a:lnTo>
                        <a:pt x="1426" y="1201"/>
                      </a:lnTo>
                      <a:lnTo>
                        <a:pt x="1468" y="1104"/>
                      </a:lnTo>
                      <a:lnTo>
                        <a:pt x="1471" y="1089"/>
                      </a:lnTo>
                      <a:lnTo>
                        <a:pt x="1474" y="1086"/>
                      </a:lnTo>
                      <a:lnTo>
                        <a:pt x="1486" y="1067"/>
                      </a:lnTo>
                      <a:lnTo>
                        <a:pt x="1504" y="992"/>
                      </a:lnTo>
                      <a:lnTo>
                        <a:pt x="1507" y="991"/>
                      </a:lnTo>
                      <a:lnTo>
                        <a:pt x="1509" y="987"/>
                      </a:lnTo>
                      <a:lnTo>
                        <a:pt x="1511" y="983"/>
                      </a:lnTo>
                      <a:lnTo>
                        <a:pt x="1533" y="924"/>
                      </a:lnTo>
                      <a:lnTo>
                        <a:pt x="1575" y="855"/>
                      </a:lnTo>
                      <a:lnTo>
                        <a:pt x="1579" y="855"/>
                      </a:lnTo>
                      <a:lnTo>
                        <a:pt x="1582" y="855"/>
                      </a:lnTo>
                      <a:lnTo>
                        <a:pt x="1584" y="854"/>
                      </a:lnTo>
                      <a:lnTo>
                        <a:pt x="1585" y="853"/>
                      </a:lnTo>
                      <a:lnTo>
                        <a:pt x="1587" y="849"/>
                      </a:lnTo>
                      <a:lnTo>
                        <a:pt x="1587" y="846"/>
                      </a:lnTo>
                      <a:lnTo>
                        <a:pt x="1587" y="841"/>
                      </a:lnTo>
                      <a:lnTo>
                        <a:pt x="1589" y="841"/>
                      </a:lnTo>
                      <a:lnTo>
                        <a:pt x="1590" y="840"/>
                      </a:lnTo>
                      <a:lnTo>
                        <a:pt x="1592" y="837"/>
                      </a:lnTo>
                      <a:lnTo>
                        <a:pt x="1592" y="834"/>
                      </a:lnTo>
                      <a:lnTo>
                        <a:pt x="1594" y="816"/>
                      </a:lnTo>
                      <a:lnTo>
                        <a:pt x="1593" y="802"/>
                      </a:lnTo>
                      <a:lnTo>
                        <a:pt x="1590" y="759"/>
                      </a:lnTo>
                      <a:lnTo>
                        <a:pt x="1598" y="679"/>
                      </a:lnTo>
                      <a:lnTo>
                        <a:pt x="1604" y="676"/>
                      </a:lnTo>
                      <a:lnTo>
                        <a:pt x="1608" y="675"/>
                      </a:lnTo>
                      <a:lnTo>
                        <a:pt x="1623" y="647"/>
                      </a:lnTo>
                      <a:lnTo>
                        <a:pt x="1627" y="647"/>
                      </a:lnTo>
                      <a:lnTo>
                        <a:pt x="1629" y="644"/>
                      </a:lnTo>
                      <a:lnTo>
                        <a:pt x="1630" y="643"/>
                      </a:lnTo>
                      <a:lnTo>
                        <a:pt x="1630" y="639"/>
                      </a:lnTo>
                      <a:lnTo>
                        <a:pt x="1629" y="628"/>
                      </a:lnTo>
                      <a:lnTo>
                        <a:pt x="1629" y="624"/>
                      </a:lnTo>
                      <a:lnTo>
                        <a:pt x="1641" y="616"/>
                      </a:lnTo>
                      <a:lnTo>
                        <a:pt x="1643" y="614"/>
                      </a:lnTo>
                      <a:lnTo>
                        <a:pt x="1647" y="612"/>
                      </a:lnTo>
                      <a:lnTo>
                        <a:pt x="1653" y="611"/>
                      </a:lnTo>
                      <a:lnTo>
                        <a:pt x="1689" y="616"/>
                      </a:lnTo>
                      <a:lnTo>
                        <a:pt x="1725" y="654"/>
                      </a:lnTo>
                      <a:lnTo>
                        <a:pt x="1726" y="664"/>
                      </a:lnTo>
                      <a:lnTo>
                        <a:pt x="1735" y="664"/>
                      </a:lnTo>
                      <a:lnTo>
                        <a:pt x="1737" y="652"/>
                      </a:lnTo>
                      <a:lnTo>
                        <a:pt x="1738" y="648"/>
                      </a:lnTo>
                      <a:lnTo>
                        <a:pt x="1740" y="646"/>
                      </a:lnTo>
                      <a:lnTo>
                        <a:pt x="1741" y="644"/>
                      </a:lnTo>
                      <a:lnTo>
                        <a:pt x="1747" y="646"/>
                      </a:lnTo>
                      <a:lnTo>
                        <a:pt x="1769" y="662"/>
                      </a:lnTo>
                      <a:lnTo>
                        <a:pt x="1769" y="675"/>
                      </a:lnTo>
                      <a:lnTo>
                        <a:pt x="1795" y="700"/>
                      </a:lnTo>
                      <a:lnTo>
                        <a:pt x="1797" y="707"/>
                      </a:lnTo>
                      <a:lnTo>
                        <a:pt x="1758" y="882"/>
                      </a:lnTo>
                      <a:lnTo>
                        <a:pt x="1754" y="883"/>
                      </a:lnTo>
                      <a:lnTo>
                        <a:pt x="1747" y="889"/>
                      </a:lnTo>
                      <a:lnTo>
                        <a:pt x="1733" y="923"/>
                      </a:lnTo>
                      <a:lnTo>
                        <a:pt x="1716" y="1016"/>
                      </a:lnTo>
                      <a:lnTo>
                        <a:pt x="1707" y="1118"/>
                      </a:lnTo>
                      <a:lnTo>
                        <a:pt x="1705" y="1175"/>
                      </a:lnTo>
                      <a:lnTo>
                        <a:pt x="1704" y="1182"/>
                      </a:lnTo>
                      <a:lnTo>
                        <a:pt x="1704" y="1187"/>
                      </a:lnTo>
                      <a:lnTo>
                        <a:pt x="1702" y="1187"/>
                      </a:lnTo>
                      <a:lnTo>
                        <a:pt x="1700" y="1187"/>
                      </a:lnTo>
                      <a:lnTo>
                        <a:pt x="1692" y="1189"/>
                      </a:lnTo>
                      <a:lnTo>
                        <a:pt x="1651" y="1211"/>
                      </a:lnTo>
                      <a:lnTo>
                        <a:pt x="1650" y="1214"/>
                      </a:lnTo>
                      <a:lnTo>
                        <a:pt x="1647" y="1215"/>
                      </a:lnTo>
                      <a:lnTo>
                        <a:pt x="1644" y="1218"/>
                      </a:lnTo>
                      <a:lnTo>
                        <a:pt x="1637" y="1225"/>
                      </a:lnTo>
                      <a:lnTo>
                        <a:pt x="1629" y="1238"/>
                      </a:lnTo>
                      <a:lnTo>
                        <a:pt x="1626" y="1246"/>
                      </a:lnTo>
                      <a:lnTo>
                        <a:pt x="1607" y="1295"/>
                      </a:lnTo>
                      <a:lnTo>
                        <a:pt x="1573" y="1441"/>
                      </a:lnTo>
                      <a:lnTo>
                        <a:pt x="1565" y="1501"/>
                      </a:lnTo>
                      <a:lnTo>
                        <a:pt x="1565" y="1505"/>
                      </a:lnTo>
                      <a:lnTo>
                        <a:pt x="1563" y="1506"/>
                      </a:lnTo>
                      <a:lnTo>
                        <a:pt x="1539" y="1547"/>
                      </a:lnTo>
                      <a:lnTo>
                        <a:pt x="1524" y="1592"/>
                      </a:lnTo>
                      <a:lnTo>
                        <a:pt x="1518" y="1603"/>
                      </a:lnTo>
                      <a:lnTo>
                        <a:pt x="1495" y="1645"/>
                      </a:lnTo>
                      <a:lnTo>
                        <a:pt x="1493" y="1649"/>
                      </a:lnTo>
                      <a:lnTo>
                        <a:pt x="1492" y="1653"/>
                      </a:lnTo>
                      <a:lnTo>
                        <a:pt x="1491" y="1660"/>
                      </a:lnTo>
                      <a:lnTo>
                        <a:pt x="1490" y="1673"/>
                      </a:lnTo>
                      <a:lnTo>
                        <a:pt x="1495" y="1722"/>
                      </a:lnTo>
                      <a:lnTo>
                        <a:pt x="1521" y="1834"/>
                      </a:lnTo>
                      <a:lnTo>
                        <a:pt x="1534" y="1875"/>
                      </a:lnTo>
                      <a:lnTo>
                        <a:pt x="1542" y="1891"/>
                      </a:lnTo>
                      <a:lnTo>
                        <a:pt x="1543" y="1892"/>
                      </a:lnTo>
                      <a:lnTo>
                        <a:pt x="1555" y="1918"/>
                      </a:lnTo>
                      <a:lnTo>
                        <a:pt x="1559" y="1935"/>
                      </a:lnTo>
                      <a:lnTo>
                        <a:pt x="1564" y="1991"/>
                      </a:lnTo>
                      <a:lnTo>
                        <a:pt x="1572" y="2029"/>
                      </a:lnTo>
                      <a:lnTo>
                        <a:pt x="1575" y="2030"/>
                      </a:lnTo>
                      <a:lnTo>
                        <a:pt x="1556" y="2159"/>
                      </a:lnTo>
                      <a:lnTo>
                        <a:pt x="1548" y="2187"/>
                      </a:lnTo>
                      <a:lnTo>
                        <a:pt x="1503" y="2352"/>
                      </a:lnTo>
                      <a:lnTo>
                        <a:pt x="1498" y="2377"/>
                      </a:lnTo>
                      <a:lnTo>
                        <a:pt x="1467" y="2538"/>
                      </a:lnTo>
                      <a:lnTo>
                        <a:pt x="1479" y="2552"/>
                      </a:lnTo>
                      <a:lnTo>
                        <a:pt x="1479" y="2564"/>
                      </a:lnTo>
                      <a:lnTo>
                        <a:pt x="1477" y="2576"/>
                      </a:lnTo>
                      <a:lnTo>
                        <a:pt x="1475" y="2589"/>
                      </a:lnTo>
                      <a:lnTo>
                        <a:pt x="1450" y="2722"/>
                      </a:lnTo>
                      <a:lnTo>
                        <a:pt x="1449" y="2723"/>
                      </a:lnTo>
                      <a:lnTo>
                        <a:pt x="1447" y="2731"/>
                      </a:lnTo>
                      <a:lnTo>
                        <a:pt x="1439" y="2746"/>
                      </a:lnTo>
                      <a:lnTo>
                        <a:pt x="1427" y="2771"/>
                      </a:lnTo>
                      <a:lnTo>
                        <a:pt x="1393" y="2860"/>
                      </a:lnTo>
                      <a:lnTo>
                        <a:pt x="1383" y="2864"/>
                      </a:lnTo>
                      <a:lnTo>
                        <a:pt x="1383" y="2874"/>
                      </a:lnTo>
                      <a:lnTo>
                        <a:pt x="1380" y="2887"/>
                      </a:lnTo>
                      <a:lnTo>
                        <a:pt x="1368" y="2903"/>
                      </a:lnTo>
                      <a:lnTo>
                        <a:pt x="1341" y="2947"/>
                      </a:lnTo>
                      <a:lnTo>
                        <a:pt x="1340" y="2952"/>
                      </a:lnTo>
                      <a:lnTo>
                        <a:pt x="1332" y="2962"/>
                      </a:lnTo>
                      <a:lnTo>
                        <a:pt x="1330" y="2966"/>
                      </a:lnTo>
                      <a:lnTo>
                        <a:pt x="1307" y="3026"/>
                      </a:lnTo>
                      <a:lnTo>
                        <a:pt x="1305" y="3028"/>
                      </a:lnTo>
                      <a:lnTo>
                        <a:pt x="1297" y="3041"/>
                      </a:lnTo>
                      <a:lnTo>
                        <a:pt x="1276" y="3095"/>
                      </a:lnTo>
                      <a:lnTo>
                        <a:pt x="1265" y="3097"/>
                      </a:lnTo>
                      <a:lnTo>
                        <a:pt x="1165" y="3091"/>
                      </a:lnTo>
                      <a:lnTo>
                        <a:pt x="1149" y="3073"/>
                      </a:lnTo>
                      <a:lnTo>
                        <a:pt x="1148" y="3066"/>
                      </a:lnTo>
                      <a:lnTo>
                        <a:pt x="1147" y="3061"/>
                      </a:lnTo>
                      <a:lnTo>
                        <a:pt x="1147" y="3054"/>
                      </a:lnTo>
                      <a:lnTo>
                        <a:pt x="1126" y="3053"/>
                      </a:lnTo>
                      <a:lnTo>
                        <a:pt x="1112" y="3051"/>
                      </a:lnTo>
                      <a:lnTo>
                        <a:pt x="1098" y="3049"/>
                      </a:lnTo>
                      <a:lnTo>
                        <a:pt x="1024" y="3037"/>
                      </a:lnTo>
                      <a:lnTo>
                        <a:pt x="987" y="3029"/>
                      </a:lnTo>
                      <a:lnTo>
                        <a:pt x="978" y="3028"/>
                      </a:lnTo>
                      <a:lnTo>
                        <a:pt x="970" y="3026"/>
                      </a:lnTo>
                      <a:lnTo>
                        <a:pt x="966" y="3026"/>
                      </a:lnTo>
                      <a:lnTo>
                        <a:pt x="965" y="3026"/>
                      </a:lnTo>
                      <a:lnTo>
                        <a:pt x="955" y="3028"/>
                      </a:lnTo>
                      <a:lnTo>
                        <a:pt x="955" y="3029"/>
                      </a:lnTo>
                      <a:lnTo>
                        <a:pt x="954" y="3039"/>
                      </a:lnTo>
                      <a:lnTo>
                        <a:pt x="923" y="3051"/>
                      </a:lnTo>
                      <a:lnTo>
                        <a:pt x="913" y="3062"/>
                      </a:lnTo>
                      <a:lnTo>
                        <a:pt x="912" y="3065"/>
                      </a:lnTo>
                      <a:lnTo>
                        <a:pt x="912" y="3067"/>
                      </a:lnTo>
                      <a:lnTo>
                        <a:pt x="909" y="3067"/>
                      </a:lnTo>
                      <a:lnTo>
                        <a:pt x="886" y="3073"/>
                      </a:lnTo>
                      <a:lnTo>
                        <a:pt x="874" y="3077"/>
                      </a:lnTo>
                      <a:lnTo>
                        <a:pt x="859" y="3081"/>
                      </a:lnTo>
                      <a:lnTo>
                        <a:pt x="798" y="3098"/>
                      </a:lnTo>
                      <a:lnTo>
                        <a:pt x="722" y="3093"/>
                      </a:lnTo>
                      <a:lnTo>
                        <a:pt x="718" y="3089"/>
                      </a:lnTo>
                      <a:lnTo>
                        <a:pt x="711" y="3075"/>
                      </a:lnTo>
                      <a:lnTo>
                        <a:pt x="643" y="2996"/>
                      </a:lnTo>
                      <a:lnTo>
                        <a:pt x="636" y="2992"/>
                      </a:lnTo>
                      <a:lnTo>
                        <a:pt x="629" y="2990"/>
                      </a:lnTo>
                      <a:lnTo>
                        <a:pt x="611" y="3026"/>
                      </a:lnTo>
                      <a:lnTo>
                        <a:pt x="607" y="3026"/>
                      </a:lnTo>
                      <a:lnTo>
                        <a:pt x="592" y="3035"/>
                      </a:lnTo>
                      <a:lnTo>
                        <a:pt x="571" y="3054"/>
                      </a:lnTo>
                      <a:lnTo>
                        <a:pt x="570" y="3055"/>
                      </a:lnTo>
                      <a:lnTo>
                        <a:pt x="558" y="3073"/>
                      </a:lnTo>
                      <a:lnTo>
                        <a:pt x="558" y="3077"/>
                      </a:lnTo>
                      <a:lnTo>
                        <a:pt x="558" y="3082"/>
                      </a:lnTo>
                      <a:lnTo>
                        <a:pt x="490" y="3116"/>
                      </a:lnTo>
                      <a:lnTo>
                        <a:pt x="482" y="3116"/>
                      </a:lnTo>
                      <a:lnTo>
                        <a:pt x="473" y="3114"/>
                      </a:lnTo>
                      <a:lnTo>
                        <a:pt x="443" y="30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47"/>
                <p:cNvSpPr>
                  <a:spLocks/>
                </p:cNvSpPr>
                <p:nvPr/>
              </p:nvSpPr>
              <p:spPr bwMode="auto">
                <a:xfrm>
                  <a:off x="3319" y="3865"/>
                  <a:ext cx="1" cy="1"/>
                </a:xfrm>
                <a:custGeom>
                  <a:avLst/>
                  <a:gdLst>
                    <a:gd name="T0" fmla="*/ 1 w 4"/>
                    <a:gd name="T1" fmla="*/ 0 h 6"/>
                    <a:gd name="T2" fmla="*/ 1 w 4"/>
                    <a:gd name="T3" fmla="*/ 1 h 6"/>
                    <a:gd name="T4" fmla="*/ 0 w 4"/>
                    <a:gd name="T5" fmla="*/ 1 h 6"/>
                    <a:gd name="T6" fmla="*/ 0 w 4"/>
                    <a:gd name="T7" fmla="*/ 1 h 6"/>
                    <a:gd name="T8" fmla="*/ 1 w 4"/>
                    <a:gd name="T9" fmla="*/ 0 h 6"/>
                    <a:gd name="T10" fmla="*/ 1 w 4"/>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4" y="0"/>
                      </a:moveTo>
                      <a:lnTo>
                        <a:pt x="3" y="6"/>
                      </a:lnTo>
                      <a:lnTo>
                        <a:pt x="1" y="6"/>
                      </a:lnTo>
                      <a:lnTo>
                        <a:pt x="0" y="6"/>
                      </a:lnTo>
                      <a:lnTo>
                        <a:pt x="2" y="0"/>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48"/>
                <p:cNvSpPr>
                  <a:spLocks/>
                </p:cNvSpPr>
                <p:nvPr/>
              </p:nvSpPr>
              <p:spPr bwMode="auto">
                <a:xfrm>
                  <a:off x="3317" y="3865"/>
                  <a:ext cx="3" cy="1"/>
                </a:xfrm>
                <a:custGeom>
                  <a:avLst/>
                  <a:gdLst>
                    <a:gd name="T0" fmla="*/ 3 w 7"/>
                    <a:gd name="T1" fmla="*/ 0 h 7"/>
                    <a:gd name="T2" fmla="*/ 2 w 7"/>
                    <a:gd name="T3" fmla="*/ 1 h 7"/>
                    <a:gd name="T4" fmla="*/ 0 w 7"/>
                    <a:gd name="T5" fmla="*/ 1 h 7"/>
                    <a:gd name="T6" fmla="*/ 0 w 7"/>
                    <a:gd name="T7" fmla="*/ 1 h 7"/>
                    <a:gd name="T8" fmla="*/ 1 w 7"/>
                    <a:gd name="T9" fmla="*/ 0 h 7"/>
                    <a:gd name="T10" fmla="*/ 3 w 7"/>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7">
                      <a:moveTo>
                        <a:pt x="7" y="1"/>
                      </a:moveTo>
                      <a:lnTo>
                        <a:pt x="5" y="7"/>
                      </a:lnTo>
                      <a:lnTo>
                        <a:pt x="0" y="4"/>
                      </a:lnTo>
                      <a:lnTo>
                        <a:pt x="2" y="0"/>
                      </a:lnTo>
                      <a:lnTo>
                        <a:pt x="7"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49"/>
                <p:cNvSpPr>
                  <a:spLocks/>
                </p:cNvSpPr>
                <p:nvPr/>
              </p:nvSpPr>
              <p:spPr bwMode="auto">
                <a:xfrm>
                  <a:off x="3290" y="3849"/>
                  <a:ext cx="28" cy="17"/>
                </a:xfrm>
                <a:custGeom>
                  <a:avLst/>
                  <a:gdLst>
                    <a:gd name="T0" fmla="*/ 28 w 83"/>
                    <a:gd name="T1" fmla="*/ 16 h 65"/>
                    <a:gd name="T2" fmla="*/ 27 w 83"/>
                    <a:gd name="T3" fmla="*/ 17 h 65"/>
                    <a:gd name="T4" fmla="*/ 0 w 83"/>
                    <a:gd name="T5" fmla="*/ 1 h 65"/>
                    <a:gd name="T6" fmla="*/ 0 w 83"/>
                    <a:gd name="T7" fmla="*/ 1 h 65"/>
                    <a:gd name="T8" fmla="*/ 1 w 83"/>
                    <a:gd name="T9" fmla="*/ 0 h 65"/>
                    <a:gd name="T10" fmla="*/ 28 w 83"/>
                    <a:gd name="T11" fmla="*/ 16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5">
                      <a:moveTo>
                        <a:pt x="83" y="61"/>
                      </a:moveTo>
                      <a:lnTo>
                        <a:pt x="81" y="65"/>
                      </a:lnTo>
                      <a:lnTo>
                        <a:pt x="0" y="4"/>
                      </a:lnTo>
                      <a:lnTo>
                        <a:pt x="2" y="0"/>
                      </a:lnTo>
                      <a:lnTo>
                        <a:pt x="83"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50"/>
                <p:cNvSpPr>
                  <a:spLocks/>
                </p:cNvSpPr>
                <p:nvPr/>
              </p:nvSpPr>
              <p:spPr bwMode="auto">
                <a:xfrm>
                  <a:off x="3224" y="3805"/>
                  <a:ext cx="67" cy="45"/>
                </a:xfrm>
                <a:custGeom>
                  <a:avLst/>
                  <a:gdLst>
                    <a:gd name="T0" fmla="*/ 67 w 201"/>
                    <a:gd name="T1" fmla="*/ 44 h 183"/>
                    <a:gd name="T2" fmla="*/ 66 w 201"/>
                    <a:gd name="T3" fmla="*/ 45 h 183"/>
                    <a:gd name="T4" fmla="*/ 0 w 201"/>
                    <a:gd name="T5" fmla="*/ 1 h 183"/>
                    <a:gd name="T6" fmla="*/ 0 w 201"/>
                    <a:gd name="T7" fmla="*/ 0 h 183"/>
                    <a:gd name="T8" fmla="*/ 1 w 201"/>
                    <a:gd name="T9" fmla="*/ 0 h 183"/>
                    <a:gd name="T10" fmla="*/ 67 w 201"/>
                    <a:gd name="T11" fmla="*/ 44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83">
                      <a:moveTo>
                        <a:pt x="201" y="179"/>
                      </a:moveTo>
                      <a:lnTo>
                        <a:pt x="199" y="183"/>
                      </a:lnTo>
                      <a:lnTo>
                        <a:pt x="1" y="4"/>
                      </a:lnTo>
                      <a:lnTo>
                        <a:pt x="0" y="1"/>
                      </a:lnTo>
                      <a:lnTo>
                        <a:pt x="4" y="0"/>
                      </a:lnTo>
                      <a:lnTo>
                        <a:pt x="201" y="17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51"/>
                <p:cNvSpPr>
                  <a:spLocks/>
                </p:cNvSpPr>
                <p:nvPr/>
              </p:nvSpPr>
              <p:spPr bwMode="auto">
                <a:xfrm>
                  <a:off x="3222" y="3796"/>
                  <a:ext cx="3" cy="9"/>
                </a:xfrm>
                <a:custGeom>
                  <a:avLst/>
                  <a:gdLst>
                    <a:gd name="T0" fmla="*/ 3 w 9"/>
                    <a:gd name="T1" fmla="*/ 9 h 35"/>
                    <a:gd name="T2" fmla="*/ 2 w 9"/>
                    <a:gd name="T3" fmla="*/ 9 h 35"/>
                    <a:gd name="T4" fmla="*/ 0 w 9"/>
                    <a:gd name="T5" fmla="*/ 0 h 35"/>
                    <a:gd name="T6" fmla="*/ 0 w 9"/>
                    <a:gd name="T7" fmla="*/ 0 h 35"/>
                    <a:gd name="T8" fmla="*/ 2 w 9"/>
                    <a:gd name="T9" fmla="*/ 0 h 35"/>
                    <a:gd name="T10" fmla="*/ 3 w 9"/>
                    <a:gd name="T11" fmla="*/ 9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35">
                      <a:moveTo>
                        <a:pt x="9" y="34"/>
                      </a:moveTo>
                      <a:lnTo>
                        <a:pt x="5" y="35"/>
                      </a:lnTo>
                      <a:lnTo>
                        <a:pt x="0" y="0"/>
                      </a:lnTo>
                      <a:lnTo>
                        <a:pt x="5" y="0"/>
                      </a:lnTo>
                      <a:lnTo>
                        <a:pt x="9" y="3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52"/>
                <p:cNvSpPr>
                  <a:spLocks/>
                </p:cNvSpPr>
                <p:nvPr/>
              </p:nvSpPr>
              <p:spPr bwMode="auto">
                <a:xfrm>
                  <a:off x="3221" y="3785"/>
                  <a:ext cx="3" cy="11"/>
                </a:xfrm>
                <a:custGeom>
                  <a:avLst/>
                  <a:gdLst>
                    <a:gd name="T0" fmla="*/ 3 w 9"/>
                    <a:gd name="T1" fmla="*/ 11 h 46"/>
                    <a:gd name="T2" fmla="*/ 1 w 9"/>
                    <a:gd name="T3" fmla="*/ 11 h 46"/>
                    <a:gd name="T4" fmla="*/ 0 w 9"/>
                    <a:gd name="T5" fmla="*/ 0 h 46"/>
                    <a:gd name="T6" fmla="*/ 0 w 9"/>
                    <a:gd name="T7" fmla="*/ 0 h 46"/>
                    <a:gd name="T8" fmla="*/ 1 w 9"/>
                    <a:gd name="T9" fmla="*/ 0 h 46"/>
                    <a:gd name="T10" fmla="*/ 3 w 9"/>
                    <a:gd name="T11" fmla="*/ 11 h 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46">
                      <a:moveTo>
                        <a:pt x="9" y="46"/>
                      </a:moveTo>
                      <a:lnTo>
                        <a:pt x="4" y="46"/>
                      </a:lnTo>
                      <a:lnTo>
                        <a:pt x="0" y="0"/>
                      </a:lnTo>
                      <a:lnTo>
                        <a:pt x="4" y="0"/>
                      </a:lnTo>
                      <a:lnTo>
                        <a:pt x="9" y="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53"/>
                <p:cNvSpPr>
                  <a:spLocks/>
                </p:cNvSpPr>
                <p:nvPr/>
              </p:nvSpPr>
              <p:spPr bwMode="auto">
                <a:xfrm>
                  <a:off x="3220" y="3775"/>
                  <a:ext cx="2" cy="10"/>
                </a:xfrm>
                <a:custGeom>
                  <a:avLst/>
                  <a:gdLst>
                    <a:gd name="T0" fmla="*/ 2 w 7"/>
                    <a:gd name="T1" fmla="*/ 10 h 37"/>
                    <a:gd name="T2" fmla="*/ 1 w 7"/>
                    <a:gd name="T3" fmla="*/ 10 h 37"/>
                    <a:gd name="T4" fmla="*/ 0 w 7"/>
                    <a:gd name="T5" fmla="*/ 0 h 37"/>
                    <a:gd name="T6" fmla="*/ 0 w 7"/>
                    <a:gd name="T7" fmla="*/ 0 h 37"/>
                    <a:gd name="T8" fmla="*/ 1 w 7"/>
                    <a:gd name="T9" fmla="*/ 0 h 37"/>
                    <a:gd name="T10" fmla="*/ 2 w 7"/>
                    <a:gd name="T11" fmla="*/ 1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37">
                      <a:moveTo>
                        <a:pt x="7" y="37"/>
                      </a:moveTo>
                      <a:lnTo>
                        <a:pt x="3" y="37"/>
                      </a:lnTo>
                      <a:lnTo>
                        <a:pt x="0" y="0"/>
                      </a:lnTo>
                      <a:lnTo>
                        <a:pt x="4" y="0"/>
                      </a:lnTo>
                      <a:lnTo>
                        <a:pt x="7" y="3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54"/>
                <p:cNvSpPr>
                  <a:spLocks/>
                </p:cNvSpPr>
                <p:nvPr/>
              </p:nvSpPr>
              <p:spPr bwMode="auto">
                <a:xfrm>
                  <a:off x="3219" y="3765"/>
                  <a:ext cx="2" cy="10"/>
                </a:xfrm>
                <a:custGeom>
                  <a:avLst/>
                  <a:gdLst>
                    <a:gd name="T0" fmla="*/ 2 w 7"/>
                    <a:gd name="T1" fmla="*/ 10 h 40"/>
                    <a:gd name="T2" fmla="*/ 1 w 7"/>
                    <a:gd name="T3" fmla="*/ 10 h 40"/>
                    <a:gd name="T4" fmla="*/ 0 w 7"/>
                    <a:gd name="T5" fmla="*/ 0 h 40"/>
                    <a:gd name="T6" fmla="*/ 0 w 7"/>
                    <a:gd name="T7" fmla="*/ 0 h 40"/>
                    <a:gd name="T8" fmla="*/ 1 w 7"/>
                    <a:gd name="T9" fmla="*/ 0 h 40"/>
                    <a:gd name="T10" fmla="*/ 2 w 7"/>
                    <a:gd name="T11" fmla="*/ 1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0">
                      <a:moveTo>
                        <a:pt x="7" y="40"/>
                      </a:moveTo>
                      <a:lnTo>
                        <a:pt x="3" y="40"/>
                      </a:lnTo>
                      <a:lnTo>
                        <a:pt x="0" y="0"/>
                      </a:lnTo>
                      <a:lnTo>
                        <a:pt x="4" y="0"/>
                      </a:lnTo>
                      <a:lnTo>
                        <a:pt x="7" y="4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55"/>
                <p:cNvSpPr>
                  <a:spLocks/>
                </p:cNvSpPr>
                <p:nvPr/>
              </p:nvSpPr>
              <p:spPr bwMode="auto">
                <a:xfrm>
                  <a:off x="3218" y="3734"/>
                  <a:ext cx="2" cy="31"/>
                </a:xfrm>
                <a:custGeom>
                  <a:avLst/>
                  <a:gdLst>
                    <a:gd name="T0" fmla="*/ 2 w 8"/>
                    <a:gd name="T1" fmla="*/ 31 h 126"/>
                    <a:gd name="T2" fmla="*/ 1 w 8"/>
                    <a:gd name="T3" fmla="*/ 31 h 126"/>
                    <a:gd name="T4" fmla="*/ 0 w 8"/>
                    <a:gd name="T5" fmla="*/ 0 h 126"/>
                    <a:gd name="T6" fmla="*/ 0 w 8"/>
                    <a:gd name="T7" fmla="*/ 0 h 126"/>
                    <a:gd name="T8" fmla="*/ 1 w 8"/>
                    <a:gd name="T9" fmla="*/ 0 h 126"/>
                    <a:gd name="T10" fmla="*/ 2 w 8"/>
                    <a:gd name="T11" fmla="*/ 31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126">
                      <a:moveTo>
                        <a:pt x="8" y="126"/>
                      </a:moveTo>
                      <a:lnTo>
                        <a:pt x="4" y="126"/>
                      </a:lnTo>
                      <a:lnTo>
                        <a:pt x="0" y="0"/>
                      </a:lnTo>
                      <a:lnTo>
                        <a:pt x="4" y="0"/>
                      </a:lnTo>
                      <a:lnTo>
                        <a:pt x="8" y="12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56"/>
                <p:cNvSpPr>
                  <a:spLocks/>
                </p:cNvSpPr>
                <p:nvPr/>
              </p:nvSpPr>
              <p:spPr bwMode="auto">
                <a:xfrm>
                  <a:off x="3218" y="3710"/>
                  <a:ext cx="2" cy="24"/>
                </a:xfrm>
                <a:custGeom>
                  <a:avLst/>
                  <a:gdLst>
                    <a:gd name="T0" fmla="*/ 1 w 7"/>
                    <a:gd name="T1" fmla="*/ 24 h 96"/>
                    <a:gd name="T2" fmla="*/ 0 w 7"/>
                    <a:gd name="T3" fmla="*/ 24 h 96"/>
                    <a:gd name="T4" fmla="*/ 1 w 7"/>
                    <a:gd name="T5" fmla="*/ 0 h 96"/>
                    <a:gd name="T6" fmla="*/ 1 w 7"/>
                    <a:gd name="T7" fmla="*/ 0 h 96"/>
                    <a:gd name="T8" fmla="*/ 2 w 7"/>
                    <a:gd name="T9" fmla="*/ 0 h 96"/>
                    <a:gd name="T10" fmla="*/ 1 w 7"/>
                    <a:gd name="T11" fmla="*/ 24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6">
                      <a:moveTo>
                        <a:pt x="4" y="96"/>
                      </a:moveTo>
                      <a:lnTo>
                        <a:pt x="0" y="96"/>
                      </a:lnTo>
                      <a:lnTo>
                        <a:pt x="3" y="0"/>
                      </a:lnTo>
                      <a:lnTo>
                        <a:pt x="7" y="0"/>
                      </a:lnTo>
                      <a:lnTo>
                        <a:pt x="4" y="9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57"/>
                <p:cNvSpPr>
                  <a:spLocks/>
                </p:cNvSpPr>
                <p:nvPr/>
              </p:nvSpPr>
              <p:spPr bwMode="auto">
                <a:xfrm>
                  <a:off x="3219" y="3706"/>
                  <a:ext cx="2" cy="4"/>
                </a:xfrm>
                <a:custGeom>
                  <a:avLst/>
                  <a:gdLst>
                    <a:gd name="T0" fmla="*/ 1 w 6"/>
                    <a:gd name="T1" fmla="*/ 4 h 16"/>
                    <a:gd name="T2" fmla="*/ 0 w 6"/>
                    <a:gd name="T3" fmla="*/ 4 h 16"/>
                    <a:gd name="T4" fmla="*/ 1 w 6"/>
                    <a:gd name="T5" fmla="*/ 0 h 16"/>
                    <a:gd name="T6" fmla="*/ 1 w 6"/>
                    <a:gd name="T7" fmla="*/ 0 h 16"/>
                    <a:gd name="T8" fmla="*/ 2 w 6"/>
                    <a:gd name="T9" fmla="*/ 0 h 16"/>
                    <a:gd name="T10" fmla="*/ 1 w 6"/>
                    <a:gd name="T11" fmla="*/ 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6">
                      <a:moveTo>
                        <a:pt x="4" y="16"/>
                      </a:moveTo>
                      <a:lnTo>
                        <a:pt x="0" y="16"/>
                      </a:lnTo>
                      <a:lnTo>
                        <a:pt x="2" y="0"/>
                      </a:lnTo>
                      <a:lnTo>
                        <a:pt x="6" y="0"/>
                      </a:lnTo>
                      <a:lnTo>
                        <a:pt x="4" y="1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58"/>
                <p:cNvSpPr>
                  <a:spLocks/>
                </p:cNvSpPr>
                <p:nvPr/>
              </p:nvSpPr>
              <p:spPr bwMode="auto">
                <a:xfrm>
                  <a:off x="3219" y="3702"/>
                  <a:ext cx="2" cy="4"/>
                </a:xfrm>
                <a:custGeom>
                  <a:avLst/>
                  <a:gdLst>
                    <a:gd name="T0" fmla="*/ 1 w 6"/>
                    <a:gd name="T1" fmla="*/ 4 h 16"/>
                    <a:gd name="T2" fmla="*/ 0 w 6"/>
                    <a:gd name="T3" fmla="*/ 4 h 16"/>
                    <a:gd name="T4" fmla="*/ 1 w 6"/>
                    <a:gd name="T5" fmla="*/ 1 h 16"/>
                    <a:gd name="T6" fmla="*/ 1 w 6"/>
                    <a:gd name="T7" fmla="*/ 0 h 16"/>
                    <a:gd name="T8" fmla="*/ 2 w 6"/>
                    <a:gd name="T9" fmla="*/ 1 h 16"/>
                    <a:gd name="T10" fmla="*/ 1 w 6"/>
                    <a:gd name="T11" fmla="*/ 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6">
                      <a:moveTo>
                        <a:pt x="4" y="16"/>
                      </a:moveTo>
                      <a:lnTo>
                        <a:pt x="0" y="16"/>
                      </a:lnTo>
                      <a:lnTo>
                        <a:pt x="2" y="2"/>
                      </a:lnTo>
                      <a:lnTo>
                        <a:pt x="3" y="0"/>
                      </a:lnTo>
                      <a:lnTo>
                        <a:pt x="6" y="3"/>
                      </a:lnTo>
                      <a:lnTo>
                        <a:pt x="4" y="1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59"/>
                <p:cNvSpPr>
                  <a:spLocks/>
                </p:cNvSpPr>
                <p:nvPr/>
              </p:nvSpPr>
              <p:spPr bwMode="auto">
                <a:xfrm>
                  <a:off x="3220" y="3682"/>
                  <a:ext cx="16" cy="21"/>
                </a:xfrm>
                <a:custGeom>
                  <a:avLst/>
                  <a:gdLst>
                    <a:gd name="T0" fmla="*/ 1 w 48"/>
                    <a:gd name="T1" fmla="*/ 21 h 85"/>
                    <a:gd name="T2" fmla="*/ 0 w 48"/>
                    <a:gd name="T3" fmla="*/ 20 h 85"/>
                    <a:gd name="T4" fmla="*/ 15 w 48"/>
                    <a:gd name="T5" fmla="*/ 0 h 85"/>
                    <a:gd name="T6" fmla="*/ 16 w 48"/>
                    <a:gd name="T7" fmla="*/ 0 h 85"/>
                    <a:gd name="T8" fmla="*/ 16 w 48"/>
                    <a:gd name="T9" fmla="*/ 1 h 85"/>
                    <a:gd name="T10" fmla="*/ 1 w 48"/>
                    <a:gd name="T11" fmla="*/ 2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85">
                      <a:moveTo>
                        <a:pt x="3" y="85"/>
                      </a:moveTo>
                      <a:lnTo>
                        <a:pt x="0" y="82"/>
                      </a:lnTo>
                      <a:lnTo>
                        <a:pt x="46" y="1"/>
                      </a:lnTo>
                      <a:lnTo>
                        <a:pt x="47" y="0"/>
                      </a:lnTo>
                      <a:lnTo>
                        <a:pt x="48" y="5"/>
                      </a:lnTo>
                      <a:lnTo>
                        <a:pt x="3" y="8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60"/>
                <p:cNvSpPr>
                  <a:spLocks/>
                </p:cNvSpPr>
                <p:nvPr/>
              </p:nvSpPr>
              <p:spPr bwMode="auto">
                <a:xfrm>
                  <a:off x="3236" y="3681"/>
                  <a:ext cx="3" cy="2"/>
                </a:xfrm>
                <a:custGeom>
                  <a:avLst/>
                  <a:gdLst>
                    <a:gd name="T0" fmla="*/ 0 w 9"/>
                    <a:gd name="T1" fmla="*/ 2 h 6"/>
                    <a:gd name="T2" fmla="*/ 0 w 9"/>
                    <a:gd name="T3" fmla="*/ 0 h 6"/>
                    <a:gd name="T4" fmla="*/ 2 w 9"/>
                    <a:gd name="T5" fmla="*/ 0 h 6"/>
                    <a:gd name="T6" fmla="*/ 3 w 9"/>
                    <a:gd name="T7" fmla="*/ 1 h 6"/>
                    <a:gd name="T8" fmla="*/ 3 w 9"/>
                    <a:gd name="T9" fmla="*/ 2 h 6"/>
                    <a:gd name="T10" fmla="*/ 0 w 9"/>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1" y="6"/>
                      </a:moveTo>
                      <a:lnTo>
                        <a:pt x="0" y="1"/>
                      </a:lnTo>
                      <a:lnTo>
                        <a:pt x="7" y="0"/>
                      </a:lnTo>
                      <a:lnTo>
                        <a:pt x="9" y="4"/>
                      </a:lnTo>
                      <a:lnTo>
                        <a:pt x="8" y="5"/>
                      </a:lnTo>
                      <a:lnTo>
                        <a:pt x="1"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61"/>
                <p:cNvSpPr>
                  <a:spLocks/>
                </p:cNvSpPr>
                <p:nvPr/>
              </p:nvSpPr>
              <p:spPr bwMode="auto">
                <a:xfrm>
                  <a:off x="3238" y="3681"/>
                  <a:ext cx="1" cy="1"/>
                </a:xfrm>
                <a:custGeom>
                  <a:avLst/>
                  <a:gdLst>
                    <a:gd name="T0" fmla="*/ 1 w 3"/>
                    <a:gd name="T1" fmla="*/ 1 h 4"/>
                    <a:gd name="T2" fmla="*/ 0 w 3"/>
                    <a:gd name="T3" fmla="*/ 0 h 4"/>
                    <a:gd name="T4" fmla="*/ 0 w 3"/>
                    <a:gd name="T5" fmla="*/ 0 h 4"/>
                    <a:gd name="T6" fmla="*/ 0 w 3"/>
                    <a:gd name="T7" fmla="*/ 0 h 4"/>
                    <a:gd name="T8" fmla="*/ 1 w 3"/>
                    <a:gd name="T9" fmla="*/ 1 h 4"/>
                    <a:gd name="T10" fmla="*/ 1 w 3"/>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4">
                      <a:moveTo>
                        <a:pt x="2" y="4"/>
                      </a:moveTo>
                      <a:lnTo>
                        <a:pt x="0" y="0"/>
                      </a:lnTo>
                      <a:lnTo>
                        <a:pt x="1" y="0"/>
                      </a:lnTo>
                      <a:lnTo>
                        <a:pt x="3" y="2"/>
                      </a:lnTo>
                      <a:lnTo>
                        <a:pt x="2"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62"/>
                <p:cNvSpPr>
                  <a:spLocks/>
                </p:cNvSpPr>
                <p:nvPr/>
              </p:nvSpPr>
              <p:spPr bwMode="auto">
                <a:xfrm>
                  <a:off x="3239" y="3665"/>
                  <a:ext cx="17" cy="17"/>
                </a:xfrm>
                <a:custGeom>
                  <a:avLst/>
                  <a:gdLst>
                    <a:gd name="T0" fmla="*/ 1 w 52"/>
                    <a:gd name="T1" fmla="*/ 17 h 67"/>
                    <a:gd name="T2" fmla="*/ 0 w 52"/>
                    <a:gd name="T3" fmla="*/ 16 h 67"/>
                    <a:gd name="T4" fmla="*/ 16 w 52"/>
                    <a:gd name="T5" fmla="*/ 0 h 67"/>
                    <a:gd name="T6" fmla="*/ 16 w 52"/>
                    <a:gd name="T7" fmla="*/ 0 h 67"/>
                    <a:gd name="T8" fmla="*/ 17 w 52"/>
                    <a:gd name="T9" fmla="*/ 1 h 67"/>
                    <a:gd name="T10" fmla="*/ 1 w 52"/>
                    <a:gd name="T11" fmla="*/ 17 h 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67">
                      <a:moveTo>
                        <a:pt x="2" y="67"/>
                      </a:moveTo>
                      <a:lnTo>
                        <a:pt x="0" y="65"/>
                      </a:lnTo>
                      <a:lnTo>
                        <a:pt x="50" y="0"/>
                      </a:lnTo>
                      <a:lnTo>
                        <a:pt x="52" y="4"/>
                      </a:lnTo>
                      <a:lnTo>
                        <a:pt x="2" y="6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63"/>
                <p:cNvSpPr>
                  <a:spLocks/>
                </p:cNvSpPr>
                <p:nvPr/>
              </p:nvSpPr>
              <p:spPr bwMode="auto">
                <a:xfrm>
                  <a:off x="3255" y="3650"/>
                  <a:ext cx="31" cy="16"/>
                </a:xfrm>
                <a:custGeom>
                  <a:avLst/>
                  <a:gdLst>
                    <a:gd name="T0" fmla="*/ 1 w 91"/>
                    <a:gd name="T1" fmla="*/ 16 h 63"/>
                    <a:gd name="T2" fmla="*/ 0 w 91"/>
                    <a:gd name="T3" fmla="*/ 15 h 63"/>
                    <a:gd name="T4" fmla="*/ 30 w 91"/>
                    <a:gd name="T5" fmla="*/ 0 h 63"/>
                    <a:gd name="T6" fmla="*/ 31 w 91"/>
                    <a:gd name="T7" fmla="*/ 1 h 63"/>
                    <a:gd name="T8" fmla="*/ 31 w 91"/>
                    <a:gd name="T9" fmla="*/ 1 h 63"/>
                    <a:gd name="T10" fmla="*/ 1 w 91"/>
                    <a:gd name="T11" fmla="*/ 16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63">
                      <a:moveTo>
                        <a:pt x="2" y="63"/>
                      </a:moveTo>
                      <a:lnTo>
                        <a:pt x="0" y="59"/>
                      </a:lnTo>
                      <a:lnTo>
                        <a:pt x="89" y="0"/>
                      </a:lnTo>
                      <a:lnTo>
                        <a:pt x="91" y="3"/>
                      </a:lnTo>
                      <a:lnTo>
                        <a:pt x="91" y="4"/>
                      </a:lnTo>
                      <a:lnTo>
                        <a:pt x="2" y="6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64"/>
                <p:cNvSpPr>
                  <a:spLocks/>
                </p:cNvSpPr>
                <p:nvPr/>
              </p:nvSpPr>
              <p:spPr bwMode="auto">
                <a:xfrm>
                  <a:off x="3285" y="3647"/>
                  <a:ext cx="4" cy="4"/>
                </a:xfrm>
                <a:custGeom>
                  <a:avLst/>
                  <a:gdLst>
                    <a:gd name="T0" fmla="*/ 1 w 11"/>
                    <a:gd name="T1" fmla="*/ 4 h 16"/>
                    <a:gd name="T2" fmla="*/ 0 w 11"/>
                    <a:gd name="T3" fmla="*/ 3 h 16"/>
                    <a:gd name="T4" fmla="*/ 3 w 11"/>
                    <a:gd name="T5" fmla="*/ 0 h 16"/>
                    <a:gd name="T6" fmla="*/ 3 w 11"/>
                    <a:gd name="T7" fmla="*/ 0 h 16"/>
                    <a:gd name="T8" fmla="*/ 4 w 11"/>
                    <a:gd name="T9" fmla="*/ 1 h 16"/>
                    <a:gd name="T10" fmla="*/ 1 w 11"/>
                    <a:gd name="T11" fmla="*/ 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6">
                      <a:moveTo>
                        <a:pt x="2" y="16"/>
                      </a:moveTo>
                      <a:lnTo>
                        <a:pt x="0" y="13"/>
                      </a:lnTo>
                      <a:lnTo>
                        <a:pt x="9" y="0"/>
                      </a:lnTo>
                      <a:lnTo>
                        <a:pt x="11" y="3"/>
                      </a:lnTo>
                      <a:lnTo>
                        <a:pt x="2" y="1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65"/>
                <p:cNvSpPr>
                  <a:spLocks/>
                </p:cNvSpPr>
                <p:nvPr/>
              </p:nvSpPr>
              <p:spPr bwMode="auto">
                <a:xfrm>
                  <a:off x="3288" y="3646"/>
                  <a:ext cx="2" cy="2"/>
                </a:xfrm>
                <a:custGeom>
                  <a:avLst/>
                  <a:gdLst>
                    <a:gd name="T0" fmla="*/ 1 w 6"/>
                    <a:gd name="T1" fmla="*/ 2 h 6"/>
                    <a:gd name="T2" fmla="*/ 0 w 6"/>
                    <a:gd name="T3" fmla="*/ 1 h 6"/>
                    <a:gd name="T4" fmla="*/ 1 w 6"/>
                    <a:gd name="T5" fmla="*/ 0 h 6"/>
                    <a:gd name="T6" fmla="*/ 2 w 6"/>
                    <a:gd name="T7" fmla="*/ 1 h 6"/>
                    <a:gd name="T8" fmla="*/ 2 w 6"/>
                    <a:gd name="T9" fmla="*/ 1 h 6"/>
                    <a:gd name="T10" fmla="*/ 1 w 6"/>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6">
                      <a:moveTo>
                        <a:pt x="2" y="6"/>
                      </a:moveTo>
                      <a:lnTo>
                        <a:pt x="0" y="3"/>
                      </a:lnTo>
                      <a:lnTo>
                        <a:pt x="3" y="0"/>
                      </a:lnTo>
                      <a:lnTo>
                        <a:pt x="6" y="3"/>
                      </a:lnTo>
                      <a:lnTo>
                        <a:pt x="5" y="4"/>
                      </a:lnTo>
                      <a:lnTo>
                        <a:pt x="2"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66"/>
                <p:cNvSpPr>
                  <a:spLocks/>
                </p:cNvSpPr>
                <p:nvPr/>
              </p:nvSpPr>
              <p:spPr bwMode="auto">
                <a:xfrm>
                  <a:off x="3289" y="3645"/>
                  <a:ext cx="1" cy="2"/>
                </a:xfrm>
                <a:custGeom>
                  <a:avLst/>
                  <a:gdLst>
                    <a:gd name="T0" fmla="*/ 1 w 4"/>
                    <a:gd name="T1" fmla="*/ 2 h 7"/>
                    <a:gd name="T2" fmla="*/ 0 w 4"/>
                    <a:gd name="T3" fmla="*/ 1 h 7"/>
                    <a:gd name="T4" fmla="*/ 0 w 4"/>
                    <a:gd name="T5" fmla="*/ 1 h 7"/>
                    <a:gd name="T6" fmla="*/ 0 w 4"/>
                    <a:gd name="T7" fmla="*/ 0 h 7"/>
                    <a:gd name="T8" fmla="*/ 1 w 4"/>
                    <a:gd name="T9" fmla="*/ 1 h 7"/>
                    <a:gd name="T10" fmla="*/ 1 w 4"/>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
                      <a:moveTo>
                        <a:pt x="3" y="7"/>
                      </a:moveTo>
                      <a:lnTo>
                        <a:pt x="0" y="4"/>
                      </a:lnTo>
                      <a:lnTo>
                        <a:pt x="0" y="2"/>
                      </a:lnTo>
                      <a:lnTo>
                        <a:pt x="1" y="0"/>
                      </a:lnTo>
                      <a:lnTo>
                        <a:pt x="4" y="3"/>
                      </a:lnTo>
                      <a:lnTo>
                        <a:pt x="3"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67"/>
                <p:cNvSpPr>
                  <a:spLocks/>
                </p:cNvSpPr>
                <p:nvPr/>
              </p:nvSpPr>
              <p:spPr bwMode="auto">
                <a:xfrm>
                  <a:off x="3289" y="3641"/>
                  <a:ext cx="5" cy="5"/>
                </a:xfrm>
                <a:custGeom>
                  <a:avLst/>
                  <a:gdLst>
                    <a:gd name="T0" fmla="*/ 1 w 13"/>
                    <a:gd name="T1" fmla="*/ 5 h 21"/>
                    <a:gd name="T2" fmla="*/ 0 w 13"/>
                    <a:gd name="T3" fmla="*/ 4 h 21"/>
                    <a:gd name="T4" fmla="*/ 4 w 13"/>
                    <a:gd name="T5" fmla="*/ 0 h 21"/>
                    <a:gd name="T6" fmla="*/ 4 w 13"/>
                    <a:gd name="T7" fmla="*/ 0 h 21"/>
                    <a:gd name="T8" fmla="*/ 5 w 13"/>
                    <a:gd name="T9" fmla="*/ 0 h 21"/>
                    <a:gd name="T10" fmla="*/ 1 w 13"/>
                    <a:gd name="T11" fmla="*/ 5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21">
                      <a:moveTo>
                        <a:pt x="3" y="21"/>
                      </a:moveTo>
                      <a:lnTo>
                        <a:pt x="0" y="18"/>
                      </a:lnTo>
                      <a:lnTo>
                        <a:pt x="10" y="0"/>
                      </a:lnTo>
                      <a:lnTo>
                        <a:pt x="13" y="2"/>
                      </a:lnTo>
                      <a:lnTo>
                        <a:pt x="3" y="2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68"/>
                <p:cNvSpPr>
                  <a:spLocks/>
                </p:cNvSpPr>
                <p:nvPr/>
              </p:nvSpPr>
              <p:spPr bwMode="auto">
                <a:xfrm>
                  <a:off x="3293" y="3637"/>
                  <a:ext cx="3" cy="4"/>
                </a:xfrm>
                <a:custGeom>
                  <a:avLst/>
                  <a:gdLst>
                    <a:gd name="T0" fmla="*/ 1 w 11"/>
                    <a:gd name="T1" fmla="*/ 4 h 17"/>
                    <a:gd name="T2" fmla="*/ 0 w 11"/>
                    <a:gd name="T3" fmla="*/ 4 h 17"/>
                    <a:gd name="T4" fmla="*/ 2 w 11"/>
                    <a:gd name="T5" fmla="*/ 0 h 17"/>
                    <a:gd name="T6" fmla="*/ 2 w 11"/>
                    <a:gd name="T7" fmla="*/ 0 h 17"/>
                    <a:gd name="T8" fmla="*/ 3 w 11"/>
                    <a:gd name="T9" fmla="*/ 1 h 17"/>
                    <a:gd name="T10" fmla="*/ 1 w 11"/>
                    <a:gd name="T11" fmla="*/ 4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7">
                      <a:moveTo>
                        <a:pt x="3" y="17"/>
                      </a:moveTo>
                      <a:lnTo>
                        <a:pt x="0" y="15"/>
                      </a:lnTo>
                      <a:lnTo>
                        <a:pt x="9" y="0"/>
                      </a:lnTo>
                      <a:lnTo>
                        <a:pt x="11" y="4"/>
                      </a:lnTo>
                      <a:lnTo>
                        <a:pt x="3"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69"/>
                <p:cNvSpPr>
                  <a:spLocks/>
                </p:cNvSpPr>
                <p:nvPr/>
              </p:nvSpPr>
              <p:spPr bwMode="auto">
                <a:xfrm>
                  <a:off x="3296" y="3637"/>
                  <a:ext cx="1" cy="1"/>
                </a:xfrm>
                <a:custGeom>
                  <a:avLst/>
                  <a:gdLst>
                    <a:gd name="T0" fmla="*/ 0 w 5"/>
                    <a:gd name="T1" fmla="*/ 1 h 5"/>
                    <a:gd name="T2" fmla="*/ 0 w 5"/>
                    <a:gd name="T3" fmla="*/ 0 h 5"/>
                    <a:gd name="T4" fmla="*/ 0 w 5"/>
                    <a:gd name="T5" fmla="*/ 0 h 5"/>
                    <a:gd name="T6" fmla="*/ 1 w 5"/>
                    <a:gd name="T7" fmla="*/ 0 h 5"/>
                    <a:gd name="T8" fmla="*/ 1 w 5"/>
                    <a:gd name="T9" fmla="*/ 0 h 5"/>
                    <a:gd name="T10" fmla="*/ 1 w 5"/>
                    <a:gd name="T11" fmla="*/ 1 h 5"/>
                    <a:gd name="T12" fmla="*/ 0 w 5"/>
                    <a:gd name="T13" fmla="*/ 1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5">
                      <a:moveTo>
                        <a:pt x="2" y="5"/>
                      </a:moveTo>
                      <a:lnTo>
                        <a:pt x="0" y="1"/>
                      </a:lnTo>
                      <a:lnTo>
                        <a:pt x="2" y="0"/>
                      </a:lnTo>
                      <a:lnTo>
                        <a:pt x="3" y="1"/>
                      </a:lnTo>
                      <a:lnTo>
                        <a:pt x="5" y="1"/>
                      </a:lnTo>
                      <a:lnTo>
                        <a:pt x="4" y="4"/>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70"/>
                <p:cNvSpPr>
                  <a:spLocks/>
                </p:cNvSpPr>
                <p:nvPr/>
              </p:nvSpPr>
              <p:spPr bwMode="auto">
                <a:xfrm>
                  <a:off x="3296" y="3637"/>
                  <a:ext cx="1" cy="1"/>
                </a:xfrm>
                <a:custGeom>
                  <a:avLst/>
                  <a:gdLst>
                    <a:gd name="T0" fmla="*/ 1 w 4"/>
                    <a:gd name="T1" fmla="*/ 1 h 1"/>
                    <a:gd name="T2" fmla="*/ 1 w 4"/>
                    <a:gd name="T3" fmla="*/ 1 h 1"/>
                    <a:gd name="T4" fmla="*/ 0 w 4"/>
                    <a:gd name="T5" fmla="*/ 1 h 1"/>
                    <a:gd name="T6" fmla="*/ 0 w 4"/>
                    <a:gd name="T7" fmla="*/ 0 h 1"/>
                    <a:gd name="T8" fmla="*/ 0 w 4"/>
                    <a:gd name="T9" fmla="*/ 0 h 1"/>
                    <a:gd name="T10" fmla="*/ 1 w 4"/>
                    <a:gd name="T11" fmla="*/ 0 h 1"/>
                    <a:gd name="T12" fmla="*/ 1 w 4"/>
                    <a:gd name="T13" fmla="*/ 1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
                      <a:moveTo>
                        <a:pt x="4" y="1"/>
                      </a:moveTo>
                      <a:lnTo>
                        <a:pt x="2" y="1"/>
                      </a:lnTo>
                      <a:lnTo>
                        <a:pt x="0" y="1"/>
                      </a:lnTo>
                      <a:lnTo>
                        <a:pt x="0" y="0"/>
                      </a:lnTo>
                      <a:lnTo>
                        <a:pt x="4" y="0"/>
                      </a:lnTo>
                      <a:lnTo>
                        <a:pt x="4"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71"/>
                <p:cNvSpPr>
                  <a:spLocks/>
                </p:cNvSpPr>
                <p:nvPr/>
              </p:nvSpPr>
              <p:spPr bwMode="auto">
                <a:xfrm>
                  <a:off x="3296" y="3634"/>
                  <a:ext cx="2" cy="3"/>
                </a:xfrm>
                <a:custGeom>
                  <a:avLst/>
                  <a:gdLst>
                    <a:gd name="T0" fmla="*/ 2 w 5"/>
                    <a:gd name="T1" fmla="*/ 3 h 9"/>
                    <a:gd name="T2" fmla="*/ 0 w 5"/>
                    <a:gd name="T3" fmla="*/ 3 h 9"/>
                    <a:gd name="T4" fmla="*/ 0 w 5"/>
                    <a:gd name="T5" fmla="*/ 1 h 9"/>
                    <a:gd name="T6" fmla="*/ 1 w 5"/>
                    <a:gd name="T7" fmla="*/ 0 h 9"/>
                    <a:gd name="T8" fmla="*/ 2 w 5"/>
                    <a:gd name="T9" fmla="*/ 2 h 9"/>
                    <a:gd name="T10" fmla="*/ 2 w 5"/>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9">
                      <a:moveTo>
                        <a:pt x="4" y="9"/>
                      </a:moveTo>
                      <a:lnTo>
                        <a:pt x="0" y="9"/>
                      </a:lnTo>
                      <a:lnTo>
                        <a:pt x="1" y="2"/>
                      </a:lnTo>
                      <a:lnTo>
                        <a:pt x="3" y="0"/>
                      </a:lnTo>
                      <a:lnTo>
                        <a:pt x="5" y="5"/>
                      </a:lnTo>
                      <a:lnTo>
                        <a:pt x="4" y="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72"/>
                <p:cNvSpPr>
                  <a:spLocks/>
                </p:cNvSpPr>
                <p:nvPr/>
              </p:nvSpPr>
              <p:spPr bwMode="auto">
                <a:xfrm>
                  <a:off x="3297" y="3634"/>
                  <a:ext cx="4" cy="2"/>
                </a:xfrm>
                <a:custGeom>
                  <a:avLst/>
                  <a:gdLst>
                    <a:gd name="T0" fmla="*/ 1 w 12"/>
                    <a:gd name="T1" fmla="*/ 2 h 8"/>
                    <a:gd name="T2" fmla="*/ 0 w 12"/>
                    <a:gd name="T3" fmla="*/ 1 h 8"/>
                    <a:gd name="T4" fmla="*/ 3 w 12"/>
                    <a:gd name="T5" fmla="*/ 0 h 8"/>
                    <a:gd name="T6" fmla="*/ 4 w 12"/>
                    <a:gd name="T7" fmla="*/ 0 h 8"/>
                    <a:gd name="T8" fmla="*/ 4 w 12"/>
                    <a:gd name="T9" fmla="*/ 1 h 8"/>
                    <a:gd name="T10" fmla="*/ 1 w 12"/>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
                      <a:moveTo>
                        <a:pt x="2" y="8"/>
                      </a:moveTo>
                      <a:lnTo>
                        <a:pt x="0" y="3"/>
                      </a:lnTo>
                      <a:lnTo>
                        <a:pt x="9" y="0"/>
                      </a:lnTo>
                      <a:lnTo>
                        <a:pt x="12" y="1"/>
                      </a:lnTo>
                      <a:lnTo>
                        <a:pt x="11" y="4"/>
                      </a:lnTo>
                      <a:lnTo>
                        <a:pt x="2"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73"/>
                <p:cNvSpPr>
                  <a:spLocks/>
                </p:cNvSpPr>
                <p:nvPr/>
              </p:nvSpPr>
              <p:spPr bwMode="auto">
                <a:xfrm>
                  <a:off x="3300" y="3599"/>
                  <a:ext cx="7" cy="35"/>
                </a:xfrm>
                <a:custGeom>
                  <a:avLst/>
                  <a:gdLst>
                    <a:gd name="T0" fmla="*/ 1 w 22"/>
                    <a:gd name="T1" fmla="*/ 35 h 139"/>
                    <a:gd name="T2" fmla="*/ 0 w 22"/>
                    <a:gd name="T3" fmla="*/ 35 h 139"/>
                    <a:gd name="T4" fmla="*/ 5 w 22"/>
                    <a:gd name="T5" fmla="*/ 1 h 139"/>
                    <a:gd name="T6" fmla="*/ 6 w 22"/>
                    <a:gd name="T7" fmla="*/ 0 h 139"/>
                    <a:gd name="T8" fmla="*/ 7 w 22"/>
                    <a:gd name="T9" fmla="*/ 1 h 139"/>
                    <a:gd name="T10" fmla="*/ 1 w 22"/>
                    <a:gd name="T11" fmla="*/ 35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9">
                      <a:moveTo>
                        <a:pt x="3" y="139"/>
                      </a:moveTo>
                      <a:lnTo>
                        <a:pt x="0" y="138"/>
                      </a:lnTo>
                      <a:lnTo>
                        <a:pt x="17" y="2"/>
                      </a:lnTo>
                      <a:lnTo>
                        <a:pt x="19" y="0"/>
                      </a:lnTo>
                      <a:lnTo>
                        <a:pt x="22" y="4"/>
                      </a:lnTo>
                      <a:lnTo>
                        <a:pt x="3" y="13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74"/>
                <p:cNvSpPr>
                  <a:spLocks/>
                </p:cNvSpPr>
                <p:nvPr/>
              </p:nvSpPr>
              <p:spPr bwMode="auto">
                <a:xfrm>
                  <a:off x="3306" y="3599"/>
                  <a:ext cx="2" cy="1"/>
                </a:xfrm>
                <a:custGeom>
                  <a:avLst/>
                  <a:gdLst>
                    <a:gd name="T0" fmla="*/ 1 w 6"/>
                    <a:gd name="T1" fmla="*/ 1 h 4"/>
                    <a:gd name="T2" fmla="*/ 0 w 6"/>
                    <a:gd name="T3" fmla="*/ 0 h 4"/>
                    <a:gd name="T4" fmla="*/ 1 w 6"/>
                    <a:gd name="T5" fmla="*/ 0 h 4"/>
                    <a:gd name="T6" fmla="*/ 2 w 6"/>
                    <a:gd name="T7" fmla="*/ 0 h 4"/>
                    <a:gd name="T8" fmla="*/ 2 w 6"/>
                    <a:gd name="T9" fmla="*/ 1 h 4"/>
                    <a:gd name="T10" fmla="*/ 1 w 6"/>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
                      <a:moveTo>
                        <a:pt x="3" y="4"/>
                      </a:moveTo>
                      <a:lnTo>
                        <a:pt x="0" y="0"/>
                      </a:lnTo>
                      <a:lnTo>
                        <a:pt x="2" y="0"/>
                      </a:lnTo>
                      <a:lnTo>
                        <a:pt x="6" y="1"/>
                      </a:lnTo>
                      <a:lnTo>
                        <a:pt x="5" y="4"/>
                      </a:lnTo>
                      <a:lnTo>
                        <a:pt x="3"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75"/>
                <p:cNvSpPr>
                  <a:spLocks/>
                </p:cNvSpPr>
                <p:nvPr/>
              </p:nvSpPr>
              <p:spPr bwMode="auto">
                <a:xfrm>
                  <a:off x="3307" y="3598"/>
                  <a:ext cx="1" cy="2"/>
                </a:xfrm>
                <a:custGeom>
                  <a:avLst/>
                  <a:gdLst>
                    <a:gd name="T0" fmla="*/ 1 w 4"/>
                    <a:gd name="T1" fmla="*/ 2 h 8"/>
                    <a:gd name="T2" fmla="*/ 0 w 4"/>
                    <a:gd name="T3" fmla="*/ 2 h 8"/>
                    <a:gd name="T4" fmla="*/ 0 w 4"/>
                    <a:gd name="T5" fmla="*/ 0 h 8"/>
                    <a:gd name="T6" fmla="*/ 1 w 4"/>
                    <a:gd name="T7" fmla="*/ 0 h 8"/>
                    <a:gd name="T8" fmla="*/ 1 w 4"/>
                    <a:gd name="T9" fmla="*/ 0 h 8"/>
                    <a:gd name="T10" fmla="*/ 1 w 4"/>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4" y="8"/>
                      </a:moveTo>
                      <a:lnTo>
                        <a:pt x="0" y="7"/>
                      </a:lnTo>
                      <a:lnTo>
                        <a:pt x="0" y="0"/>
                      </a:lnTo>
                      <a:lnTo>
                        <a:pt x="4" y="0"/>
                      </a:lnTo>
                      <a:lnTo>
                        <a:pt x="4"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76"/>
                <p:cNvSpPr>
                  <a:spLocks/>
                </p:cNvSpPr>
                <p:nvPr/>
              </p:nvSpPr>
              <p:spPr bwMode="auto">
                <a:xfrm>
                  <a:off x="3306" y="3592"/>
                  <a:ext cx="2" cy="6"/>
                </a:xfrm>
                <a:custGeom>
                  <a:avLst/>
                  <a:gdLst>
                    <a:gd name="T0" fmla="*/ 2 w 7"/>
                    <a:gd name="T1" fmla="*/ 6 h 24"/>
                    <a:gd name="T2" fmla="*/ 1 w 7"/>
                    <a:gd name="T3" fmla="*/ 6 h 24"/>
                    <a:gd name="T4" fmla="*/ 0 w 7"/>
                    <a:gd name="T5" fmla="*/ 0 h 24"/>
                    <a:gd name="T6" fmla="*/ 1 w 7"/>
                    <a:gd name="T7" fmla="*/ 0 h 24"/>
                    <a:gd name="T8" fmla="*/ 1 w 7"/>
                    <a:gd name="T9" fmla="*/ 0 h 24"/>
                    <a:gd name="T10" fmla="*/ 2 w 7"/>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4">
                      <a:moveTo>
                        <a:pt x="7" y="24"/>
                      </a:moveTo>
                      <a:lnTo>
                        <a:pt x="3" y="24"/>
                      </a:lnTo>
                      <a:lnTo>
                        <a:pt x="0" y="0"/>
                      </a:lnTo>
                      <a:lnTo>
                        <a:pt x="5" y="0"/>
                      </a:lnTo>
                      <a:lnTo>
                        <a:pt x="7"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77"/>
                <p:cNvSpPr>
                  <a:spLocks/>
                </p:cNvSpPr>
                <p:nvPr/>
              </p:nvSpPr>
              <p:spPr bwMode="auto">
                <a:xfrm>
                  <a:off x="3305" y="3583"/>
                  <a:ext cx="3" cy="9"/>
                </a:xfrm>
                <a:custGeom>
                  <a:avLst/>
                  <a:gdLst>
                    <a:gd name="T0" fmla="*/ 3 w 8"/>
                    <a:gd name="T1" fmla="*/ 9 h 33"/>
                    <a:gd name="T2" fmla="*/ 1 w 8"/>
                    <a:gd name="T3" fmla="*/ 9 h 33"/>
                    <a:gd name="T4" fmla="*/ 0 w 8"/>
                    <a:gd name="T5" fmla="*/ 0 h 33"/>
                    <a:gd name="T6" fmla="*/ 2 w 8"/>
                    <a:gd name="T7" fmla="*/ 0 h 33"/>
                    <a:gd name="T8" fmla="*/ 2 w 8"/>
                    <a:gd name="T9" fmla="*/ 0 h 33"/>
                    <a:gd name="T10" fmla="*/ 3 w 8"/>
                    <a:gd name="T11" fmla="*/ 9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33">
                      <a:moveTo>
                        <a:pt x="8" y="33"/>
                      </a:moveTo>
                      <a:lnTo>
                        <a:pt x="3" y="33"/>
                      </a:lnTo>
                      <a:lnTo>
                        <a:pt x="0" y="0"/>
                      </a:lnTo>
                      <a:lnTo>
                        <a:pt x="4" y="0"/>
                      </a:lnTo>
                      <a:lnTo>
                        <a:pt x="8"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78"/>
                <p:cNvSpPr>
                  <a:spLocks/>
                </p:cNvSpPr>
                <p:nvPr/>
              </p:nvSpPr>
              <p:spPr bwMode="auto">
                <a:xfrm>
                  <a:off x="3304" y="3573"/>
                  <a:ext cx="2" cy="10"/>
                </a:xfrm>
                <a:custGeom>
                  <a:avLst/>
                  <a:gdLst>
                    <a:gd name="T0" fmla="*/ 2 w 8"/>
                    <a:gd name="T1" fmla="*/ 10 h 41"/>
                    <a:gd name="T2" fmla="*/ 1 w 8"/>
                    <a:gd name="T3" fmla="*/ 10 h 41"/>
                    <a:gd name="T4" fmla="*/ 0 w 8"/>
                    <a:gd name="T5" fmla="*/ 0 h 41"/>
                    <a:gd name="T6" fmla="*/ 1 w 8"/>
                    <a:gd name="T7" fmla="*/ 0 h 41"/>
                    <a:gd name="T8" fmla="*/ 1 w 8"/>
                    <a:gd name="T9" fmla="*/ 0 h 41"/>
                    <a:gd name="T10" fmla="*/ 2 w 8"/>
                    <a:gd name="T11" fmla="*/ 1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1">
                      <a:moveTo>
                        <a:pt x="8" y="41"/>
                      </a:moveTo>
                      <a:lnTo>
                        <a:pt x="4" y="41"/>
                      </a:lnTo>
                      <a:lnTo>
                        <a:pt x="0" y="0"/>
                      </a:lnTo>
                      <a:lnTo>
                        <a:pt x="4" y="0"/>
                      </a:lnTo>
                      <a:lnTo>
                        <a:pt x="8" y="4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79"/>
                <p:cNvSpPr>
                  <a:spLocks/>
                </p:cNvSpPr>
                <p:nvPr/>
              </p:nvSpPr>
              <p:spPr bwMode="auto">
                <a:xfrm>
                  <a:off x="3294" y="3514"/>
                  <a:ext cx="11" cy="59"/>
                </a:xfrm>
                <a:custGeom>
                  <a:avLst/>
                  <a:gdLst>
                    <a:gd name="T0" fmla="*/ 11 w 33"/>
                    <a:gd name="T1" fmla="*/ 59 h 238"/>
                    <a:gd name="T2" fmla="*/ 10 w 33"/>
                    <a:gd name="T3" fmla="*/ 59 h 238"/>
                    <a:gd name="T4" fmla="*/ 0 w 33"/>
                    <a:gd name="T5" fmla="*/ 0 h 238"/>
                    <a:gd name="T6" fmla="*/ 2 w 33"/>
                    <a:gd name="T7" fmla="*/ 0 h 238"/>
                    <a:gd name="T8" fmla="*/ 2 w 33"/>
                    <a:gd name="T9" fmla="*/ 0 h 238"/>
                    <a:gd name="T10" fmla="*/ 11 w 33"/>
                    <a:gd name="T11" fmla="*/ 59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38">
                      <a:moveTo>
                        <a:pt x="33" y="238"/>
                      </a:moveTo>
                      <a:lnTo>
                        <a:pt x="29" y="238"/>
                      </a:lnTo>
                      <a:lnTo>
                        <a:pt x="0" y="0"/>
                      </a:lnTo>
                      <a:lnTo>
                        <a:pt x="5" y="0"/>
                      </a:lnTo>
                      <a:lnTo>
                        <a:pt x="33" y="23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80"/>
                <p:cNvSpPr>
                  <a:spLocks/>
                </p:cNvSpPr>
                <p:nvPr/>
              </p:nvSpPr>
              <p:spPr bwMode="auto">
                <a:xfrm>
                  <a:off x="3289" y="3486"/>
                  <a:ext cx="7" cy="28"/>
                </a:xfrm>
                <a:custGeom>
                  <a:avLst/>
                  <a:gdLst>
                    <a:gd name="T0" fmla="*/ 7 w 20"/>
                    <a:gd name="T1" fmla="*/ 28 h 110"/>
                    <a:gd name="T2" fmla="*/ 5 w 20"/>
                    <a:gd name="T3" fmla="*/ 28 h 110"/>
                    <a:gd name="T4" fmla="*/ 0 w 20"/>
                    <a:gd name="T5" fmla="*/ 0 h 110"/>
                    <a:gd name="T6" fmla="*/ 1 w 20"/>
                    <a:gd name="T7" fmla="*/ 0 h 110"/>
                    <a:gd name="T8" fmla="*/ 1 w 20"/>
                    <a:gd name="T9" fmla="*/ 0 h 110"/>
                    <a:gd name="T10" fmla="*/ 7 w 20"/>
                    <a:gd name="T11" fmla="*/ 28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10">
                      <a:moveTo>
                        <a:pt x="20" y="110"/>
                      </a:moveTo>
                      <a:lnTo>
                        <a:pt x="15" y="110"/>
                      </a:lnTo>
                      <a:lnTo>
                        <a:pt x="0" y="0"/>
                      </a:lnTo>
                      <a:lnTo>
                        <a:pt x="4" y="0"/>
                      </a:lnTo>
                      <a:lnTo>
                        <a:pt x="20" y="1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81"/>
                <p:cNvSpPr>
                  <a:spLocks/>
                </p:cNvSpPr>
                <p:nvPr/>
              </p:nvSpPr>
              <p:spPr bwMode="auto">
                <a:xfrm>
                  <a:off x="3288" y="3480"/>
                  <a:ext cx="2" cy="6"/>
                </a:xfrm>
                <a:custGeom>
                  <a:avLst/>
                  <a:gdLst>
                    <a:gd name="T0" fmla="*/ 2 w 8"/>
                    <a:gd name="T1" fmla="*/ 6 h 25"/>
                    <a:gd name="T2" fmla="*/ 1 w 8"/>
                    <a:gd name="T3" fmla="*/ 6 h 25"/>
                    <a:gd name="T4" fmla="*/ 0 w 8"/>
                    <a:gd name="T5" fmla="*/ 0 h 25"/>
                    <a:gd name="T6" fmla="*/ 1 w 8"/>
                    <a:gd name="T7" fmla="*/ 0 h 25"/>
                    <a:gd name="T8" fmla="*/ 1 w 8"/>
                    <a:gd name="T9" fmla="*/ 0 h 25"/>
                    <a:gd name="T10" fmla="*/ 2 w 8"/>
                    <a:gd name="T11" fmla="*/ 6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25">
                      <a:moveTo>
                        <a:pt x="8" y="25"/>
                      </a:moveTo>
                      <a:lnTo>
                        <a:pt x="4" y="25"/>
                      </a:lnTo>
                      <a:lnTo>
                        <a:pt x="0" y="1"/>
                      </a:lnTo>
                      <a:lnTo>
                        <a:pt x="4" y="0"/>
                      </a:lnTo>
                      <a:lnTo>
                        <a:pt x="8" y="2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82"/>
                <p:cNvSpPr>
                  <a:spLocks/>
                </p:cNvSpPr>
                <p:nvPr/>
              </p:nvSpPr>
              <p:spPr bwMode="auto">
                <a:xfrm>
                  <a:off x="3286" y="3474"/>
                  <a:ext cx="3" cy="6"/>
                </a:xfrm>
                <a:custGeom>
                  <a:avLst/>
                  <a:gdLst>
                    <a:gd name="T0" fmla="*/ 3 w 8"/>
                    <a:gd name="T1" fmla="*/ 6 h 25"/>
                    <a:gd name="T2" fmla="*/ 2 w 8"/>
                    <a:gd name="T3" fmla="*/ 6 h 25"/>
                    <a:gd name="T4" fmla="*/ 0 w 8"/>
                    <a:gd name="T5" fmla="*/ 0 h 25"/>
                    <a:gd name="T6" fmla="*/ 2 w 8"/>
                    <a:gd name="T7" fmla="*/ 0 h 25"/>
                    <a:gd name="T8" fmla="*/ 2 w 8"/>
                    <a:gd name="T9" fmla="*/ 0 h 25"/>
                    <a:gd name="T10" fmla="*/ 3 w 8"/>
                    <a:gd name="T11" fmla="*/ 6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25">
                      <a:moveTo>
                        <a:pt x="8" y="24"/>
                      </a:moveTo>
                      <a:lnTo>
                        <a:pt x="4" y="25"/>
                      </a:lnTo>
                      <a:lnTo>
                        <a:pt x="0" y="1"/>
                      </a:lnTo>
                      <a:lnTo>
                        <a:pt x="4" y="0"/>
                      </a:lnTo>
                      <a:lnTo>
                        <a:pt x="8"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83"/>
                <p:cNvSpPr>
                  <a:spLocks/>
                </p:cNvSpPr>
                <p:nvPr/>
              </p:nvSpPr>
              <p:spPr bwMode="auto">
                <a:xfrm>
                  <a:off x="3285" y="3468"/>
                  <a:ext cx="3" cy="6"/>
                </a:xfrm>
                <a:custGeom>
                  <a:avLst/>
                  <a:gdLst>
                    <a:gd name="T0" fmla="*/ 3 w 8"/>
                    <a:gd name="T1" fmla="*/ 6 h 24"/>
                    <a:gd name="T2" fmla="*/ 2 w 8"/>
                    <a:gd name="T3" fmla="*/ 6 h 24"/>
                    <a:gd name="T4" fmla="*/ 0 w 8"/>
                    <a:gd name="T5" fmla="*/ 1 h 24"/>
                    <a:gd name="T6" fmla="*/ 2 w 8"/>
                    <a:gd name="T7" fmla="*/ 0 h 24"/>
                    <a:gd name="T8" fmla="*/ 2 w 8"/>
                    <a:gd name="T9" fmla="*/ 0 h 24"/>
                    <a:gd name="T10" fmla="*/ 3 w 8"/>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24">
                      <a:moveTo>
                        <a:pt x="8" y="23"/>
                      </a:moveTo>
                      <a:lnTo>
                        <a:pt x="4" y="24"/>
                      </a:lnTo>
                      <a:lnTo>
                        <a:pt x="0" y="2"/>
                      </a:lnTo>
                      <a:lnTo>
                        <a:pt x="4" y="0"/>
                      </a:lnTo>
                      <a:lnTo>
                        <a:pt x="8"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84"/>
                <p:cNvSpPr>
                  <a:spLocks/>
                </p:cNvSpPr>
                <p:nvPr/>
              </p:nvSpPr>
              <p:spPr bwMode="auto">
                <a:xfrm>
                  <a:off x="3284" y="3463"/>
                  <a:ext cx="2" cy="5"/>
                </a:xfrm>
                <a:custGeom>
                  <a:avLst/>
                  <a:gdLst>
                    <a:gd name="T0" fmla="*/ 2 w 8"/>
                    <a:gd name="T1" fmla="*/ 5 h 23"/>
                    <a:gd name="T2" fmla="*/ 1 w 8"/>
                    <a:gd name="T3" fmla="*/ 5 h 23"/>
                    <a:gd name="T4" fmla="*/ 0 w 8"/>
                    <a:gd name="T5" fmla="*/ 0 h 23"/>
                    <a:gd name="T6" fmla="*/ 1 w 8"/>
                    <a:gd name="T7" fmla="*/ 0 h 23"/>
                    <a:gd name="T8" fmla="*/ 1 w 8"/>
                    <a:gd name="T9" fmla="*/ 0 h 23"/>
                    <a:gd name="T10" fmla="*/ 2 w 8"/>
                    <a:gd name="T11" fmla="*/ 5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23">
                      <a:moveTo>
                        <a:pt x="8" y="21"/>
                      </a:moveTo>
                      <a:lnTo>
                        <a:pt x="4" y="23"/>
                      </a:lnTo>
                      <a:lnTo>
                        <a:pt x="0" y="1"/>
                      </a:lnTo>
                      <a:lnTo>
                        <a:pt x="4" y="0"/>
                      </a:lnTo>
                      <a:lnTo>
                        <a:pt x="8" y="2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85"/>
                <p:cNvSpPr>
                  <a:spLocks/>
                </p:cNvSpPr>
                <p:nvPr/>
              </p:nvSpPr>
              <p:spPr bwMode="auto">
                <a:xfrm>
                  <a:off x="3275" y="3439"/>
                  <a:ext cx="10" cy="24"/>
                </a:xfrm>
                <a:custGeom>
                  <a:avLst/>
                  <a:gdLst>
                    <a:gd name="T0" fmla="*/ 10 w 30"/>
                    <a:gd name="T1" fmla="*/ 24 h 95"/>
                    <a:gd name="T2" fmla="*/ 9 w 30"/>
                    <a:gd name="T3" fmla="*/ 24 h 95"/>
                    <a:gd name="T4" fmla="*/ 0 w 30"/>
                    <a:gd name="T5" fmla="*/ 1 h 95"/>
                    <a:gd name="T6" fmla="*/ 1 w 30"/>
                    <a:gd name="T7" fmla="*/ 0 h 95"/>
                    <a:gd name="T8" fmla="*/ 1 w 30"/>
                    <a:gd name="T9" fmla="*/ 0 h 95"/>
                    <a:gd name="T10" fmla="*/ 10 w 30"/>
                    <a:gd name="T11" fmla="*/ 24 h 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95">
                      <a:moveTo>
                        <a:pt x="30" y="94"/>
                      </a:moveTo>
                      <a:lnTo>
                        <a:pt x="26" y="95"/>
                      </a:lnTo>
                      <a:lnTo>
                        <a:pt x="0" y="3"/>
                      </a:lnTo>
                      <a:lnTo>
                        <a:pt x="2" y="0"/>
                      </a:lnTo>
                      <a:lnTo>
                        <a:pt x="3" y="1"/>
                      </a:lnTo>
                      <a:lnTo>
                        <a:pt x="30" y="9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86"/>
                <p:cNvSpPr>
                  <a:spLocks/>
                </p:cNvSpPr>
                <p:nvPr/>
              </p:nvSpPr>
              <p:spPr bwMode="auto">
                <a:xfrm>
                  <a:off x="3274" y="3438"/>
                  <a:ext cx="2" cy="2"/>
                </a:xfrm>
                <a:custGeom>
                  <a:avLst/>
                  <a:gdLst>
                    <a:gd name="T0" fmla="*/ 2 w 6"/>
                    <a:gd name="T1" fmla="*/ 1 h 10"/>
                    <a:gd name="T2" fmla="*/ 1 w 6"/>
                    <a:gd name="T3" fmla="*/ 2 h 10"/>
                    <a:gd name="T4" fmla="*/ 0 w 6"/>
                    <a:gd name="T5" fmla="*/ 1 h 10"/>
                    <a:gd name="T6" fmla="*/ 1 w 6"/>
                    <a:gd name="T7" fmla="*/ 0 h 10"/>
                    <a:gd name="T8" fmla="*/ 1 w 6"/>
                    <a:gd name="T9" fmla="*/ 0 h 10"/>
                    <a:gd name="T10" fmla="*/ 2 w 6"/>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0">
                      <a:moveTo>
                        <a:pt x="6" y="7"/>
                      </a:moveTo>
                      <a:lnTo>
                        <a:pt x="4" y="10"/>
                      </a:lnTo>
                      <a:lnTo>
                        <a:pt x="0" y="3"/>
                      </a:lnTo>
                      <a:lnTo>
                        <a:pt x="2" y="0"/>
                      </a:lnTo>
                      <a:lnTo>
                        <a:pt x="6"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87"/>
                <p:cNvSpPr>
                  <a:spLocks/>
                </p:cNvSpPr>
                <p:nvPr/>
              </p:nvSpPr>
              <p:spPr bwMode="auto">
                <a:xfrm>
                  <a:off x="3254" y="3424"/>
                  <a:ext cx="20" cy="14"/>
                </a:xfrm>
                <a:custGeom>
                  <a:avLst/>
                  <a:gdLst>
                    <a:gd name="T0" fmla="*/ 20 w 62"/>
                    <a:gd name="T1" fmla="*/ 13 h 57"/>
                    <a:gd name="T2" fmla="*/ 19 w 62"/>
                    <a:gd name="T3" fmla="*/ 14 h 57"/>
                    <a:gd name="T4" fmla="*/ 0 w 62"/>
                    <a:gd name="T5" fmla="*/ 1 h 57"/>
                    <a:gd name="T6" fmla="*/ 0 w 62"/>
                    <a:gd name="T7" fmla="*/ 0 h 57"/>
                    <a:gd name="T8" fmla="*/ 1 w 62"/>
                    <a:gd name="T9" fmla="*/ 0 h 57"/>
                    <a:gd name="T10" fmla="*/ 20 w 62"/>
                    <a:gd name="T11" fmla="*/ 13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 h="57">
                      <a:moveTo>
                        <a:pt x="62" y="54"/>
                      </a:moveTo>
                      <a:lnTo>
                        <a:pt x="60" y="57"/>
                      </a:lnTo>
                      <a:lnTo>
                        <a:pt x="1" y="4"/>
                      </a:lnTo>
                      <a:lnTo>
                        <a:pt x="0" y="2"/>
                      </a:lnTo>
                      <a:lnTo>
                        <a:pt x="4" y="0"/>
                      </a:lnTo>
                      <a:lnTo>
                        <a:pt x="62" y="5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88"/>
                <p:cNvSpPr>
                  <a:spLocks/>
                </p:cNvSpPr>
                <p:nvPr/>
              </p:nvSpPr>
              <p:spPr bwMode="auto">
                <a:xfrm>
                  <a:off x="3251" y="3416"/>
                  <a:ext cx="4" cy="9"/>
                </a:xfrm>
                <a:custGeom>
                  <a:avLst/>
                  <a:gdLst>
                    <a:gd name="T0" fmla="*/ 4 w 11"/>
                    <a:gd name="T1" fmla="*/ 8 h 33"/>
                    <a:gd name="T2" fmla="*/ 3 w 11"/>
                    <a:gd name="T3" fmla="*/ 9 h 33"/>
                    <a:gd name="T4" fmla="*/ 0 w 11"/>
                    <a:gd name="T5" fmla="*/ 1 h 33"/>
                    <a:gd name="T6" fmla="*/ 0 w 11"/>
                    <a:gd name="T7" fmla="*/ 0 h 33"/>
                    <a:gd name="T8" fmla="*/ 1 w 11"/>
                    <a:gd name="T9" fmla="*/ 0 h 33"/>
                    <a:gd name="T10" fmla="*/ 4 w 11"/>
                    <a:gd name="T11" fmla="*/ 8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3">
                      <a:moveTo>
                        <a:pt x="11" y="31"/>
                      </a:moveTo>
                      <a:lnTo>
                        <a:pt x="7" y="33"/>
                      </a:lnTo>
                      <a:lnTo>
                        <a:pt x="0" y="2"/>
                      </a:lnTo>
                      <a:lnTo>
                        <a:pt x="0" y="0"/>
                      </a:lnTo>
                      <a:lnTo>
                        <a:pt x="4" y="0"/>
                      </a:lnTo>
                      <a:lnTo>
                        <a:pt x="11" y="3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89"/>
                <p:cNvSpPr>
                  <a:spLocks/>
                </p:cNvSpPr>
                <p:nvPr/>
              </p:nvSpPr>
              <p:spPr bwMode="auto">
                <a:xfrm>
                  <a:off x="3251" y="3413"/>
                  <a:ext cx="2" cy="3"/>
                </a:xfrm>
                <a:custGeom>
                  <a:avLst/>
                  <a:gdLst>
                    <a:gd name="T0" fmla="*/ 2 w 5"/>
                    <a:gd name="T1" fmla="*/ 3 h 13"/>
                    <a:gd name="T2" fmla="*/ 0 w 5"/>
                    <a:gd name="T3" fmla="*/ 3 h 13"/>
                    <a:gd name="T4" fmla="*/ 0 w 5"/>
                    <a:gd name="T5" fmla="*/ 0 h 13"/>
                    <a:gd name="T6" fmla="*/ 0 w 5"/>
                    <a:gd name="T7" fmla="*/ 0 h 13"/>
                    <a:gd name="T8" fmla="*/ 2 w 5"/>
                    <a:gd name="T9" fmla="*/ 0 h 13"/>
                    <a:gd name="T10" fmla="*/ 2 w 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3">
                      <a:moveTo>
                        <a:pt x="5" y="13"/>
                      </a:moveTo>
                      <a:lnTo>
                        <a:pt x="1" y="13"/>
                      </a:lnTo>
                      <a:lnTo>
                        <a:pt x="0" y="0"/>
                      </a:lnTo>
                      <a:lnTo>
                        <a:pt x="4" y="0"/>
                      </a:lnTo>
                      <a:lnTo>
                        <a:pt x="5" y="1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90"/>
                <p:cNvSpPr>
                  <a:spLocks/>
                </p:cNvSpPr>
                <p:nvPr/>
              </p:nvSpPr>
              <p:spPr bwMode="auto">
                <a:xfrm>
                  <a:off x="3250" y="3392"/>
                  <a:ext cx="2" cy="21"/>
                </a:xfrm>
                <a:custGeom>
                  <a:avLst/>
                  <a:gdLst>
                    <a:gd name="T0" fmla="*/ 2 w 7"/>
                    <a:gd name="T1" fmla="*/ 21 h 84"/>
                    <a:gd name="T2" fmla="*/ 1 w 7"/>
                    <a:gd name="T3" fmla="*/ 21 h 84"/>
                    <a:gd name="T4" fmla="*/ 0 w 7"/>
                    <a:gd name="T5" fmla="*/ 0 h 84"/>
                    <a:gd name="T6" fmla="*/ 1 w 7"/>
                    <a:gd name="T7" fmla="*/ 0 h 84"/>
                    <a:gd name="T8" fmla="*/ 1 w 7"/>
                    <a:gd name="T9" fmla="*/ 0 h 84"/>
                    <a:gd name="T10" fmla="*/ 2 w 7"/>
                    <a:gd name="T11" fmla="*/ 21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4">
                      <a:moveTo>
                        <a:pt x="7" y="84"/>
                      </a:moveTo>
                      <a:lnTo>
                        <a:pt x="3" y="84"/>
                      </a:lnTo>
                      <a:lnTo>
                        <a:pt x="0" y="0"/>
                      </a:lnTo>
                      <a:lnTo>
                        <a:pt x="4" y="0"/>
                      </a:lnTo>
                      <a:lnTo>
                        <a:pt x="7" y="8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91"/>
                <p:cNvSpPr>
                  <a:spLocks/>
                </p:cNvSpPr>
                <p:nvPr/>
              </p:nvSpPr>
              <p:spPr bwMode="auto">
                <a:xfrm>
                  <a:off x="3248" y="3378"/>
                  <a:ext cx="3" cy="14"/>
                </a:xfrm>
                <a:custGeom>
                  <a:avLst/>
                  <a:gdLst>
                    <a:gd name="T0" fmla="*/ 3 w 9"/>
                    <a:gd name="T1" fmla="*/ 14 h 57"/>
                    <a:gd name="T2" fmla="*/ 2 w 9"/>
                    <a:gd name="T3" fmla="*/ 14 h 57"/>
                    <a:gd name="T4" fmla="*/ 0 w 9"/>
                    <a:gd name="T5" fmla="*/ 0 h 57"/>
                    <a:gd name="T6" fmla="*/ 1 w 9"/>
                    <a:gd name="T7" fmla="*/ 0 h 57"/>
                    <a:gd name="T8" fmla="*/ 1 w 9"/>
                    <a:gd name="T9" fmla="*/ 0 h 57"/>
                    <a:gd name="T10" fmla="*/ 3 w 9"/>
                    <a:gd name="T11" fmla="*/ 14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57">
                      <a:moveTo>
                        <a:pt x="9" y="57"/>
                      </a:moveTo>
                      <a:lnTo>
                        <a:pt x="5" y="57"/>
                      </a:lnTo>
                      <a:lnTo>
                        <a:pt x="0" y="0"/>
                      </a:lnTo>
                      <a:lnTo>
                        <a:pt x="4" y="0"/>
                      </a:lnTo>
                      <a:lnTo>
                        <a:pt x="9" y="5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92"/>
                <p:cNvSpPr>
                  <a:spLocks/>
                </p:cNvSpPr>
                <p:nvPr/>
              </p:nvSpPr>
              <p:spPr bwMode="auto">
                <a:xfrm>
                  <a:off x="3246" y="3369"/>
                  <a:ext cx="4" cy="9"/>
                </a:xfrm>
                <a:custGeom>
                  <a:avLst/>
                  <a:gdLst>
                    <a:gd name="T0" fmla="*/ 4 w 11"/>
                    <a:gd name="T1" fmla="*/ 9 h 34"/>
                    <a:gd name="T2" fmla="*/ 3 w 11"/>
                    <a:gd name="T3" fmla="*/ 9 h 34"/>
                    <a:gd name="T4" fmla="*/ 0 w 11"/>
                    <a:gd name="T5" fmla="*/ 1 h 34"/>
                    <a:gd name="T6" fmla="*/ 2 w 11"/>
                    <a:gd name="T7" fmla="*/ 0 h 34"/>
                    <a:gd name="T8" fmla="*/ 2 w 11"/>
                    <a:gd name="T9" fmla="*/ 0 h 34"/>
                    <a:gd name="T10" fmla="*/ 4 w 11"/>
                    <a:gd name="T11" fmla="*/ 9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4">
                      <a:moveTo>
                        <a:pt x="11" y="34"/>
                      </a:moveTo>
                      <a:lnTo>
                        <a:pt x="7" y="34"/>
                      </a:lnTo>
                      <a:lnTo>
                        <a:pt x="0" y="2"/>
                      </a:lnTo>
                      <a:lnTo>
                        <a:pt x="5" y="0"/>
                      </a:lnTo>
                      <a:lnTo>
                        <a:pt x="5" y="1"/>
                      </a:lnTo>
                      <a:lnTo>
                        <a:pt x="11" y="3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93"/>
                <p:cNvSpPr>
                  <a:spLocks/>
                </p:cNvSpPr>
                <p:nvPr/>
              </p:nvSpPr>
              <p:spPr bwMode="auto">
                <a:xfrm>
                  <a:off x="3236" y="3345"/>
                  <a:ext cx="12" cy="25"/>
                </a:xfrm>
                <a:custGeom>
                  <a:avLst/>
                  <a:gdLst>
                    <a:gd name="T0" fmla="*/ 12 w 36"/>
                    <a:gd name="T1" fmla="*/ 24 h 99"/>
                    <a:gd name="T2" fmla="*/ 10 w 36"/>
                    <a:gd name="T3" fmla="*/ 25 h 99"/>
                    <a:gd name="T4" fmla="*/ 0 w 36"/>
                    <a:gd name="T5" fmla="*/ 1 h 99"/>
                    <a:gd name="T6" fmla="*/ 1 w 36"/>
                    <a:gd name="T7" fmla="*/ 0 h 99"/>
                    <a:gd name="T8" fmla="*/ 1 w 36"/>
                    <a:gd name="T9" fmla="*/ 0 h 99"/>
                    <a:gd name="T10" fmla="*/ 12 w 36"/>
                    <a:gd name="T11" fmla="*/ 24 h 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99">
                      <a:moveTo>
                        <a:pt x="36" y="97"/>
                      </a:moveTo>
                      <a:lnTo>
                        <a:pt x="31" y="99"/>
                      </a:lnTo>
                      <a:lnTo>
                        <a:pt x="0" y="3"/>
                      </a:lnTo>
                      <a:lnTo>
                        <a:pt x="3" y="0"/>
                      </a:lnTo>
                      <a:lnTo>
                        <a:pt x="36" y="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94"/>
                <p:cNvSpPr>
                  <a:spLocks/>
                </p:cNvSpPr>
                <p:nvPr/>
              </p:nvSpPr>
              <p:spPr bwMode="auto">
                <a:xfrm>
                  <a:off x="3210" y="3306"/>
                  <a:ext cx="27" cy="40"/>
                </a:xfrm>
                <a:custGeom>
                  <a:avLst/>
                  <a:gdLst>
                    <a:gd name="T0" fmla="*/ 27 w 80"/>
                    <a:gd name="T1" fmla="*/ 39 h 160"/>
                    <a:gd name="T2" fmla="*/ 26 w 80"/>
                    <a:gd name="T3" fmla="*/ 40 h 160"/>
                    <a:gd name="T4" fmla="*/ 0 w 80"/>
                    <a:gd name="T5" fmla="*/ 1 h 160"/>
                    <a:gd name="T6" fmla="*/ 0 w 80"/>
                    <a:gd name="T7" fmla="*/ 1 h 160"/>
                    <a:gd name="T8" fmla="*/ 1 w 80"/>
                    <a:gd name="T9" fmla="*/ 0 h 160"/>
                    <a:gd name="T10" fmla="*/ 27 w 80"/>
                    <a:gd name="T11" fmla="*/ 39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160">
                      <a:moveTo>
                        <a:pt x="80" y="157"/>
                      </a:moveTo>
                      <a:lnTo>
                        <a:pt x="77" y="160"/>
                      </a:lnTo>
                      <a:lnTo>
                        <a:pt x="0" y="3"/>
                      </a:lnTo>
                      <a:lnTo>
                        <a:pt x="4" y="0"/>
                      </a:lnTo>
                      <a:lnTo>
                        <a:pt x="80" y="15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95"/>
                <p:cNvSpPr>
                  <a:spLocks/>
                </p:cNvSpPr>
                <p:nvPr/>
              </p:nvSpPr>
              <p:spPr bwMode="auto">
                <a:xfrm>
                  <a:off x="3205" y="3298"/>
                  <a:ext cx="6" cy="8"/>
                </a:xfrm>
                <a:custGeom>
                  <a:avLst/>
                  <a:gdLst>
                    <a:gd name="T0" fmla="*/ 6 w 18"/>
                    <a:gd name="T1" fmla="*/ 7 h 33"/>
                    <a:gd name="T2" fmla="*/ 5 w 18"/>
                    <a:gd name="T3" fmla="*/ 8 h 33"/>
                    <a:gd name="T4" fmla="*/ 0 w 18"/>
                    <a:gd name="T5" fmla="*/ 0 h 33"/>
                    <a:gd name="T6" fmla="*/ 0 w 18"/>
                    <a:gd name="T7" fmla="*/ 0 h 33"/>
                    <a:gd name="T8" fmla="*/ 1 w 18"/>
                    <a:gd name="T9" fmla="*/ 0 h 33"/>
                    <a:gd name="T10" fmla="*/ 6 w 18"/>
                    <a:gd name="T11" fmla="*/ 7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33">
                      <a:moveTo>
                        <a:pt x="18" y="30"/>
                      </a:moveTo>
                      <a:lnTo>
                        <a:pt x="14" y="33"/>
                      </a:lnTo>
                      <a:lnTo>
                        <a:pt x="0" y="2"/>
                      </a:lnTo>
                      <a:lnTo>
                        <a:pt x="3" y="0"/>
                      </a:lnTo>
                      <a:lnTo>
                        <a:pt x="18" y="3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96"/>
                <p:cNvSpPr>
                  <a:spLocks/>
                </p:cNvSpPr>
                <p:nvPr/>
              </p:nvSpPr>
              <p:spPr bwMode="auto">
                <a:xfrm>
                  <a:off x="3196" y="3283"/>
                  <a:ext cx="10" cy="16"/>
                </a:xfrm>
                <a:custGeom>
                  <a:avLst/>
                  <a:gdLst>
                    <a:gd name="T0" fmla="*/ 10 w 30"/>
                    <a:gd name="T1" fmla="*/ 16 h 65"/>
                    <a:gd name="T2" fmla="*/ 9 w 30"/>
                    <a:gd name="T3" fmla="*/ 16 h 65"/>
                    <a:gd name="T4" fmla="*/ 0 w 30"/>
                    <a:gd name="T5" fmla="*/ 1 h 65"/>
                    <a:gd name="T6" fmla="*/ 0 w 30"/>
                    <a:gd name="T7" fmla="*/ 1 h 65"/>
                    <a:gd name="T8" fmla="*/ 1 w 30"/>
                    <a:gd name="T9" fmla="*/ 0 h 65"/>
                    <a:gd name="T10" fmla="*/ 10 w 30"/>
                    <a:gd name="T11" fmla="*/ 16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65">
                      <a:moveTo>
                        <a:pt x="30" y="63"/>
                      </a:moveTo>
                      <a:lnTo>
                        <a:pt x="27" y="65"/>
                      </a:lnTo>
                      <a:lnTo>
                        <a:pt x="1" y="3"/>
                      </a:lnTo>
                      <a:lnTo>
                        <a:pt x="0" y="3"/>
                      </a:lnTo>
                      <a:lnTo>
                        <a:pt x="4" y="0"/>
                      </a:lnTo>
                      <a:lnTo>
                        <a:pt x="30" y="6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97"/>
                <p:cNvSpPr>
                  <a:spLocks/>
                </p:cNvSpPr>
                <p:nvPr/>
              </p:nvSpPr>
              <p:spPr bwMode="auto">
                <a:xfrm>
                  <a:off x="3189" y="3260"/>
                  <a:ext cx="9" cy="23"/>
                </a:xfrm>
                <a:custGeom>
                  <a:avLst/>
                  <a:gdLst>
                    <a:gd name="T0" fmla="*/ 9 w 26"/>
                    <a:gd name="T1" fmla="*/ 22 h 93"/>
                    <a:gd name="T2" fmla="*/ 8 w 26"/>
                    <a:gd name="T3" fmla="*/ 23 h 93"/>
                    <a:gd name="T4" fmla="*/ 0 w 26"/>
                    <a:gd name="T5" fmla="*/ 0 h 93"/>
                    <a:gd name="T6" fmla="*/ 0 w 26"/>
                    <a:gd name="T7" fmla="*/ 0 h 93"/>
                    <a:gd name="T8" fmla="*/ 1 w 26"/>
                    <a:gd name="T9" fmla="*/ 0 h 93"/>
                    <a:gd name="T10" fmla="*/ 9 w 26"/>
                    <a:gd name="T11" fmla="*/ 22 h 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93">
                      <a:moveTo>
                        <a:pt x="26" y="90"/>
                      </a:moveTo>
                      <a:lnTo>
                        <a:pt x="22" y="93"/>
                      </a:lnTo>
                      <a:lnTo>
                        <a:pt x="0" y="1"/>
                      </a:lnTo>
                      <a:lnTo>
                        <a:pt x="0" y="0"/>
                      </a:lnTo>
                      <a:lnTo>
                        <a:pt x="4" y="0"/>
                      </a:lnTo>
                      <a:lnTo>
                        <a:pt x="26" y="9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98"/>
                <p:cNvSpPr>
                  <a:spLocks/>
                </p:cNvSpPr>
                <p:nvPr/>
              </p:nvSpPr>
              <p:spPr bwMode="auto">
                <a:xfrm>
                  <a:off x="3189" y="3256"/>
                  <a:ext cx="1" cy="4"/>
                </a:xfrm>
                <a:custGeom>
                  <a:avLst/>
                  <a:gdLst>
                    <a:gd name="T0" fmla="*/ 1 w 5"/>
                    <a:gd name="T1" fmla="*/ 4 h 15"/>
                    <a:gd name="T2" fmla="*/ 0 w 5"/>
                    <a:gd name="T3" fmla="*/ 4 h 15"/>
                    <a:gd name="T4" fmla="*/ 0 w 5"/>
                    <a:gd name="T5" fmla="*/ 0 h 15"/>
                    <a:gd name="T6" fmla="*/ 0 w 5"/>
                    <a:gd name="T7" fmla="*/ 0 h 15"/>
                    <a:gd name="T8" fmla="*/ 1 w 5"/>
                    <a:gd name="T9" fmla="*/ 0 h 15"/>
                    <a:gd name="T10" fmla="*/ 1 w 5"/>
                    <a:gd name="T11" fmla="*/ 4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5">
                      <a:moveTo>
                        <a:pt x="5" y="15"/>
                      </a:moveTo>
                      <a:lnTo>
                        <a:pt x="1" y="15"/>
                      </a:lnTo>
                      <a:lnTo>
                        <a:pt x="0" y="0"/>
                      </a:lnTo>
                      <a:lnTo>
                        <a:pt x="4" y="0"/>
                      </a:lnTo>
                      <a:lnTo>
                        <a:pt x="5" y="1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99"/>
                <p:cNvSpPr>
                  <a:spLocks/>
                </p:cNvSpPr>
                <p:nvPr/>
              </p:nvSpPr>
              <p:spPr bwMode="auto">
                <a:xfrm>
                  <a:off x="3188" y="3251"/>
                  <a:ext cx="2" cy="5"/>
                </a:xfrm>
                <a:custGeom>
                  <a:avLst/>
                  <a:gdLst>
                    <a:gd name="T0" fmla="*/ 2 w 5"/>
                    <a:gd name="T1" fmla="*/ 5 h 22"/>
                    <a:gd name="T2" fmla="*/ 0 w 5"/>
                    <a:gd name="T3" fmla="*/ 5 h 22"/>
                    <a:gd name="T4" fmla="*/ 0 w 5"/>
                    <a:gd name="T5" fmla="*/ 0 h 22"/>
                    <a:gd name="T6" fmla="*/ 2 w 5"/>
                    <a:gd name="T7" fmla="*/ 0 h 22"/>
                    <a:gd name="T8" fmla="*/ 2 w 5"/>
                    <a:gd name="T9" fmla="*/ 0 h 22"/>
                    <a:gd name="T10" fmla="*/ 2 w 5"/>
                    <a:gd name="T11" fmla="*/ 5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2">
                      <a:moveTo>
                        <a:pt x="5" y="22"/>
                      </a:moveTo>
                      <a:lnTo>
                        <a:pt x="1" y="22"/>
                      </a:lnTo>
                      <a:lnTo>
                        <a:pt x="0" y="0"/>
                      </a:lnTo>
                      <a:lnTo>
                        <a:pt x="4" y="0"/>
                      </a:lnTo>
                      <a:lnTo>
                        <a:pt x="5"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100"/>
                <p:cNvSpPr>
                  <a:spLocks/>
                </p:cNvSpPr>
                <p:nvPr/>
              </p:nvSpPr>
              <p:spPr bwMode="auto">
                <a:xfrm>
                  <a:off x="3188" y="3246"/>
                  <a:ext cx="2" cy="5"/>
                </a:xfrm>
                <a:custGeom>
                  <a:avLst/>
                  <a:gdLst>
                    <a:gd name="T0" fmla="*/ 2 w 6"/>
                    <a:gd name="T1" fmla="*/ 5 h 20"/>
                    <a:gd name="T2" fmla="*/ 1 w 6"/>
                    <a:gd name="T3" fmla="*/ 5 h 20"/>
                    <a:gd name="T4" fmla="*/ 0 w 6"/>
                    <a:gd name="T5" fmla="*/ 0 h 20"/>
                    <a:gd name="T6" fmla="*/ 1 w 6"/>
                    <a:gd name="T7" fmla="*/ 0 h 20"/>
                    <a:gd name="T8" fmla="*/ 1 w 6"/>
                    <a:gd name="T9" fmla="*/ 0 h 20"/>
                    <a:gd name="T10" fmla="*/ 2 w 6"/>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20">
                      <a:moveTo>
                        <a:pt x="6" y="20"/>
                      </a:moveTo>
                      <a:lnTo>
                        <a:pt x="2" y="20"/>
                      </a:lnTo>
                      <a:lnTo>
                        <a:pt x="0" y="0"/>
                      </a:lnTo>
                      <a:lnTo>
                        <a:pt x="4" y="0"/>
                      </a:lnTo>
                      <a:lnTo>
                        <a:pt x="6" y="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101"/>
                <p:cNvSpPr>
                  <a:spLocks/>
                </p:cNvSpPr>
                <p:nvPr/>
              </p:nvSpPr>
              <p:spPr bwMode="auto">
                <a:xfrm>
                  <a:off x="3187" y="3239"/>
                  <a:ext cx="2" cy="7"/>
                </a:xfrm>
                <a:custGeom>
                  <a:avLst/>
                  <a:gdLst>
                    <a:gd name="T0" fmla="*/ 2 w 7"/>
                    <a:gd name="T1" fmla="*/ 7 h 28"/>
                    <a:gd name="T2" fmla="*/ 1 w 7"/>
                    <a:gd name="T3" fmla="*/ 7 h 28"/>
                    <a:gd name="T4" fmla="*/ 0 w 7"/>
                    <a:gd name="T5" fmla="*/ 0 h 28"/>
                    <a:gd name="T6" fmla="*/ 1 w 7"/>
                    <a:gd name="T7" fmla="*/ 0 h 28"/>
                    <a:gd name="T8" fmla="*/ 1 w 7"/>
                    <a:gd name="T9" fmla="*/ 0 h 28"/>
                    <a:gd name="T10" fmla="*/ 2 w 7"/>
                    <a:gd name="T11" fmla="*/ 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8">
                      <a:moveTo>
                        <a:pt x="7" y="28"/>
                      </a:moveTo>
                      <a:lnTo>
                        <a:pt x="3" y="28"/>
                      </a:lnTo>
                      <a:lnTo>
                        <a:pt x="0" y="0"/>
                      </a:lnTo>
                      <a:lnTo>
                        <a:pt x="4" y="0"/>
                      </a:lnTo>
                      <a:lnTo>
                        <a:pt x="7" y="2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02"/>
                <p:cNvSpPr>
                  <a:spLocks/>
                </p:cNvSpPr>
                <p:nvPr/>
              </p:nvSpPr>
              <p:spPr bwMode="auto">
                <a:xfrm>
                  <a:off x="3184" y="3226"/>
                  <a:ext cx="4" cy="13"/>
                </a:xfrm>
                <a:custGeom>
                  <a:avLst/>
                  <a:gdLst>
                    <a:gd name="T0" fmla="*/ 4 w 12"/>
                    <a:gd name="T1" fmla="*/ 13 h 52"/>
                    <a:gd name="T2" fmla="*/ 3 w 12"/>
                    <a:gd name="T3" fmla="*/ 13 h 52"/>
                    <a:gd name="T4" fmla="*/ 0 w 12"/>
                    <a:gd name="T5" fmla="*/ 0 h 52"/>
                    <a:gd name="T6" fmla="*/ 0 w 12"/>
                    <a:gd name="T7" fmla="*/ 0 h 52"/>
                    <a:gd name="T8" fmla="*/ 1 w 12"/>
                    <a:gd name="T9" fmla="*/ 0 h 52"/>
                    <a:gd name="T10" fmla="*/ 4 w 12"/>
                    <a:gd name="T11" fmla="*/ 13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52">
                      <a:moveTo>
                        <a:pt x="12" y="52"/>
                      </a:moveTo>
                      <a:lnTo>
                        <a:pt x="8" y="52"/>
                      </a:lnTo>
                      <a:lnTo>
                        <a:pt x="0" y="0"/>
                      </a:lnTo>
                      <a:lnTo>
                        <a:pt x="4" y="0"/>
                      </a:lnTo>
                      <a:lnTo>
                        <a:pt x="12" y="5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03"/>
                <p:cNvSpPr>
                  <a:spLocks/>
                </p:cNvSpPr>
                <p:nvPr/>
              </p:nvSpPr>
              <p:spPr bwMode="auto">
                <a:xfrm>
                  <a:off x="3182" y="3216"/>
                  <a:ext cx="3" cy="10"/>
                </a:xfrm>
                <a:custGeom>
                  <a:avLst/>
                  <a:gdLst>
                    <a:gd name="T0" fmla="*/ 3 w 9"/>
                    <a:gd name="T1" fmla="*/ 10 h 41"/>
                    <a:gd name="T2" fmla="*/ 2 w 9"/>
                    <a:gd name="T3" fmla="*/ 10 h 41"/>
                    <a:gd name="T4" fmla="*/ 0 w 9"/>
                    <a:gd name="T5" fmla="*/ 0 h 41"/>
                    <a:gd name="T6" fmla="*/ 0 w 9"/>
                    <a:gd name="T7" fmla="*/ 0 h 41"/>
                    <a:gd name="T8" fmla="*/ 1 w 9"/>
                    <a:gd name="T9" fmla="*/ 0 h 41"/>
                    <a:gd name="T10" fmla="*/ 3 w 9"/>
                    <a:gd name="T11" fmla="*/ 1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41">
                      <a:moveTo>
                        <a:pt x="9" y="41"/>
                      </a:moveTo>
                      <a:lnTo>
                        <a:pt x="5" y="41"/>
                      </a:lnTo>
                      <a:lnTo>
                        <a:pt x="0" y="0"/>
                      </a:lnTo>
                      <a:lnTo>
                        <a:pt x="4" y="0"/>
                      </a:lnTo>
                      <a:lnTo>
                        <a:pt x="9" y="4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04"/>
                <p:cNvSpPr>
                  <a:spLocks/>
                </p:cNvSpPr>
                <p:nvPr/>
              </p:nvSpPr>
              <p:spPr bwMode="auto">
                <a:xfrm>
                  <a:off x="3174" y="3154"/>
                  <a:ext cx="10" cy="62"/>
                </a:xfrm>
                <a:custGeom>
                  <a:avLst/>
                  <a:gdLst>
                    <a:gd name="T0" fmla="*/ 10 w 29"/>
                    <a:gd name="T1" fmla="*/ 62 h 244"/>
                    <a:gd name="T2" fmla="*/ 9 w 29"/>
                    <a:gd name="T3" fmla="*/ 62 h 244"/>
                    <a:gd name="T4" fmla="*/ 0 w 29"/>
                    <a:gd name="T5" fmla="*/ 0 h 244"/>
                    <a:gd name="T6" fmla="*/ 0 w 29"/>
                    <a:gd name="T7" fmla="*/ 0 h 244"/>
                    <a:gd name="T8" fmla="*/ 2 w 29"/>
                    <a:gd name="T9" fmla="*/ 0 h 244"/>
                    <a:gd name="T10" fmla="*/ 10 w 29"/>
                    <a:gd name="T11" fmla="*/ 62 h 2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44">
                      <a:moveTo>
                        <a:pt x="29" y="244"/>
                      </a:moveTo>
                      <a:lnTo>
                        <a:pt x="25" y="244"/>
                      </a:lnTo>
                      <a:lnTo>
                        <a:pt x="0" y="0"/>
                      </a:lnTo>
                      <a:lnTo>
                        <a:pt x="5" y="0"/>
                      </a:lnTo>
                      <a:lnTo>
                        <a:pt x="29" y="24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05"/>
                <p:cNvSpPr>
                  <a:spLocks/>
                </p:cNvSpPr>
                <p:nvPr/>
              </p:nvSpPr>
              <p:spPr bwMode="auto">
                <a:xfrm>
                  <a:off x="3174" y="3136"/>
                  <a:ext cx="3" cy="18"/>
                </a:xfrm>
                <a:custGeom>
                  <a:avLst/>
                  <a:gdLst>
                    <a:gd name="T0" fmla="*/ 2 w 8"/>
                    <a:gd name="T1" fmla="*/ 18 h 73"/>
                    <a:gd name="T2" fmla="*/ 0 w 8"/>
                    <a:gd name="T3" fmla="*/ 18 h 73"/>
                    <a:gd name="T4" fmla="*/ 2 w 8"/>
                    <a:gd name="T5" fmla="*/ 0 h 73"/>
                    <a:gd name="T6" fmla="*/ 2 w 8"/>
                    <a:gd name="T7" fmla="*/ 0 h 73"/>
                    <a:gd name="T8" fmla="*/ 3 w 8"/>
                    <a:gd name="T9" fmla="*/ 0 h 73"/>
                    <a:gd name="T10" fmla="*/ 2 w 8"/>
                    <a:gd name="T11" fmla="*/ 18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73">
                      <a:moveTo>
                        <a:pt x="5" y="73"/>
                      </a:moveTo>
                      <a:lnTo>
                        <a:pt x="0" y="73"/>
                      </a:lnTo>
                      <a:lnTo>
                        <a:pt x="4" y="1"/>
                      </a:lnTo>
                      <a:lnTo>
                        <a:pt x="5" y="0"/>
                      </a:lnTo>
                      <a:lnTo>
                        <a:pt x="8" y="2"/>
                      </a:lnTo>
                      <a:lnTo>
                        <a:pt x="5" y="7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06"/>
                <p:cNvSpPr>
                  <a:spLocks/>
                </p:cNvSpPr>
                <p:nvPr/>
              </p:nvSpPr>
              <p:spPr bwMode="auto">
                <a:xfrm>
                  <a:off x="3176" y="3122"/>
                  <a:ext cx="11" cy="15"/>
                </a:xfrm>
                <a:custGeom>
                  <a:avLst/>
                  <a:gdLst>
                    <a:gd name="T0" fmla="*/ 1 w 33"/>
                    <a:gd name="T1" fmla="*/ 15 h 59"/>
                    <a:gd name="T2" fmla="*/ 0 w 33"/>
                    <a:gd name="T3" fmla="*/ 14 h 59"/>
                    <a:gd name="T4" fmla="*/ 10 w 33"/>
                    <a:gd name="T5" fmla="*/ 0 h 59"/>
                    <a:gd name="T6" fmla="*/ 10 w 33"/>
                    <a:gd name="T7" fmla="*/ 0 h 59"/>
                    <a:gd name="T8" fmla="*/ 11 w 33"/>
                    <a:gd name="T9" fmla="*/ 1 h 59"/>
                    <a:gd name="T10" fmla="*/ 1 w 33"/>
                    <a:gd name="T11" fmla="*/ 15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59">
                      <a:moveTo>
                        <a:pt x="3" y="59"/>
                      </a:moveTo>
                      <a:lnTo>
                        <a:pt x="0" y="57"/>
                      </a:lnTo>
                      <a:lnTo>
                        <a:pt x="30" y="0"/>
                      </a:lnTo>
                      <a:lnTo>
                        <a:pt x="33" y="2"/>
                      </a:lnTo>
                      <a:lnTo>
                        <a:pt x="3" y="5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07"/>
                <p:cNvSpPr>
                  <a:spLocks/>
                </p:cNvSpPr>
                <p:nvPr/>
              </p:nvSpPr>
              <p:spPr bwMode="auto">
                <a:xfrm>
                  <a:off x="3186" y="3115"/>
                  <a:ext cx="9" cy="8"/>
                </a:xfrm>
                <a:custGeom>
                  <a:avLst/>
                  <a:gdLst>
                    <a:gd name="T0" fmla="*/ 1 w 27"/>
                    <a:gd name="T1" fmla="*/ 8 h 30"/>
                    <a:gd name="T2" fmla="*/ 0 w 27"/>
                    <a:gd name="T3" fmla="*/ 7 h 30"/>
                    <a:gd name="T4" fmla="*/ 8 w 27"/>
                    <a:gd name="T5" fmla="*/ 0 h 30"/>
                    <a:gd name="T6" fmla="*/ 9 w 27"/>
                    <a:gd name="T7" fmla="*/ 0 h 30"/>
                    <a:gd name="T8" fmla="*/ 9 w 27"/>
                    <a:gd name="T9" fmla="*/ 1 h 30"/>
                    <a:gd name="T10" fmla="*/ 1 w 27"/>
                    <a:gd name="T11" fmla="*/ 8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30">
                      <a:moveTo>
                        <a:pt x="3" y="30"/>
                      </a:moveTo>
                      <a:lnTo>
                        <a:pt x="0" y="28"/>
                      </a:lnTo>
                      <a:lnTo>
                        <a:pt x="25" y="1"/>
                      </a:lnTo>
                      <a:lnTo>
                        <a:pt x="26" y="0"/>
                      </a:lnTo>
                      <a:lnTo>
                        <a:pt x="27" y="5"/>
                      </a:lnTo>
                      <a:lnTo>
                        <a:pt x="3" y="3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08"/>
                <p:cNvSpPr>
                  <a:spLocks/>
                </p:cNvSpPr>
                <p:nvPr/>
              </p:nvSpPr>
              <p:spPr bwMode="auto">
                <a:xfrm>
                  <a:off x="3194" y="3115"/>
                  <a:ext cx="2" cy="1"/>
                </a:xfrm>
                <a:custGeom>
                  <a:avLst/>
                  <a:gdLst>
                    <a:gd name="T0" fmla="*/ 0 w 6"/>
                    <a:gd name="T1" fmla="*/ 1 h 5"/>
                    <a:gd name="T2" fmla="*/ 0 w 6"/>
                    <a:gd name="T3" fmla="*/ 0 h 5"/>
                    <a:gd name="T4" fmla="*/ 1 w 6"/>
                    <a:gd name="T5" fmla="*/ 0 h 5"/>
                    <a:gd name="T6" fmla="*/ 2 w 6"/>
                    <a:gd name="T7" fmla="*/ 1 h 5"/>
                    <a:gd name="T8" fmla="*/ 1 w 6"/>
                    <a:gd name="T9" fmla="*/ 1 h 5"/>
                    <a:gd name="T10" fmla="*/ 0 w 6"/>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
                      <a:moveTo>
                        <a:pt x="1" y="5"/>
                      </a:moveTo>
                      <a:lnTo>
                        <a:pt x="0" y="0"/>
                      </a:lnTo>
                      <a:lnTo>
                        <a:pt x="3" y="0"/>
                      </a:lnTo>
                      <a:lnTo>
                        <a:pt x="6" y="4"/>
                      </a:lnTo>
                      <a:lnTo>
                        <a:pt x="4" y="5"/>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09"/>
                <p:cNvSpPr>
                  <a:spLocks/>
                </p:cNvSpPr>
                <p:nvPr/>
              </p:nvSpPr>
              <p:spPr bwMode="auto">
                <a:xfrm>
                  <a:off x="3195" y="3115"/>
                  <a:ext cx="2" cy="1"/>
                </a:xfrm>
                <a:custGeom>
                  <a:avLst/>
                  <a:gdLst>
                    <a:gd name="T0" fmla="*/ 2 w 4"/>
                    <a:gd name="T1" fmla="*/ 1 h 6"/>
                    <a:gd name="T2" fmla="*/ 0 w 4"/>
                    <a:gd name="T3" fmla="*/ 0 h 6"/>
                    <a:gd name="T4" fmla="*/ 1 w 4"/>
                    <a:gd name="T5" fmla="*/ 0 h 6"/>
                    <a:gd name="T6" fmla="*/ 1 w 4"/>
                    <a:gd name="T7" fmla="*/ 0 h 6"/>
                    <a:gd name="T8" fmla="*/ 2 w 4"/>
                    <a:gd name="T9" fmla="*/ 1 h 6"/>
                    <a:gd name="T10" fmla="*/ 2 w 4"/>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3" y="6"/>
                      </a:moveTo>
                      <a:lnTo>
                        <a:pt x="0" y="2"/>
                      </a:lnTo>
                      <a:lnTo>
                        <a:pt x="1" y="0"/>
                      </a:lnTo>
                      <a:lnTo>
                        <a:pt x="4" y="3"/>
                      </a:lnTo>
                      <a:lnTo>
                        <a:pt x="3"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10"/>
                <p:cNvSpPr>
                  <a:spLocks/>
                </p:cNvSpPr>
                <p:nvPr/>
              </p:nvSpPr>
              <p:spPr bwMode="auto">
                <a:xfrm>
                  <a:off x="3196" y="3114"/>
                  <a:ext cx="1" cy="1"/>
                </a:xfrm>
                <a:custGeom>
                  <a:avLst/>
                  <a:gdLst>
                    <a:gd name="T0" fmla="*/ 1 w 4"/>
                    <a:gd name="T1" fmla="*/ 1 h 5"/>
                    <a:gd name="T2" fmla="*/ 0 w 4"/>
                    <a:gd name="T3" fmla="*/ 0 h 5"/>
                    <a:gd name="T4" fmla="*/ 0 w 4"/>
                    <a:gd name="T5" fmla="*/ 0 h 5"/>
                    <a:gd name="T6" fmla="*/ 1 w 4"/>
                    <a:gd name="T7" fmla="*/ 0 h 5"/>
                    <a:gd name="T8" fmla="*/ 1 w 4"/>
                    <a:gd name="T9" fmla="*/ 0 h 5"/>
                    <a:gd name="T10" fmla="*/ 1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3" y="5"/>
                      </a:moveTo>
                      <a:lnTo>
                        <a:pt x="0" y="2"/>
                      </a:lnTo>
                      <a:lnTo>
                        <a:pt x="1" y="0"/>
                      </a:lnTo>
                      <a:lnTo>
                        <a:pt x="4" y="2"/>
                      </a:lnTo>
                      <a:lnTo>
                        <a:pt x="3"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11"/>
                <p:cNvSpPr>
                  <a:spLocks/>
                </p:cNvSpPr>
                <p:nvPr/>
              </p:nvSpPr>
              <p:spPr bwMode="auto">
                <a:xfrm>
                  <a:off x="3196" y="3113"/>
                  <a:ext cx="1" cy="2"/>
                </a:xfrm>
                <a:custGeom>
                  <a:avLst/>
                  <a:gdLst>
                    <a:gd name="T0" fmla="*/ 1 w 4"/>
                    <a:gd name="T1" fmla="*/ 2 h 5"/>
                    <a:gd name="T2" fmla="*/ 0 w 4"/>
                    <a:gd name="T3" fmla="*/ 1 h 5"/>
                    <a:gd name="T4" fmla="*/ 0 w 4"/>
                    <a:gd name="T5" fmla="*/ 0 h 5"/>
                    <a:gd name="T6" fmla="*/ 1 w 4"/>
                    <a:gd name="T7" fmla="*/ 0 h 5"/>
                    <a:gd name="T8" fmla="*/ 1 w 4"/>
                    <a:gd name="T9" fmla="*/ 0 h 5"/>
                    <a:gd name="T10" fmla="*/ 1 w 4"/>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3" y="5"/>
                      </a:moveTo>
                      <a:lnTo>
                        <a:pt x="0" y="3"/>
                      </a:lnTo>
                      <a:lnTo>
                        <a:pt x="0" y="0"/>
                      </a:lnTo>
                      <a:lnTo>
                        <a:pt x="4" y="0"/>
                      </a:lnTo>
                      <a:lnTo>
                        <a:pt x="4" y="1"/>
                      </a:lnTo>
                      <a:lnTo>
                        <a:pt x="3"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12"/>
                <p:cNvSpPr>
                  <a:spLocks/>
                </p:cNvSpPr>
                <p:nvPr/>
              </p:nvSpPr>
              <p:spPr bwMode="auto">
                <a:xfrm>
                  <a:off x="3196" y="3111"/>
                  <a:ext cx="1" cy="2"/>
                </a:xfrm>
                <a:custGeom>
                  <a:avLst/>
                  <a:gdLst>
                    <a:gd name="T0" fmla="*/ 1 w 4"/>
                    <a:gd name="T1" fmla="*/ 2 h 8"/>
                    <a:gd name="T2" fmla="*/ 0 w 4"/>
                    <a:gd name="T3" fmla="*/ 2 h 8"/>
                    <a:gd name="T4" fmla="*/ 0 w 4"/>
                    <a:gd name="T5" fmla="*/ 1 h 8"/>
                    <a:gd name="T6" fmla="*/ 1 w 4"/>
                    <a:gd name="T7" fmla="*/ 0 h 8"/>
                    <a:gd name="T8" fmla="*/ 1 w 4"/>
                    <a:gd name="T9" fmla="*/ 1 h 8"/>
                    <a:gd name="T10" fmla="*/ 1 w 4"/>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4" y="8"/>
                      </a:moveTo>
                      <a:lnTo>
                        <a:pt x="0" y="8"/>
                      </a:lnTo>
                      <a:lnTo>
                        <a:pt x="0" y="3"/>
                      </a:lnTo>
                      <a:lnTo>
                        <a:pt x="2" y="0"/>
                      </a:lnTo>
                      <a:lnTo>
                        <a:pt x="4" y="5"/>
                      </a:lnTo>
                      <a:lnTo>
                        <a:pt x="4"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13"/>
                <p:cNvSpPr>
                  <a:spLocks/>
                </p:cNvSpPr>
                <p:nvPr/>
              </p:nvSpPr>
              <p:spPr bwMode="auto">
                <a:xfrm>
                  <a:off x="3197" y="3111"/>
                  <a:ext cx="4" cy="2"/>
                </a:xfrm>
                <a:custGeom>
                  <a:avLst/>
                  <a:gdLst>
                    <a:gd name="T0" fmla="*/ 1 w 13"/>
                    <a:gd name="T1" fmla="*/ 2 h 5"/>
                    <a:gd name="T2" fmla="*/ 0 w 13"/>
                    <a:gd name="T3" fmla="*/ 0 h 5"/>
                    <a:gd name="T4" fmla="*/ 3 w 13"/>
                    <a:gd name="T5" fmla="*/ 0 h 5"/>
                    <a:gd name="T6" fmla="*/ 4 w 13"/>
                    <a:gd name="T7" fmla="*/ 2 h 5"/>
                    <a:gd name="T8" fmla="*/ 3 w 13"/>
                    <a:gd name="T9" fmla="*/ 2 h 5"/>
                    <a:gd name="T10" fmla="*/ 1 w 13"/>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5">
                      <a:moveTo>
                        <a:pt x="2" y="5"/>
                      </a:moveTo>
                      <a:lnTo>
                        <a:pt x="0" y="0"/>
                      </a:lnTo>
                      <a:lnTo>
                        <a:pt x="10" y="0"/>
                      </a:lnTo>
                      <a:lnTo>
                        <a:pt x="13" y="4"/>
                      </a:lnTo>
                      <a:lnTo>
                        <a:pt x="11" y="5"/>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14"/>
                <p:cNvSpPr>
                  <a:spLocks/>
                </p:cNvSpPr>
                <p:nvPr/>
              </p:nvSpPr>
              <p:spPr bwMode="auto">
                <a:xfrm>
                  <a:off x="3200" y="3097"/>
                  <a:ext cx="12" cy="15"/>
                </a:xfrm>
                <a:custGeom>
                  <a:avLst/>
                  <a:gdLst>
                    <a:gd name="T0" fmla="*/ 1 w 37"/>
                    <a:gd name="T1" fmla="*/ 15 h 61"/>
                    <a:gd name="T2" fmla="*/ 0 w 37"/>
                    <a:gd name="T3" fmla="*/ 14 h 61"/>
                    <a:gd name="T4" fmla="*/ 11 w 37"/>
                    <a:gd name="T5" fmla="*/ 0 h 61"/>
                    <a:gd name="T6" fmla="*/ 11 w 37"/>
                    <a:gd name="T7" fmla="*/ 0 h 61"/>
                    <a:gd name="T8" fmla="*/ 12 w 37"/>
                    <a:gd name="T9" fmla="*/ 1 h 61"/>
                    <a:gd name="T10" fmla="*/ 1 w 37"/>
                    <a:gd name="T11" fmla="*/ 15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61">
                      <a:moveTo>
                        <a:pt x="3" y="61"/>
                      </a:moveTo>
                      <a:lnTo>
                        <a:pt x="0" y="57"/>
                      </a:lnTo>
                      <a:lnTo>
                        <a:pt x="35" y="0"/>
                      </a:lnTo>
                      <a:lnTo>
                        <a:pt x="37" y="3"/>
                      </a:lnTo>
                      <a:lnTo>
                        <a:pt x="3"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15"/>
                <p:cNvSpPr>
                  <a:spLocks/>
                </p:cNvSpPr>
                <p:nvPr/>
              </p:nvSpPr>
              <p:spPr bwMode="auto">
                <a:xfrm>
                  <a:off x="3212" y="3095"/>
                  <a:ext cx="3" cy="3"/>
                </a:xfrm>
                <a:custGeom>
                  <a:avLst/>
                  <a:gdLst>
                    <a:gd name="T0" fmla="*/ 1 w 10"/>
                    <a:gd name="T1" fmla="*/ 3 h 12"/>
                    <a:gd name="T2" fmla="*/ 0 w 10"/>
                    <a:gd name="T3" fmla="*/ 2 h 12"/>
                    <a:gd name="T4" fmla="*/ 2 w 10"/>
                    <a:gd name="T5" fmla="*/ 0 h 12"/>
                    <a:gd name="T6" fmla="*/ 3 w 10"/>
                    <a:gd name="T7" fmla="*/ 0 h 12"/>
                    <a:gd name="T8" fmla="*/ 3 w 10"/>
                    <a:gd name="T9" fmla="*/ 1 h 12"/>
                    <a:gd name="T10" fmla="*/ 1 w 10"/>
                    <a:gd name="T11" fmla="*/ 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2">
                      <a:moveTo>
                        <a:pt x="2" y="12"/>
                      </a:moveTo>
                      <a:lnTo>
                        <a:pt x="0" y="9"/>
                      </a:lnTo>
                      <a:lnTo>
                        <a:pt x="8" y="1"/>
                      </a:lnTo>
                      <a:lnTo>
                        <a:pt x="9" y="0"/>
                      </a:lnTo>
                      <a:lnTo>
                        <a:pt x="10" y="5"/>
                      </a:lnTo>
                      <a:lnTo>
                        <a:pt x="2"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16"/>
                <p:cNvSpPr>
                  <a:spLocks/>
                </p:cNvSpPr>
                <p:nvPr/>
              </p:nvSpPr>
              <p:spPr bwMode="auto">
                <a:xfrm>
                  <a:off x="3215" y="3095"/>
                  <a:ext cx="9" cy="1"/>
                </a:xfrm>
                <a:custGeom>
                  <a:avLst/>
                  <a:gdLst>
                    <a:gd name="T0" fmla="*/ 0 w 27"/>
                    <a:gd name="T1" fmla="*/ 1 h 6"/>
                    <a:gd name="T2" fmla="*/ 0 w 27"/>
                    <a:gd name="T3" fmla="*/ 0 h 6"/>
                    <a:gd name="T4" fmla="*/ 9 w 27"/>
                    <a:gd name="T5" fmla="*/ 0 h 6"/>
                    <a:gd name="T6" fmla="*/ 9 w 27"/>
                    <a:gd name="T7" fmla="*/ 0 h 6"/>
                    <a:gd name="T8" fmla="*/ 9 w 27"/>
                    <a:gd name="T9" fmla="*/ 1 h 6"/>
                    <a:gd name="T10" fmla="*/ 0 w 27"/>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
                      <a:moveTo>
                        <a:pt x="1" y="5"/>
                      </a:moveTo>
                      <a:lnTo>
                        <a:pt x="0" y="0"/>
                      </a:lnTo>
                      <a:lnTo>
                        <a:pt x="26" y="1"/>
                      </a:lnTo>
                      <a:lnTo>
                        <a:pt x="27" y="1"/>
                      </a:lnTo>
                      <a:lnTo>
                        <a:pt x="26" y="6"/>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17"/>
                <p:cNvSpPr>
                  <a:spLocks/>
                </p:cNvSpPr>
                <p:nvPr/>
              </p:nvSpPr>
              <p:spPr bwMode="auto">
                <a:xfrm>
                  <a:off x="3223" y="3095"/>
                  <a:ext cx="4" cy="2"/>
                </a:xfrm>
                <a:custGeom>
                  <a:avLst/>
                  <a:gdLst>
                    <a:gd name="T0" fmla="*/ 0 w 11"/>
                    <a:gd name="T1" fmla="*/ 1 h 9"/>
                    <a:gd name="T2" fmla="*/ 0 w 11"/>
                    <a:gd name="T3" fmla="*/ 0 h 9"/>
                    <a:gd name="T4" fmla="*/ 4 w 11"/>
                    <a:gd name="T5" fmla="*/ 1 h 9"/>
                    <a:gd name="T6" fmla="*/ 4 w 11"/>
                    <a:gd name="T7" fmla="*/ 1 h 9"/>
                    <a:gd name="T8" fmla="*/ 3 w 11"/>
                    <a:gd name="T9" fmla="*/ 2 h 9"/>
                    <a:gd name="T10" fmla="*/ 0 w 11"/>
                    <a:gd name="T11" fmla="*/ 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9">
                      <a:moveTo>
                        <a:pt x="0" y="5"/>
                      </a:moveTo>
                      <a:lnTo>
                        <a:pt x="1" y="0"/>
                      </a:lnTo>
                      <a:lnTo>
                        <a:pt x="11" y="4"/>
                      </a:lnTo>
                      <a:lnTo>
                        <a:pt x="11" y="5"/>
                      </a:lnTo>
                      <a:lnTo>
                        <a:pt x="9" y="9"/>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18"/>
                <p:cNvSpPr>
                  <a:spLocks/>
                </p:cNvSpPr>
                <p:nvPr/>
              </p:nvSpPr>
              <p:spPr bwMode="auto">
                <a:xfrm>
                  <a:off x="3226" y="3096"/>
                  <a:ext cx="23" cy="12"/>
                </a:xfrm>
                <a:custGeom>
                  <a:avLst/>
                  <a:gdLst>
                    <a:gd name="T0" fmla="*/ 0 w 68"/>
                    <a:gd name="T1" fmla="*/ 1 h 47"/>
                    <a:gd name="T2" fmla="*/ 1 w 68"/>
                    <a:gd name="T3" fmla="*/ 0 h 47"/>
                    <a:gd name="T4" fmla="*/ 23 w 68"/>
                    <a:gd name="T5" fmla="*/ 11 h 47"/>
                    <a:gd name="T6" fmla="*/ 23 w 68"/>
                    <a:gd name="T7" fmla="*/ 11 h 47"/>
                    <a:gd name="T8" fmla="*/ 22 w 68"/>
                    <a:gd name="T9" fmla="*/ 12 h 47"/>
                    <a:gd name="T10" fmla="*/ 0 w 68"/>
                    <a:gd name="T11" fmla="*/ 1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 h="47">
                      <a:moveTo>
                        <a:pt x="0" y="4"/>
                      </a:moveTo>
                      <a:lnTo>
                        <a:pt x="2" y="0"/>
                      </a:lnTo>
                      <a:lnTo>
                        <a:pt x="68" y="43"/>
                      </a:lnTo>
                      <a:lnTo>
                        <a:pt x="66" y="4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19"/>
                <p:cNvSpPr>
                  <a:spLocks/>
                </p:cNvSpPr>
                <p:nvPr/>
              </p:nvSpPr>
              <p:spPr bwMode="auto">
                <a:xfrm>
                  <a:off x="3248" y="3107"/>
                  <a:ext cx="2" cy="2"/>
                </a:xfrm>
                <a:custGeom>
                  <a:avLst/>
                  <a:gdLst>
                    <a:gd name="T0" fmla="*/ 0 w 5"/>
                    <a:gd name="T1" fmla="*/ 1 h 8"/>
                    <a:gd name="T2" fmla="*/ 1 w 5"/>
                    <a:gd name="T3" fmla="*/ 0 h 8"/>
                    <a:gd name="T4" fmla="*/ 2 w 5"/>
                    <a:gd name="T5" fmla="*/ 1 h 8"/>
                    <a:gd name="T6" fmla="*/ 2 w 5"/>
                    <a:gd name="T7" fmla="*/ 2 h 8"/>
                    <a:gd name="T8" fmla="*/ 1 w 5"/>
                    <a:gd name="T9" fmla="*/ 2 h 8"/>
                    <a:gd name="T10" fmla="*/ 0 w 5"/>
                    <a:gd name="T11" fmla="*/ 1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8">
                      <a:moveTo>
                        <a:pt x="0" y="4"/>
                      </a:moveTo>
                      <a:lnTo>
                        <a:pt x="2" y="0"/>
                      </a:lnTo>
                      <a:lnTo>
                        <a:pt x="5" y="3"/>
                      </a:lnTo>
                      <a:lnTo>
                        <a:pt x="4" y="8"/>
                      </a:lnTo>
                      <a:lnTo>
                        <a:pt x="3" y="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20"/>
                <p:cNvSpPr>
                  <a:spLocks/>
                </p:cNvSpPr>
                <p:nvPr/>
              </p:nvSpPr>
              <p:spPr bwMode="auto">
                <a:xfrm>
                  <a:off x="3250" y="3108"/>
                  <a:ext cx="1" cy="1"/>
                </a:xfrm>
                <a:custGeom>
                  <a:avLst/>
                  <a:gdLst>
                    <a:gd name="T0" fmla="*/ 0 w 4"/>
                    <a:gd name="T1" fmla="*/ 1 h 5"/>
                    <a:gd name="T2" fmla="*/ 0 w 4"/>
                    <a:gd name="T3" fmla="*/ 0 h 5"/>
                    <a:gd name="T4" fmla="*/ 1 w 4"/>
                    <a:gd name="T5" fmla="*/ 0 h 5"/>
                    <a:gd name="T6" fmla="*/ 1 w 4"/>
                    <a:gd name="T7" fmla="*/ 0 h 5"/>
                    <a:gd name="T8" fmla="*/ 1 w 4"/>
                    <a:gd name="T9" fmla="*/ 0 h 5"/>
                    <a:gd name="T10" fmla="*/ 1 w 4"/>
                    <a:gd name="T11" fmla="*/ 1 h 5"/>
                    <a:gd name="T12" fmla="*/ 0 w 4"/>
                    <a:gd name="T13" fmla="*/ 1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5">
                      <a:moveTo>
                        <a:pt x="0" y="5"/>
                      </a:moveTo>
                      <a:lnTo>
                        <a:pt x="1" y="0"/>
                      </a:lnTo>
                      <a:lnTo>
                        <a:pt x="2" y="0"/>
                      </a:lnTo>
                      <a:lnTo>
                        <a:pt x="4" y="2"/>
                      </a:lnTo>
                      <a:lnTo>
                        <a:pt x="2" y="2"/>
                      </a:lnTo>
                      <a:lnTo>
                        <a:pt x="2"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21"/>
                <p:cNvSpPr>
                  <a:spLocks/>
                </p:cNvSpPr>
                <p:nvPr/>
              </p:nvSpPr>
              <p:spPr bwMode="auto">
                <a:xfrm>
                  <a:off x="3250" y="3108"/>
                  <a:ext cx="1" cy="1"/>
                </a:xfrm>
                <a:custGeom>
                  <a:avLst/>
                  <a:gdLst>
                    <a:gd name="T0" fmla="*/ 0 w 4"/>
                    <a:gd name="T1" fmla="*/ 0 h 2"/>
                    <a:gd name="T2" fmla="*/ 1 w 4"/>
                    <a:gd name="T3" fmla="*/ 0 h 2"/>
                    <a:gd name="T4" fmla="*/ 1 w 4"/>
                    <a:gd name="T5" fmla="*/ 0 h 2"/>
                    <a:gd name="T6" fmla="*/ 1 w 4"/>
                    <a:gd name="T7" fmla="*/ 1 h 2"/>
                    <a:gd name="T8" fmla="*/ 0 w 4"/>
                    <a:gd name="T9" fmla="*/ 1 h 2"/>
                    <a:gd name="T10" fmla="*/ 0 w 4"/>
                    <a:gd name="T11" fmla="*/ 1 h 2"/>
                    <a:gd name="T12" fmla="*/ 0 w 4"/>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
                      <a:moveTo>
                        <a:pt x="0" y="0"/>
                      </a:moveTo>
                      <a:lnTo>
                        <a:pt x="2" y="0"/>
                      </a:lnTo>
                      <a:lnTo>
                        <a:pt x="4" y="0"/>
                      </a:lnTo>
                      <a:lnTo>
                        <a:pt x="4" y="2"/>
                      </a:lnTo>
                      <a:lnTo>
                        <a:pt x="0" y="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22"/>
                <p:cNvSpPr>
                  <a:spLocks/>
                </p:cNvSpPr>
                <p:nvPr/>
              </p:nvSpPr>
              <p:spPr bwMode="auto">
                <a:xfrm>
                  <a:off x="3250" y="3109"/>
                  <a:ext cx="4" cy="25"/>
                </a:xfrm>
                <a:custGeom>
                  <a:avLst/>
                  <a:gdLst>
                    <a:gd name="T0" fmla="*/ 0 w 13"/>
                    <a:gd name="T1" fmla="*/ 0 h 100"/>
                    <a:gd name="T2" fmla="*/ 1 w 13"/>
                    <a:gd name="T3" fmla="*/ 0 h 100"/>
                    <a:gd name="T4" fmla="*/ 4 w 13"/>
                    <a:gd name="T5" fmla="*/ 25 h 100"/>
                    <a:gd name="T6" fmla="*/ 3 w 13"/>
                    <a:gd name="T7" fmla="*/ 25 h 100"/>
                    <a:gd name="T8" fmla="*/ 3 w 13"/>
                    <a:gd name="T9" fmla="*/ 25 h 100"/>
                    <a:gd name="T10" fmla="*/ 0 w 13"/>
                    <a:gd name="T11" fmla="*/ 0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00">
                      <a:moveTo>
                        <a:pt x="0" y="0"/>
                      </a:moveTo>
                      <a:lnTo>
                        <a:pt x="4" y="0"/>
                      </a:lnTo>
                      <a:lnTo>
                        <a:pt x="13" y="99"/>
                      </a:lnTo>
                      <a:lnTo>
                        <a:pt x="9" y="100"/>
                      </a:lnTo>
                      <a:lnTo>
                        <a:pt x="9" y="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123"/>
                <p:cNvSpPr>
                  <a:spLocks/>
                </p:cNvSpPr>
                <p:nvPr/>
              </p:nvSpPr>
              <p:spPr bwMode="auto">
                <a:xfrm>
                  <a:off x="3253" y="3134"/>
                  <a:ext cx="3" cy="8"/>
                </a:xfrm>
                <a:custGeom>
                  <a:avLst/>
                  <a:gdLst>
                    <a:gd name="T0" fmla="*/ 0 w 10"/>
                    <a:gd name="T1" fmla="*/ 0 h 35"/>
                    <a:gd name="T2" fmla="*/ 1 w 10"/>
                    <a:gd name="T3" fmla="*/ 0 h 35"/>
                    <a:gd name="T4" fmla="*/ 3 w 10"/>
                    <a:gd name="T5" fmla="*/ 8 h 35"/>
                    <a:gd name="T6" fmla="*/ 2 w 10"/>
                    <a:gd name="T7" fmla="*/ 8 h 35"/>
                    <a:gd name="T8" fmla="*/ 2 w 10"/>
                    <a:gd name="T9" fmla="*/ 8 h 35"/>
                    <a:gd name="T10" fmla="*/ 0 w 10"/>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35">
                      <a:moveTo>
                        <a:pt x="0" y="1"/>
                      </a:moveTo>
                      <a:lnTo>
                        <a:pt x="4" y="0"/>
                      </a:lnTo>
                      <a:lnTo>
                        <a:pt x="10" y="33"/>
                      </a:lnTo>
                      <a:lnTo>
                        <a:pt x="6" y="35"/>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124"/>
                <p:cNvSpPr>
                  <a:spLocks/>
                </p:cNvSpPr>
                <p:nvPr/>
              </p:nvSpPr>
              <p:spPr bwMode="auto">
                <a:xfrm>
                  <a:off x="3255" y="3142"/>
                  <a:ext cx="3" cy="9"/>
                </a:xfrm>
                <a:custGeom>
                  <a:avLst/>
                  <a:gdLst>
                    <a:gd name="T0" fmla="*/ 0 w 11"/>
                    <a:gd name="T1" fmla="*/ 1 h 36"/>
                    <a:gd name="T2" fmla="*/ 1 w 11"/>
                    <a:gd name="T3" fmla="*/ 0 h 36"/>
                    <a:gd name="T4" fmla="*/ 3 w 11"/>
                    <a:gd name="T5" fmla="*/ 9 h 36"/>
                    <a:gd name="T6" fmla="*/ 2 w 11"/>
                    <a:gd name="T7" fmla="*/ 9 h 36"/>
                    <a:gd name="T8" fmla="*/ 2 w 11"/>
                    <a:gd name="T9" fmla="*/ 9 h 36"/>
                    <a:gd name="T10" fmla="*/ 0 w 11"/>
                    <a:gd name="T11" fmla="*/ 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2"/>
                      </a:moveTo>
                      <a:lnTo>
                        <a:pt x="4" y="0"/>
                      </a:lnTo>
                      <a:lnTo>
                        <a:pt x="11" y="35"/>
                      </a:lnTo>
                      <a:lnTo>
                        <a:pt x="7" y="36"/>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25"/>
                <p:cNvSpPr>
                  <a:spLocks/>
                </p:cNvSpPr>
                <p:nvPr/>
              </p:nvSpPr>
              <p:spPr bwMode="auto">
                <a:xfrm>
                  <a:off x="3257" y="3150"/>
                  <a:ext cx="4" cy="9"/>
                </a:xfrm>
                <a:custGeom>
                  <a:avLst/>
                  <a:gdLst>
                    <a:gd name="T0" fmla="*/ 0 w 13"/>
                    <a:gd name="T1" fmla="*/ 0 h 36"/>
                    <a:gd name="T2" fmla="*/ 1 w 13"/>
                    <a:gd name="T3" fmla="*/ 0 h 36"/>
                    <a:gd name="T4" fmla="*/ 4 w 13"/>
                    <a:gd name="T5" fmla="*/ 9 h 36"/>
                    <a:gd name="T6" fmla="*/ 3 w 13"/>
                    <a:gd name="T7" fmla="*/ 9 h 36"/>
                    <a:gd name="T8" fmla="*/ 3 w 13"/>
                    <a:gd name="T9" fmla="*/ 9 h 36"/>
                    <a:gd name="T10" fmla="*/ 0 w 13"/>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36">
                      <a:moveTo>
                        <a:pt x="0" y="1"/>
                      </a:moveTo>
                      <a:lnTo>
                        <a:pt x="4" y="0"/>
                      </a:lnTo>
                      <a:lnTo>
                        <a:pt x="13" y="34"/>
                      </a:lnTo>
                      <a:lnTo>
                        <a:pt x="9" y="36"/>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26"/>
                <p:cNvSpPr>
                  <a:spLocks/>
                </p:cNvSpPr>
                <p:nvPr/>
              </p:nvSpPr>
              <p:spPr bwMode="auto">
                <a:xfrm>
                  <a:off x="3260" y="3159"/>
                  <a:ext cx="7" cy="18"/>
                </a:xfrm>
                <a:custGeom>
                  <a:avLst/>
                  <a:gdLst>
                    <a:gd name="T0" fmla="*/ 0 w 21"/>
                    <a:gd name="T1" fmla="*/ 0 h 73"/>
                    <a:gd name="T2" fmla="*/ 1 w 21"/>
                    <a:gd name="T3" fmla="*/ 0 h 73"/>
                    <a:gd name="T4" fmla="*/ 7 w 21"/>
                    <a:gd name="T5" fmla="*/ 18 h 73"/>
                    <a:gd name="T6" fmla="*/ 7 w 21"/>
                    <a:gd name="T7" fmla="*/ 18 h 73"/>
                    <a:gd name="T8" fmla="*/ 6 w 21"/>
                    <a:gd name="T9" fmla="*/ 18 h 73"/>
                    <a:gd name="T10" fmla="*/ 0 w 2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73">
                      <a:moveTo>
                        <a:pt x="0" y="2"/>
                      </a:moveTo>
                      <a:lnTo>
                        <a:pt x="4" y="0"/>
                      </a:lnTo>
                      <a:lnTo>
                        <a:pt x="21" y="72"/>
                      </a:lnTo>
                      <a:lnTo>
                        <a:pt x="17" y="73"/>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27"/>
                <p:cNvSpPr>
                  <a:spLocks/>
                </p:cNvSpPr>
                <p:nvPr/>
              </p:nvSpPr>
              <p:spPr bwMode="auto">
                <a:xfrm>
                  <a:off x="3266" y="3177"/>
                  <a:ext cx="7" cy="19"/>
                </a:xfrm>
                <a:custGeom>
                  <a:avLst/>
                  <a:gdLst>
                    <a:gd name="T0" fmla="*/ 0 w 22"/>
                    <a:gd name="T1" fmla="*/ 0 h 74"/>
                    <a:gd name="T2" fmla="*/ 1 w 22"/>
                    <a:gd name="T3" fmla="*/ 0 h 74"/>
                    <a:gd name="T4" fmla="*/ 7 w 22"/>
                    <a:gd name="T5" fmla="*/ 19 h 74"/>
                    <a:gd name="T6" fmla="*/ 7 w 22"/>
                    <a:gd name="T7" fmla="*/ 19 h 74"/>
                    <a:gd name="T8" fmla="*/ 6 w 22"/>
                    <a:gd name="T9" fmla="*/ 19 h 74"/>
                    <a:gd name="T10" fmla="*/ 0 w 22"/>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74">
                      <a:moveTo>
                        <a:pt x="0" y="1"/>
                      </a:moveTo>
                      <a:lnTo>
                        <a:pt x="4" y="0"/>
                      </a:lnTo>
                      <a:lnTo>
                        <a:pt x="22" y="73"/>
                      </a:lnTo>
                      <a:lnTo>
                        <a:pt x="18" y="74"/>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28"/>
                <p:cNvSpPr>
                  <a:spLocks/>
                </p:cNvSpPr>
                <p:nvPr/>
              </p:nvSpPr>
              <p:spPr bwMode="auto">
                <a:xfrm>
                  <a:off x="3272" y="3195"/>
                  <a:ext cx="4" cy="10"/>
                </a:xfrm>
                <a:custGeom>
                  <a:avLst/>
                  <a:gdLst>
                    <a:gd name="T0" fmla="*/ 0 w 12"/>
                    <a:gd name="T1" fmla="*/ 0 h 39"/>
                    <a:gd name="T2" fmla="*/ 1 w 12"/>
                    <a:gd name="T3" fmla="*/ 0 h 39"/>
                    <a:gd name="T4" fmla="*/ 4 w 12"/>
                    <a:gd name="T5" fmla="*/ 9 h 39"/>
                    <a:gd name="T6" fmla="*/ 4 w 12"/>
                    <a:gd name="T7" fmla="*/ 9 h 39"/>
                    <a:gd name="T8" fmla="*/ 3 w 12"/>
                    <a:gd name="T9" fmla="*/ 10 h 39"/>
                    <a:gd name="T10" fmla="*/ 0 w 12"/>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39">
                      <a:moveTo>
                        <a:pt x="0" y="1"/>
                      </a:moveTo>
                      <a:lnTo>
                        <a:pt x="4" y="0"/>
                      </a:lnTo>
                      <a:lnTo>
                        <a:pt x="12" y="37"/>
                      </a:lnTo>
                      <a:lnTo>
                        <a:pt x="8" y="39"/>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29"/>
                <p:cNvSpPr>
                  <a:spLocks/>
                </p:cNvSpPr>
                <p:nvPr/>
              </p:nvSpPr>
              <p:spPr bwMode="auto">
                <a:xfrm>
                  <a:off x="3274" y="3205"/>
                  <a:ext cx="4" cy="9"/>
                </a:xfrm>
                <a:custGeom>
                  <a:avLst/>
                  <a:gdLst>
                    <a:gd name="T0" fmla="*/ 0 w 11"/>
                    <a:gd name="T1" fmla="*/ 0 h 39"/>
                    <a:gd name="T2" fmla="*/ 1 w 11"/>
                    <a:gd name="T3" fmla="*/ 0 h 39"/>
                    <a:gd name="T4" fmla="*/ 4 w 11"/>
                    <a:gd name="T5" fmla="*/ 9 h 39"/>
                    <a:gd name="T6" fmla="*/ 4 w 11"/>
                    <a:gd name="T7" fmla="*/ 9 h 39"/>
                    <a:gd name="T8" fmla="*/ 3 w 11"/>
                    <a:gd name="T9" fmla="*/ 9 h 39"/>
                    <a:gd name="T10" fmla="*/ 0 w 11"/>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9">
                      <a:moveTo>
                        <a:pt x="0" y="2"/>
                      </a:moveTo>
                      <a:lnTo>
                        <a:pt x="4" y="0"/>
                      </a:lnTo>
                      <a:lnTo>
                        <a:pt x="11" y="37"/>
                      </a:lnTo>
                      <a:lnTo>
                        <a:pt x="7" y="39"/>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30"/>
                <p:cNvSpPr>
                  <a:spLocks/>
                </p:cNvSpPr>
                <p:nvPr/>
              </p:nvSpPr>
              <p:spPr bwMode="auto">
                <a:xfrm>
                  <a:off x="3277" y="3214"/>
                  <a:ext cx="3" cy="9"/>
                </a:xfrm>
                <a:custGeom>
                  <a:avLst/>
                  <a:gdLst>
                    <a:gd name="T0" fmla="*/ 0 w 10"/>
                    <a:gd name="T1" fmla="*/ 0 h 39"/>
                    <a:gd name="T2" fmla="*/ 1 w 10"/>
                    <a:gd name="T3" fmla="*/ 0 h 39"/>
                    <a:gd name="T4" fmla="*/ 3 w 10"/>
                    <a:gd name="T5" fmla="*/ 9 h 39"/>
                    <a:gd name="T6" fmla="*/ 3 w 10"/>
                    <a:gd name="T7" fmla="*/ 9 h 39"/>
                    <a:gd name="T8" fmla="*/ 2 w 10"/>
                    <a:gd name="T9" fmla="*/ 9 h 39"/>
                    <a:gd name="T10" fmla="*/ 0 w 10"/>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39">
                      <a:moveTo>
                        <a:pt x="0" y="2"/>
                      </a:moveTo>
                      <a:lnTo>
                        <a:pt x="4" y="0"/>
                      </a:lnTo>
                      <a:lnTo>
                        <a:pt x="10" y="39"/>
                      </a:lnTo>
                      <a:lnTo>
                        <a:pt x="6" y="39"/>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31"/>
                <p:cNvSpPr>
                  <a:spLocks/>
                </p:cNvSpPr>
                <p:nvPr/>
              </p:nvSpPr>
              <p:spPr bwMode="auto">
                <a:xfrm>
                  <a:off x="3279" y="3223"/>
                  <a:ext cx="4" cy="20"/>
                </a:xfrm>
                <a:custGeom>
                  <a:avLst/>
                  <a:gdLst>
                    <a:gd name="T0" fmla="*/ 0 w 13"/>
                    <a:gd name="T1" fmla="*/ 0 h 80"/>
                    <a:gd name="T2" fmla="*/ 1 w 13"/>
                    <a:gd name="T3" fmla="*/ 0 h 80"/>
                    <a:gd name="T4" fmla="*/ 4 w 13"/>
                    <a:gd name="T5" fmla="*/ 20 h 80"/>
                    <a:gd name="T6" fmla="*/ 4 w 13"/>
                    <a:gd name="T7" fmla="*/ 20 h 80"/>
                    <a:gd name="T8" fmla="*/ 2 w 13"/>
                    <a:gd name="T9" fmla="*/ 20 h 80"/>
                    <a:gd name="T10" fmla="*/ 0 w 13"/>
                    <a:gd name="T11" fmla="*/ 0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80">
                      <a:moveTo>
                        <a:pt x="0" y="0"/>
                      </a:moveTo>
                      <a:lnTo>
                        <a:pt x="4" y="0"/>
                      </a:lnTo>
                      <a:lnTo>
                        <a:pt x="13" y="80"/>
                      </a:lnTo>
                      <a:lnTo>
                        <a:pt x="8" y="8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32"/>
                <p:cNvSpPr>
                  <a:spLocks/>
                </p:cNvSpPr>
                <p:nvPr/>
              </p:nvSpPr>
              <p:spPr bwMode="auto">
                <a:xfrm>
                  <a:off x="3281" y="3243"/>
                  <a:ext cx="3" cy="11"/>
                </a:xfrm>
                <a:custGeom>
                  <a:avLst/>
                  <a:gdLst>
                    <a:gd name="T0" fmla="*/ 0 w 9"/>
                    <a:gd name="T1" fmla="*/ 0 h 43"/>
                    <a:gd name="T2" fmla="*/ 2 w 9"/>
                    <a:gd name="T3" fmla="*/ 0 h 43"/>
                    <a:gd name="T4" fmla="*/ 3 w 9"/>
                    <a:gd name="T5" fmla="*/ 11 h 43"/>
                    <a:gd name="T6" fmla="*/ 2 w 9"/>
                    <a:gd name="T7" fmla="*/ 11 h 43"/>
                    <a:gd name="T8" fmla="*/ 2 w 9"/>
                    <a:gd name="T9" fmla="*/ 11 h 43"/>
                    <a:gd name="T10" fmla="*/ 0 w 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43">
                      <a:moveTo>
                        <a:pt x="0" y="0"/>
                      </a:moveTo>
                      <a:lnTo>
                        <a:pt x="5" y="0"/>
                      </a:lnTo>
                      <a:lnTo>
                        <a:pt x="9" y="42"/>
                      </a:lnTo>
                      <a:lnTo>
                        <a:pt x="6" y="43"/>
                      </a:lnTo>
                      <a:lnTo>
                        <a:pt x="5" y="4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33"/>
                <p:cNvSpPr>
                  <a:spLocks/>
                </p:cNvSpPr>
                <p:nvPr/>
              </p:nvSpPr>
              <p:spPr bwMode="auto">
                <a:xfrm>
                  <a:off x="3283" y="3254"/>
                  <a:ext cx="2" cy="1"/>
                </a:xfrm>
                <a:custGeom>
                  <a:avLst/>
                  <a:gdLst>
                    <a:gd name="T0" fmla="*/ 0 w 5"/>
                    <a:gd name="T1" fmla="*/ 0 h 5"/>
                    <a:gd name="T2" fmla="*/ 1 w 5"/>
                    <a:gd name="T3" fmla="*/ 0 h 5"/>
                    <a:gd name="T4" fmla="*/ 2 w 5"/>
                    <a:gd name="T5" fmla="*/ 1 h 5"/>
                    <a:gd name="T6" fmla="*/ 2 w 5"/>
                    <a:gd name="T7" fmla="*/ 1 h 5"/>
                    <a:gd name="T8" fmla="*/ 1 w 5"/>
                    <a:gd name="T9" fmla="*/ 1 h 5"/>
                    <a:gd name="T10" fmla="*/ 0 w 5"/>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0" y="1"/>
                      </a:moveTo>
                      <a:lnTo>
                        <a:pt x="3" y="0"/>
                      </a:lnTo>
                      <a:lnTo>
                        <a:pt x="5" y="3"/>
                      </a:lnTo>
                      <a:lnTo>
                        <a:pt x="2" y="5"/>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34"/>
                <p:cNvSpPr>
                  <a:spLocks/>
                </p:cNvSpPr>
                <p:nvPr/>
              </p:nvSpPr>
              <p:spPr bwMode="auto">
                <a:xfrm>
                  <a:off x="3284" y="3255"/>
                  <a:ext cx="5" cy="9"/>
                </a:xfrm>
                <a:custGeom>
                  <a:avLst/>
                  <a:gdLst>
                    <a:gd name="T0" fmla="*/ 0 w 15"/>
                    <a:gd name="T1" fmla="*/ 0 h 38"/>
                    <a:gd name="T2" fmla="*/ 1 w 15"/>
                    <a:gd name="T3" fmla="*/ 0 h 38"/>
                    <a:gd name="T4" fmla="*/ 5 w 15"/>
                    <a:gd name="T5" fmla="*/ 9 h 38"/>
                    <a:gd name="T6" fmla="*/ 5 w 15"/>
                    <a:gd name="T7" fmla="*/ 9 h 38"/>
                    <a:gd name="T8" fmla="*/ 4 w 15"/>
                    <a:gd name="T9" fmla="*/ 9 h 38"/>
                    <a:gd name="T10" fmla="*/ 0 w 15"/>
                    <a:gd name="T11" fmla="*/ 0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38">
                      <a:moveTo>
                        <a:pt x="0" y="2"/>
                      </a:moveTo>
                      <a:lnTo>
                        <a:pt x="3" y="0"/>
                      </a:lnTo>
                      <a:lnTo>
                        <a:pt x="15" y="36"/>
                      </a:lnTo>
                      <a:lnTo>
                        <a:pt x="15" y="37"/>
                      </a:lnTo>
                      <a:lnTo>
                        <a:pt x="11" y="38"/>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35"/>
                <p:cNvSpPr>
                  <a:spLocks/>
                </p:cNvSpPr>
                <p:nvPr/>
              </p:nvSpPr>
              <p:spPr bwMode="auto">
                <a:xfrm>
                  <a:off x="3288" y="3264"/>
                  <a:ext cx="3" cy="7"/>
                </a:xfrm>
                <a:custGeom>
                  <a:avLst/>
                  <a:gdLst>
                    <a:gd name="T0" fmla="*/ 0 w 10"/>
                    <a:gd name="T1" fmla="*/ 0 h 29"/>
                    <a:gd name="T2" fmla="*/ 1 w 10"/>
                    <a:gd name="T3" fmla="*/ 0 h 29"/>
                    <a:gd name="T4" fmla="*/ 3 w 10"/>
                    <a:gd name="T5" fmla="*/ 7 h 29"/>
                    <a:gd name="T6" fmla="*/ 3 w 10"/>
                    <a:gd name="T7" fmla="*/ 7 h 29"/>
                    <a:gd name="T8" fmla="*/ 2 w 10"/>
                    <a:gd name="T9" fmla="*/ 7 h 29"/>
                    <a:gd name="T10" fmla="*/ 0 w 10"/>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29">
                      <a:moveTo>
                        <a:pt x="0" y="1"/>
                      </a:moveTo>
                      <a:lnTo>
                        <a:pt x="4" y="0"/>
                      </a:lnTo>
                      <a:lnTo>
                        <a:pt x="10" y="28"/>
                      </a:lnTo>
                      <a:lnTo>
                        <a:pt x="6" y="29"/>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36"/>
                <p:cNvSpPr>
                  <a:spLocks/>
                </p:cNvSpPr>
                <p:nvPr/>
              </p:nvSpPr>
              <p:spPr bwMode="auto">
                <a:xfrm>
                  <a:off x="3290" y="3271"/>
                  <a:ext cx="6" cy="18"/>
                </a:xfrm>
                <a:custGeom>
                  <a:avLst/>
                  <a:gdLst>
                    <a:gd name="T0" fmla="*/ 0 w 18"/>
                    <a:gd name="T1" fmla="*/ 0 h 71"/>
                    <a:gd name="T2" fmla="*/ 1 w 18"/>
                    <a:gd name="T3" fmla="*/ 0 h 71"/>
                    <a:gd name="T4" fmla="*/ 6 w 18"/>
                    <a:gd name="T5" fmla="*/ 18 h 71"/>
                    <a:gd name="T6" fmla="*/ 6 w 18"/>
                    <a:gd name="T7" fmla="*/ 18 h 71"/>
                    <a:gd name="T8" fmla="*/ 4 w 18"/>
                    <a:gd name="T9" fmla="*/ 18 h 71"/>
                    <a:gd name="T10" fmla="*/ 0 w 18"/>
                    <a:gd name="T11" fmla="*/ 0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71">
                      <a:moveTo>
                        <a:pt x="0" y="1"/>
                      </a:moveTo>
                      <a:lnTo>
                        <a:pt x="4" y="0"/>
                      </a:lnTo>
                      <a:lnTo>
                        <a:pt x="18" y="70"/>
                      </a:lnTo>
                      <a:lnTo>
                        <a:pt x="13" y="71"/>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37"/>
                <p:cNvSpPr>
                  <a:spLocks/>
                </p:cNvSpPr>
                <p:nvPr/>
              </p:nvSpPr>
              <p:spPr bwMode="auto">
                <a:xfrm>
                  <a:off x="3294" y="3289"/>
                  <a:ext cx="6" cy="20"/>
                </a:xfrm>
                <a:custGeom>
                  <a:avLst/>
                  <a:gdLst>
                    <a:gd name="T0" fmla="*/ 0 w 18"/>
                    <a:gd name="T1" fmla="*/ 0 h 84"/>
                    <a:gd name="T2" fmla="*/ 2 w 18"/>
                    <a:gd name="T3" fmla="*/ 0 h 84"/>
                    <a:gd name="T4" fmla="*/ 6 w 18"/>
                    <a:gd name="T5" fmla="*/ 20 h 84"/>
                    <a:gd name="T6" fmla="*/ 5 w 18"/>
                    <a:gd name="T7" fmla="*/ 20 h 84"/>
                    <a:gd name="T8" fmla="*/ 5 w 18"/>
                    <a:gd name="T9" fmla="*/ 20 h 84"/>
                    <a:gd name="T10" fmla="*/ 0 w 18"/>
                    <a:gd name="T11" fmla="*/ 0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84">
                      <a:moveTo>
                        <a:pt x="0" y="1"/>
                      </a:moveTo>
                      <a:lnTo>
                        <a:pt x="5" y="0"/>
                      </a:lnTo>
                      <a:lnTo>
                        <a:pt x="18" y="82"/>
                      </a:lnTo>
                      <a:lnTo>
                        <a:pt x="14" y="84"/>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38"/>
                <p:cNvSpPr>
                  <a:spLocks/>
                </p:cNvSpPr>
                <p:nvPr/>
              </p:nvSpPr>
              <p:spPr bwMode="auto">
                <a:xfrm>
                  <a:off x="3299" y="3309"/>
                  <a:ext cx="8" cy="30"/>
                </a:xfrm>
                <a:custGeom>
                  <a:avLst/>
                  <a:gdLst>
                    <a:gd name="T0" fmla="*/ 0 w 26"/>
                    <a:gd name="T1" fmla="*/ 1 h 120"/>
                    <a:gd name="T2" fmla="*/ 1 w 26"/>
                    <a:gd name="T3" fmla="*/ 0 h 120"/>
                    <a:gd name="T4" fmla="*/ 8 w 26"/>
                    <a:gd name="T5" fmla="*/ 30 h 120"/>
                    <a:gd name="T6" fmla="*/ 6 w 26"/>
                    <a:gd name="T7" fmla="*/ 30 h 120"/>
                    <a:gd name="T8" fmla="*/ 6 w 26"/>
                    <a:gd name="T9" fmla="*/ 30 h 120"/>
                    <a:gd name="T10" fmla="*/ 0 w 26"/>
                    <a:gd name="T11" fmla="*/ 1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20">
                      <a:moveTo>
                        <a:pt x="0" y="2"/>
                      </a:moveTo>
                      <a:lnTo>
                        <a:pt x="4" y="0"/>
                      </a:lnTo>
                      <a:lnTo>
                        <a:pt x="26" y="119"/>
                      </a:lnTo>
                      <a:lnTo>
                        <a:pt x="21" y="120"/>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39"/>
                <p:cNvSpPr>
                  <a:spLocks/>
                </p:cNvSpPr>
                <p:nvPr/>
              </p:nvSpPr>
              <p:spPr bwMode="auto">
                <a:xfrm>
                  <a:off x="3306" y="3339"/>
                  <a:ext cx="4" cy="8"/>
                </a:xfrm>
                <a:custGeom>
                  <a:avLst/>
                  <a:gdLst>
                    <a:gd name="T0" fmla="*/ 0 w 12"/>
                    <a:gd name="T1" fmla="*/ 0 h 34"/>
                    <a:gd name="T2" fmla="*/ 2 w 12"/>
                    <a:gd name="T3" fmla="*/ 0 h 34"/>
                    <a:gd name="T4" fmla="*/ 4 w 12"/>
                    <a:gd name="T5" fmla="*/ 8 h 34"/>
                    <a:gd name="T6" fmla="*/ 4 w 12"/>
                    <a:gd name="T7" fmla="*/ 8 h 34"/>
                    <a:gd name="T8" fmla="*/ 3 w 12"/>
                    <a:gd name="T9" fmla="*/ 8 h 34"/>
                    <a:gd name="T10" fmla="*/ 0 w 12"/>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34">
                      <a:moveTo>
                        <a:pt x="0" y="1"/>
                      </a:moveTo>
                      <a:lnTo>
                        <a:pt x="5" y="0"/>
                      </a:lnTo>
                      <a:lnTo>
                        <a:pt x="12" y="33"/>
                      </a:lnTo>
                      <a:lnTo>
                        <a:pt x="8" y="34"/>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40"/>
                <p:cNvSpPr>
                  <a:spLocks/>
                </p:cNvSpPr>
                <p:nvPr/>
              </p:nvSpPr>
              <p:spPr bwMode="auto">
                <a:xfrm>
                  <a:off x="3308" y="3347"/>
                  <a:ext cx="3" cy="4"/>
                </a:xfrm>
                <a:custGeom>
                  <a:avLst/>
                  <a:gdLst>
                    <a:gd name="T0" fmla="*/ 0 w 7"/>
                    <a:gd name="T1" fmla="*/ 0 h 16"/>
                    <a:gd name="T2" fmla="*/ 2 w 7"/>
                    <a:gd name="T3" fmla="*/ 0 h 16"/>
                    <a:gd name="T4" fmla="*/ 3 w 7"/>
                    <a:gd name="T5" fmla="*/ 4 h 16"/>
                    <a:gd name="T6" fmla="*/ 2 w 7"/>
                    <a:gd name="T7" fmla="*/ 4 h 16"/>
                    <a:gd name="T8" fmla="*/ 1 w 7"/>
                    <a:gd name="T9" fmla="*/ 4 h 16"/>
                    <a:gd name="T10" fmla="*/ 0 w 7"/>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6">
                      <a:moveTo>
                        <a:pt x="0" y="1"/>
                      </a:moveTo>
                      <a:lnTo>
                        <a:pt x="4" y="0"/>
                      </a:lnTo>
                      <a:lnTo>
                        <a:pt x="7" y="14"/>
                      </a:lnTo>
                      <a:lnTo>
                        <a:pt x="4" y="16"/>
                      </a:lnTo>
                      <a:lnTo>
                        <a:pt x="3" y="16"/>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41"/>
                <p:cNvSpPr>
                  <a:spLocks/>
                </p:cNvSpPr>
                <p:nvPr/>
              </p:nvSpPr>
              <p:spPr bwMode="auto">
                <a:xfrm>
                  <a:off x="3310" y="3351"/>
                  <a:ext cx="5" cy="11"/>
                </a:xfrm>
                <a:custGeom>
                  <a:avLst/>
                  <a:gdLst>
                    <a:gd name="T0" fmla="*/ 0 w 17"/>
                    <a:gd name="T1" fmla="*/ 0 h 47"/>
                    <a:gd name="T2" fmla="*/ 1 w 17"/>
                    <a:gd name="T3" fmla="*/ 0 h 47"/>
                    <a:gd name="T4" fmla="*/ 5 w 17"/>
                    <a:gd name="T5" fmla="*/ 10 h 47"/>
                    <a:gd name="T6" fmla="*/ 4 w 17"/>
                    <a:gd name="T7" fmla="*/ 11 h 47"/>
                    <a:gd name="T8" fmla="*/ 4 w 17"/>
                    <a:gd name="T9" fmla="*/ 11 h 47"/>
                    <a:gd name="T10" fmla="*/ 0 w 17"/>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47">
                      <a:moveTo>
                        <a:pt x="0" y="2"/>
                      </a:moveTo>
                      <a:lnTo>
                        <a:pt x="3" y="0"/>
                      </a:lnTo>
                      <a:lnTo>
                        <a:pt x="17" y="43"/>
                      </a:lnTo>
                      <a:lnTo>
                        <a:pt x="14" y="47"/>
                      </a:lnTo>
                      <a:lnTo>
                        <a:pt x="14" y="46"/>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42"/>
                <p:cNvSpPr>
                  <a:spLocks/>
                </p:cNvSpPr>
                <p:nvPr/>
              </p:nvSpPr>
              <p:spPr bwMode="auto">
                <a:xfrm>
                  <a:off x="3314" y="3361"/>
                  <a:ext cx="5" cy="4"/>
                </a:xfrm>
                <a:custGeom>
                  <a:avLst/>
                  <a:gdLst>
                    <a:gd name="T0" fmla="*/ 0 w 14"/>
                    <a:gd name="T1" fmla="*/ 1 h 13"/>
                    <a:gd name="T2" fmla="*/ 1 w 14"/>
                    <a:gd name="T3" fmla="*/ 0 h 13"/>
                    <a:gd name="T4" fmla="*/ 4 w 14"/>
                    <a:gd name="T5" fmla="*/ 3 h 13"/>
                    <a:gd name="T6" fmla="*/ 5 w 14"/>
                    <a:gd name="T7" fmla="*/ 4 h 13"/>
                    <a:gd name="T8" fmla="*/ 3 w 14"/>
                    <a:gd name="T9" fmla="*/ 4 h 13"/>
                    <a:gd name="T10" fmla="*/ 0 w 14"/>
                    <a:gd name="T11" fmla="*/ 1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
                      <a:moveTo>
                        <a:pt x="0" y="4"/>
                      </a:moveTo>
                      <a:lnTo>
                        <a:pt x="3" y="0"/>
                      </a:lnTo>
                      <a:lnTo>
                        <a:pt x="12" y="11"/>
                      </a:lnTo>
                      <a:lnTo>
                        <a:pt x="14" y="12"/>
                      </a:lnTo>
                      <a:lnTo>
                        <a:pt x="9" y="13"/>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43"/>
                <p:cNvSpPr>
                  <a:spLocks/>
                </p:cNvSpPr>
                <p:nvPr/>
              </p:nvSpPr>
              <p:spPr bwMode="auto">
                <a:xfrm>
                  <a:off x="3317" y="3364"/>
                  <a:ext cx="2" cy="7"/>
                </a:xfrm>
                <a:custGeom>
                  <a:avLst/>
                  <a:gdLst>
                    <a:gd name="T0" fmla="*/ 0 w 6"/>
                    <a:gd name="T1" fmla="*/ 0 h 28"/>
                    <a:gd name="T2" fmla="*/ 2 w 6"/>
                    <a:gd name="T3" fmla="*/ 0 h 28"/>
                    <a:gd name="T4" fmla="*/ 2 w 6"/>
                    <a:gd name="T5" fmla="*/ 7 h 28"/>
                    <a:gd name="T6" fmla="*/ 0 w 6"/>
                    <a:gd name="T7" fmla="*/ 7 h 28"/>
                    <a:gd name="T8" fmla="*/ 0 w 6"/>
                    <a:gd name="T9" fmla="*/ 7 h 28"/>
                    <a:gd name="T10" fmla="*/ 0 w 6"/>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28">
                      <a:moveTo>
                        <a:pt x="0" y="1"/>
                      </a:moveTo>
                      <a:lnTo>
                        <a:pt x="5" y="0"/>
                      </a:lnTo>
                      <a:lnTo>
                        <a:pt x="6" y="28"/>
                      </a:lnTo>
                      <a:lnTo>
                        <a:pt x="1" y="28"/>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44"/>
                <p:cNvSpPr>
                  <a:spLocks/>
                </p:cNvSpPr>
                <p:nvPr/>
              </p:nvSpPr>
              <p:spPr bwMode="auto">
                <a:xfrm>
                  <a:off x="3318" y="3371"/>
                  <a:ext cx="2" cy="4"/>
                </a:xfrm>
                <a:custGeom>
                  <a:avLst/>
                  <a:gdLst>
                    <a:gd name="T0" fmla="*/ 0 w 7"/>
                    <a:gd name="T1" fmla="*/ 0 h 17"/>
                    <a:gd name="T2" fmla="*/ 1 w 7"/>
                    <a:gd name="T3" fmla="*/ 0 h 17"/>
                    <a:gd name="T4" fmla="*/ 2 w 7"/>
                    <a:gd name="T5" fmla="*/ 4 h 17"/>
                    <a:gd name="T6" fmla="*/ 2 w 7"/>
                    <a:gd name="T7" fmla="*/ 4 h 17"/>
                    <a:gd name="T8" fmla="*/ 1 w 7"/>
                    <a:gd name="T9" fmla="*/ 4 h 17"/>
                    <a:gd name="T10" fmla="*/ 0 w 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7">
                      <a:moveTo>
                        <a:pt x="0" y="0"/>
                      </a:moveTo>
                      <a:lnTo>
                        <a:pt x="5" y="0"/>
                      </a:lnTo>
                      <a:lnTo>
                        <a:pt x="7" y="17"/>
                      </a:lnTo>
                      <a:lnTo>
                        <a:pt x="2" y="17"/>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45"/>
                <p:cNvSpPr>
                  <a:spLocks/>
                </p:cNvSpPr>
                <p:nvPr/>
              </p:nvSpPr>
              <p:spPr bwMode="auto">
                <a:xfrm>
                  <a:off x="3318" y="3375"/>
                  <a:ext cx="3" cy="11"/>
                </a:xfrm>
                <a:custGeom>
                  <a:avLst/>
                  <a:gdLst>
                    <a:gd name="T0" fmla="*/ 0 w 9"/>
                    <a:gd name="T1" fmla="*/ 0 h 41"/>
                    <a:gd name="T2" fmla="*/ 2 w 9"/>
                    <a:gd name="T3" fmla="*/ 0 h 41"/>
                    <a:gd name="T4" fmla="*/ 3 w 9"/>
                    <a:gd name="T5" fmla="*/ 11 h 41"/>
                    <a:gd name="T6" fmla="*/ 2 w 9"/>
                    <a:gd name="T7" fmla="*/ 11 h 41"/>
                    <a:gd name="T8" fmla="*/ 2 w 9"/>
                    <a:gd name="T9" fmla="*/ 11 h 41"/>
                    <a:gd name="T10" fmla="*/ 0 w 9"/>
                    <a:gd name="T11" fmla="*/ 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41">
                      <a:moveTo>
                        <a:pt x="0" y="0"/>
                      </a:moveTo>
                      <a:lnTo>
                        <a:pt x="5" y="0"/>
                      </a:lnTo>
                      <a:lnTo>
                        <a:pt x="9" y="40"/>
                      </a:lnTo>
                      <a:lnTo>
                        <a:pt x="6" y="41"/>
                      </a:lnTo>
                      <a:lnTo>
                        <a:pt x="5" y="4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146"/>
                <p:cNvSpPr>
                  <a:spLocks/>
                </p:cNvSpPr>
                <p:nvPr/>
              </p:nvSpPr>
              <p:spPr bwMode="auto">
                <a:xfrm>
                  <a:off x="3320" y="3385"/>
                  <a:ext cx="30" cy="46"/>
                </a:xfrm>
                <a:custGeom>
                  <a:avLst/>
                  <a:gdLst>
                    <a:gd name="T0" fmla="*/ 0 w 90"/>
                    <a:gd name="T1" fmla="*/ 0 h 180"/>
                    <a:gd name="T2" fmla="*/ 1 w 90"/>
                    <a:gd name="T3" fmla="*/ 0 h 180"/>
                    <a:gd name="T4" fmla="*/ 30 w 90"/>
                    <a:gd name="T5" fmla="*/ 45 h 180"/>
                    <a:gd name="T6" fmla="*/ 30 w 90"/>
                    <a:gd name="T7" fmla="*/ 46 h 180"/>
                    <a:gd name="T8" fmla="*/ 29 w 90"/>
                    <a:gd name="T9" fmla="*/ 46 h 180"/>
                    <a:gd name="T10" fmla="*/ 0 w 90"/>
                    <a:gd name="T11" fmla="*/ 0 h 1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180">
                      <a:moveTo>
                        <a:pt x="0" y="1"/>
                      </a:moveTo>
                      <a:lnTo>
                        <a:pt x="3" y="0"/>
                      </a:lnTo>
                      <a:lnTo>
                        <a:pt x="90" y="178"/>
                      </a:lnTo>
                      <a:lnTo>
                        <a:pt x="90" y="179"/>
                      </a:lnTo>
                      <a:lnTo>
                        <a:pt x="86" y="180"/>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147"/>
                <p:cNvSpPr>
                  <a:spLocks/>
                </p:cNvSpPr>
                <p:nvPr/>
              </p:nvSpPr>
              <p:spPr bwMode="auto">
                <a:xfrm>
                  <a:off x="3349" y="3430"/>
                  <a:ext cx="2" cy="4"/>
                </a:xfrm>
                <a:custGeom>
                  <a:avLst/>
                  <a:gdLst>
                    <a:gd name="T0" fmla="*/ 0 w 6"/>
                    <a:gd name="T1" fmla="*/ 0 h 16"/>
                    <a:gd name="T2" fmla="*/ 1 w 6"/>
                    <a:gd name="T3" fmla="*/ 0 h 16"/>
                    <a:gd name="T4" fmla="*/ 2 w 6"/>
                    <a:gd name="T5" fmla="*/ 3 h 16"/>
                    <a:gd name="T6" fmla="*/ 1 w 6"/>
                    <a:gd name="T7" fmla="*/ 4 h 16"/>
                    <a:gd name="T8" fmla="*/ 1 w 6"/>
                    <a:gd name="T9" fmla="*/ 3 h 16"/>
                    <a:gd name="T10" fmla="*/ 0 w 6"/>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6">
                      <a:moveTo>
                        <a:pt x="0" y="1"/>
                      </a:moveTo>
                      <a:lnTo>
                        <a:pt x="4" y="0"/>
                      </a:lnTo>
                      <a:lnTo>
                        <a:pt x="6" y="11"/>
                      </a:lnTo>
                      <a:lnTo>
                        <a:pt x="4" y="16"/>
                      </a:lnTo>
                      <a:lnTo>
                        <a:pt x="2" y="13"/>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48"/>
                <p:cNvSpPr>
                  <a:spLocks/>
                </p:cNvSpPr>
                <p:nvPr/>
              </p:nvSpPr>
              <p:spPr bwMode="auto">
                <a:xfrm>
                  <a:off x="3350" y="3433"/>
                  <a:ext cx="2" cy="1"/>
                </a:xfrm>
                <a:custGeom>
                  <a:avLst/>
                  <a:gdLst>
                    <a:gd name="T0" fmla="*/ 0 w 6"/>
                    <a:gd name="T1" fmla="*/ 1 h 5"/>
                    <a:gd name="T2" fmla="*/ 1 w 6"/>
                    <a:gd name="T3" fmla="*/ 0 h 5"/>
                    <a:gd name="T4" fmla="*/ 2 w 6"/>
                    <a:gd name="T5" fmla="*/ 0 h 5"/>
                    <a:gd name="T6" fmla="*/ 2 w 6"/>
                    <a:gd name="T7" fmla="*/ 0 h 5"/>
                    <a:gd name="T8" fmla="*/ 2 w 6"/>
                    <a:gd name="T9" fmla="*/ 1 h 5"/>
                    <a:gd name="T10" fmla="*/ 0 w 6"/>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
                      <a:moveTo>
                        <a:pt x="0" y="5"/>
                      </a:moveTo>
                      <a:lnTo>
                        <a:pt x="2" y="0"/>
                      </a:lnTo>
                      <a:lnTo>
                        <a:pt x="5" y="0"/>
                      </a:lnTo>
                      <a:lnTo>
                        <a:pt x="6" y="1"/>
                      </a:lnTo>
                      <a:lnTo>
                        <a:pt x="5"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49"/>
                <p:cNvSpPr>
                  <a:spLocks/>
                </p:cNvSpPr>
                <p:nvPr/>
              </p:nvSpPr>
              <p:spPr bwMode="auto">
                <a:xfrm>
                  <a:off x="3352" y="3433"/>
                  <a:ext cx="37" cy="15"/>
                </a:xfrm>
                <a:custGeom>
                  <a:avLst/>
                  <a:gdLst>
                    <a:gd name="T0" fmla="*/ 0 w 112"/>
                    <a:gd name="T1" fmla="*/ 1 h 60"/>
                    <a:gd name="T2" fmla="*/ 0 w 112"/>
                    <a:gd name="T3" fmla="*/ 0 h 60"/>
                    <a:gd name="T4" fmla="*/ 37 w 112"/>
                    <a:gd name="T5" fmla="*/ 14 h 60"/>
                    <a:gd name="T6" fmla="*/ 37 w 112"/>
                    <a:gd name="T7" fmla="*/ 15 h 60"/>
                    <a:gd name="T8" fmla="*/ 37 w 112"/>
                    <a:gd name="T9" fmla="*/ 15 h 60"/>
                    <a:gd name="T10" fmla="*/ 0 w 112"/>
                    <a:gd name="T11" fmla="*/ 1 h 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60">
                      <a:moveTo>
                        <a:pt x="0" y="4"/>
                      </a:moveTo>
                      <a:lnTo>
                        <a:pt x="1" y="0"/>
                      </a:lnTo>
                      <a:lnTo>
                        <a:pt x="112" y="56"/>
                      </a:lnTo>
                      <a:lnTo>
                        <a:pt x="111" y="6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50"/>
                <p:cNvSpPr>
                  <a:spLocks/>
                </p:cNvSpPr>
                <p:nvPr/>
              </p:nvSpPr>
              <p:spPr bwMode="auto">
                <a:xfrm>
                  <a:off x="3389" y="3447"/>
                  <a:ext cx="28" cy="11"/>
                </a:xfrm>
                <a:custGeom>
                  <a:avLst/>
                  <a:gdLst>
                    <a:gd name="T0" fmla="*/ 0 w 85"/>
                    <a:gd name="T1" fmla="*/ 1 h 45"/>
                    <a:gd name="T2" fmla="*/ 0 w 85"/>
                    <a:gd name="T3" fmla="*/ 0 h 45"/>
                    <a:gd name="T4" fmla="*/ 28 w 85"/>
                    <a:gd name="T5" fmla="*/ 10 h 45"/>
                    <a:gd name="T6" fmla="*/ 28 w 85"/>
                    <a:gd name="T7" fmla="*/ 10 h 45"/>
                    <a:gd name="T8" fmla="*/ 27 w 85"/>
                    <a:gd name="T9" fmla="*/ 11 h 45"/>
                    <a:gd name="T10" fmla="*/ 0 w 85"/>
                    <a:gd name="T11" fmla="*/ 1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 h="45">
                      <a:moveTo>
                        <a:pt x="0" y="4"/>
                      </a:moveTo>
                      <a:lnTo>
                        <a:pt x="1" y="0"/>
                      </a:lnTo>
                      <a:lnTo>
                        <a:pt x="85" y="41"/>
                      </a:lnTo>
                      <a:lnTo>
                        <a:pt x="83" y="45"/>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51"/>
                <p:cNvSpPr>
                  <a:spLocks/>
                </p:cNvSpPr>
                <p:nvPr/>
              </p:nvSpPr>
              <p:spPr bwMode="auto">
                <a:xfrm>
                  <a:off x="3417" y="3457"/>
                  <a:ext cx="5" cy="3"/>
                </a:xfrm>
                <a:custGeom>
                  <a:avLst/>
                  <a:gdLst>
                    <a:gd name="T0" fmla="*/ 0 w 17"/>
                    <a:gd name="T1" fmla="*/ 1 h 11"/>
                    <a:gd name="T2" fmla="*/ 1 w 17"/>
                    <a:gd name="T3" fmla="*/ 0 h 11"/>
                    <a:gd name="T4" fmla="*/ 5 w 17"/>
                    <a:gd name="T5" fmla="*/ 2 h 11"/>
                    <a:gd name="T6" fmla="*/ 5 w 17"/>
                    <a:gd name="T7" fmla="*/ 2 h 11"/>
                    <a:gd name="T8" fmla="*/ 4 w 17"/>
                    <a:gd name="T9" fmla="*/ 3 h 11"/>
                    <a:gd name="T10" fmla="*/ 0 w 17"/>
                    <a:gd name="T11" fmla="*/ 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1">
                      <a:moveTo>
                        <a:pt x="0" y="4"/>
                      </a:moveTo>
                      <a:lnTo>
                        <a:pt x="2" y="0"/>
                      </a:lnTo>
                      <a:lnTo>
                        <a:pt x="16" y="8"/>
                      </a:lnTo>
                      <a:lnTo>
                        <a:pt x="17" y="9"/>
                      </a:lnTo>
                      <a:lnTo>
                        <a:pt x="13" y="11"/>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52"/>
                <p:cNvSpPr>
                  <a:spLocks/>
                </p:cNvSpPr>
                <p:nvPr/>
              </p:nvSpPr>
              <p:spPr bwMode="auto">
                <a:xfrm>
                  <a:off x="3421" y="3460"/>
                  <a:ext cx="1" cy="2"/>
                </a:xfrm>
                <a:custGeom>
                  <a:avLst/>
                  <a:gdLst>
                    <a:gd name="T0" fmla="*/ 0 w 4"/>
                    <a:gd name="T1" fmla="*/ 1 h 8"/>
                    <a:gd name="T2" fmla="*/ 1 w 4"/>
                    <a:gd name="T3" fmla="*/ 0 h 8"/>
                    <a:gd name="T4" fmla="*/ 1 w 4"/>
                    <a:gd name="T5" fmla="*/ 1 h 8"/>
                    <a:gd name="T6" fmla="*/ 1 w 4"/>
                    <a:gd name="T7" fmla="*/ 2 h 8"/>
                    <a:gd name="T8" fmla="*/ 0 w 4"/>
                    <a:gd name="T9" fmla="*/ 2 h 8"/>
                    <a:gd name="T10" fmla="*/ 0 w 4"/>
                    <a:gd name="T11" fmla="*/ 1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2"/>
                      </a:moveTo>
                      <a:lnTo>
                        <a:pt x="4" y="0"/>
                      </a:lnTo>
                      <a:lnTo>
                        <a:pt x="4" y="4"/>
                      </a:lnTo>
                      <a:lnTo>
                        <a:pt x="2" y="8"/>
                      </a:lnTo>
                      <a:lnTo>
                        <a:pt x="0" y="6"/>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53"/>
                <p:cNvSpPr>
                  <a:spLocks/>
                </p:cNvSpPr>
                <p:nvPr/>
              </p:nvSpPr>
              <p:spPr bwMode="auto">
                <a:xfrm>
                  <a:off x="3422" y="3461"/>
                  <a:ext cx="40" cy="3"/>
                </a:xfrm>
                <a:custGeom>
                  <a:avLst/>
                  <a:gdLst>
                    <a:gd name="T0" fmla="*/ 0 w 122"/>
                    <a:gd name="T1" fmla="*/ 1 h 13"/>
                    <a:gd name="T2" fmla="*/ 1 w 122"/>
                    <a:gd name="T3" fmla="*/ 0 h 13"/>
                    <a:gd name="T4" fmla="*/ 40 w 122"/>
                    <a:gd name="T5" fmla="*/ 2 h 13"/>
                    <a:gd name="T6" fmla="*/ 40 w 122"/>
                    <a:gd name="T7" fmla="*/ 2 h 13"/>
                    <a:gd name="T8" fmla="*/ 40 w 122"/>
                    <a:gd name="T9" fmla="*/ 3 h 13"/>
                    <a:gd name="T10" fmla="*/ 0 w 122"/>
                    <a:gd name="T11" fmla="*/ 1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 h="13">
                      <a:moveTo>
                        <a:pt x="0" y="4"/>
                      </a:moveTo>
                      <a:lnTo>
                        <a:pt x="2" y="0"/>
                      </a:lnTo>
                      <a:lnTo>
                        <a:pt x="121" y="8"/>
                      </a:lnTo>
                      <a:lnTo>
                        <a:pt x="122" y="8"/>
                      </a:lnTo>
                      <a:lnTo>
                        <a:pt x="121" y="13"/>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54"/>
                <p:cNvSpPr>
                  <a:spLocks/>
                </p:cNvSpPr>
                <p:nvPr/>
              </p:nvSpPr>
              <p:spPr bwMode="auto">
                <a:xfrm>
                  <a:off x="3462" y="3463"/>
                  <a:ext cx="3" cy="2"/>
                </a:xfrm>
                <a:custGeom>
                  <a:avLst/>
                  <a:gdLst>
                    <a:gd name="T0" fmla="*/ 0 w 8"/>
                    <a:gd name="T1" fmla="*/ 1 h 8"/>
                    <a:gd name="T2" fmla="*/ 0 w 8"/>
                    <a:gd name="T3" fmla="*/ 0 h 8"/>
                    <a:gd name="T4" fmla="*/ 3 w 8"/>
                    <a:gd name="T5" fmla="*/ 1 h 8"/>
                    <a:gd name="T6" fmla="*/ 3 w 8"/>
                    <a:gd name="T7" fmla="*/ 1 h 8"/>
                    <a:gd name="T8" fmla="*/ 2 w 8"/>
                    <a:gd name="T9" fmla="*/ 2 h 8"/>
                    <a:gd name="T10" fmla="*/ 0 w 8"/>
                    <a:gd name="T11" fmla="*/ 1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0" y="5"/>
                      </a:moveTo>
                      <a:lnTo>
                        <a:pt x="1" y="0"/>
                      </a:lnTo>
                      <a:lnTo>
                        <a:pt x="8" y="3"/>
                      </a:lnTo>
                      <a:lnTo>
                        <a:pt x="8" y="4"/>
                      </a:lnTo>
                      <a:lnTo>
                        <a:pt x="6" y="8"/>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55"/>
                <p:cNvSpPr>
                  <a:spLocks/>
                </p:cNvSpPr>
                <p:nvPr/>
              </p:nvSpPr>
              <p:spPr bwMode="auto">
                <a:xfrm>
                  <a:off x="3464" y="3464"/>
                  <a:ext cx="19" cy="9"/>
                </a:xfrm>
                <a:custGeom>
                  <a:avLst/>
                  <a:gdLst>
                    <a:gd name="T0" fmla="*/ 0 w 57"/>
                    <a:gd name="T1" fmla="*/ 1 h 37"/>
                    <a:gd name="T2" fmla="*/ 1 w 57"/>
                    <a:gd name="T3" fmla="*/ 0 h 37"/>
                    <a:gd name="T4" fmla="*/ 19 w 57"/>
                    <a:gd name="T5" fmla="*/ 8 h 37"/>
                    <a:gd name="T6" fmla="*/ 19 w 57"/>
                    <a:gd name="T7" fmla="*/ 9 h 37"/>
                    <a:gd name="T8" fmla="*/ 18 w 57"/>
                    <a:gd name="T9" fmla="*/ 9 h 37"/>
                    <a:gd name="T10" fmla="*/ 0 w 57"/>
                    <a:gd name="T11" fmla="*/ 1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0" y="4"/>
                      </a:moveTo>
                      <a:lnTo>
                        <a:pt x="2" y="0"/>
                      </a:lnTo>
                      <a:lnTo>
                        <a:pt x="57" y="32"/>
                      </a:lnTo>
                      <a:lnTo>
                        <a:pt x="56" y="37"/>
                      </a:lnTo>
                      <a:lnTo>
                        <a:pt x="55" y="3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56"/>
                <p:cNvSpPr>
                  <a:spLocks/>
                </p:cNvSpPr>
                <p:nvPr/>
              </p:nvSpPr>
              <p:spPr bwMode="auto">
                <a:xfrm>
                  <a:off x="3483" y="3472"/>
                  <a:ext cx="3" cy="1"/>
                </a:xfrm>
                <a:custGeom>
                  <a:avLst/>
                  <a:gdLst>
                    <a:gd name="T0" fmla="*/ 0 w 10"/>
                    <a:gd name="T1" fmla="*/ 1 h 5"/>
                    <a:gd name="T2" fmla="*/ 0 w 10"/>
                    <a:gd name="T3" fmla="*/ 0 h 5"/>
                    <a:gd name="T4" fmla="*/ 2 w 10"/>
                    <a:gd name="T5" fmla="*/ 0 h 5"/>
                    <a:gd name="T6" fmla="*/ 3 w 10"/>
                    <a:gd name="T7" fmla="*/ 1 h 5"/>
                    <a:gd name="T8" fmla="*/ 2 w 10"/>
                    <a:gd name="T9" fmla="*/ 1 h 5"/>
                    <a:gd name="T10" fmla="*/ 0 w 10"/>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5">
                      <a:moveTo>
                        <a:pt x="0" y="5"/>
                      </a:moveTo>
                      <a:lnTo>
                        <a:pt x="1" y="0"/>
                      </a:lnTo>
                      <a:lnTo>
                        <a:pt x="7" y="0"/>
                      </a:lnTo>
                      <a:lnTo>
                        <a:pt x="10" y="4"/>
                      </a:lnTo>
                      <a:lnTo>
                        <a:pt x="8"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57"/>
                <p:cNvSpPr>
                  <a:spLocks/>
                </p:cNvSpPr>
                <p:nvPr/>
              </p:nvSpPr>
              <p:spPr bwMode="auto">
                <a:xfrm>
                  <a:off x="3485" y="3468"/>
                  <a:ext cx="3" cy="5"/>
                </a:xfrm>
                <a:custGeom>
                  <a:avLst/>
                  <a:gdLst>
                    <a:gd name="T0" fmla="*/ 1 w 9"/>
                    <a:gd name="T1" fmla="*/ 5 h 20"/>
                    <a:gd name="T2" fmla="*/ 0 w 9"/>
                    <a:gd name="T3" fmla="*/ 4 h 20"/>
                    <a:gd name="T4" fmla="*/ 2 w 9"/>
                    <a:gd name="T5" fmla="*/ 0 h 20"/>
                    <a:gd name="T6" fmla="*/ 2 w 9"/>
                    <a:gd name="T7" fmla="*/ 0 h 20"/>
                    <a:gd name="T8" fmla="*/ 3 w 9"/>
                    <a:gd name="T9" fmla="*/ 1 h 20"/>
                    <a:gd name="T10" fmla="*/ 1 w 9"/>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20">
                      <a:moveTo>
                        <a:pt x="3" y="20"/>
                      </a:moveTo>
                      <a:lnTo>
                        <a:pt x="0" y="16"/>
                      </a:lnTo>
                      <a:lnTo>
                        <a:pt x="5" y="1"/>
                      </a:lnTo>
                      <a:lnTo>
                        <a:pt x="5" y="0"/>
                      </a:lnTo>
                      <a:lnTo>
                        <a:pt x="9" y="3"/>
                      </a:lnTo>
                      <a:lnTo>
                        <a:pt x="3" y="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58"/>
                <p:cNvSpPr>
                  <a:spLocks/>
                </p:cNvSpPr>
                <p:nvPr/>
              </p:nvSpPr>
              <p:spPr bwMode="auto">
                <a:xfrm>
                  <a:off x="3487" y="3464"/>
                  <a:ext cx="6" cy="4"/>
                </a:xfrm>
                <a:custGeom>
                  <a:avLst/>
                  <a:gdLst>
                    <a:gd name="T0" fmla="*/ 1 w 20"/>
                    <a:gd name="T1" fmla="*/ 4 h 16"/>
                    <a:gd name="T2" fmla="*/ 0 w 20"/>
                    <a:gd name="T3" fmla="*/ 3 h 16"/>
                    <a:gd name="T4" fmla="*/ 5 w 20"/>
                    <a:gd name="T5" fmla="*/ 0 h 16"/>
                    <a:gd name="T6" fmla="*/ 6 w 20"/>
                    <a:gd name="T7" fmla="*/ 0 h 16"/>
                    <a:gd name="T8" fmla="*/ 6 w 20"/>
                    <a:gd name="T9" fmla="*/ 1 h 16"/>
                    <a:gd name="T10" fmla="*/ 1 w 20"/>
                    <a:gd name="T11" fmla="*/ 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6">
                      <a:moveTo>
                        <a:pt x="4" y="16"/>
                      </a:moveTo>
                      <a:lnTo>
                        <a:pt x="0" y="13"/>
                      </a:lnTo>
                      <a:lnTo>
                        <a:pt x="18" y="1"/>
                      </a:lnTo>
                      <a:lnTo>
                        <a:pt x="19" y="0"/>
                      </a:lnTo>
                      <a:lnTo>
                        <a:pt x="20" y="5"/>
                      </a:lnTo>
                      <a:lnTo>
                        <a:pt x="4" y="1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59"/>
                <p:cNvSpPr>
                  <a:spLocks/>
                </p:cNvSpPr>
                <p:nvPr/>
              </p:nvSpPr>
              <p:spPr bwMode="auto">
                <a:xfrm>
                  <a:off x="3493" y="3464"/>
                  <a:ext cx="5" cy="2"/>
                </a:xfrm>
                <a:custGeom>
                  <a:avLst/>
                  <a:gdLst>
                    <a:gd name="T0" fmla="*/ 0 w 16"/>
                    <a:gd name="T1" fmla="*/ 2 h 7"/>
                    <a:gd name="T2" fmla="*/ 0 w 16"/>
                    <a:gd name="T3" fmla="*/ 1 h 7"/>
                    <a:gd name="T4" fmla="*/ 5 w 16"/>
                    <a:gd name="T5" fmla="*/ 0 h 7"/>
                    <a:gd name="T6" fmla="*/ 5 w 16"/>
                    <a:gd name="T7" fmla="*/ 0 h 7"/>
                    <a:gd name="T8" fmla="*/ 5 w 16"/>
                    <a:gd name="T9" fmla="*/ 2 h 7"/>
                    <a:gd name="T10" fmla="*/ 0 w 16"/>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7">
                      <a:moveTo>
                        <a:pt x="1" y="7"/>
                      </a:moveTo>
                      <a:lnTo>
                        <a:pt x="0" y="2"/>
                      </a:lnTo>
                      <a:lnTo>
                        <a:pt x="15" y="0"/>
                      </a:lnTo>
                      <a:lnTo>
                        <a:pt x="16" y="0"/>
                      </a:lnTo>
                      <a:lnTo>
                        <a:pt x="15" y="6"/>
                      </a:lnTo>
                      <a:lnTo>
                        <a:pt x="1"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60"/>
                <p:cNvSpPr>
                  <a:spLocks/>
                </p:cNvSpPr>
                <p:nvPr/>
              </p:nvSpPr>
              <p:spPr bwMode="auto">
                <a:xfrm>
                  <a:off x="3498" y="3464"/>
                  <a:ext cx="28" cy="8"/>
                </a:xfrm>
                <a:custGeom>
                  <a:avLst/>
                  <a:gdLst>
                    <a:gd name="T0" fmla="*/ 0 w 83"/>
                    <a:gd name="T1" fmla="*/ 1 h 34"/>
                    <a:gd name="T2" fmla="*/ 0 w 83"/>
                    <a:gd name="T3" fmla="*/ 0 h 34"/>
                    <a:gd name="T4" fmla="*/ 28 w 83"/>
                    <a:gd name="T5" fmla="*/ 7 h 34"/>
                    <a:gd name="T6" fmla="*/ 28 w 83"/>
                    <a:gd name="T7" fmla="*/ 8 h 34"/>
                    <a:gd name="T8" fmla="*/ 28 w 83"/>
                    <a:gd name="T9" fmla="*/ 8 h 34"/>
                    <a:gd name="T10" fmla="*/ 0 w 83"/>
                    <a:gd name="T11" fmla="*/ 1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34">
                      <a:moveTo>
                        <a:pt x="0" y="6"/>
                      </a:moveTo>
                      <a:lnTo>
                        <a:pt x="1" y="0"/>
                      </a:lnTo>
                      <a:lnTo>
                        <a:pt x="83" y="28"/>
                      </a:lnTo>
                      <a:lnTo>
                        <a:pt x="83" y="34"/>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61"/>
                <p:cNvSpPr>
                  <a:spLocks/>
                </p:cNvSpPr>
                <p:nvPr/>
              </p:nvSpPr>
              <p:spPr bwMode="auto">
                <a:xfrm>
                  <a:off x="3526" y="3471"/>
                  <a:ext cx="4" cy="2"/>
                </a:xfrm>
                <a:custGeom>
                  <a:avLst/>
                  <a:gdLst>
                    <a:gd name="T0" fmla="*/ 0 w 14"/>
                    <a:gd name="T1" fmla="*/ 2 h 8"/>
                    <a:gd name="T2" fmla="*/ 0 w 14"/>
                    <a:gd name="T3" fmla="*/ 0 h 8"/>
                    <a:gd name="T4" fmla="*/ 4 w 14"/>
                    <a:gd name="T5" fmla="*/ 1 h 8"/>
                    <a:gd name="T6" fmla="*/ 4 w 14"/>
                    <a:gd name="T7" fmla="*/ 2 h 8"/>
                    <a:gd name="T8" fmla="*/ 4 w 14"/>
                    <a:gd name="T9" fmla="*/ 2 h 8"/>
                    <a:gd name="T10" fmla="*/ 0 w 14"/>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8">
                      <a:moveTo>
                        <a:pt x="0" y="6"/>
                      </a:moveTo>
                      <a:lnTo>
                        <a:pt x="0" y="0"/>
                      </a:lnTo>
                      <a:lnTo>
                        <a:pt x="14" y="3"/>
                      </a:lnTo>
                      <a:lnTo>
                        <a:pt x="14" y="8"/>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62"/>
                <p:cNvSpPr>
                  <a:spLocks/>
                </p:cNvSpPr>
                <p:nvPr/>
              </p:nvSpPr>
              <p:spPr bwMode="auto">
                <a:xfrm>
                  <a:off x="3530" y="3467"/>
                  <a:ext cx="39" cy="6"/>
                </a:xfrm>
                <a:custGeom>
                  <a:avLst/>
                  <a:gdLst>
                    <a:gd name="T0" fmla="*/ 0 w 115"/>
                    <a:gd name="T1" fmla="*/ 6 h 22"/>
                    <a:gd name="T2" fmla="*/ 0 w 115"/>
                    <a:gd name="T3" fmla="*/ 5 h 22"/>
                    <a:gd name="T4" fmla="*/ 39 w 115"/>
                    <a:gd name="T5" fmla="*/ 0 h 22"/>
                    <a:gd name="T6" fmla="*/ 39 w 115"/>
                    <a:gd name="T7" fmla="*/ 1 h 22"/>
                    <a:gd name="T8" fmla="*/ 39 w 115"/>
                    <a:gd name="T9" fmla="*/ 1 h 22"/>
                    <a:gd name="T10" fmla="*/ 0 w 115"/>
                    <a:gd name="T11" fmla="*/ 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22">
                      <a:moveTo>
                        <a:pt x="0" y="22"/>
                      </a:moveTo>
                      <a:lnTo>
                        <a:pt x="0" y="17"/>
                      </a:lnTo>
                      <a:lnTo>
                        <a:pt x="115" y="0"/>
                      </a:lnTo>
                      <a:lnTo>
                        <a:pt x="115" y="5"/>
                      </a:lnTo>
                      <a:lnTo>
                        <a:pt x="0"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63"/>
                <p:cNvSpPr>
                  <a:spLocks/>
                </p:cNvSpPr>
                <p:nvPr/>
              </p:nvSpPr>
              <p:spPr bwMode="auto">
                <a:xfrm>
                  <a:off x="3569" y="3466"/>
                  <a:ext cx="9" cy="3"/>
                </a:xfrm>
                <a:custGeom>
                  <a:avLst/>
                  <a:gdLst>
                    <a:gd name="T0" fmla="*/ 0 w 28"/>
                    <a:gd name="T1" fmla="*/ 3 h 12"/>
                    <a:gd name="T2" fmla="*/ 0 w 28"/>
                    <a:gd name="T3" fmla="*/ 2 h 12"/>
                    <a:gd name="T4" fmla="*/ 9 w 28"/>
                    <a:gd name="T5" fmla="*/ 0 h 12"/>
                    <a:gd name="T6" fmla="*/ 9 w 28"/>
                    <a:gd name="T7" fmla="*/ 1 h 12"/>
                    <a:gd name="T8" fmla="*/ 9 w 28"/>
                    <a:gd name="T9" fmla="*/ 1 h 12"/>
                    <a:gd name="T10" fmla="*/ 0 w 28"/>
                    <a:gd name="T11" fmla="*/ 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2">
                      <a:moveTo>
                        <a:pt x="0" y="12"/>
                      </a:moveTo>
                      <a:lnTo>
                        <a:pt x="0" y="7"/>
                      </a:lnTo>
                      <a:lnTo>
                        <a:pt x="27" y="0"/>
                      </a:lnTo>
                      <a:lnTo>
                        <a:pt x="28" y="5"/>
                      </a:lnTo>
                      <a:lnTo>
                        <a:pt x="27" y="5"/>
                      </a:lnTo>
                      <a:lnTo>
                        <a:pt x="0"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64"/>
                <p:cNvSpPr>
                  <a:spLocks/>
                </p:cNvSpPr>
                <p:nvPr/>
              </p:nvSpPr>
              <p:spPr bwMode="auto">
                <a:xfrm>
                  <a:off x="3578" y="3462"/>
                  <a:ext cx="17" cy="5"/>
                </a:xfrm>
                <a:custGeom>
                  <a:avLst/>
                  <a:gdLst>
                    <a:gd name="T0" fmla="*/ 0 w 51"/>
                    <a:gd name="T1" fmla="*/ 5 h 19"/>
                    <a:gd name="T2" fmla="*/ 0 w 51"/>
                    <a:gd name="T3" fmla="*/ 4 h 19"/>
                    <a:gd name="T4" fmla="*/ 17 w 51"/>
                    <a:gd name="T5" fmla="*/ 0 h 19"/>
                    <a:gd name="T6" fmla="*/ 17 w 51"/>
                    <a:gd name="T7" fmla="*/ 1 h 19"/>
                    <a:gd name="T8" fmla="*/ 17 w 51"/>
                    <a:gd name="T9" fmla="*/ 1 h 19"/>
                    <a:gd name="T10" fmla="*/ 0 w 51"/>
                    <a:gd name="T11" fmla="*/ 5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19">
                      <a:moveTo>
                        <a:pt x="1" y="19"/>
                      </a:moveTo>
                      <a:lnTo>
                        <a:pt x="0" y="14"/>
                      </a:lnTo>
                      <a:lnTo>
                        <a:pt x="50" y="0"/>
                      </a:lnTo>
                      <a:lnTo>
                        <a:pt x="51" y="5"/>
                      </a:lnTo>
                      <a:lnTo>
                        <a:pt x="1" y="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65"/>
                <p:cNvSpPr>
                  <a:spLocks/>
                </p:cNvSpPr>
                <p:nvPr/>
              </p:nvSpPr>
              <p:spPr bwMode="auto">
                <a:xfrm>
                  <a:off x="3594" y="3460"/>
                  <a:ext cx="11" cy="3"/>
                </a:xfrm>
                <a:custGeom>
                  <a:avLst/>
                  <a:gdLst>
                    <a:gd name="T0" fmla="*/ 0 w 33"/>
                    <a:gd name="T1" fmla="*/ 3 h 15"/>
                    <a:gd name="T2" fmla="*/ 0 w 33"/>
                    <a:gd name="T3" fmla="*/ 2 h 15"/>
                    <a:gd name="T4" fmla="*/ 11 w 33"/>
                    <a:gd name="T5" fmla="*/ 0 h 15"/>
                    <a:gd name="T6" fmla="*/ 11 w 33"/>
                    <a:gd name="T7" fmla="*/ 0 h 15"/>
                    <a:gd name="T8" fmla="*/ 11 w 33"/>
                    <a:gd name="T9" fmla="*/ 1 h 15"/>
                    <a:gd name="T10" fmla="*/ 0 w 33"/>
                    <a:gd name="T11" fmla="*/ 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15">
                      <a:moveTo>
                        <a:pt x="1" y="15"/>
                      </a:moveTo>
                      <a:lnTo>
                        <a:pt x="0" y="10"/>
                      </a:lnTo>
                      <a:lnTo>
                        <a:pt x="32" y="0"/>
                      </a:lnTo>
                      <a:lnTo>
                        <a:pt x="33" y="6"/>
                      </a:lnTo>
                      <a:lnTo>
                        <a:pt x="1" y="1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66"/>
                <p:cNvSpPr>
                  <a:spLocks/>
                </p:cNvSpPr>
                <p:nvPr/>
              </p:nvSpPr>
              <p:spPr bwMode="auto">
                <a:xfrm>
                  <a:off x="3605" y="3457"/>
                  <a:ext cx="13" cy="4"/>
                </a:xfrm>
                <a:custGeom>
                  <a:avLst/>
                  <a:gdLst>
                    <a:gd name="T0" fmla="*/ 0 w 38"/>
                    <a:gd name="T1" fmla="*/ 4 h 16"/>
                    <a:gd name="T2" fmla="*/ 0 w 38"/>
                    <a:gd name="T3" fmla="*/ 3 h 16"/>
                    <a:gd name="T4" fmla="*/ 13 w 38"/>
                    <a:gd name="T5" fmla="*/ 0 h 16"/>
                    <a:gd name="T6" fmla="*/ 13 w 38"/>
                    <a:gd name="T7" fmla="*/ 1 h 16"/>
                    <a:gd name="T8" fmla="*/ 13 w 38"/>
                    <a:gd name="T9" fmla="*/ 1 h 16"/>
                    <a:gd name="T10" fmla="*/ 0 w 38"/>
                    <a:gd name="T11" fmla="*/ 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6">
                      <a:moveTo>
                        <a:pt x="1" y="16"/>
                      </a:moveTo>
                      <a:lnTo>
                        <a:pt x="0" y="10"/>
                      </a:lnTo>
                      <a:lnTo>
                        <a:pt x="37" y="0"/>
                      </a:lnTo>
                      <a:lnTo>
                        <a:pt x="38" y="5"/>
                      </a:lnTo>
                      <a:lnTo>
                        <a:pt x="1" y="1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67"/>
                <p:cNvSpPr>
                  <a:spLocks/>
                </p:cNvSpPr>
                <p:nvPr/>
              </p:nvSpPr>
              <p:spPr bwMode="auto">
                <a:xfrm>
                  <a:off x="3617" y="3457"/>
                  <a:ext cx="1" cy="1"/>
                </a:xfrm>
                <a:custGeom>
                  <a:avLst/>
                  <a:gdLst>
                    <a:gd name="T0" fmla="*/ 0 w 3"/>
                    <a:gd name="T1" fmla="*/ 1 h 5"/>
                    <a:gd name="T2" fmla="*/ 0 w 3"/>
                    <a:gd name="T3" fmla="*/ 0 h 5"/>
                    <a:gd name="T4" fmla="*/ 0 w 3"/>
                    <a:gd name="T5" fmla="*/ 0 h 5"/>
                    <a:gd name="T6" fmla="*/ 1 w 3"/>
                    <a:gd name="T7" fmla="*/ 0 h 5"/>
                    <a:gd name="T8" fmla="*/ 1 w 3"/>
                    <a:gd name="T9" fmla="*/ 1 h 5"/>
                    <a:gd name="T10" fmla="*/ 0 w 3"/>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5">
                      <a:moveTo>
                        <a:pt x="1" y="5"/>
                      </a:moveTo>
                      <a:lnTo>
                        <a:pt x="0" y="0"/>
                      </a:lnTo>
                      <a:lnTo>
                        <a:pt x="1" y="0"/>
                      </a:lnTo>
                      <a:lnTo>
                        <a:pt x="3" y="2"/>
                      </a:lnTo>
                      <a:lnTo>
                        <a:pt x="3" y="4"/>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68"/>
                <p:cNvSpPr>
                  <a:spLocks/>
                </p:cNvSpPr>
                <p:nvPr/>
              </p:nvSpPr>
              <p:spPr bwMode="auto">
                <a:xfrm>
                  <a:off x="3618" y="3453"/>
                  <a:ext cx="5" cy="5"/>
                </a:xfrm>
                <a:custGeom>
                  <a:avLst/>
                  <a:gdLst>
                    <a:gd name="T0" fmla="*/ 1 w 15"/>
                    <a:gd name="T1" fmla="*/ 5 h 21"/>
                    <a:gd name="T2" fmla="*/ 0 w 15"/>
                    <a:gd name="T3" fmla="*/ 5 h 21"/>
                    <a:gd name="T4" fmla="*/ 4 w 15"/>
                    <a:gd name="T5" fmla="*/ 0 h 21"/>
                    <a:gd name="T6" fmla="*/ 5 w 15"/>
                    <a:gd name="T7" fmla="*/ 1 h 21"/>
                    <a:gd name="T8" fmla="*/ 5 w 15"/>
                    <a:gd name="T9" fmla="*/ 1 h 21"/>
                    <a:gd name="T10" fmla="*/ 1 w 15"/>
                    <a:gd name="T11" fmla="*/ 5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1">
                      <a:moveTo>
                        <a:pt x="2" y="21"/>
                      </a:moveTo>
                      <a:lnTo>
                        <a:pt x="0" y="19"/>
                      </a:lnTo>
                      <a:lnTo>
                        <a:pt x="12" y="0"/>
                      </a:lnTo>
                      <a:lnTo>
                        <a:pt x="15" y="3"/>
                      </a:lnTo>
                      <a:lnTo>
                        <a:pt x="14" y="3"/>
                      </a:lnTo>
                      <a:lnTo>
                        <a:pt x="2" y="2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169"/>
                <p:cNvSpPr>
                  <a:spLocks/>
                </p:cNvSpPr>
                <p:nvPr/>
              </p:nvSpPr>
              <p:spPr bwMode="auto">
                <a:xfrm>
                  <a:off x="3622" y="3451"/>
                  <a:ext cx="2" cy="2"/>
                </a:xfrm>
                <a:custGeom>
                  <a:avLst/>
                  <a:gdLst>
                    <a:gd name="T0" fmla="*/ 1 w 6"/>
                    <a:gd name="T1" fmla="*/ 2 h 8"/>
                    <a:gd name="T2" fmla="*/ 0 w 6"/>
                    <a:gd name="T3" fmla="*/ 1 h 8"/>
                    <a:gd name="T4" fmla="*/ 1 w 6"/>
                    <a:gd name="T5" fmla="*/ 0 h 8"/>
                    <a:gd name="T6" fmla="*/ 1 w 6"/>
                    <a:gd name="T7" fmla="*/ 0 h 8"/>
                    <a:gd name="T8" fmla="*/ 2 w 6"/>
                    <a:gd name="T9" fmla="*/ 1 h 8"/>
                    <a:gd name="T10" fmla="*/ 1 w 6"/>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3" y="8"/>
                      </a:moveTo>
                      <a:lnTo>
                        <a:pt x="0" y="5"/>
                      </a:lnTo>
                      <a:lnTo>
                        <a:pt x="3" y="0"/>
                      </a:lnTo>
                      <a:lnTo>
                        <a:pt x="6" y="2"/>
                      </a:lnTo>
                      <a:lnTo>
                        <a:pt x="3"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170"/>
                <p:cNvSpPr>
                  <a:spLocks/>
                </p:cNvSpPr>
                <p:nvPr/>
              </p:nvSpPr>
              <p:spPr bwMode="auto">
                <a:xfrm>
                  <a:off x="3623" y="3449"/>
                  <a:ext cx="3" cy="3"/>
                </a:xfrm>
                <a:custGeom>
                  <a:avLst/>
                  <a:gdLst>
                    <a:gd name="T0" fmla="*/ 1 w 9"/>
                    <a:gd name="T1" fmla="*/ 3 h 13"/>
                    <a:gd name="T2" fmla="*/ 0 w 9"/>
                    <a:gd name="T3" fmla="*/ 3 h 13"/>
                    <a:gd name="T4" fmla="*/ 2 w 9"/>
                    <a:gd name="T5" fmla="*/ 0 h 13"/>
                    <a:gd name="T6" fmla="*/ 3 w 9"/>
                    <a:gd name="T7" fmla="*/ 1 h 13"/>
                    <a:gd name="T8" fmla="*/ 3 w 9"/>
                    <a:gd name="T9" fmla="*/ 1 h 13"/>
                    <a:gd name="T10" fmla="*/ 1 w 9"/>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3">
                      <a:moveTo>
                        <a:pt x="3" y="13"/>
                      </a:moveTo>
                      <a:lnTo>
                        <a:pt x="0" y="11"/>
                      </a:lnTo>
                      <a:lnTo>
                        <a:pt x="6" y="0"/>
                      </a:lnTo>
                      <a:lnTo>
                        <a:pt x="9" y="3"/>
                      </a:lnTo>
                      <a:lnTo>
                        <a:pt x="3" y="1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171"/>
                <p:cNvSpPr>
                  <a:spLocks/>
                </p:cNvSpPr>
                <p:nvPr/>
              </p:nvSpPr>
              <p:spPr bwMode="auto">
                <a:xfrm>
                  <a:off x="3625" y="3430"/>
                  <a:ext cx="8" cy="19"/>
                </a:xfrm>
                <a:custGeom>
                  <a:avLst/>
                  <a:gdLst>
                    <a:gd name="T0" fmla="*/ 1 w 26"/>
                    <a:gd name="T1" fmla="*/ 19 h 77"/>
                    <a:gd name="T2" fmla="*/ 0 w 26"/>
                    <a:gd name="T3" fmla="*/ 18 h 77"/>
                    <a:gd name="T4" fmla="*/ 7 w 26"/>
                    <a:gd name="T5" fmla="*/ 0 h 77"/>
                    <a:gd name="T6" fmla="*/ 7 w 26"/>
                    <a:gd name="T7" fmla="*/ 0 h 77"/>
                    <a:gd name="T8" fmla="*/ 8 w 26"/>
                    <a:gd name="T9" fmla="*/ 0 h 77"/>
                    <a:gd name="T10" fmla="*/ 1 w 2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77">
                      <a:moveTo>
                        <a:pt x="3" y="77"/>
                      </a:moveTo>
                      <a:lnTo>
                        <a:pt x="0" y="74"/>
                      </a:lnTo>
                      <a:lnTo>
                        <a:pt x="23" y="1"/>
                      </a:lnTo>
                      <a:lnTo>
                        <a:pt x="23" y="0"/>
                      </a:lnTo>
                      <a:lnTo>
                        <a:pt x="26" y="2"/>
                      </a:lnTo>
                      <a:lnTo>
                        <a:pt x="3" y="7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172"/>
                <p:cNvSpPr>
                  <a:spLocks/>
                </p:cNvSpPr>
                <p:nvPr/>
              </p:nvSpPr>
              <p:spPr bwMode="auto">
                <a:xfrm>
                  <a:off x="3632" y="3395"/>
                  <a:ext cx="19" cy="36"/>
                </a:xfrm>
                <a:custGeom>
                  <a:avLst/>
                  <a:gdLst>
                    <a:gd name="T0" fmla="*/ 1 w 56"/>
                    <a:gd name="T1" fmla="*/ 36 h 142"/>
                    <a:gd name="T2" fmla="*/ 0 w 56"/>
                    <a:gd name="T3" fmla="*/ 35 h 142"/>
                    <a:gd name="T4" fmla="*/ 18 w 56"/>
                    <a:gd name="T5" fmla="*/ 0 h 142"/>
                    <a:gd name="T6" fmla="*/ 18 w 56"/>
                    <a:gd name="T7" fmla="*/ 0 h 142"/>
                    <a:gd name="T8" fmla="*/ 19 w 56"/>
                    <a:gd name="T9" fmla="*/ 1 h 142"/>
                    <a:gd name="T10" fmla="*/ 1 w 56"/>
                    <a:gd name="T11" fmla="*/ 36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142">
                      <a:moveTo>
                        <a:pt x="3" y="142"/>
                      </a:moveTo>
                      <a:lnTo>
                        <a:pt x="0" y="140"/>
                      </a:lnTo>
                      <a:lnTo>
                        <a:pt x="53" y="0"/>
                      </a:lnTo>
                      <a:lnTo>
                        <a:pt x="56" y="3"/>
                      </a:lnTo>
                      <a:lnTo>
                        <a:pt x="3" y="14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73"/>
                <p:cNvSpPr>
                  <a:spLocks/>
                </p:cNvSpPr>
                <p:nvPr/>
              </p:nvSpPr>
              <p:spPr bwMode="auto">
                <a:xfrm>
                  <a:off x="3650" y="3371"/>
                  <a:ext cx="15" cy="25"/>
                </a:xfrm>
                <a:custGeom>
                  <a:avLst/>
                  <a:gdLst>
                    <a:gd name="T0" fmla="*/ 1 w 45"/>
                    <a:gd name="T1" fmla="*/ 25 h 100"/>
                    <a:gd name="T2" fmla="*/ 0 w 45"/>
                    <a:gd name="T3" fmla="*/ 24 h 100"/>
                    <a:gd name="T4" fmla="*/ 14 w 45"/>
                    <a:gd name="T5" fmla="*/ 0 h 100"/>
                    <a:gd name="T6" fmla="*/ 15 w 45"/>
                    <a:gd name="T7" fmla="*/ 1 h 100"/>
                    <a:gd name="T8" fmla="*/ 15 w 45"/>
                    <a:gd name="T9" fmla="*/ 1 h 100"/>
                    <a:gd name="T10" fmla="*/ 1 w 45"/>
                    <a:gd name="T11" fmla="*/ 25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100">
                      <a:moveTo>
                        <a:pt x="3" y="100"/>
                      </a:moveTo>
                      <a:lnTo>
                        <a:pt x="0" y="97"/>
                      </a:lnTo>
                      <a:lnTo>
                        <a:pt x="42" y="0"/>
                      </a:lnTo>
                      <a:lnTo>
                        <a:pt x="45" y="3"/>
                      </a:lnTo>
                      <a:lnTo>
                        <a:pt x="3" y="1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74"/>
                <p:cNvSpPr>
                  <a:spLocks/>
                </p:cNvSpPr>
                <p:nvPr/>
              </p:nvSpPr>
              <p:spPr bwMode="auto">
                <a:xfrm>
                  <a:off x="3664" y="3367"/>
                  <a:ext cx="2" cy="5"/>
                </a:xfrm>
                <a:custGeom>
                  <a:avLst/>
                  <a:gdLst>
                    <a:gd name="T0" fmla="*/ 1 w 6"/>
                    <a:gd name="T1" fmla="*/ 5 h 17"/>
                    <a:gd name="T2" fmla="*/ 0 w 6"/>
                    <a:gd name="T3" fmla="*/ 4 h 17"/>
                    <a:gd name="T4" fmla="*/ 1 w 6"/>
                    <a:gd name="T5" fmla="*/ 0 h 17"/>
                    <a:gd name="T6" fmla="*/ 1 w 6"/>
                    <a:gd name="T7" fmla="*/ 0 h 17"/>
                    <a:gd name="T8" fmla="*/ 2 w 6"/>
                    <a:gd name="T9" fmla="*/ 1 h 17"/>
                    <a:gd name="T10" fmla="*/ 1 w 6"/>
                    <a:gd name="T11" fmla="*/ 5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7">
                      <a:moveTo>
                        <a:pt x="3" y="17"/>
                      </a:moveTo>
                      <a:lnTo>
                        <a:pt x="0" y="14"/>
                      </a:lnTo>
                      <a:lnTo>
                        <a:pt x="2" y="1"/>
                      </a:lnTo>
                      <a:lnTo>
                        <a:pt x="3" y="0"/>
                      </a:lnTo>
                      <a:lnTo>
                        <a:pt x="6" y="2"/>
                      </a:lnTo>
                      <a:lnTo>
                        <a:pt x="3"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75"/>
                <p:cNvSpPr>
                  <a:spLocks/>
                </p:cNvSpPr>
                <p:nvPr/>
              </p:nvSpPr>
              <p:spPr bwMode="auto">
                <a:xfrm>
                  <a:off x="3665" y="3367"/>
                  <a:ext cx="2" cy="1"/>
                </a:xfrm>
                <a:custGeom>
                  <a:avLst/>
                  <a:gdLst>
                    <a:gd name="T0" fmla="*/ 1 w 6"/>
                    <a:gd name="T1" fmla="*/ 1 h 5"/>
                    <a:gd name="T2" fmla="*/ 0 w 6"/>
                    <a:gd name="T3" fmla="*/ 1 h 5"/>
                    <a:gd name="T4" fmla="*/ 1 w 6"/>
                    <a:gd name="T5" fmla="*/ 0 h 5"/>
                    <a:gd name="T6" fmla="*/ 2 w 6"/>
                    <a:gd name="T7" fmla="*/ 1 h 5"/>
                    <a:gd name="T8" fmla="*/ 2 w 6"/>
                    <a:gd name="T9" fmla="*/ 1 h 5"/>
                    <a:gd name="T10" fmla="*/ 1 w 6"/>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
                      <a:moveTo>
                        <a:pt x="3" y="5"/>
                      </a:moveTo>
                      <a:lnTo>
                        <a:pt x="0" y="3"/>
                      </a:lnTo>
                      <a:lnTo>
                        <a:pt x="3" y="0"/>
                      </a:lnTo>
                      <a:lnTo>
                        <a:pt x="6" y="3"/>
                      </a:lnTo>
                      <a:lnTo>
                        <a:pt x="5" y="4"/>
                      </a:lnTo>
                      <a:lnTo>
                        <a:pt x="3"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176"/>
                <p:cNvSpPr>
                  <a:spLocks/>
                </p:cNvSpPr>
                <p:nvPr/>
              </p:nvSpPr>
              <p:spPr bwMode="auto">
                <a:xfrm>
                  <a:off x="3666" y="3362"/>
                  <a:ext cx="5" cy="5"/>
                </a:xfrm>
                <a:custGeom>
                  <a:avLst/>
                  <a:gdLst>
                    <a:gd name="T0" fmla="*/ 1 w 15"/>
                    <a:gd name="T1" fmla="*/ 5 h 23"/>
                    <a:gd name="T2" fmla="*/ 0 w 15"/>
                    <a:gd name="T3" fmla="*/ 4 h 23"/>
                    <a:gd name="T4" fmla="*/ 4 w 15"/>
                    <a:gd name="T5" fmla="*/ 0 h 23"/>
                    <a:gd name="T6" fmla="*/ 5 w 15"/>
                    <a:gd name="T7" fmla="*/ 1 h 23"/>
                    <a:gd name="T8" fmla="*/ 5 w 15"/>
                    <a:gd name="T9" fmla="*/ 1 h 23"/>
                    <a:gd name="T10" fmla="*/ 1 w 15"/>
                    <a:gd name="T11" fmla="*/ 5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3">
                      <a:moveTo>
                        <a:pt x="3" y="23"/>
                      </a:moveTo>
                      <a:lnTo>
                        <a:pt x="0" y="20"/>
                      </a:lnTo>
                      <a:lnTo>
                        <a:pt x="12" y="0"/>
                      </a:lnTo>
                      <a:lnTo>
                        <a:pt x="15" y="3"/>
                      </a:lnTo>
                      <a:lnTo>
                        <a:pt x="3"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177"/>
                <p:cNvSpPr>
                  <a:spLocks/>
                </p:cNvSpPr>
                <p:nvPr/>
              </p:nvSpPr>
              <p:spPr bwMode="auto">
                <a:xfrm>
                  <a:off x="3670" y="3343"/>
                  <a:ext cx="7" cy="19"/>
                </a:xfrm>
                <a:custGeom>
                  <a:avLst/>
                  <a:gdLst>
                    <a:gd name="T0" fmla="*/ 1 w 21"/>
                    <a:gd name="T1" fmla="*/ 19 h 78"/>
                    <a:gd name="T2" fmla="*/ 0 w 21"/>
                    <a:gd name="T3" fmla="*/ 18 h 78"/>
                    <a:gd name="T4" fmla="*/ 6 w 21"/>
                    <a:gd name="T5" fmla="*/ 0 h 78"/>
                    <a:gd name="T6" fmla="*/ 6 w 21"/>
                    <a:gd name="T7" fmla="*/ 0 h 78"/>
                    <a:gd name="T8" fmla="*/ 7 w 21"/>
                    <a:gd name="T9" fmla="*/ 1 h 78"/>
                    <a:gd name="T10" fmla="*/ 1 w 21"/>
                    <a:gd name="T11" fmla="*/ 19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78">
                      <a:moveTo>
                        <a:pt x="3" y="78"/>
                      </a:moveTo>
                      <a:lnTo>
                        <a:pt x="0" y="75"/>
                      </a:lnTo>
                      <a:lnTo>
                        <a:pt x="17" y="2"/>
                      </a:lnTo>
                      <a:lnTo>
                        <a:pt x="19" y="0"/>
                      </a:lnTo>
                      <a:lnTo>
                        <a:pt x="21" y="5"/>
                      </a:lnTo>
                      <a:lnTo>
                        <a:pt x="3" y="7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178"/>
                <p:cNvSpPr>
                  <a:spLocks/>
                </p:cNvSpPr>
                <p:nvPr/>
              </p:nvSpPr>
              <p:spPr bwMode="auto">
                <a:xfrm>
                  <a:off x="3676" y="3343"/>
                  <a:ext cx="2" cy="1"/>
                </a:xfrm>
                <a:custGeom>
                  <a:avLst/>
                  <a:gdLst>
                    <a:gd name="T0" fmla="*/ 1 w 5"/>
                    <a:gd name="T1" fmla="*/ 1 h 5"/>
                    <a:gd name="T2" fmla="*/ 0 w 5"/>
                    <a:gd name="T3" fmla="*/ 0 h 5"/>
                    <a:gd name="T4" fmla="*/ 1 w 5"/>
                    <a:gd name="T5" fmla="*/ 0 h 5"/>
                    <a:gd name="T6" fmla="*/ 2 w 5"/>
                    <a:gd name="T7" fmla="*/ 0 h 5"/>
                    <a:gd name="T8" fmla="*/ 2 w 5"/>
                    <a:gd name="T9" fmla="*/ 1 h 5"/>
                    <a:gd name="T10" fmla="*/ 1 w 5"/>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2" y="5"/>
                      </a:moveTo>
                      <a:lnTo>
                        <a:pt x="0" y="0"/>
                      </a:lnTo>
                      <a:lnTo>
                        <a:pt x="2" y="0"/>
                      </a:lnTo>
                      <a:lnTo>
                        <a:pt x="5" y="2"/>
                      </a:lnTo>
                      <a:lnTo>
                        <a:pt x="4" y="4"/>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79"/>
                <p:cNvSpPr>
                  <a:spLocks/>
                </p:cNvSpPr>
                <p:nvPr/>
              </p:nvSpPr>
              <p:spPr bwMode="auto">
                <a:xfrm>
                  <a:off x="3677" y="3342"/>
                  <a:ext cx="2" cy="1"/>
                </a:xfrm>
                <a:custGeom>
                  <a:avLst/>
                  <a:gdLst>
                    <a:gd name="T0" fmla="*/ 1 w 5"/>
                    <a:gd name="T1" fmla="*/ 1 h 6"/>
                    <a:gd name="T2" fmla="*/ 0 w 5"/>
                    <a:gd name="T3" fmla="*/ 1 h 6"/>
                    <a:gd name="T4" fmla="*/ 1 w 5"/>
                    <a:gd name="T5" fmla="*/ 0 h 6"/>
                    <a:gd name="T6" fmla="*/ 1 w 5"/>
                    <a:gd name="T7" fmla="*/ 0 h 6"/>
                    <a:gd name="T8" fmla="*/ 2 w 5"/>
                    <a:gd name="T9" fmla="*/ 0 h 6"/>
                    <a:gd name="T10" fmla="*/ 1 w 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3" y="6"/>
                      </a:moveTo>
                      <a:lnTo>
                        <a:pt x="0" y="4"/>
                      </a:lnTo>
                      <a:lnTo>
                        <a:pt x="2" y="0"/>
                      </a:lnTo>
                      <a:lnTo>
                        <a:pt x="5" y="2"/>
                      </a:lnTo>
                      <a:lnTo>
                        <a:pt x="3"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80"/>
                <p:cNvSpPr>
                  <a:spLocks/>
                </p:cNvSpPr>
                <p:nvPr/>
              </p:nvSpPr>
              <p:spPr bwMode="auto">
                <a:xfrm>
                  <a:off x="3678" y="3341"/>
                  <a:ext cx="1" cy="1"/>
                </a:xfrm>
                <a:custGeom>
                  <a:avLst/>
                  <a:gdLst>
                    <a:gd name="T0" fmla="*/ 1 w 5"/>
                    <a:gd name="T1" fmla="*/ 1 h 6"/>
                    <a:gd name="T2" fmla="*/ 0 w 5"/>
                    <a:gd name="T3" fmla="*/ 1 h 6"/>
                    <a:gd name="T4" fmla="*/ 0 w 5"/>
                    <a:gd name="T5" fmla="*/ 0 h 6"/>
                    <a:gd name="T6" fmla="*/ 1 w 5"/>
                    <a:gd name="T7" fmla="*/ 0 h 6"/>
                    <a:gd name="T8" fmla="*/ 1 w 5"/>
                    <a:gd name="T9" fmla="*/ 0 h 6"/>
                    <a:gd name="T10" fmla="*/ 1 w 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3" y="6"/>
                      </a:moveTo>
                      <a:lnTo>
                        <a:pt x="0" y="4"/>
                      </a:lnTo>
                      <a:lnTo>
                        <a:pt x="2" y="0"/>
                      </a:lnTo>
                      <a:lnTo>
                        <a:pt x="5" y="2"/>
                      </a:lnTo>
                      <a:lnTo>
                        <a:pt x="3"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81"/>
                <p:cNvSpPr>
                  <a:spLocks/>
                </p:cNvSpPr>
                <p:nvPr/>
              </p:nvSpPr>
              <p:spPr bwMode="auto">
                <a:xfrm>
                  <a:off x="3678" y="3326"/>
                  <a:ext cx="9" cy="15"/>
                </a:xfrm>
                <a:custGeom>
                  <a:avLst/>
                  <a:gdLst>
                    <a:gd name="T0" fmla="*/ 1 w 25"/>
                    <a:gd name="T1" fmla="*/ 15 h 61"/>
                    <a:gd name="T2" fmla="*/ 0 w 25"/>
                    <a:gd name="T3" fmla="*/ 15 h 61"/>
                    <a:gd name="T4" fmla="*/ 8 w 25"/>
                    <a:gd name="T5" fmla="*/ 0 h 61"/>
                    <a:gd name="T6" fmla="*/ 8 w 25"/>
                    <a:gd name="T7" fmla="*/ 0 h 61"/>
                    <a:gd name="T8" fmla="*/ 9 w 25"/>
                    <a:gd name="T9" fmla="*/ 1 h 61"/>
                    <a:gd name="T10" fmla="*/ 1 w 25"/>
                    <a:gd name="T11" fmla="*/ 15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61">
                      <a:moveTo>
                        <a:pt x="3" y="61"/>
                      </a:moveTo>
                      <a:lnTo>
                        <a:pt x="0" y="59"/>
                      </a:lnTo>
                      <a:lnTo>
                        <a:pt x="22" y="0"/>
                      </a:lnTo>
                      <a:lnTo>
                        <a:pt x="25" y="3"/>
                      </a:lnTo>
                      <a:lnTo>
                        <a:pt x="3"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82"/>
                <p:cNvSpPr>
                  <a:spLocks/>
                </p:cNvSpPr>
                <p:nvPr/>
              </p:nvSpPr>
              <p:spPr bwMode="auto">
                <a:xfrm>
                  <a:off x="3686" y="3308"/>
                  <a:ext cx="14" cy="19"/>
                </a:xfrm>
                <a:custGeom>
                  <a:avLst/>
                  <a:gdLst>
                    <a:gd name="T0" fmla="*/ 1 w 44"/>
                    <a:gd name="T1" fmla="*/ 19 h 73"/>
                    <a:gd name="T2" fmla="*/ 0 w 44"/>
                    <a:gd name="T3" fmla="*/ 18 h 73"/>
                    <a:gd name="T4" fmla="*/ 13 w 44"/>
                    <a:gd name="T5" fmla="*/ 0 h 73"/>
                    <a:gd name="T6" fmla="*/ 14 w 44"/>
                    <a:gd name="T7" fmla="*/ 0 h 73"/>
                    <a:gd name="T8" fmla="*/ 14 w 44"/>
                    <a:gd name="T9" fmla="*/ 1 h 73"/>
                    <a:gd name="T10" fmla="*/ 1 w 44"/>
                    <a:gd name="T11" fmla="*/ 19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73">
                      <a:moveTo>
                        <a:pt x="3" y="73"/>
                      </a:moveTo>
                      <a:lnTo>
                        <a:pt x="0" y="70"/>
                      </a:lnTo>
                      <a:lnTo>
                        <a:pt x="42" y="1"/>
                      </a:lnTo>
                      <a:lnTo>
                        <a:pt x="43" y="0"/>
                      </a:lnTo>
                      <a:lnTo>
                        <a:pt x="44" y="5"/>
                      </a:lnTo>
                      <a:lnTo>
                        <a:pt x="3" y="7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183"/>
                <p:cNvSpPr>
                  <a:spLocks/>
                </p:cNvSpPr>
                <p:nvPr/>
              </p:nvSpPr>
              <p:spPr bwMode="auto">
                <a:xfrm>
                  <a:off x="3700" y="3308"/>
                  <a:ext cx="1" cy="2"/>
                </a:xfrm>
                <a:custGeom>
                  <a:avLst/>
                  <a:gdLst>
                    <a:gd name="T0" fmla="*/ 0 w 4"/>
                    <a:gd name="T1" fmla="*/ 2 h 5"/>
                    <a:gd name="T2" fmla="*/ 0 w 4"/>
                    <a:gd name="T3" fmla="*/ 0 h 5"/>
                    <a:gd name="T4" fmla="*/ 1 w 4"/>
                    <a:gd name="T5" fmla="*/ 0 h 5"/>
                    <a:gd name="T6" fmla="*/ 1 w 4"/>
                    <a:gd name="T7" fmla="*/ 0 h 5"/>
                    <a:gd name="T8" fmla="*/ 1 w 4"/>
                    <a:gd name="T9" fmla="*/ 2 h 5"/>
                    <a:gd name="T10" fmla="*/ 0 w 4"/>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1" y="5"/>
                      </a:moveTo>
                      <a:lnTo>
                        <a:pt x="0" y="0"/>
                      </a:lnTo>
                      <a:lnTo>
                        <a:pt x="4" y="0"/>
                      </a:lnTo>
                      <a:lnTo>
                        <a:pt x="4" y="5"/>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184"/>
                <p:cNvSpPr>
                  <a:spLocks/>
                </p:cNvSpPr>
                <p:nvPr/>
              </p:nvSpPr>
              <p:spPr bwMode="auto">
                <a:xfrm>
                  <a:off x="3701" y="3308"/>
                  <a:ext cx="2" cy="2"/>
                </a:xfrm>
                <a:custGeom>
                  <a:avLst/>
                  <a:gdLst>
                    <a:gd name="T0" fmla="*/ 0 w 4"/>
                    <a:gd name="T1" fmla="*/ 2 h 5"/>
                    <a:gd name="T2" fmla="*/ 0 w 4"/>
                    <a:gd name="T3" fmla="*/ 0 h 5"/>
                    <a:gd name="T4" fmla="*/ 2 w 4"/>
                    <a:gd name="T5" fmla="*/ 0 h 5"/>
                    <a:gd name="T6" fmla="*/ 2 w 4"/>
                    <a:gd name="T7" fmla="*/ 2 h 5"/>
                    <a:gd name="T8" fmla="*/ 2 w 4"/>
                    <a:gd name="T9" fmla="*/ 2 h 5"/>
                    <a:gd name="T10" fmla="*/ 0 w 4"/>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0" y="5"/>
                      </a:moveTo>
                      <a:lnTo>
                        <a:pt x="0" y="0"/>
                      </a:lnTo>
                      <a:lnTo>
                        <a:pt x="3" y="0"/>
                      </a:lnTo>
                      <a:lnTo>
                        <a:pt x="4" y="5"/>
                      </a:lnTo>
                      <a:lnTo>
                        <a:pt x="3"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185"/>
                <p:cNvSpPr>
                  <a:spLocks/>
                </p:cNvSpPr>
                <p:nvPr/>
              </p:nvSpPr>
              <p:spPr bwMode="auto">
                <a:xfrm>
                  <a:off x="3702" y="3308"/>
                  <a:ext cx="1" cy="2"/>
                </a:xfrm>
                <a:custGeom>
                  <a:avLst/>
                  <a:gdLst>
                    <a:gd name="T0" fmla="*/ 0 w 3"/>
                    <a:gd name="T1" fmla="*/ 2 h 5"/>
                    <a:gd name="T2" fmla="*/ 0 w 3"/>
                    <a:gd name="T3" fmla="*/ 0 h 5"/>
                    <a:gd name="T4" fmla="*/ 0 w 3"/>
                    <a:gd name="T5" fmla="*/ 0 h 5"/>
                    <a:gd name="T6" fmla="*/ 1 w 3"/>
                    <a:gd name="T7" fmla="*/ 1 h 5"/>
                    <a:gd name="T8" fmla="*/ 1 w 3"/>
                    <a:gd name="T9" fmla="*/ 2 h 5"/>
                    <a:gd name="T10" fmla="*/ 0 w 3"/>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5">
                      <a:moveTo>
                        <a:pt x="1" y="5"/>
                      </a:moveTo>
                      <a:lnTo>
                        <a:pt x="0" y="0"/>
                      </a:lnTo>
                      <a:lnTo>
                        <a:pt x="1" y="0"/>
                      </a:lnTo>
                      <a:lnTo>
                        <a:pt x="3" y="2"/>
                      </a:lnTo>
                      <a:lnTo>
                        <a:pt x="3" y="4"/>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186"/>
                <p:cNvSpPr>
                  <a:spLocks/>
                </p:cNvSpPr>
                <p:nvPr/>
              </p:nvSpPr>
              <p:spPr bwMode="auto">
                <a:xfrm>
                  <a:off x="3703" y="3308"/>
                  <a:ext cx="1" cy="1"/>
                </a:xfrm>
                <a:custGeom>
                  <a:avLst/>
                  <a:gdLst>
                    <a:gd name="T0" fmla="*/ 0 w 5"/>
                    <a:gd name="T1" fmla="*/ 1 h 4"/>
                    <a:gd name="T2" fmla="*/ 0 w 5"/>
                    <a:gd name="T3" fmla="*/ 1 h 4"/>
                    <a:gd name="T4" fmla="*/ 0 w 5"/>
                    <a:gd name="T5" fmla="*/ 0 h 4"/>
                    <a:gd name="T6" fmla="*/ 1 w 5"/>
                    <a:gd name="T7" fmla="*/ 1 h 4"/>
                    <a:gd name="T8" fmla="*/ 1 w 5"/>
                    <a:gd name="T9" fmla="*/ 1 h 4"/>
                    <a:gd name="T10" fmla="*/ 0 w 5"/>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
                      <a:moveTo>
                        <a:pt x="2" y="4"/>
                      </a:moveTo>
                      <a:lnTo>
                        <a:pt x="0" y="2"/>
                      </a:lnTo>
                      <a:lnTo>
                        <a:pt x="1" y="0"/>
                      </a:lnTo>
                      <a:lnTo>
                        <a:pt x="5" y="3"/>
                      </a:lnTo>
                      <a:lnTo>
                        <a:pt x="4" y="3"/>
                      </a:lnTo>
                      <a:lnTo>
                        <a:pt x="2"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187"/>
                <p:cNvSpPr>
                  <a:spLocks/>
                </p:cNvSpPr>
                <p:nvPr/>
              </p:nvSpPr>
              <p:spPr bwMode="auto">
                <a:xfrm>
                  <a:off x="3703" y="3307"/>
                  <a:ext cx="2" cy="2"/>
                </a:xfrm>
                <a:custGeom>
                  <a:avLst/>
                  <a:gdLst>
                    <a:gd name="T0" fmla="*/ 2 w 5"/>
                    <a:gd name="T1" fmla="*/ 2 h 5"/>
                    <a:gd name="T2" fmla="*/ 0 w 5"/>
                    <a:gd name="T3" fmla="*/ 1 h 5"/>
                    <a:gd name="T4" fmla="*/ 0 w 5"/>
                    <a:gd name="T5" fmla="*/ 0 h 5"/>
                    <a:gd name="T6" fmla="*/ 2 w 5"/>
                    <a:gd name="T7" fmla="*/ 0 h 5"/>
                    <a:gd name="T8" fmla="*/ 2 w 5"/>
                    <a:gd name="T9" fmla="*/ 0 h 5"/>
                    <a:gd name="T10" fmla="*/ 2 w 5"/>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4" y="5"/>
                      </a:moveTo>
                      <a:lnTo>
                        <a:pt x="0" y="2"/>
                      </a:lnTo>
                      <a:lnTo>
                        <a:pt x="0" y="0"/>
                      </a:lnTo>
                      <a:lnTo>
                        <a:pt x="5" y="0"/>
                      </a:lnTo>
                      <a:lnTo>
                        <a:pt x="5" y="1"/>
                      </a:lnTo>
                      <a:lnTo>
                        <a:pt x="4"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188"/>
                <p:cNvSpPr>
                  <a:spLocks/>
                </p:cNvSpPr>
                <p:nvPr/>
              </p:nvSpPr>
              <p:spPr bwMode="auto">
                <a:xfrm>
                  <a:off x="3703" y="3307"/>
                  <a:ext cx="2" cy="1"/>
                </a:xfrm>
                <a:custGeom>
                  <a:avLst/>
                  <a:gdLst>
                    <a:gd name="T0" fmla="*/ 2 w 5"/>
                    <a:gd name="T1" fmla="*/ 1 h 3"/>
                    <a:gd name="T2" fmla="*/ 0 w 5"/>
                    <a:gd name="T3" fmla="*/ 1 h 3"/>
                    <a:gd name="T4" fmla="*/ 0 w 5"/>
                    <a:gd name="T5" fmla="*/ 0 h 3"/>
                    <a:gd name="T6" fmla="*/ 0 w 5"/>
                    <a:gd name="T7" fmla="*/ 0 h 3"/>
                    <a:gd name="T8" fmla="*/ 2 w 5"/>
                    <a:gd name="T9" fmla="*/ 0 h 3"/>
                    <a:gd name="T10" fmla="*/ 2 w 5"/>
                    <a:gd name="T11" fmla="*/ 1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3"/>
                      </a:moveTo>
                      <a:lnTo>
                        <a:pt x="0" y="3"/>
                      </a:lnTo>
                      <a:lnTo>
                        <a:pt x="0" y="0"/>
                      </a:lnTo>
                      <a:lnTo>
                        <a:pt x="5" y="0"/>
                      </a:lnTo>
                      <a:lnTo>
                        <a:pt x="5"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189"/>
                <p:cNvSpPr>
                  <a:spLocks/>
                </p:cNvSpPr>
                <p:nvPr/>
              </p:nvSpPr>
              <p:spPr bwMode="auto">
                <a:xfrm>
                  <a:off x="3703" y="3305"/>
                  <a:ext cx="2" cy="2"/>
                </a:xfrm>
                <a:custGeom>
                  <a:avLst/>
                  <a:gdLst>
                    <a:gd name="T0" fmla="*/ 2 w 5"/>
                    <a:gd name="T1" fmla="*/ 2 h 8"/>
                    <a:gd name="T2" fmla="*/ 0 w 5"/>
                    <a:gd name="T3" fmla="*/ 2 h 8"/>
                    <a:gd name="T4" fmla="*/ 0 w 5"/>
                    <a:gd name="T5" fmla="*/ 1 h 8"/>
                    <a:gd name="T6" fmla="*/ 1 w 5"/>
                    <a:gd name="T7" fmla="*/ 0 h 8"/>
                    <a:gd name="T8" fmla="*/ 1 w 5"/>
                    <a:gd name="T9" fmla="*/ 1 h 8"/>
                    <a:gd name="T10" fmla="*/ 2 w 5"/>
                    <a:gd name="T11" fmla="*/ 1 h 8"/>
                    <a:gd name="T12" fmla="*/ 2 w 5"/>
                    <a:gd name="T13" fmla="*/ 2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8">
                      <a:moveTo>
                        <a:pt x="5" y="8"/>
                      </a:moveTo>
                      <a:lnTo>
                        <a:pt x="0" y="8"/>
                      </a:lnTo>
                      <a:lnTo>
                        <a:pt x="0" y="3"/>
                      </a:lnTo>
                      <a:lnTo>
                        <a:pt x="3" y="0"/>
                      </a:lnTo>
                      <a:lnTo>
                        <a:pt x="3" y="3"/>
                      </a:lnTo>
                      <a:lnTo>
                        <a:pt x="5" y="3"/>
                      </a:lnTo>
                      <a:lnTo>
                        <a:pt x="5"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190"/>
                <p:cNvSpPr>
                  <a:spLocks/>
                </p:cNvSpPr>
                <p:nvPr/>
              </p:nvSpPr>
              <p:spPr bwMode="auto">
                <a:xfrm>
                  <a:off x="3704" y="3305"/>
                  <a:ext cx="1" cy="1"/>
                </a:xfrm>
                <a:custGeom>
                  <a:avLst/>
                  <a:gdLst>
                    <a:gd name="T0" fmla="*/ 0 w 3"/>
                    <a:gd name="T1" fmla="*/ 1 h 6"/>
                    <a:gd name="T2" fmla="*/ 0 w 3"/>
                    <a:gd name="T3" fmla="*/ 1 h 6"/>
                    <a:gd name="T4" fmla="*/ 0 w 3"/>
                    <a:gd name="T5" fmla="*/ 0 h 6"/>
                    <a:gd name="T6" fmla="*/ 1 w 3"/>
                    <a:gd name="T7" fmla="*/ 0 h 6"/>
                    <a:gd name="T8" fmla="*/ 1 w 3"/>
                    <a:gd name="T9" fmla="*/ 1 h 6"/>
                    <a:gd name="T10" fmla="*/ 1 w 3"/>
                    <a:gd name="T11" fmla="*/ 1 h 6"/>
                    <a:gd name="T12" fmla="*/ 1 w 3"/>
                    <a:gd name="T13" fmla="*/ 1 h 6"/>
                    <a:gd name="T14" fmla="*/ 0 w 3"/>
                    <a:gd name="T15" fmla="*/ 1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6">
                      <a:moveTo>
                        <a:pt x="0" y="6"/>
                      </a:moveTo>
                      <a:lnTo>
                        <a:pt x="0" y="3"/>
                      </a:lnTo>
                      <a:lnTo>
                        <a:pt x="0" y="0"/>
                      </a:lnTo>
                      <a:lnTo>
                        <a:pt x="2" y="0"/>
                      </a:lnTo>
                      <a:lnTo>
                        <a:pt x="2" y="3"/>
                      </a:lnTo>
                      <a:lnTo>
                        <a:pt x="3" y="4"/>
                      </a:lnTo>
                      <a:lnTo>
                        <a:pt x="2" y="6"/>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191"/>
                <p:cNvSpPr>
                  <a:spLocks/>
                </p:cNvSpPr>
                <p:nvPr/>
              </p:nvSpPr>
              <p:spPr bwMode="auto">
                <a:xfrm>
                  <a:off x="3704" y="3305"/>
                  <a:ext cx="1" cy="1"/>
                </a:xfrm>
                <a:custGeom>
                  <a:avLst/>
                  <a:gdLst>
                    <a:gd name="T0" fmla="*/ 1 w 3"/>
                    <a:gd name="T1" fmla="*/ 1 h 4"/>
                    <a:gd name="T2" fmla="*/ 0 w 3"/>
                    <a:gd name="T3" fmla="*/ 1 h 4"/>
                    <a:gd name="T4" fmla="*/ 0 w 3"/>
                    <a:gd name="T5" fmla="*/ 1 h 4"/>
                    <a:gd name="T6" fmla="*/ 0 w 3"/>
                    <a:gd name="T7" fmla="*/ 0 h 4"/>
                    <a:gd name="T8" fmla="*/ 0 w 3"/>
                    <a:gd name="T9" fmla="*/ 0 h 4"/>
                    <a:gd name="T10" fmla="*/ 1 w 3"/>
                    <a:gd name="T11" fmla="*/ 1 h 4"/>
                    <a:gd name="T12" fmla="*/ 1 w 3"/>
                    <a:gd name="T13" fmla="*/ 1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4">
                      <a:moveTo>
                        <a:pt x="2" y="4"/>
                      </a:moveTo>
                      <a:lnTo>
                        <a:pt x="1" y="3"/>
                      </a:lnTo>
                      <a:lnTo>
                        <a:pt x="0" y="2"/>
                      </a:lnTo>
                      <a:lnTo>
                        <a:pt x="1" y="0"/>
                      </a:lnTo>
                      <a:lnTo>
                        <a:pt x="3" y="3"/>
                      </a:lnTo>
                      <a:lnTo>
                        <a:pt x="2"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192"/>
                <p:cNvSpPr>
                  <a:spLocks/>
                </p:cNvSpPr>
                <p:nvPr/>
              </p:nvSpPr>
              <p:spPr bwMode="auto">
                <a:xfrm>
                  <a:off x="3705" y="3304"/>
                  <a:ext cx="1" cy="1"/>
                </a:xfrm>
                <a:custGeom>
                  <a:avLst/>
                  <a:gdLst>
                    <a:gd name="T0" fmla="*/ 0 w 5"/>
                    <a:gd name="T1" fmla="*/ 1 h 5"/>
                    <a:gd name="T2" fmla="*/ 0 w 5"/>
                    <a:gd name="T3" fmla="*/ 0 h 5"/>
                    <a:gd name="T4" fmla="*/ 0 w 5"/>
                    <a:gd name="T5" fmla="*/ 0 h 5"/>
                    <a:gd name="T6" fmla="*/ 1 w 5"/>
                    <a:gd name="T7" fmla="*/ 0 h 5"/>
                    <a:gd name="T8" fmla="*/ 1 w 5"/>
                    <a:gd name="T9" fmla="*/ 0 h 5"/>
                    <a:gd name="T10" fmla="*/ 0 w 5"/>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2" y="5"/>
                      </a:moveTo>
                      <a:lnTo>
                        <a:pt x="0" y="2"/>
                      </a:lnTo>
                      <a:lnTo>
                        <a:pt x="1" y="0"/>
                      </a:lnTo>
                      <a:lnTo>
                        <a:pt x="5" y="1"/>
                      </a:lnTo>
                      <a:lnTo>
                        <a:pt x="4" y="2"/>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193"/>
                <p:cNvSpPr>
                  <a:spLocks/>
                </p:cNvSpPr>
                <p:nvPr/>
              </p:nvSpPr>
              <p:spPr bwMode="auto">
                <a:xfrm>
                  <a:off x="3705" y="3304"/>
                  <a:ext cx="1" cy="1"/>
                </a:xfrm>
                <a:custGeom>
                  <a:avLst/>
                  <a:gdLst>
                    <a:gd name="T0" fmla="*/ 1 w 4"/>
                    <a:gd name="T1" fmla="*/ 1 h 3"/>
                    <a:gd name="T2" fmla="*/ 0 w 4"/>
                    <a:gd name="T3" fmla="*/ 1 h 3"/>
                    <a:gd name="T4" fmla="*/ 0 w 4"/>
                    <a:gd name="T5" fmla="*/ 0 h 3"/>
                    <a:gd name="T6" fmla="*/ 0 w 4"/>
                    <a:gd name="T7" fmla="*/ 0 h 3"/>
                    <a:gd name="T8" fmla="*/ 1 w 4"/>
                    <a:gd name="T9" fmla="*/ 0 h 3"/>
                    <a:gd name="T10" fmla="*/ 1 w 4"/>
                    <a:gd name="T11" fmla="*/ 1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
                      <a:moveTo>
                        <a:pt x="4" y="3"/>
                      </a:moveTo>
                      <a:lnTo>
                        <a:pt x="0" y="2"/>
                      </a:lnTo>
                      <a:lnTo>
                        <a:pt x="0" y="0"/>
                      </a:lnTo>
                      <a:lnTo>
                        <a:pt x="4" y="0"/>
                      </a:lnTo>
                      <a:lnTo>
                        <a:pt x="4"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194"/>
                <p:cNvSpPr>
                  <a:spLocks/>
                </p:cNvSpPr>
                <p:nvPr/>
              </p:nvSpPr>
              <p:spPr bwMode="auto">
                <a:xfrm>
                  <a:off x="3705" y="3299"/>
                  <a:ext cx="2" cy="5"/>
                </a:xfrm>
                <a:custGeom>
                  <a:avLst/>
                  <a:gdLst>
                    <a:gd name="T0" fmla="*/ 1 w 6"/>
                    <a:gd name="T1" fmla="*/ 5 h 18"/>
                    <a:gd name="T2" fmla="*/ 0 w 6"/>
                    <a:gd name="T3" fmla="*/ 5 h 18"/>
                    <a:gd name="T4" fmla="*/ 1 w 6"/>
                    <a:gd name="T5" fmla="*/ 0 h 18"/>
                    <a:gd name="T6" fmla="*/ 2 w 6"/>
                    <a:gd name="T7" fmla="*/ 0 h 18"/>
                    <a:gd name="T8" fmla="*/ 2 w 6"/>
                    <a:gd name="T9" fmla="*/ 0 h 18"/>
                    <a:gd name="T10" fmla="*/ 1 w 6"/>
                    <a:gd name="T11" fmla="*/ 5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8">
                      <a:moveTo>
                        <a:pt x="4" y="18"/>
                      </a:moveTo>
                      <a:lnTo>
                        <a:pt x="0" y="18"/>
                      </a:lnTo>
                      <a:lnTo>
                        <a:pt x="2" y="0"/>
                      </a:lnTo>
                      <a:lnTo>
                        <a:pt x="6" y="0"/>
                      </a:lnTo>
                      <a:lnTo>
                        <a:pt x="4" y="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195"/>
                <p:cNvSpPr>
                  <a:spLocks/>
                </p:cNvSpPr>
                <p:nvPr/>
              </p:nvSpPr>
              <p:spPr bwMode="auto">
                <a:xfrm>
                  <a:off x="3705" y="3296"/>
                  <a:ext cx="2" cy="3"/>
                </a:xfrm>
                <a:custGeom>
                  <a:avLst/>
                  <a:gdLst>
                    <a:gd name="T0" fmla="*/ 2 w 5"/>
                    <a:gd name="T1" fmla="*/ 3 h 14"/>
                    <a:gd name="T2" fmla="*/ 0 w 5"/>
                    <a:gd name="T3" fmla="*/ 3 h 14"/>
                    <a:gd name="T4" fmla="*/ 0 w 5"/>
                    <a:gd name="T5" fmla="*/ 0 h 14"/>
                    <a:gd name="T6" fmla="*/ 0 w 5"/>
                    <a:gd name="T7" fmla="*/ 0 h 14"/>
                    <a:gd name="T8" fmla="*/ 2 w 5"/>
                    <a:gd name="T9" fmla="*/ 0 h 14"/>
                    <a:gd name="T10" fmla="*/ 2 w 5"/>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4">
                      <a:moveTo>
                        <a:pt x="5" y="14"/>
                      </a:moveTo>
                      <a:lnTo>
                        <a:pt x="1" y="14"/>
                      </a:lnTo>
                      <a:lnTo>
                        <a:pt x="0" y="0"/>
                      </a:lnTo>
                      <a:lnTo>
                        <a:pt x="4" y="0"/>
                      </a:lnTo>
                      <a:lnTo>
                        <a:pt x="5"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196"/>
                <p:cNvSpPr>
                  <a:spLocks/>
                </p:cNvSpPr>
                <p:nvPr/>
              </p:nvSpPr>
              <p:spPr bwMode="auto">
                <a:xfrm>
                  <a:off x="3704" y="3285"/>
                  <a:ext cx="3" cy="11"/>
                </a:xfrm>
                <a:custGeom>
                  <a:avLst/>
                  <a:gdLst>
                    <a:gd name="T0" fmla="*/ 3 w 7"/>
                    <a:gd name="T1" fmla="*/ 11 h 43"/>
                    <a:gd name="T2" fmla="*/ 1 w 7"/>
                    <a:gd name="T3" fmla="*/ 11 h 43"/>
                    <a:gd name="T4" fmla="*/ 0 w 7"/>
                    <a:gd name="T5" fmla="*/ 0 h 43"/>
                    <a:gd name="T6" fmla="*/ 0 w 7"/>
                    <a:gd name="T7" fmla="*/ 0 h 43"/>
                    <a:gd name="T8" fmla="*/ 2 w 7"/>
                    <a:gd name="T9" fmla="*/ 0 h 43"/>
                    <a:gd name="T10" fmla="*/ 3 w 7"/>
                    <a:gd name="T11" fmla="*/ 11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3">
                      <a:moveTo>
                        <a:pt x="7" y="43"/>
                      </a:moveTo>
                      <a:lnTo>
                        <a:pt x="3" y="43"/>
                      </a:lnTo>
                      <a:lnTo>
                        <a:pt x="0" y="0"/>
                      </a:lnTo>
                      <a:lnTo>
                        <a:pt x="4" y="0"/>
                      </a:lnTo>
                      <a:lnTo>
                        <a:pt x="7" y="4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197"/>
                <p:cNvSpPr>
                  <a:spLocks/>
                </p:cNvSpPr>
                <p:nvPr/>
              </p:nvSpPr>
              <p:spPr bwMode="auto">
                <a:xfrm>
                  <a:off x="3704" y="3264"/>
                  <a:ext cx="4" cy="21"/>
                </a:xfrm>
                <a:custGeom>
                  <a:avLst/>
                  <a:gdLst>
                    <a:gd name="T0" fmla="*/ 1 w 12"/>
                    <a:gd name="T1" fmla="*/ 21 h 83"/>
                    <a:gd name="T2" fmla="*/ 0 w 12"/>
                    <a:gd name="T3" fmla="*/ 21 h 83"/>
                    <a:gd name="T4" fmla="*/ 3 w 12"/>
                    <a:gd name="T5" fmla="*/ 1 h 83"/>
                    <a:gd name="T6" fmla="*/ 3 w 12"/>
                    <a:gd name="T7" fmla="*/ 0 h 83"/>
                    <a:gd name="T8" fmla="*/ 4 w 12"/>
                    <a:gd name="T9" fmla="*/ 1 h 83"/>
                    <a:gd name="T10" fmla="*/ 1 w 12"/>
                    <a:gd name="T11" fmla="*/ 21 h 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83">
                      <a:moveTo>
                        <a:pt x="4" y="83"/>
                      </a:moveTo>
                      <a:lnTo>
                        <a:pt x="0" y="83"/>
                      </a:lnTo>
                      <a:lnTo>
                        <a:pt x="8" y="3"/>
                      </a:lnTo>
                      <a:lnTo>
                        <a:pt x="10" y="0"/>
                      </a:lnTo>
                      <a:lnTo>
                        <a:pt x="12" y="4"/>
                      </a:lnTo>
                      <a:lnTo>
                        <a:pt x="4"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198"/>
                <p:cNvSpPr>
                  <a:spLocks/>
                </p:cNvSpPr>
                <p:nvPr/>
              </p:nvSpPr>
              <p:spPr bwMode="auto">
                <a:xfrm>
                  <a:off x="3708" y="3264"/>
                  <a:ext cx="2" cy="1"/>
                </a:xfrm>
                <a:custGeom>
                  <a:avLst/>
                  <a:gdLst>
                    <a:gd name="T0" fmla="*/ 1 w 7"/>
                    <a:gd name="T1" fmla="*/ 1 h 6"/>
                    <a:gd name="T2" fmla="*/ 0 w 7"/>
                    <a:gd name="T3" fmla="*/ 0 h 6"/>
                    <a:gd name="T4" fmla="*/ 2 w 7"/>
                    <a:gd name="T5" fmla="*/ 0 h 6"/>
                    <a:gd name="T6" fmla="*/ 2 w 7"/>
                    <a:gd name="T7" fmla="*/ 0 h 6"/>
                    <a:gd name="T8" fmla="*/ 2 w 7"/>
                    <a:gd name="T9" fmla="*/ 1 h 6"/>
                    <a:gd name="T10" fmla="*/ 1 w 7"/>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6">
                      <a:moveTo>
                        <a:pt x="2" y="6"/>
                      </a:moveTo>
                      <a:lnTo>
                        <a:pt x="0" y="2"/>
                      </a:lnTo>
                      <a:lnTo>
                        <a:pt x="6" y="0"/>
                      </a:lnTo>
                      <a:lnTo>
                        <a:pt x="7" y="5"/>
                      </a:lnTo>
                      <a:lnTo>
                        <a:pt x="2"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199"/>
                <p:cNvSpPr>
                  <a:spLocks/>
                </p:cNvSpPr>
                <p:nvPr/>
              </p:nvSpPr>
              <p:spPr bwMode="auto">
                <a:xfrm>
                  <a:off x="3710" y="3264"/>
                  <a:ext cx="2" cy="1"/>
                </a:xfrm>
                <a:custGeom>
                  <a:avLst/>
                  <a:gdLst>
                    <a:gd name="T0" fmla="*/ 0 w 6"/>
                    <a:gd name="T1" fmla="*/ 1 h 5"/>
                    <a:gd name="T2" fmla="*/ 0 w 6"/>
                    <a:gd name="T3" fmla="*/ 0 h 5"/>
                    <a:gd name="T4" fmla="*/ 1 w 6"/>
                    <a:gd name="T5" fmla="*/ 0 h 5"/>
                    <a:gd name="T6" fmla="*/ 2 w 6"/>
                    <a:gd name="T7" fmla="*/ 0 h 5"/>
                    <a:gd name="T8" fmla="*/ 2 w 6"/>
                    <a:gd name="T9" fmla="*/ 1 h 5"/>
                    <a:gd name="T10" fmla="*/ 0 w 6"/>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
                      <a:moveTo>
                        <a:pt x="1" y="5"/>
                      </a:moveTo>
                      <a:lnTo>
                        <a:pt x="0" y="0"/>
                      </a:lnTo>
                      <a:lnTo>
                        <a:pt x="3" y="0"/>
                      </a:lnTo>
                      <a:lnTo>
                        <a:pt x="6" y="2"/>
                      </a:lnTo>
                      <a:lnTo>
                        <a:pt x="5" y="4"/>
                      </a:lnTo>
                      <a:lnTo>
                        <a:pt x="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200"/>
                <p:cNvSpPr>
                  <a:spLocks/>
                </p:cNvSpPr>
                <p:nvPr/>
              </p:nvSpPr>
              <p:spPr bwMode="auto">
                <a:xfrm>
                  <a:off x="3711" y="3256"/>
                  <a:ext cx="5" cy="8"/>
                </a:xfrm>
                <a:custGeom>
                  <a:avLst/>
                  <a:gdLst>
                    <a:gd name="T0" fmla="*/ 1 w 17"/>
                    <a:gd name="T1" fmla="*/ 8 h 32"/>
                    <a:gd name="T2" fmla="*/ 0 w 17"/>
                    <a:gd name="T3" fmla="*/ 8 h 32"/>
                    <a:gd name="T4" fmla="*/ 4 w 17"/>
                    <a:gd name="T5" fmla="*/ 1 h 32"/>
                    <a:gd name="T6" fmla="*/ 5 w 17"/>
                    <a:gd name="T7" fmla="*/ 0 h 32"/>
                    <a:gd name="T8" fmla="*/ 5 w 17"/>
                    <a:gd name="T9" fmla="*/ 2 h 32"/>
                    <a:gd name="T10" fmla="*/ 1 w 17"/>
                    <a:gd name="T11" fmla="*/ 8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32">
                      <a:moveTo>
                        <a:pt x="3" y="32"/>
                      </a:moveTo>
                      <a:lnTo>
                        <a:pt x="0" y="30"/>
                      </a:lnTo>
                      <a:lnTo>
                        <a:pt x="14" y="2"/>
                      </a:lnTo>
                      <a:lnTo>
                        <a:pt x="16" y="0"/>
                      </a:lnTo>
                      <a:lnTo>
                        <a:pt x="17" y="6"/>
                      </a:lnTo>
                      <a:lnTo>
                        <a:pt x="3" y="3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201"/>
                <p:cNvSpPr>
                  <a:spLocks/>
                </p:cNvSpPr>
                <p:nvPr/>
              </p:nvSpPr>
              <p:spPr bwMode="auto">
                <a:xfrm>
                  <a:off x="3716" y="3256"/>
                  <a:ext cx="2" cy="2"/>
                </a:xfrm>
                <a:custGeom>
                  <a:avLst/>
                  <a:gdLst>
                    <a:gd name="T0" fmla="*/ 0 w 5"/>
                    <a:gd name="T1" fmla="*/ 2 h 6"/>
                    <a:gd name="T2" fmla="*/ 0 w 5"/>
                    <a:gd name="T3" fmla="*/ 0 h 6"/>
                    <a:gd name="T4" fmla="*/ 1 w 5"/>
                    <a:gd name="T5" fmla="*/ 0 h 6"/>
                    <a:gd name="T6" fmla="*/ 2 w 5"/>
                    <a:gd name="T7" fmla="*/ 1 h 6"/>
                    <a:gd name="T8" fmla="*/ 2 w 5"/>
                    <a:gd name="T9" fmla="*/ 2 h 6"/>
                    <a:gd name="T10" fmla="*/ 0 w 5"/>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1" y="6"/>
                      </a:moveTo>
                      <a:lnTo>
                        <a:pt x="0" y="0"/>
                      </a:lnTo>
                      <a:lnTo>
                        <a:pt x="3" y="0"/>
                      </a:lnTo>
                      <a:lnTo>
                        <a:pt x="5" y="4"/>
                      </a:lnTo>
                      <a:lnTo>
                        <a:pt x="4" y="6"/>
                      </a:lnTo>
                      <a:lnTo>
                        <a:pt x="1"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202"/>
                <p:cNvSpPr>
                  <a:spLocks/>
                </p:cNvSpPr>
                <p:nvPr/>
              </p:nvSpPr>
              <p:spPr bwMode="auto">
                <a:xfrm>
                  <a:off x="3717" y="3256"/>
                  <a:ext cx="1" cy="1"/>
                </a:xfrm>
                <a:custGeom>
                  <a:avLst/>
                  <a:gdLst>
                    <a:gd name="T0" fmla="*/ 1 w 4"/>
                    <a:gd name="T1" fmla="*/ 1 h 5"/>
                    <a:gd name="T2" fmla="*/ 0 w 4"/>
                    <a:gd name="T3" fmla="*/ 0 h 5"/>
                    <a:gd name="T4" fmla="*/ 1 w 4"/>
                    <a:gd name="T5" fmla="*/ 0 h 5"/>
                    <a:gd name="T6" fmla="*/ 1 w 4"/>
                    <a:gd name="T7" fmla="*/ 0 h 5"/>
                    <a:gd name="T8" fmla="*/ 1 w 4"/>
                    <a:gd name="T9" fmla="*/ 1 h 5"/>
                    <a:gd name="T10" fmla="*/ 1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2" y="5"/>
                      </a:moveTo>
                      <a:lnTo>
                        <a:pt x="0" y="1"/>
                      </a:lnTo>
                      <a:lnTo>
                        <a:pt x="2" y="0"/>
                      </a:lnTo>
                      <a:lnTo>
                        <a:pt x="4" y="3"/>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203"/>
                <p:cNvSpPr>
                  <a:spLocks/>
                </p:cNvSpPr>
                <p:nvPr/>
              </p:nvSpPr>
              <p:spPr bwMode="auto">
                <a:xfrm>
                  <a:off x="3718" y="3256"/>
                  <a:ext cx="1" cy="1"/>
                </a:xfrm>
                <a:custGeom>
                  <a:avLst/>
                  <a:gdLst>
                    <a:gd name="T0" fmla="*/ 1 w 4"/>
                    <a:gd name="T1" fmla="*/ 1 h 4"/>
                    <a:gd name="T2" fmla="*/ 0 w 4"/>
                    <a:gd name="T3" fmla="*/ 0 h 4"/>
                    <a:gd name="T4" fmla="*/ 0 w 4"/>
                    <a:gd name="T5" fmla="*/ 0 h 4"/>
                    <a:gd name="T6" fmla="*/ 1 w 4"/>
                    <a:gd name="T7" fmla="*/ 0 h 4"/>
                    <a:gd name="T8" fmla="*/ 1 w 4"/>
                    <a:gd name="T9" fmla="*/ 0 h 4"/>
                    <a:gd name="T10" fmla="*/ 1 w 4"/>
                    <a:gd name="T11" fmla="*/ 1 h 4"/>
                    <a:gd name="T12" fmla="*/ 1 w 4"/>
                    <a:gd name="T13" fmla="*/ 1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4">
                      <a:moveTo>
                        <a:pt x="2" y="4"/>
                      </a:moveTo>
                      <a:lnTo>
                        <a:pt x="0" y="1"/>
                      </a:lnTo>
                      <a:lnTo>
                        <a:pt x="1" y="0"/>
                      </a:lnTo>
                      <a:lnTo>
                        <a:pt x="2" y="1"/>
                      </a:lnTo>
                      <a:lnTo>
                        <a:pt x="4" y="1"/>
                      </a:lnTo>
                      <a:lnTo>
                        <a:pt x="3" y="2"/>
                      </a:lnTo>
                      <a:lnTo>
                        <a:pt x="2"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204"/>
                <p:cNvSpPr>
                  <a:spLocks/>
                </p:cNvSpPr>
                <p:nvPr/>
              </p:nvSpPr>
              <p:spPr bwMode="auto">
                <a:xfrm>
                  <a:off x="3718" y="3255"/>
                  <a:ext cx="1" cy="1"/>
                </a:xfrm>
                <a:custGeom>
                  <a:avLst/>
                  <a:gdLst>
                    <a:gd name="T0" fmla="*/ 1 w 4"/>
                    <a:gd name="T1" fmla="*/ 1 h 4"/>
                    <a:gd name="T2" fmla="*/ 1 w 4"/>
                    <a:gd name="T3" fmla="*/ 1 h 4"/>
                    <a:gd name="T4" fmla="*/ 0 w 4"/>
                    <a:gd name="T5" fmla="*/ 1 h 4"/>
                    <a:gd name="T6" fmla="*/ 0 w 4"/>
                    <a:gd name="T7" fmla="*/ 0 h 4"/>
                    <a:gd name="T8" fmla="*/ 1 w 4"/>
                    <a:gd name="T9" fmla="*/ 0 h 4"/>
                    <a:gd name="T10" fmla="*/ 1 w 4"/>
                    <a:gd name="T11" fmla="*/ 0 h 4"/>
                    <a:gd name="T12" fmla="*/ 1 w 4"/>
                    <a:gd name="T13" fmla="*/ 1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4">
                      <a:moveTo>
                        <a:pt x="4" y="4"/>
                      </a:moveTo>
                      <a:lnTo>
                        <a:pt x="2" y="4"/>
                      </a:lnTo>
                      <a:lnTo>
                        <a:pt x="0" y="4"/>
                      </a:lnTo>
                      <a:lnTo>
                        <a:pt x="0" y="0"/>
                      </a:lnTo>
                      <a:lnTo>
                        <a:pt x="4" y="0"/>
                      </a:lnTo>
                      <a:lnTo>
                        <a:pt x="4"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205"/>
                <p:cNvSpPr>
                  <a:spLocks/>
                </p:cNvSpPr>
                <p:nvPr/>
              </p:nvSpPr>
              <p:spPr bwMode="auto">
                <a:xfrm>
                  <a:off x="3717" y="3252"/>
                  <a:ext cx="2" cy="3"/>
                </a:xfrm>
                <a:custGeom>
                  <a:avLst/>
                  <a:gdLst>
                    <a:gd name="T0" fmla="*/ 2 w 5"/>
                    <a:gd name="T1" fmla="*/ 3 h 11"/>
                    <a:gd name="T2" fmla="*/ 0 w 5"/>
                    <a:gd name="T3" fmla="*/ 3 h 11"/>
                    <a:gd name="T4" fmla="*/ 0 w 5"/>
                    <a:gd name="T5" fmla="*/ 0 h 11"/>
                    <a:gd name="T6" fmla="*/ 0 w 5"/>
                    <a:gd name="T7" fmla="*/ 0 h 11"/>
                    <a:gd name="T8" fmla="*/ 2 w 5"/>
                    <a:gd name="T9" fmla="*/ 0 h 11"/>
                    <a:gd name="T10" fmla="*/ 2 w 5"/>
                    <a:gd name="T11" fmla="*/ 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1">
                      <a:moveTo>
                        <a:pt x="5" y="11"/>
                      </a:moveTo>
                      <a:lnTo>
                        <a:pt x="1" y="11"/>
                      </a:lnTo>
                      <a:lnTo>
                        <a:pt x="0" y="0"/>
                      </a:lnTo>
                      <a:lnTo>
                        <a:pt x="4" y="0"/>
                      </a:lnTo>
                      <a:lnTo>
                        <a:pt x="5"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206"/>
                <p:cNvSpPr>
                  <a:spLocks/>
                </p:cNvSpPr>
                <p:nvPr/>
              </p:nvSpPr>
              <p:spPr bwMode="auto">
                <a:xfrm>
                  <a:off x="3717" y="3251"/>
                  <a:ext cx="2" cy="1"/>
                </a:xfrm>
                <a:custGeom>
                  <a:avLst/>
                  <a:gdLst>
                    <a:gd name="T0" fmla="*/ 2 w 4"/>
                    <a:gd name="T1" fmla="*/ 1 h 5"/>
                    <a:gd name="T2" fmla="*/ 0 w 4"/>
                    <a:gd name="T3" fmla="*/ 1 h 5"/>
                    <a:gd name="T4" fmla="*/ 0 w 4"/>
                    <a:gd name="T5" fmla="*/ 0 h 5"/>
                    <a:gd name="T6" fmla="*/ 1 w 4"/>
                    <a:gd name="T7" fmla="*/ 0 h 5"/>
                    <a:gd name="T8" fmla="*/ 2 w 4"/>
                    <a:gd name="T9" fmla="*/ 1 h 5"/>
                    <a:gd name="T10" fmla="*/ 2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4" y="5"/>
                      </a:moveTo>
                      <a:lnTo>
                        <a:pt x="0" y="5"/>
                      </a:lnTo>
                      <a:lnTo>
                        <a:pt x="0" y="1"/>
                      </a:lnTo>
                      <a:lnTo>
                        <a:pt x="1" y="0"/>
                      </a:lnTo>
                      <a:lnTo>
                        <a:pt x="4" y="3"/>
                      </a:lnTo>
                      <a:lnTo>
                        <a:pt x="4"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207"/>
                <p:cNvSpPr>
                  <a:spLocks/>
                </p:cNvSpPr>
                <p:nvPr/>
              </p:nvSpPr>
              <p:spPr bwMode="auto">
                <a:xfrm>
                  <a:off x="3718" y="3249"/>
                  <a:ext cx="4" cy="3"/>
                </a:xfrm>
                <a:custGeom>
                  <a:avLst/>
                  <a:gdLst>
                    <a:gd name="T0" fmla="*/ 1 w 14"/>
                    <a:gd name="T1" fmla="*/ 3 h 11"/>
                    <a:gd name="T2" fmla="*/ 0 w 14"/>
                    <a:gd name="T3" fmla="*/ 2 h 11"/>
                    <a:gd name="T4" fmla="*/ 3 w 14"/>
                    <a:gd name="T5" fmla="*/ 0 h 11"/>
                    <a:gd name="T6" fmla="*/ 4 w 14"/>
                    <a:gd name="T7" fmla="*/ 1 h 11"/>
                    <a:gd name="T8" fmla="*/ 4 w 14"/>
                    <a:gd name="T9" fmla="*/ 1 h 11"/>
                    <a:gd name="T10" fmla="*/ 1 w 14"/>
                    <a:gd name="T11" fmla="*/ 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
                      <a:moveTo>
                        <a:pt x="3" y="11"/>
                      </a:moveTo>
                      <a:lnTo>
                        <a:pt x="0" y="8"/>
                      </a:lnTo>
                      <a:lnTo>
                        <a:pt x="12" y="0"/>
                      </a:lnTo>
                      <a:lnTo>
                        <a:pt x="14" y="3"/>
                      </a:lnTo>
                      <a:lnTo>
                        <a:pt x="14" y="4"/>
                      </a:lnTo>
                      <a:lnTo>
                        <a:pt x="3"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208"/>
                <p:cNvSpPr>
                  <a:spLocks/>
                </p:cNvSpPr>
                <p:nvPr/>
              </p:nvSpPr>
              <p:spPr bwMode="auto">
                <a:xfrm>
                  <a:off x="3722" y="3248"/>
                  <a:ext cx="1" cy="2"/>
                </a:xfrm>
                <a:custGeom>
                  <a:avLst/>
                  <a:gdLst>
                    <a:gd name="T0" fmla="*/ 1 w 4"/>
                    <a:gd name="T1" fmla="*/ 2 h 7"/>
                    <a:gd name="T2" fmla="*/ 0 w 4"/>
                    <a:gd name="T3" fmla="*/ 1 h 7"/>
                    <a:gd name="T4" fmla="*/ 1 w 4"/>
                    <a:gd name="T5" fmla="*/ 0 h 7"/>
                    <a:gd name="T6" fmla="*/ 1 w 4"/>
                    <a:gd name="T7" fmla="*/ 0 h 7"/>
                    <a:gd name="T8" fmla="*/ 1 w 4"/>
                    <a:gd name="T9" fmla="*/ 1 h 7"/>
                    <a:gd name="T10" fmla="*/ 1 w 4"/>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
                      <a:moveTo>
                        <a:pt x="2" y="7"/>
                      </a:moveTo>
                      <a:lnTo>
                        <a:pt x="0" y="4"/>
                      </a:lnTo>
                      <a:lnTo>
                        <a:pt x="2" y="1"/>
                      </a:lnTo>
                      <a:lnTo>
                        <a:pt x="3" y="0"/>
                      </a:lnTo>
                      <a:lnTo>
                        <a:pt x="4" y="5"/>
                      </a:lnTo>
                      <a:lnTo>
                        <a:pt x="2"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209"/>
                <p:cNvSpPr>
                  <a:spLocks/>
                </p:cNvSpPr>
                <p:nvPr/>
              </p:nvSpPr>
              <p:spPr bwMode="auto">
                <a:xfrm>
                  <a:off x="3723" y="3248"/>
                  <a:ext cx="1" cy="1"/>
                </a:xfrm>
                <a:custGeom>
                  <a:avLst/>
                  <a:gdLst>
                    <a:gd name="T0" fmla="*/ 0 w 4"/>
                    <a:gd name="T1" fmla="*/ 1 h 6"/>
                    <a:gd name="T2" fmla="*/ 0 w 4"/>
                    <a:gd name="T3" fmla="*/ 0 h 6"/>
                    <a:gd name="T4" fmla="*/ 1 w 4"/>
                    <a:gd name="T5" fmla="*/ 0 h 6"/>
                    <a:gd name="T6" fmla="*/ 1 w 4"/>
                    <a:gd name="T7" fmla="*/ 0 h 6"/>
                    <a:gd name="T8" fmla="*/ 1 w 4"/>
                    <a:gd name="T9" fmla="*/ 1 h 6"/>
                    <a:gd name="T10" fmla="*/ 0 w 4"/>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1" y="6"/>
                      </a:moveTo>
                      <a:lnTo>
                        <a:pt x="0" y="1"/>
                      </a:lnTo>
                      <a:lnTo>
                        <a:pt x="4" y="0"/>
                      </a:lnTo>
                      <a:lnTo>
                        <a:pt x="4" y="5"/>
                      </a:lnTo>
                      <a:lnTo>
                        <a:pt x="1"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 name="Freeform 210"/>
                <p:cNvSpPr>
                  <a:spLocks/>
                </p:cNvSpPr>
                <p:nvPr/>
              </p:nvSpPr>
              <p:spPr bwMode="auto">
                <a:xfrm>
                  <a:off x="3724" y="3247"/>
                  <a:ext cx="2" cy="2"/>
                </a:xfrm>
                <a:custGeom>
                  <a:avLst/>
                  <a:gdLst>
                    <a:gd name="T0" fmla="*/ 0 w 6"/>
                    <a:gd name="T1" fmla="*/ 2 h 6"/>
                    <a:gd name="T2" fmla="*/ 0 w 6"/>
                    <a:gd name="T3" fmla="*/ 0 h 6"/>
                    <a:gd name="T4" fmla="*/ 2 w 6"/>
                    <a:gd name="T5" fmla="*/ 0 h 6"/>
                    <a:gd name="T6" fmla="*/ 2 w 6"/>
                    <a:gd name="T7" fmla="*/ 0 h 6"/>
                    <a:gd name="T8" fmla="*/ 2 w 6"/>
                    <a:gd name="T9" fmla="*/ 2 h 6"/>
                    <a:gd name="T10" fmla="*/ 0 w 6"/>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6">
                      <a:moveTo>
                        <a:pt x="0" y="6"/>
                      </a:moveTo>
                      <a:lnTo>
                        <a:pt x="0" y="1"/>
                      </a:lnTo>
                      <a:lnTo>
                        <a:pt x="6" y="0"/>
                      </a:lnTo>
                      <a:lnTo>
                        <a:pt x="6" y="5"/>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211"/>
                <p:cNvSpPr>
                  <a:spLocks/>
                </p:cNvSpPr>
                <p:nvPr/>
              </p:nvSpPr>
              <p:spPr bwMode="auto">
                <a:xfrm>
                  <a:off x="3726" y="3247"/>
                  <a:ext cx="12" cy="3"/>
                </a:xfrm>
                <a:custGeom>
                  <a:avLst/>
                  <a:gdLst>
                    <a:gd name="T0" fmla="*/ 0 w 37"/>
                    <a:gd name="T1" fmla="*/ 2 h 10"/>
                    <a:gd name="T2" fmla="*/ 0 w 37"/>
                    <a:gd name="T3" fmla="*/ 0 h 10"/>
                    <a:gd name="T4" fmla="*/ 12 w 37"/>
                    <a:gd name="T5" fmla="*/ 2 h 10"/>
                    <a:gd name="T6" fmla="*/ 12 w 37"/>
                    <a:gd name="T7" fmla="*/ 2 h 10"/>
                    <a:gd name="T8" fmla="*/ 11 w 37"/>
                    <a:gd name="T9" fmla="*/ 3 h 10"/>
                    <a:gd name="T10" fmla="*/ 0 w 37"/>
                    <a:gd name="T11" fmla="*/ 2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10">
                      <a:moveTo>
                        <a:pt x="0" y="5"/>
                      </a:moveTo>
                      <a:lnTo>
                        <a:pt x="0" y="0"/>
                      </a:lnTo>
                      <a:lnTo>
                        <a:pt x="36" y="5"/>
                      </a:lnTo>
                      <a:lnTo>
                        <a:pt x="37" y="6"/>
                      </a:lnTo>
                      <a:lnTo>
                        <a:pt x="35" y="10"/>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212"/>
                <p:cNvSpPr>
                  <a:spLocks/>
                </p:cNvSpPr>
                <p:nvPr/>
              </p:nvSpPr>
              <p:spPr bwMode="auto">
                <a:xfrm>
                  <a:off x="3738" y="3249"/>
                  <a:ext cx="13" cy="10"/>
                </a:xfrm>
                <a:custGeom>
                  <a:avLst/>
                  <a:gdLst>
                    <a:gd name="T0" fmla="*/ 0 w 39"/>
                    <a:gd name="T1" fmla="*/ 1 h 40"/>
                    <a:gd name="T2" fmla="*/ 1 w 39"/>
                    <a:gd name="T3" fmla="*/ 0 h 40"/>
                    <a:gd name="T4" fmla="*/ 13 w 39"/>
                    <a:gd name="T5" fmla="*/ 9 h 40"/>
                    <a:gd name="T6" fmla="*/ 13 w 39"/>
                    <a:gd name="T7" fmla="*/ 10 h 40"/>
                    <a:gd name="T8" fmla="*/ 12 w 39"/>
                    <a:gd name="T9" fmla="*/ 10 h 40"/>
                    <a:gd name="T10" fmla="*/ 0 w 39"/>
                    <a:gd name="T11" fmla="*/ 1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40">
                      <a:moveTo>
                        <a:pt x="0" y="4"/>
                      </a:moveTo>
                      <a:lnTo>
                        <a:pt x="2" y="0"/>
                      </a:lnTo>
                      <a:lnTo>
                        <a:pt x="38" y="37"/>
                      </a:lnTo>
                      <a:lnTo>
                        <a:pt x="39" y="39"/>
                      </a:lnTo>
                      <a:lnTo>
                        <a:pt x="35" y="4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 name="Freeform 213"/>
                <p:cNvSpPr>
                  <a:spLocks/>
                </p:cNvSpPr>
                <p:nvPr/>
              </p:nvSpPr>
              <p:spPr bwMode="auto">
                <a:xfrm>
                  <a:off x="3749" y="3259"/>
                  <a:ext cx="2" cy="3"/>
                </a:xfrm>
                <a:custGeom>
                  <a:avLst/>
                  <a:gdLst>
                    <a:gd name="T0" fmla="*/ 0 w 5"/>
                    <a:gd name="T1" fmla="*/ 0 h 13"/>
                    <a:gd name="T2" fmla="*/ 2 w 5"/>
                    <a:gd name="T3" fmla="*/ 0 h 13"/>
                    <a:gd name="T4" fmla="*/ 2 w 5"/>
                    <a:gd name="T5" fmla="*/ 2 h 13"/>
                    <a:gd name="T6" fmla="*/ 1 w 5"/>
                    <a:gd name="T7" fmla="*/ 3 h 13"/>
                    <a:gd name="T8" fmla="*/ 0 w 5"/>
                    <a:gd name="T9" fmla="*/ 2 h 13"/>
                    <a:gd name="T10" fmla="*/ 0 w 5"/>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3">
                      <a:moveTo>
                        <a:pt x="0" y="1"/>
                      </a:moveTo>
                      <a:lnTo>
                        <a:pt x="4" y="0"/>
                      </a:lnTo>
                      <a:lnTo>
                        <a:pt x="5" y="8"/>
                      </a:lnTo>
                      <a:lnTo>
                        <a:pt x="3" y="13"/>
                      </a:lnTo>
                      <a:lnTo>
                        <a:pt x="1" y="10"/>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214"/>
                <p:cNvSpPr>
                  <a:spLocks/>
                </p:cNvSpPr>
                <p:nvPr/>
              </p:nvSpPr>
              <p:spPr bwMode="auto">
                <a:xfrm>
                  <a:off x="3750" y="3261"/>
                  <a:ext cx="4" cy="1"/>
                </a:xfrm>
                <a:custGeom>
                  <a:avLst/>
                  <a:gdLst>
                    <a:gd name="T0" fmla="*/ 0 w 11"/>
                    <a:gd name="T1" fmla="*/ 1 h 5"/>
                    <a:gd name="T2" fmla="*/ 1 w 11"/>
                    <a:gd name="T3" fmla="*/ 0 h 5"/>
                    <a:gd name="T4" fmla="*/ 3 w 11"/>
                    <a:gd name="T5" fmla="*/ 0 h 5"/>
                    <a:gd name="T6" fmla="*/ 4 w 11"/>
                    <a:gd name="T7" fmla="*/ 1 h 5"/>
                    <a:gd name="T8" fmla="*/ 3 w 11"/>
                    <a:gd name="T9" fmla="*/ 1 h 5"/>
                    <a:gd name="T10" fmla="*/ 0 w 11"/>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5">
                      <a:moveTo>
                        <a:pt x="0" y="5"/>
                      </a:moveTo>
                      <a:lnTo>
                        <a:pt x="2" y="0"/>
                      </a:lnTo>
                      <a:lnTo>
                        <a:pt x="8" y="0"/>
                      </a:lnTo>
                      <a:lnTo>
                        <a:pt x="11" y="4"/>
                      </a:lnTo>
                      <a:lnTo>
                        <a:pt x="9"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215"/>
                <p:cNvSpPr>
                  <a:spLocks/>
                </p:cNvSpPr>
                <p:nvPr/>
              </p:nvSpPr>
              <p:spPr bwMode="auto">
                <a:xfrm>
                  <a:off x="3753" y="3258"/>
                  <a:ext cx="2" cy="4"/>
                </a:xfrm>
                <a:custGeom>
                  <a:avLst/>
                  <a:gdLst>
                    <a:gd name="T0" fmla="*/ 1 w 5"/>
                    <a:gd name="T1" fmla="*/ 4 h 14"/>
                    <a:gd name="T2" fmla="*/ 0 w 5"/>
                    <a:gd name="T3" fmla="*/ 3 h 14"/>
                    <a:gd name="T4" fmla="*/ 0 w 5"/>
                    <a:gd name="T5" fmla="*/ 0 h 14"/>
                    <a:gd name="T6" fmla="*/ 0 w 5"/>
                    <a:gd name="T7" fmla="*/ 0 h 14"/>
                    <a:gd name="T8" fmla="*/ 2 w 5"/>
                    <a:gd name="T9" fmla="*/ 1 h 14"/>
                    <a:gd name="T10" fmla="*/ 1 w 5"/>
                    <a:gd name="T11" fmla="*/ 4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4">
                      <a:moveTo>
                        <a:pt x="3" y="14"/>
                      </a:moveTo>
                      <a:lnTo>
                        <a:pt x="0" y="10"/>
                      </a:lnTo>
                      <a:lnTo>
                        <a:pt x="1" y="0"/>
                      </a:lnTo>
                      <a:lnTo>
                        <a:pt x="5" y="2"/>
                      </a:lnTo>
                      <a:lnTo>
                        <a:pt x="3"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216"/>
                <p:cNvSpPr>
                  <a:spLocks/>
                </p:cNvSpPr>
                <p:nvPr/>
              </p:nvSpPr>
              <p:spPr bwMode="auto">
                <a:xfrm>
                  <a:off x="3753" y="3257"/>
                  <a:ext cx="2" cy="2"/>
                </a:xfrm>
                <a:custGeom>
                  <a:avLst/>
                  <a:gdLst>
                    <a:gd name="T0" fmla="*/ 2 w 5"/>
                    <a:gd name="T1" fmla="*/ 2 h 7"/>
                    <a:gd name="T2" fmla="*/ 0 w 5"/>
                    <a:gd name="T3" fmla="*/ 1 h 7"/>
                    <a:gd name="T4" fmla="*/ 0 w 5"/>
                    <a:gd name="T5" fmla="*/ 0 h 7"/>
                    <a:gd name="T6" fmla="*/ 1 w 5"/>
                    <a:gd name="T7" fmla="*/ 0 h 7"/>
                    <a:gd name="T8" fmla="*/ 2 w 5"/>
                    <a:gd name="T9" fmla="*/ 1 h 7"/>
                    <a:gd name="T10" fmla="*/ 2 w 5"/>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4" y="7"/>
                      </a:moveTo>
                      <a:lnTo>
                        <a:pt x="0" y="5"/>
                      </a:lnTo>
                      <a:lnTo>
                        <a:pt x="1" y="1"/>
                      </a:lnTo>
                      <a:lnTo>
                        <a:pt x="2" y="0"/>
                      </a:lnTo>
                      <a:lnTo>
                        <a:pt x="5" y="3"/>
                      </a:lnTo>
                      <a:lnTo>
                        <a:pt x="4"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217"/>
                <p:cNvSpPr>
                  <a:spLocks/>
                </p:cNvSpPr>
                <p:nvPr/>
              </p:nvSpPr>
              <p:spPr bwMode="auto">
                <a:xfrm>
                  <a:off x="3754" y="3256"/>
                  <a:ext cx="1" cy="2"/>
                </a:xfrm>
                <a:custGeom>
                  <a:avLst/>
                  <a:gdLst>
                    <a:gd name="T0" fmla="*/ 1 w 4"/>
                    <a:gd name="T1" fmla="*/ 2 h 6"/>
                    <a:gd name="T2" fmla="*/ 0 w 4"/>
                    <a:gd name="T3" fmla="*/ 1 h 6"/>
                    <a:gd name="T4" fmla="*/ 1 w 4"/>
                    <a:gd name="T5" fmla="*/ 0 h 6"/>
                    <a:gd name="T6" fmla="*/ 1 w 4"/>
                    <a:gd name="T7" fmla="*/ 0 h 6"/>
                    <a:gd name="T8" fmla="*/ 1 w 4"/>
                    <a:gd name="T9" fmla="*/ 1 h 6"/>
                    <a:gd name="T10" fmla="*/ 1 w 4"/>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3" y="6"/>
                      </a:moveTo>
                      <a:lnTo>
                        <a:pt x="0" y="3"/>
                      </a:lnTo>
                      <a:lnTo>
                        <a:pt x="2" y="0"/>
                      </a:lnTo>
                      <a:lnTo>
                        <a:pt x="4" y="3"/>
                      </a:lnTo>
                      <a:lnTo>
                        <a:pt x="3"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8" name="Freeform 218"/>
                <p:cNvSpPr>
                  <a:spLocks/>
                </p:cNvSpPr>
                <p:nvPr/>
              </p:nvSpPr>
              <p:spPr bwMode="auto">
                <a:xfrm>
                  <a:off x="3755" y="3256"/>
                  <a:ext cx="1" cy="1"/>
                </a:xfrm>
                <a:custGeom>
                  <a:avLst/>
                  <a:gdLst>
                    <a:gd name="T0" fmla="*/ 1 w 3"/>
                    <a:gd name="T1" fmla="*/ 1 h 5"/>
                    <a:gd name="T2" fmla="*/ 0 w 3"/>
                    <a:gd name="T3" fmla="*/ 0 h 5"/>
                    <a:gd name="T4" fmla="*/ 0 w 3"/>
                    <a:gd name="T5" fmla="*/ 0 h 5"/>
                    <a:gd name="T6" fmla="*/ 1 w 3"/>
                    <a:gd name="T7" fmla="*/ 0 h 5"/>
                    <a:gd name="T8" fmla="*/ 1 w 3"/>
                    <a:gd name="T9" fmla="*/ 0 h 5"/>
                    <a:gd name="T10" fmla="*/ 1 w 3"/>
                    <a:gd name="T11" fmla="*/ 1 h 5"/>
                    <a:gd name="T12" fmla="*/ 1 w 3"/>
                    <a:gd name="T13" fmla="*/ 1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5">
                      <a:moveTo>
                        <a:pt x="2" y="5"/>
                      </a:moveTo>
                      <a:lnTo>
                        <a:pt x="0" y="2"/>
                      </a:lnTo>
                      <a:lnTo>
                        <a:pt x="1" y="1"/>
                      </a:lnTo>
                      <a:lnTo>
                        <a:pt x="2" y="0"/>
                      </a:lnTo>
                      <a:lnTo>
                        <a:pt x="2" y="2"/>
                      </a:lnTo>
                      <a:lnTo>
                        <a:pt x="3" y="4"/>
                      </a:lnTo>
                      <a:lnTo>
                        <a:pt x="2"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9" name="Freeform 219"/>
                <p:cNvSpPr>
                  <a:spLocks/>
                </p:cNvSpPr>
                <p:nvPr/>
              </p:nvSpPr>
              <p:spPr bwMode="auto">
                <a:xfrm>
                  <a:off x="3755" y="3256"/>
                  <a:ext cx="3" cy="1"/>
                </a:xfrm>
                <a:custGeom>
                  <a:avLst/>
                  <a:gdLst>
                    <a:gd name="T0" fmla="*/ 0 w 7"/>
                    <a:gd name="T1" fmla="*/ 1 h 6"/>
                    <a:gd name="T2" fmla="*/ 0 w 7"/>
                    <a:gd name="T3" fmla="*/ 0 h 6"/>
                    <a:gd name="T4" fmla="*/ 0 w 7"/>
                    <a:gd name="T5" fmla="*/ 0 h 6"/>
                    <a:gd name="T6" fmla="*/ 3 w 7"/>
                    <a:gd name="T7" fmla="*/ 0 h 6"/>
                    <a:gd name="T8" fmla="*/ 3 w 7"/>
                    <a:gd name="T9" fmla="*/ 0 h 6"/>
                    <a:gd name="T10" fmla="*/ 3 w 7"/>
                    <a:gd name="T11" fmla="*/ 1 h 6"/>
                    <a:gd name="T12" fmla="*/ 0 w 7"/>
                    <a:gd name="T13" fmla="*/ 1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6">
                      <a:moveTo>
                        <a:pt x="0" y="5"/>
                      </a:moveTo>
                      <a:lnTo>
                        <a:pt x="0" y="2"/>
                      </a:lnTo>
                      <a:lnTo>
                        <a:pt x="0" y="0"/>
                      </a:lnTo>
                      <a:lnTo>
                        <a:pt x="6" y="1"/>
                      </a:lnTo>
                      <a:lnTo>
                        <a:pt x="7" y="2"/>
                      </a:lnTo>
                      <a:lnTo>
                        <a:pt x="6" y="6"/>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 name="Freeform 220"/>
                <p:cNvSpPr>
                  <a:spLocks/>
                </p:cNvSpPr>
                <p:nvPr/>
              </p:nvSpPr>
              <p:spPr bwMode="auto">
                <a:xfrm>
                  <a:off x="3757" y="3256"/>
                  <a:ext cx="8" cy="5"/>
                </a:xfrm>
                <a:custGeom>
                  <a:avLst/>
                  <a:gdLst>
                    <a:gd name="T0" fmla="*/ 0 w 24"/>
                    <a:gd name="T1" fmla="*/ 1 h 19"/>
                    <a:gd name="T2" fmla="*/ 0 w 24"/>
                    <a:gd name="T3" fmla="*/ 0 h 19"/>
                    <a:gd name="T4" fmla="*/ 8 w 24"/>
                    <a:gd name="T5" fmla="*/ 4 h 19"/>
                    <a:gd name="T6" fmla="*/ 8 w 24"/>
                    <a:gd name="T7" fmla="*/ 5 h 19"/>
                    <a:gd name="T8" fmla="*/ 6 w 24"/>
                    <a:gd name="T9" fmla="*/ 5 h 19"/>
                    <a:gd name="T10" fmla="*/ 0 w 24"/>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19">
                      <a:moveTo>
                        <a:pt x="0" y="4"/>
                      </a:moveTo>
                      <a:lnTo>
                        <a:pt x="1" y="0"/>
                      </a:lnTo>
                      <a:lnTo>
                        <a:pt x="23" y="16"/>
                      </a:lnTo>
                      <a:lnTo>
                        <a:pt x="24" y="18"/>
                      </a:lnTo>
                      <a:lnTo>
                        <a:pt x="19" y="19"/>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 name="Freeform 221"/>
                <p:cNvSpPr>
                  <a:spLocks/>
                </p:cNvSpPr>
                <p:nvPr/>
              </p:nvSpPr>
              <p:spPr bwMode="auto">
                <a:xfrm>
                  <a:off x="3764" y="3261"/>
                  <a:ext cx="1" cy="4"/>
                </a:xfrm>
                <a:custGeom>
                  <a:avLst/>
                  <a:gdLst>
                    <a:gd name="T0" fmla="*/ 0 w 5"/>
                    <a:gd name="T1" fmla="*/ 0 h 16"/>
                    <a:gd name="T2" fmla="*/ 1 w 5"/>
                    <a:gd name="T3" fmla="*/ 0 h 16"/>
                    <a:gd name="T4" fmla="*/ 1 w 5"/>
                    <a:gd name="T5" fmla="*/ 3 h 16"/>
                    <a:gd name="T6" fmla="*/ 0 w 5"/>
                    <a:gd name="T7" fmla="*/ 4 h 16"/>
                    <a:gd name="T8" fmla="*/ 0 w 5"/>
                    <a:gd name="T9" fmla="*/ 3 h 16"/>
                    <a:gd name="T10" fmla="*/ 0 w 5"/>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6">
                      <a:moveTo>
                        <a:pt x="0" y="1"/>
                      </a:moveTo>
                      <a:lnTo>
                        <a:pt x="5" y="0"/>
                      </a:lnTo>
                      <a:lnTo>
                        <a:pt x="5" y="12"/>
                      </a:lnTo>
                      <a:lnTo>
                        <a:pt x="2" y="16"/>
                      </a:lnTo>
                      <a:lnTo>
                        <a:pt x="0" y="13"/>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222"/>
                <p:cNvSpPr>
                  <a:spLocks/>
                </p:cNvSpPr>
                <p:nvPr/>
              </p:nvSpPr>
              <p:spPr bwMode="auto">
                <a:xfrm>
                  <a:off x="3764" y="3264"/>
                  <a:ext cx="10" cy="7"/>
                </a:xfrm>
                <a:custGeom>
                  <a:avLst/>
                  <a:gdLst>
                    <a:gd name="T0" fmla="*/ 0 w 29"/>
                    <a:gd name="T1" fmla="*/ 1 h 27"/>
                    <a:gd name="T2" fmla="*/ 1 w 29"/>
                    <a:gd name="T3" fmla="*/ 0 h 27"/>
                    <a:gd name="T4" fmla="*/ 10 w 29"/>
                    <a:gd name="T5" fmla="*/ 6 h 27"/>
                    <a:gd name="T6" fmla="*/ 10 w 29"/>
                    <a:gd name="T7" fmla="*/ 7 h 27"/>
                    <a:gd name="T8" fmla="*/ 9 w 29"/>
                    <a:gd name="T9" fmla="*/ 7 h 27"/>
                    <a:gd name="T10" fmla="*/ 0 w 29"/>
                    <a:gd name="T11" fmla="*/ 1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
                      <a:moveTo>
                        <a:pt x="0" y="4"/>
                      </a:moveTo>
                      <a:lnTo>
                        <a:pt x="3" y="0"/>
                      </a:lnTo>
                      <a:lnTo>
                        <a:pt x="28" y="25"/>
                      </a:lnTo>
                      <a:lnTo>
                        <a:pt x="29" y="26"/>
                      </a:lnTo>
                      <a:lnTo>
                        <a:pt x="26" y="2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223"/>
                <p:cNvSpPr>
                  <a:spLocks/>
                </p:cNvSpPr>
                <p:nvPr/>
              </p:nvSpPr>
              <p:spPr bwMode="auto">
                <a:xfrm>
                  <a:off x="3773" y="3270"/>
                  <a:ext cx="2" cy="2"/>
                </a:xfrm>
                <a:custGeom>
                  <a:avLst/>
                  <a:gdLst>
                    <a:gd name="T0" fmla="*/ 0 w 5"/>
                    <a:gd name="T1" fmla="*/ 0 h 8"/>
                    <a:gd name="T2" fmla="*/ 1 w 5"/>
                    <a:gd name="T3" fmla="*/ 0 h 8"/>
                    <a:gd name="T4" fmla="*/ 2 w 5"/>
                    <a:gd name="T5" fmla="*/ 2 h 8"/>
                    <a:gd name="T6" fmla="*/ 2 w 5"/>
                    <a:gd name="T7" fmla="*/ 2 h 8"/>
                    <a:gd name="T8" fmla="*/ 0 w 5"/>
                    <a:gd name="T9" fmla="*/ 2 h 8"/>
                    <a:gd name="T10" fmla="*/ 0 w 5"/>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8">
                      <a:moveTo>
                        <a:pt x="0" y="1"/>
                      </a:moveTo>
                      <a:lnTo>
                        <a:pt x="3" y="0"/>
                      </a:lnTo>
                      <a:lnTo>
                        <a:pt x="5" y="7"/>
                      </a:lnTo>
                      <a:lnTo>
                        <a:pt x="5" y="8"/>
                      </a:lnTo>
                      <a:lnTo>
                        <a:pt x="1" y="7"/>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4" name="Freeform 224"/>
                <p:cNvSpPr>
                  <a:spLocks/>
                </p:cNvSpPr>
                <p:nvPr/>
              </p:nvSpPr>
              <p:spPr bwMode="auto">
                <a:xfrm>
                  <a:off x="3761" y="3272"/>
                  <a:ext cx="14" cy="44"/>
                </a:xfrm>
                <a:custGeom>
                  <a:avLst/>
                  <a:gdLst>
                    <a:gd name="T0" fmla="*/ 13 w 42"/>
                    <a:gd name="T1" fmla="*/ 0 h 178"/>
                    <a:gd name="T2" fmla="*/ 14 w 42"/>
                    <a:gd name="T3" fmla="*/ 0 h 178"/>
                    <a:gd name="T4" fmla="*/ 1 w 42"/>
                    <a:gd name="T5" fmla="*/ 44 h 178"/>
                    <a:gd name="T6" fmla="*/ 1 w 42"/>
                    <a:gd name="T7" fmla="*/ 44 h 178"/>
                    <a:gd name="T8" fmla="*/ 0 w 42"/>
                    <a:gd name="T9" fmla="*/ 43 h 178"/>
                    <a:gd name="T10" fmla="*/ 13 w 42"/>
                    <a:gd name="T11" fmla="*/ 0 h 1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178">
                      <a:moveTo>
                        <a:pt x="38" y="0"/>
                      </a:moveTo>
                      <a:lnTo>
                        <a:pt x="42" y="1"/>
                      </a:lnTo>
                      <a:lnTo>
                        <a:pt x="3" y="176"/>
                      </a:lnTo>
                      <a:lnTo>
                        <a:pt x="2" y="178"/>
                      </a:lnTo>
                      <a:lnTo>
                        <a:pt x="0" y="174"/>
                      </a:lnTo>
                      <a:lnTo>
                        <a:pt x="3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5" name="Freeform 225"/>
                <p:cNvSpPr>
                  <a:spLocks/>
                </p:cNvSpPr>
                <p:nvPr/>
              </p:nvSpPr>
              <p:spPr bwMode="auto">
                <a:xfrm>
                  <a:off x="3759" y="3315"/>
                  <a:ext cx="2" cy="2"/>
                </a:xfrm>
                <a:custGeom>
                  <a:avLst/>
                  <a:gdLst>
                    <a:gd name="T0" fmla="*/ 1 w 6"/>
                    <a:gd name="T1" fmla="*/ 0 h 5"/>
                    <a:gd name="T2" fmla="*/ 2 w 6"/>
                    <a:gd name="T3" fmla="*/ 2 h 5"/>
                    <a:gd name="T4" fmla="*/ 1 w 6"/>
                    <a:gd name="T5" fmla="*/ 2 h 5"/>
                    <a:gd name="T6" fmla="*/ 0 w 6"/>
                    <a:gd name="T7" fmla="*/ 0 h 5"/>
                    <a:gd name="T8" fmla="*/ 0 w 6"/>
                    <a:gd name="T9" fmla="*/ 0 h 5"/>
                    <a:gd name="T10" fmla="*/ 1 w 6"/>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
                      <a:moveTo>
                        <a:pt x="4" y="0"/>
                      </a:moveTo>
                      <a:lnTo>
                        <a:pt x="6" y="4"/>
                      </a:lnTo>
                      <a:lnTo>
                        <a:pt x="2" y="5"/>
                      </a:lnTo>
                      <a:lnTo>
                        <a:pt x="0" y="1"/>
                      </a:lnTo>
                      <a:lnTo>
                        <a:pt x="1" y="0"/>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226"/>
                <p:cNvSpPr>
                  <a:spLocks/>
                </p:cNvSpPr>
                <p:nvPr/>
              </p:nvSpPr>
              <p:spPr bwMode="auto">
                <a:xfrm>
                  <a:off x="3757" y="3316"/>
                  <a:ext cx="3" cy="2"/>
                </a:xfrm>
                <a:custGeom>
                  <a:avLst/>
                  <a:gdLst>
                    <a:gd name="T0" fmla="*/ 2 w 9"/>
                    <a:gd name="T1" fmla="*/ 0 h 8"/>
                    <a:gd name="T2" fmla="*/ 3 w 9"/>
                    <a:gd name="T3" fmla="*/ 1 h 8"/>
                    <a:gd name="T4" fmla="*/ 1 w 9"/>
                    <a:gd name="T5" fmla="*/ 2 h 8"/>
                    <a:gd name="T6" fmla="*/ 0 w 9"/>
                    <a:gd name="T7" fmla="*/ 1 h 8"/>
                    <a:gd name="T8" fmla="*/ 0 w 9"/>
                    <a:gd name="T9" fmla="*/ 1 h 8"/>
                    <a:gd name="T10" fmla="*/ 2 w 9"/>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8">
                      <a:moveTo>
                        <a:pt x="7" y="0"/>
                      </a:moveTo>
                      <a:lnTo>
                        <a:pt x="9" y="4"/>
                      </a:lnTo>
                      <a:lnTo>
                        <a:pt x="2" y="8"/>
                      </a:lnTo>
                      <a:lnTo>
                        <a:pt x="0" y="5"/>
                      </a:lnTo>
                      <a:lnTo>
                        <a:pt x="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227"/>
                <p:cNvSpPr>
                  <a:spLocks/>
                </p:cNvSpPr>
                <p:nvPr/>
              </p:nvSpPr>
              <p:spPr bwMode="auto">
                <a:xfrm>
                  <a:off x="3752" y="3317"/>
                  <a:ext cx="6" cy="9"/>
                </a:xfrm>
                <a:custGeom>
                  <a:avLst/>
                  <a:gdLst>
                    <a:gd name="T0" fmla="*/ 5 w 18"/>
                    <a:gd name="T1" fmla="*/ 0 h 37"/>
                    <a:gd name="T2" fmla="*/ 6 w 18"/>
                    <a:gd name="T3" fmla="*/ 1 h 37"/>
                    <a:gd name="T4" fmla="*/ 2 w 18"/>
                    <a:gd name="T5" fmla="*/ 9 h 37"/>
                    <a:gd name="T6" fmla="*/ 0 w 18"/>
                    <a:gd name="T7" fmla="*/ 9 h 37"/>
                    <a:gd name="T8" fmla="*/ 1 w 18"/>
                    <a:gd name="T9" fmla="*/ 9 h 37"/>
                    <a:gd name="T10" fmla="*/ 5 w 18"/>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37">
                      <a:moveTo>
                        <a:pt x="16" y="0"/>
                      </a:moveTo>
                      <a:lnTo>
                        <a:pt x="18" y="3"/>
                      </a:lnTo>
                      <a:lnTo>
                        <a:pt x="5" y="37"/>
                      </a:lnTo>
                      <a:lnTo>
                        <a:pt x="0" y="36"/>
                      </a:lnTo>
                      <a:lnTo>
                        <a:pt x="2" y="35"/>
                      </a:lnTo>
                      <a:lnTo>
                        <a:pt x="16"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228"/>
                <p:cNvSpPr>
                  <a:spLocks/>
                </p:cNvSpPr>
                <p:nvPr/>
              </p:nvSpPr>
              <p:spPr bwMode="auto">
                <a:xfrm>
                  <a:off x="3746" y="3326"/>
                  <a:ext cx="7" cy="23"/>
                </a:xfrm>
                <a:custGeom>
                  <a:avLst/>
                  <a:gdLst>
                    <a:gd name="T0" fmla="*/ 5 w 21"/>
                    <a:gd name="T1" fmla="*/ 0 h 93"/>
                    <a:gd name="T2" fmla="*/ 7 w 21"/>
                    <a:gd name="T3" fmla="*/ 0 h 93"/>
                    <a:gd name="T4" fmla="*/ 1 w 21"/>
                    <a:gd name="T5" fmla="*/ 23 h 93"/>
                    <a:gd name="T6" fmla="*/ 0 w 21"/>
                    <a:gd name="T7" fmla="*/ 23 h 93"/>
                    <a:gd name="T8" fmla="*/ 0 w 21"/>
                    <a:gd name="T9" fmla="*/ 23 h 93"/>
                    <a:gd name="T10" fmla="*/ 5 w 21"/>
                    <a:gd name="T11" fmla="*/ 0 h 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93">
                      <a:moveTo>
                        <a:pt x="16" y="0"/>
                      </a:moveTo>
                      <a:lnTo>
                        <a:pt x="21" y="1"/>
                      </a:lnTo>
                      <a:lnTo>
                        <a:pt x="4" y="93"/>
                      </a:lnTo>
                      <a:lnTo>
                        <a:pt x="0" y="93"/>
                      </a:lnTo>
                      <a:lnTo>
                        <a:pt x="16"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229"/>
                <p:cNvSpPr>
                  <a:spLocks/>
                </p:cNvSpPr>
                <p:nvPr/>
              </p:nvSpPr>
              <p:spPr bwMode="auto">
                <a:xfrm>
                  <a:off x="3743" y="3349"/>
                  <a:ext cx="5" cy="26"/>
                </a:xfrm>
                <a:custGeom>
                  <a:avLst/>
                  <a:gdLst>
                    <a:gd name="T0" fmla="*/ 3 w 13"/>
                    <a:gd name="T1" fmla="*/ 0 h 102"/>
                    <a:gd name="T2" fmla="*/ 5 w 13"/>
                    <a:gd name="T3" fmla="*/ 0 h 102"/>
                    <a:gd name="T4" fmla="*/ 2 w 13"/>
                    <a:gd name="T5" fmla="*/ 26 h 102"/>
                    <a:gd name="T6" fmla="*/ 0 w 13"/>
                    <a:gd name="T7" fmla="*/ 26 h 102"/>
                    <a:gd name="T8" fmla="*/ 0 w 13"/>
                    <a:gd name="T9" fmla="*/ 26 h 102"/>
                    <a:gd name="T10" fmla="*/ 3 w 13"/>
                    <a:gd name="T11" fmla="*/ 0 h 1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02">
                      <a:moveTo>
                        <a:pt x="9" y="0"/>
                      </a:moveTo>
                      <a:lnTo>
                        <a:pt x="13" y="0"/>
                      </a:lnTo>
                      <a:lnTo>
                        <a:pt x="4" y="102"/>
                      </a:lnTo>
                      <a:lnTo>
                        <a:pt x="0" y="102"/>
                      </a:lnTo>
                      <a:lnTo>
                        <a:pt x="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230"/>
                <p:cNvSpPr>
                  <a:spLocks/>
                </p:cNvSpPr>
                <p:nvPr/>
              </p:nvSpPr>
              <p:spPr bwMode="auto">
                <a:xfrm>
                  <a:off x="3743" y="3375"/>
                  <a:ext cx="2" cy="14"/>
                </a:xfrm>
                <a:custGeom>
                  <a:avLst/>
                  <a:gdLst>
                    <a:gd name="T0" fmla="*/ 1 w 6"/>
                    <a:gd name="T1" fmla="*/ 0 h 57"/>
                    <a:gd name="T2" fmla="*/ 2 w 6"/>
                    <a:gd name="T3" fmla="*/ 0 h 57"/>
                    <a:gd name="T4" fmla="*/ 1 w 6"/>
                    <a:gd name="T5" fmla="*/ 14 h 57"/>
                    <a:gd name="T6" fmla="*/ 1 w 6"/>
                    <a:gd name="T7" fmla="*/ 14 h 57"/>
                    <a:gd name="T8" fmla="*/ 0 w 6"/>
                    <a:gd name="T9" fmla="*/ 14 h 57"/>
                    <a:gd name="T10" fmla="*/ 1 w 6"/>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57">
                      <a:moveTo>
                        <a:pt x="2" y="0"/>
                      </a:moveTo>
                      <a:lnTo>
                        <a:pt x="6" y="0"/>
                      </a:lnTo>
                      <a:lnTo>
                        <a:pt x="4" y="57"/>
                      </a:lnTo>
                      <a:lnTo>
                        <a:pt x="0" y="57"/>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231"/>
                <p:cNvSpPr>
                  <a:spLocks/>
                </p:cNvSpPr>
                <p:nvPr/>
              </p:nvSpPr>
              <p:spPr bwMode="auto">
                <a:xfrm>
                  <a:off x="3742" y="3389"/>
                  <a:ext cx="2" cy="2"/>
                </a:xfrm>
                <a:custGeom>
                  <a:avLst/>
                  <a:gdLst>
                    <a:gd name="T0" fmla="*/ 0 w 5"/>
                    <a:gd name="T1" fmla="*/ 0 h 7"/>
                    <a:gd name="T2" fmla="*/ 2 w 5"/>
                    <a:gd name="T3" fmla="*/ 0 h 7"/>
                    <a:gd name="T4" fmla="*/ 2 w 5"/>
                    <a:gd name="T5" fmla="*/ 2 h 7"/>
                    <a:gd name="T6" fmla="*/ 0 w 5"/>
                    <a:gd name="T7" fmla="*/ 2 h 7"/>
                    <a:gd name="T8" fmla="*/ 0 w 5"/>
                    <a:gd name="T9" fmla="*/ 2 h 7"/>
                    <a:gd name="T10" fmla="*/ 0 w 5"/>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1" y="0"/>
                      </a:moveTo>
                      <a:lnTo>
                        <a:pt x="5" y="0"/>
                      </a:lnTo>
                      <a:lnTo>
                        <a:pt x="4" y="7"/>
                      </a:lnTo>
                      <a:lnTo>
                        <a:pt x="0" y="7"/>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232"/>
                <p:cNvSpPr>
                  <a:spLocks/>
                </p:cNvSpPr>
                <p:nvPr/>
              </p:nvSpPr>
              <p:spPr bwMode="auto">
                <a:xfrm>
                  <a:off x="3742" y="3391"/>
                  <a:ext cx="2" cy="2"/>
                </a:xfrm>
                <a:custGeom>
                  <a:avLst/>
                  <a:gdLst>
                    <a:gd name="T0" fmla="*/ 0 w 4"/>
                    <a:gd name="T1" fmla="*/ 0 h 8"/>
                    <a:gd name="T2" fmla="*/ 2 w 4"/>
                    <a:gd name="T3" fmla="*/ 0 h 8"/>
                    <a:gd name="T4" fmla="*/ 2 w 4"/>
                    <a:gd name="T5" fmla="*/ 1 h 8"/>
                    <a:gd name="T6" fmla="*/ 1 w 4"/>
                    <a:gd name="T7" fmla="*/ 2 h 8"/>
                    <a:gd name="T8" fmla="*/ 1 w 4"/>
                    <a:gd name="T9" fmla="*/ 1 h 8"/>
                    <a:gd name="T10" fmla="*/ 0 w 4"/>
                    <a:gd name="T11" fmla="*/ 1 h 8"/>
                    <a:gd name="T12" fmla="*/ 0 w 4"/>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8">
                      <a:moveTo>
                        <a:pt x="0" y="0"/>
                      </a:moveTo>
                      <a:lnTo>
                        <a:pt x="4" y="0"/>
                      </a:lnTo>
                      <a:lnTo>
                        <a:pt x="4" y="5"/>
                      </a:lnTo>
                      <a:lnTo>
                        <a:pt x="2" y="8"/>
                      </a:lnTo>
                      <a:lnTo>
                        <a:pt x="2" y="5"/>
                      </a:lnTo>
                      <a:lnTo>
                        <a:pt x="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233"/>
                <p:cNvSpPr>
                  <a:spLocks/>
                </p:cNvSpPr>
                <p:nvPr/>
              </p:nvSpPr>
              <p:spPr bwMode="auto">
                <a:xfrm>
                  <a:off x="3742" y="3391"/>
                  <a:ext cx="1" cy="2"/>
                </a:xfrm>
                <a:custGeom>
                  <a:avLst/>
                  <a:gdLst>
                    <a:gd name="T0" fmla="*/ 1 w 2"/>
                    <a:gd name="T1" fmla="*/ 0 h 5"/>
                    <a:gd name="T2" fmla="*/ 1 w 2"/>
                    <a:gd name="T3" fmla="*/ 1 h 5"/>
                    <a:gd name="T4" fmla="*/ 1 w 2"/>
                    <a:gd name="T5" fmla="*/ 2 h 5"/>
                    <a:gd name="T6" fmla="*/ 0 w 2"/>
                    <a:gd name="T7" fmla="*/ 2 h 5"/>
                    <a:gd name="T8" fmla="*/ 0 w 2"/>
                    <a:gd name="T9" fmla="*/ 2 h 5"/>
                    <a:gd name="T10" fmla="*/ 0 w 2"/>
                    <a:gd name="T11" fmla="*/ 0 h 5"/>
                    <a:gd name="T12" fmla="*/ 1 w 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5">
                      <a:moveTo>
                        <a:pt x="2" y="0"/>
                      </a:moveTo>
                      <a:lnTo>
                        <a:pt x="2" y="2"/>
                      </a:lnTo>
                      <a:lnTo>
                        <a:pt x="2" y="5"/>
                      </a:lnTo>
                      <a:lnTo>
                        <a:pt x="0" y="5"/>
                      </a:lnTo>
                      <a:lnTo>
                        <a:pt x="0" y="0"/>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234"/>
                <p:cNvSpPr>
                  <a:spLocks/>
                </p:cNvSpPr>
                <p:nvPr/>
              </p:nvSpPr>
              <p:spPr bwMode="auto">
                <a:xfrm>
                  <a:off x="3742" y="3391"/>
                  <a:ext cx="1" cy="2"/>
                </a:xfrm>
                <a:custGeom>
                  <a:avLst/>
                  <a:gdLst>
                    <a:gd name="T0" fmla="*/ 1 w 2"/>
                    <a:gd name="T1" fmla="*/ 0 h 5"/>
                    <a:gd name="T2" fmla="*/ 1 w 2"/>
                    <a:gd name="T3" fmla="*/ 2 h 5"/>
                    <a:gd name="T4" fmla="*/ 0 w 2"/>
                    <a:gd name="T5" fmla="*/ 2 h 5"/>
                    <a:gd name="T6" fmla="*/ 0 w 2"/>
                    <a:gd name="T7" fmla="*/ 0 h 5"/>
                    <a:gd name="T8" fmla="*/ 0 w 2"/>
                    <a:gd name="T9" fmla="*/ 0 h 5"/>
                    <a:gd name="T10" fmla="*/ 1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2" y="0"/>
                      </a:moveTo>
                      <a:lnTo>
                        <a:pt x="2" y="5"/>
                      </a:lnTo>
                      <a:lnTo>
                        <a:pt x="0" y="5"/>
                      </a:lnTo>
                      <a:lnTo>
                        <a:pt x="0" y="0"/>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235"/>
                <p:cNvSpPr>
                  <a:spLocks/>
                </p:cNvSpPr>
                <p:nvPr/>
              </p:nvSpPr>
              <p:spPr bwMode="auto">
                <a:xfrm>
                  <a:off x="3739" y="3391"/>
                  <a:ext cx="3" cy="2"/>
                </a:xfrm>
                <a:custGeom>
                  <a:avLst/>
                  <a:gdLst>
                    <a:gd name="T0" fmla="*/ 3 w 9"/>
                    <a:gd name="T1" fmla="*/ 0 h 6"/>
                    <a:gd name="T2" fmla="*/ 3 w 9"/>
                    <a:gd name="T3" fmla="*/ 2 h 6"/>
                    <a:gd name="T4" fmla="*/ 1 w 9"/>
                    <a:gd name="T5" fmla="*/ 2 h 6"/>
                    <a:gd name="T6" fmla="*/ 0 w 9"/>
                    <a:gd name="T7" fmla="*/ 1 h 6"/>
                    <a:gd name="T8" fmla="*/ 0 w 9"/>
                    <a:gd name="T9" fmla="*/ 0 h 6"/>
                    <a:gd name="T10" fmla="*/ 3 w 9"/>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9" y="0"/>
                      </a:moveTo>
                      <a:lnTo>
                        <a:pt x="9" y="5"/>
                      </a:lnTo>
                      <a:lnTo>
                        <a:pt x="2" y="6"/>
                      </a:lnTo>
                      <a:lnTo>
                        <a:pt x="0" y="2"/>
                      </a:lnTo>
                      <a:lnTo>
                        <a:pt x="1" y="1"/>
                      </a:lnTo>
                      <a:lnTo>
                        <a:pt x="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236"/>
                <p:cNvSpPr>
                  <a:spLocks/>
                </p:cNvSpPr>
                <p:nvPr/>
              </p:nvSpPr>
              <p:spPr bwMode="auto">
                <a:xfrm>
                  <a:off x="3725" y="3392"/>
                  <a:ext cx="14" cy="6"/>
                </a:xfrm>
                <a:custGeom>
                  <a:avLst/>
                  <a:gdLst>
                    <a:gd name="T0" fmla="*/ 13 w 43"/>
                    <a:gd name="T1" fmla="*/ 0 h 26"/>
                    <a:gd name="T2" fmla="*/ 14 w 43"/>
                    <a:gd name="T3" fmla="*/ 1 h 26"/>
                    <a:gd name="T4" fmla="*/ 1 w 43"/>
                    <a:gd name="T5" fmla="*/ 6 h 26"/>
                    <a:gd name="T6" fmla="*/ 0 w 43"/>
                    <a:gd name="T7" fmla="*/ 5 h 26"/>
                    <a:gd name="T8" fmla="*/ 0 w 43"/>
                    <a:gd name="T9" fmla="*/ 5 h 26"/>
                    <a:gd name="T10" fmla="*/ 13 w 43"/>
                    <a:gd name="T11" fmla="*/ 0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26">
                      <a:moveTo>
                        <a:pt x="41" y="0"/>
                      </a:moveTo>
                      <a:lnTo>
                        <a:pt x="43" y="4"/>
                      </a:lnTo>
                      <a:lnTo>
                        <a:pt x="2" y="26"/>
                      </a:lnTo>
                      <a:lnTo>
                        <a:pt x="0" y="23"/>
                      </a:lnTo>
                      <a:lnTo>
                        <a:pt x="4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237"/>
                <p:cNvSpPr>
                  <a:spLocks/>
                </p:cNvSpPr>
                <p:nvPr/>
              </p:nvSpPr>
              <p:spPr bwMode="auto">
                <a:xfrm>
                  <a:off x="3725" y="3398"/>
                  <a:ext cx="1" cy="1"/>
                </a:xfrm>
                <a:custGeom>
                  <a:avLst/>
                  <a:gdLst>
                    <a:gd name="T0" fmla="*/ 0 w 3"/>
                    <a:gd name="T1" fmla="*/ 0 h 7"/>
                    <a:gd name="T2" fmla="*/ 1 w 3"/>
                    <a:gd name="T3" fmla="*/ 0 h 7"/>
                    <a:gd name="T4" fmla="*/ 1 w 3"/>
                    <a:gd name="T5" fmla="*/ 1 h 7"/>
                    <a:gd name="T6" fmla="*/ 1 w 3"/>
                    <a:gd name="T7" fmla="*/ 1 h 7"/>
                    <a:gd name="T8" fmla="*/ 0 w 3"/>
                    <a:gd name="T9" fmla="*/ 0 h 7"/>
                    <a:gd name="T10" fmla="*/ 0 w 3"/>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7">
                      <a:moveTo>
                        <a:pt x="1" y="0"/>
                      </a:moveTo>
                      <a:lnTo>
                        <a:pt x="3" y="3"/>
                      </a:lnTo>
                      <a:lnTo>
                        <a:pt x="3" y="5"/>
                      </a:lnTo>
                      <a:lnTo>
                        <a:pt x="2" y="7"/>
                      </a:lnTo>
                      <a:lnTo>
                        <a:pt x="0" y="3"/>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238"/>
                <p:cNvSpPr>
                  <a:spLocks/>
                </p:cNvSpPr>
                <p:nvPr/>
              </p:nvSpPr>
              <p:spPr bwMode="auto">
                <a:xfrm>
                  <a:off x="3724" y="3398"/>
                  <a:ext cx="1" cy="2"/>
                </a:xfrm>
                <a:custGeom>
                  <a:avLst/>
                  <a:gdLst>
                    <a:gd name="T0" fmla="*/ 1 w 5"/>
                    <a:gd name="T1" fmla="*/ 0 h 5"/>
                    <a:gd name="T2" fmla="*/ 1 w 5"/>
                    <a:gd name="T3" fmla="*/ 2 h 5"/>
                    <a:gd name="T4" fmla="*/ 0 w 5"/>
                    <a:gd name="T5" fmla="*/ 2 h 5"/>
                    <a:gd name="T6" fmla="*/ 0 w 5"/>
                    <a:gd name="T7" fmla="*/ 0 h 5"/>
                    <a:gd name="T8" fmla="*/ 0 w 5"/>
                    <a:gd name="T9" fmla="*/ 0 h 5"/>
                    <a:gd name="T10" fmla="*/ 1 w 5"/>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3" y="0"/>
                      </a:moveTo>
                      <a:lnTo>
                        <a:pt x="5" y="4"/>
                      </a:lnTo>
                      <a:lnTo>
                        <a:pt x="2" y="5"/>
                      </a:lnTo>
                      <a:lnTo>
                        <a:pt x="0" y="1"/>
                      </a:lnTo>
                      <a:lnTo>
                        <a:pt x="1" y="0"/>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239"/>
                <p:cNvSpPr>
                  <a:spLocks/>
                </p:cNvSpPr>
                <p:nvPr/>
              </p:nvSpPr>
              <p:spPr bwMode="auto">
                <a:xfrm>
                  <a:off x="3723" y="3399"/>
                  <a:ext cx="1" cy="1"/>
                </a:xfrm>
                <a:custGeom>
                  <a:avLst/>
                  <a:gdLst>
                    <a:gd name="T0" fmla="*/ 1 w 5"/>
                    <a:gd name="T1" fmla="*/ 0 h 7"/>
                    <a:gd name="T2" fmla="*/ 1 w 5"/>
                    <a:gd name="T3" fmla="*/ 1 h 7"/>
                    <a:gd name="T4" fmla="*/ 0 w 5"/>
                    <a:gd name="T5" fmla="*/ 1 h 7"/>
                    <a:gd name="T6" fmla="*/ 0 w 5"/>
                    <a:gd name="T7" fmla="*/ 0 h 7"/>
                    <a:gd name="T8" fmla="*/ 0 w 5"/>
                    <a:gd name="T9" fmla="*/ 0 h 7"/>
                    <a:gd name="T10" fmla="*/ 1 w 5"/>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3" y="0"/>
                      </a:moveTo>
                      <a:lnTo>
                        <a:pt x="5" y="4"/>
                      </a:lnTo>
                      <a:lnTo>
                        <a:pt x="2" y="7"/>
                      </a:lnTo>
                      <a:lnTo>
                        <a:pt x="0" y="3"/>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240"/>
                <p:cNvSpPr>
                  <a:spLocks/>
                </p:cNvSpPr>
                <p:nvPr/>
              </p:nvSpPr>
              <p:spPr bwMode="auto">
                <a:xfrm>
                  <a:off x="3720" y="3399"/>
                  <a:ext cx="3" cy="3"/>
                </a:xfrm>
                <a:custGeom>
                  <a:avLst/>
                  <a:gdLst>
                    <a:gd name="T0" fmla="*/ 2 w 9"/>
                    <a:gd name="T1" fmla="*/ 0 h 9"/>
                    <a:gd name="T2" fmla="*/ 3 w 9"/>
                    <a:gd name="T3" fmla="*/ 1 h 9"/>
                    <a:gd name="T4" fmla="*/ 1 w 9"/>
                    <a:gd name="T5" fmla="*/ 3 h 9"/>
                    <a:gd name="T6" fmla="*/ 0 w 9"/>
                    <a:gd name="T7" fmla="*/ 2 h 9"/>
                    <a:gd name="T8" fmla="*/ 0 w 9"/>
                    <a:gd name="T9" fmla="*/ 2 h 9"/>
                    <a:gd name="T10" fmla="*/ 2 w 9"/>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7" y="0"/>
                      </a:moveTo>
                      <a:lnTo>
                        <a:pt x="9" y="4"/>
                      </a:lnTo>
                      <a:lnTo>
                        <a:pt x="2" y="9"/>
                      </a:lnTo>
                      <a:lnTo>
                        <a:pt x="0" y="6"/>
                      </a:lnTo>
                      <a:lnTo>
                        <a:pt x="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241"/>
                <p:cNvSpPr>
                  <a:spLocks/>
                </p:cNvSpPr>
                <p:nvPr/>
              </p:nvSpPr>
              <p:spPr bwMode="auto">
                <a:xfrm>
                  <a:off x="3718" y="3401"/>
                  <a:ext cx="3" cy="4"/>
                </a:xfrm>
                <a:custGeom>
                  <a:avLst/>
                  <a:gdLst>
                    <a:gd name="T0" fmla="*/ 2 w 10"/>
                    <a:gd name="T1" fmla="*/ 0 h 16"/>
                    <a:gd name="T2" fmla="*/ 3 w 10"/>
                    <a:gd name="T3" fmla="*/ 1 h 16"/>
                    <a:gd name="T4" fmla="*/ 1 w 10"/>
                    <a:gd name="T5" fmla="*/ 4 h 16"/>
                    <a:gd name="T6" fmla="*/ 0 w 10"/>
                    <a:gd name="T7" fmla="*/ 3 h 16"/>
                    <a:gd name="T8" fmla="*/ 0 w 10"/>
                    <a:gd name="T9" fmla="*/ 3 h 16"/>
                    <a:gd name="T10" fmla="*/ 2 w 10"/>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6">
                      <a:moveTo>
                        <a:pt x="8" y="0"/>
                      </a:moveTo>
                      <a:lnTo>
                        <a:pt x="10" y="3"/>
                      </a:lnTo>
                      <a:lnTo>
                        <a:pt x="3" y="16"/>
                      </a:lnTo>
                      <a:lnTo>
                        <a:pt x="0" y="13"/>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242"/>
                <p:cNvSpPr>
                  <a:spLocks/>
                </p:cNvSpPr>
                <p:nvPr/>
              </p:nvSpPr>
              <p:spPr bwMode="auto">
                <a:xfrm>
                  <a:off x="3717" y="3404"/>
                  <a:ext cx="2" cy="3"/>
                </a:xfrm>
                <a:custGeom>
                  <a:avLst/>
                  <a:gdLst>
                    <a:gd name="T0" fmla="*/ 1 w 6"/>
                    <a:gd name="T1" fmla="*/ 0 h 11"/>
                    <a:gd name="T2" fmla="*/ 2 w 6"/>
                    <a:gd name="T3" fmla="*/ 1 h 11"/>
                    <a:gd name="T4" fmla="*/ 1 w 6"/>
                    <a:gd name="T5" fmla="*/ 3 h 11"/>
                    <a:gd name="T6" fmla="*/ 0 w 6"/>
                    <a:gd name="T7" fmla="*/ 2 h 11"/>
                    <a:gd name="T8" fmla="*/ 0 w 6"/>
                    <a:gd name="T9" fmla="*/ 2 h 11"/>
                    <a:gd name="T10" fmla="*/ 1 w 6"/>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1">
                      <a:moveTo>
                        <a:pt x="3" y="0"/>
                      </a:moveTo>
                      <a:lnTo>
                        <a:pt x="6" y="3"/>
                      </a:lnTo>
                      <a:lnTo>
                        <a:pt x="3" y="11"/>
                      </a:lnTo>
                      <a:lnTo>
                        <a:pt x="0" y="8"/>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243"/>
                <p:cNvSpPr>
                  <a:spLocks/>
                </p:cNvSpPr>
                <p:nvPr/>
              </p:nvSpPr>
              <p:spPr bwMode="auto">
                <a:xfrm>
                  <a:off x="3710" y="3406"/>
                  <a:ext cx="8" cy="13"/>
                </a:xfrm>
                <a:custGeom>
                  <a:avLst/>
                  <a:gdLst>
                    <a:gd name="T0" fmla="*/ 7 w 23"/>
                    <a:gd name="T1" fmla="*/ 0 h 52"/>
                    <a:gd name="T2" fmla="*/ 8 w 23"/>
                    <a:gd name="T3" fmla="*/ 1 h 52"/>
                    <a:gd name="T4" fmla="*/ 1 w 23"/>
                    <a:gd name="T5" fmla="*/ 13 h 52"/>
                    <a:gd name="T6" fmla="*/ 0 w 23"/>
                    <a:gd name="T7" fmla="*/ 13 h 52"/>
                    <a:gd name="T8" fmla="*/ 0 w 23"/>
                    <a:gd name="T9" fmla="*/ 13 h 52"/>
                    <a:gd name="T10" fmla="*/ 7 w 23"/>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52">
                      <a:moveTo>
                        <a:pt x="20" y="0"/>
                      </a:moveTo>
                      <a:lnTo>
                        <a:pt x="23" y="3"/>
                      </a:lnTo>
                      <a:lnTo>
                        <a:pt x="4" y="52"/>
                      </a:lnTo>
                      <a:lnTo>
                        <a:pt x="0" y="51"/>
                      </a:lnTo>
                      <a:lnTo>
                        <a:pt x="1" y="50"/>
                      </a:lnTo>
                      <a:lnTo>
                        <a:pt x="2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244"/>
                <p:cNvSpPr>
                  <a:spLocks/>
                </p:cNvSpPr>
                <p:nvPr/>
              </p:nvSpPr>
              <p:spPr bwMode="auto">
                <a:xfrm>
                  <a:off x="3699" y="3419"/>
                  <a:ext cx="12" cy="37"/>
                </a:xfrm>
                <a:custGeom>
                  <a:avLst/>
                  <a:gdLst>
                    <a:gd name="T0" fmla="*/ 11 w 38"/>
                    <a:gd name="T1" fmla="*/ 0 h 147"/>
                    <a:gd name="T2" fmla="*/ 12 w 38"/>
                    <a:gd name="T3" fmla="*/ 0 h 147"/>
                    <a:gd name="T4" fmla="*/ 1 w 38"/>
                    <a:gd name="T5" fmla="*/ 37 h 147"/>
                    <a:gd name="T6" fmla="*/ 0 w 38"/>
                    <a:gd name="T7" fmla="*/ 37 h 147"/>
                    <a:gd name="T8" fmla="*/ 0 w 38"/>
                    <a:gd name="T9" fmla="*/ 37 h 147"/>
                    <a:gd name="T10" fmla="*/ 11 w 38"/>
                    <a:gd name="T11" fmla="*/ 0 h 1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47">
                      <a:moveTo>
                        <a:pt x="34" y="0"/>
                      </a:moveTo>
                      <a:lnTo>
                        <a:pt x="38" y="1"/>
                      </a:lnTo>
                      <a:lnTo>
                        <a:pt x="4" y="147"/>
                      </a:lnTo>
                      <a:lnTo>
                        <a:pt x="0" y="146"/>
                      </a:lnTo>
                      <a:lnTo>
                        <a:pt x="3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Freeform 245"/>
                <p:cNvSpPr>
                  <a:spLocks/>
                </p:cNvSpPr>
                <p:nvPr/>
              </p:nvSpPr>
              <p:spPr bwMode="auto">
                <a:xfrm>
                  <a:off x="3696" y="3455"/>
                  <a:ext cx="4" cy="15"/>
                </a:xfrm>
                <a:custGeom>
                  <a:avLst/>
                  <a:gdLst>
                    <a:gd name="T0" fmla="*/ 3 w 12"/>
                    <a:gd name="T1" fmla="*/ 0 h 60"/>
                    <a:gd name="T2" fmla="*/ 4 w 12"/>
                    <a:gd name="T3" fmla="*/ 0 h 60"/>
                    <a:gd name="T4" fmla="*/ 1 w 12"/>
                    <a:gd name="T5" fmla="*/ 15 h 60"/>
                    <a:gd name="T6" fmla="*/ 0 w 12"/>
                    <a:gd name="T7" fmla="*/ 15 h 60"/>
                    <a:gd name="T8" fmla="*/ 0 w 12"/>
                    <a:gd name="T9" fmla="*/ 15 h 60"/>
                    <a:gd name="T10" fmla="*/ 3 w 12"/>
                    <a:gd name="T11" fmla="*/ 0 h 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0">
                      <a:moveTo>
                        <a:pt x="8" y="0"/>
                      </a:moveTo>
                      <a:lnTo>
                        <a:pt x="12" y="1"/>
                      </a:lnTo>
                      <a:lnTo>
                        <a:pt x="4" y="60"/>
                      </a:lnTo>
                      <a:lnTo>
                        <a:pt x="0" y="60"/>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7" name="Group 246"/>
              <p:cNvGrpSpPr>
                <a:grpSpLocks/>
              </p:cNvGrpSpPr>
              <p:nvPr/>
            </p:nvGrpSpPr>
            <p:grpSpPr bwMode="auto">
              <a:xfrm>
                <a:off x="3023" y="3066"/>
                <a:ext cx="678" cy="809"/>
                <a:chOff x="3023" y="3066"/>
                <a:chExt cx="678" cy="809"/>
              </a:xfrm>
            </p:grpSpPr>
            <p:sp>
              <p:nvSpPr>
                <p:cNvPr id="86" name="Freeform 247"/>
                <p:cNvSpPr>
                  <a:spLocks/>
                </p:cNvSpPr>
                <p:nvPr/>
              </p:nvSpPr>
              <p:spPr bwMode="auto">
                <a:xfrm>
                  <a:off x="3696" y="3470"/>
                  <a:ext cx="1" cy="2"/>
                </a:xfrm>
                <a:custGeom>
                  <a:avLst/>
                  <a:gdLst>
                    <a:gd name="T0" fmla="*/ 0 w 4"/>
                    <a:gd name="T1" fmla="*/ 0 h 6"/>
                    <a:gd name="T2" fmla="*/ 1 w 4"/>
                    <a:gd name="T3" fmla="*/ 0 h 6"/>
                    <a:gd name="T4" fmla="*/ 1 w 4"/>
                    <a:gd name="T5" fmla="*/ 1 h 6"/>
                    <a:gd name="T6" fmla="*/ 1 w 4"/>
                    <a:gd name="T7" fmla="*/ 2 h 6"/>
                    <a:gd name="T8" fmla="*/ 0 w 4"/>
                    <a:gd name="T9" fmla="*/ 1 h 6"/>
                    <a:gd name="T10" fmla="*/ 0 w 4"/>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0" y="0"/>
                      </a:moveTo>
                      <a:lnTo>
                        <a:pt x="4" y="0"/>
                      </a:lnTo>
                      <a:lnTo>
                        <a:pt x="4" y="4"/>
                      </a:lnTo>
                      <a:lnTo>
                        <a:pt x="3" y="6"/>
                      </a:lnTo>
                      <a:lnTo>
                        <a:pt x="0" y="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48"/>
                <p:cNvSpPr>
                  <a:spLocks/>
                </p:cNvSpPr>
                <p:nvPr/>
              </p:nvSpPr>
              <p:spPr bwMode="auto">
                <a:xfrm>
                  <a:off x="3696" y="3471"/>
                  <a:ext cx="1" cy="1"/>
                </a:xfrm>
                <a:custGeom>
                  <a:avLst/>
                  <a:gdLst>
                    <a:gd name="T0" fmla="*/ 0 w 4"/>
                    <a:gd name="T1" fmla="*/ 0 h 6"/>
                    <a:gd name="T2" fmla="*/ 1 w 4"/>
                    <a:gd name="T3" fmla="*/ 1 h 6"/>
                    <a:gd name="T4" fmla="*/ 1 w 4"/>
                    <a:gd name="T5" fmla="*/ 1 h 6"/>
                    <a:gd name="T6" fmla="*/ 0 w 4"/>
                    <a:gd name="T7" fmla="*/ 0 h 6"/>
                    <a:gd name="T8" fmla="*/ 0 w 4"/>
                    <a:gd name="T9" fmla="*/ 0 h 6"/>
                    <a:gd name="T10" fmla="*/ 0 w 4"/>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1" y="0"/>
                      </a:moveTo>
                      <a:lnTo>
                        <a:pt x="4" y="4"/>
                      </a:lnTo>
                      <a:lnTo>
                        <a:pt x="2" y="6"/>
                      </a:lnTo>
                      <a:lnTo>
                        <a:pt x="0" y="2"/>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49"/>
                <p:cNvSpPr>
                  <a:spLocks/>
                </p:cNvSpPr>
                <p:nvPr/>
              </p:nvSpPr>
              <p:spPr bwMode="auto">
                <a:xfrm>
                  <a:off x="3688" y="3471"/>
                  <a:ext cx="8" cy="11"/>
                </a:xfrm>
                <a:custGeom>
                  <a:avLst/>
                  <a:gdLst>
                    <a:gd name="T0" fmla="*/ 7 w 26"/>
                    <a:gd name="T1" fmla="*/ 0 h 43"/>
                    <a:gd name="T2" fmla="*/ 8 w 26"/>
                    <a:gd name="T3" fmla="*/ 1 h 43"/>
                    <a:gd name="T4" fmla="*/ 1 w 26"/>
                    <a:gd name="T5" fmla="*/ 11 h 43"/>
                    <a:gd name="T6" fmla="*/ 0 w 26"/>
                    <a:gd name="T7" fmla="*/ 10 h 43"/>
                    <a:gd name="T8" fmla="*/ 0 w 26"/>
                    <a:gd name="T9" fmla="*/ 10 h 43"/>
                    <a:gd name="T10" fmla="*/ 7 w 26"/>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43">
                      <a:moveTo>
                        <a:pt x="24" y="0"/>
                      </a:moveTo>
                      <a:lnTo>
                        <a:pt x="26" y="4"/>
                      </a:lnTo>
                      <a:lnTo>
                        <a:pt x="3" y="43"/>
                      </a:lnTo>
                      <a:lnTo>
                        <a:pt x="0" y="41"/>
                      </a:lnTo>
                      <a:lnTo>
                        <a:pt x="2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50"/>
                <p:cNvSpPr>
                  <a:spLocks/>
                </p:cNvSpPr>
                <p:nvPr/>
              </p:nvSpPr>
              <p:spPr bwMode="auto">
                <a:xfrm>
                  <a:off x="3683" y="3482"/>
                  <a:ext cx="6" cy="12"/>
                </a:xfrm>
                <a:custGeom>
                  <a:avLst/>
                  <a:gdLst>
                    <a:gd name="T0" fmla="*/ 5 w 18"/>
                    <a:gd name="T1" fmla="*/ 0 h 48"/>
                    <a:gd name="T2" fmla="*/ 6 w 18"/>
                    <a:gd name="T3" fmla="*/ 1 h 48"/>
                    <a:gd name="T4" fmla="*/ 1 w 18"/>
                    <a:gd name="T5" fmla="*/ 12 h 48"/>
                    <a:gd name="T6" fmla="*/ 1 w 18"/>
                    <a:gd name="T7" fmla="*/ 12 h 48"/>
                    <a:gd name="T8" fmla="*/ 0 w 18"/>
                    <a:gd name="T9" fmla="*/ 11 h 48"/>
                    <a:gd name="T10" fmla="*/ 5 w 1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48">
                      <a:moveTo>
                        <a:pt x="15" y="0"/>
                      </a:moveTo>
                      <a:lnTo>
                        <a:pt x="18" y="2"/>
                      </a:lnTo>
                      <a:lnTo>
                        <a:pt x="3" y="48"/>
                      </a:lnTo>
                      <a:lnTo>
                        <a:pt x="0" y="45"/>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51"/>
                <p:cNvSpPr>
                  <a:spLocks/>
                </p:cNvSpPr>
                <p:nvPr/>
              </p:nvSpPr>
              <p:spPr bwMode="auto">
                <a:xfrm>
                  <a:off x="3681" y="3493"/>
                  <a:ext cx="3" cy="3"/>
                </a:xfrm>
                <a:custGeom>
                  <a:avLst/>
                  <a:gdLst>
                    <a:gd name="T0" fmla="*/ 2 w 9"/>
                    <a:gd name="T1" fmla="*/ 0 h 13"/>
                    <a:gd name="T2" fmla="*/ 3 w 9"/>
                    <a:gd name="T3" fmla="*/ 1 h 13"/>
                    <a:gd name="T4" fmla="*/ 1 w 9"/>
                    <a:gd name="T5" fmla="*/ 3 h 13"/>
                    <a:gd name="T6" fmla="*/ 0 w 9"/>
                    <a:gd name="T7" fmla="*/ 3 h 13"/>
                    <a:gd name="T8" fmla="*/ 0 w 9"/>
                    <a:gd name="T9" fmla="*/ 3 h 13"/>
                    <a:gd name="T10" fmla="*/ 2 w 9"/>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3">
                      <a:moveTo>
                        <a:pt x="6" y="0"/>
                      </a:moveTo>
                      <a:lnTo>
                        <a:pt x="9" y="3"/>
                      </a:lnTo>
                      <a:lnTo>
                        <a:pt x="3" y="13"/>
                      </a:lnTo>
                      <a:lnTo>
                        <a:pt x="0" y="11"/>
                      </a:lnTo>
                      <a:lnTo>
                        <a:pt x="6"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52"/>
                <p:cNvSpPr>
                  <a:spLocks/>
                </p:cNvSpPr>
                <p:nvPr/>
              </p:nvSpPr>
              <p:spPr bwMode="auto">
                <a:xfrm>
                  <a:off x="3673" y="3496"/>
                  <a:ext cx="9" cy="11"/>
                </a:xfrm>
                <a:custGeom>
                  <a:avLst/>
                  <a:gdLst>
                    <a:gd name="T0" fmla="*/ 8 w 26"/>
                    <a:gd name="T1" fmla="*/ 0 h 45"/>
                    <a:gd name="T2" fmla="*/ 9 w 26"/>
                    <a:gd name="T3" fmla="*/ 0 h 45"/>
                    <a:gd name="T4" fmla="*/ 1 w 26"/>
                    <a:gd name="T5" fmla="*/ 11 h 45"/>
                    <a:gd name="T6" fmla="*/ 0 w 26"/>
                    <a:gd name="T7" fmla="*/ 10 h 45"/>
                    <a:gd name="T8" fmla="*/ 0 w 26"/>
                    <a:gd name="T9" fmla="*/ 10 h 45"/>
                    <a:gd name="T10" fmla="*/ 8 w 26"/>
                    <a:gd name="T11" fmla="*/ 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45">
                      <a:moveTo>
                        <a:pt x="23" y="0"/>
                      </a:moveTo>
                      <a:lnTo>
                        <a:pt x="26" y="2"/>
                      </a:lnTo>
                      <a:lnTo>
                        <a:pt x="3" y="45"/>
                      </a:lnTo>
                      <a:lnTo>
                        <a:pt x="0" y="42"/>
                      </a:lnTo>
                      <a:lnTo>
                        <a:pt x="2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53"/>
                <p:cNvSpPr>
                  <a:spLocks/>
                </p:cNvSpPr>
                <p:nvPr/>
              </p:nvSpPr>
              <p:spPr bwMode="auto">
                <a:xfrm>
                  <a:off x="3672" y="3506"/>
                  <a:ext cx="2" cy="2"/>
                </a:xfrm>
                <a:custGeom>
                  <a:avLst/>
                  <a:gdLst>
                    <a:gd name="T0" fmla="*/ 1 w 6"/>
                    <a:gd name="T1" fmla="*/ 0 h 7"/>
                    <a:gd name="T2" fmla="*/ 2 w 6"/>
                    <a:gd name="T3" fmla="*/ 1 h 7"/>
                    <a:gd name="T4" fmla="*/ 1 w 6"/>
                    <a:gd name="T5" fmla="*/ 2 h 7"/>
                    <a:gd name="T6" fmla="*/ 0 w 6"/>
                    <a:gd name="T7" fmla="*/ 1 h 7"/>
                    <a:gd name="T8" fmla="*/ 0 w 6"/>
                    <a:gd name="T9" fmla="*/ 1 h 7"/>
                    <a:gd name="T10" fmla="*/ 1 w 6"/>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7">
                      <a:moveTo>
                        <a:pt x="3" y="0"/>
                      </a:moveTo>
                      <a:lnTo>
                        <a:pt x="6" y="3"/>
                      </a:lnTo>
                      <a:lnTo>
                        <a:pt x="4" y="7"/>
                      </a:lnTo>
                      <a:lnTo>
                        <a:pt x="0" y="5"/>
                      </a:lnTo>
                      <a:lnTo>
                        <a:pt x="1" y="4"/>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54"/>
                <p:cNvSpPr>
                  <a:spLocks/>
                </p:cNvSpPr>
                <p:nvPr/>
              </p:nvSpPr>
              <p:spPr bwMode="auto">
                <a:xfrm>
                  <a:off x="3672" y="3508"/>
                  <a:ext cx="1" cy="1"/>
                </a:xfrm>
                <a:custGeom>
                  <a:avLst/>
                  <a:gdLst>
                    <a:gd name="T0" fmla="*/ 0 w 5"/>
                    <a:gd name="T1" fmla="*/ 0 h 6"/>
                    <a:gd name="T2" fmla="*/ 1 w 5"/>
                    <a:gd name="T3" fmla="*/ 0 h 6"/>
                    <a:gd name="T4" fmla="*/ 1 w 5"/>
                    <a:gd name="T5" fmla="*/ 1 h 6"/>
                    <a:gd name="T6" fmla="*/ 0 w 5"/>
                    <a:gd name="T7" fmla="*/ 1 h 6"/>
                    <a:gd name="T8" fmla="*/ 0 w 5"/>
                    <a:gd name="T9" fmla="*/ 1 h 6"/>
                    <a:gd name="T10" fmla="*/ 0 w 5"/>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1" y="0"/>
                      </a:moveTo>
                      <a:lnTo>
                        <a:pt x="5" y="2"/>
                      </a:lnTo>
                      <a:lnTo>
                        <a:pt x="4" y="6"/>
                      </a:lnTo>
                      <a:lnTo>
                        <a:pt x="0" y="4"/>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55"/>
                <p:cNvSpPr>
                  <a:spLocks/>
                </p:cNvSpPr>
                <p:nvPr/>
              </p:nvSpPr>
              <p:spPr bwMode="auto">
                <a:xfrm>
                  <a:off x="3671" y="3509"/>
                  <a:ext cx="2" cy="1"/>
                </a:xfrm>
                <a:custGeom>
                  <a:avLst/>
                  <a:gdLst>
                    <a:gd name="T0" fmla="*/ 0 w 5"/>
                    <a:gd name="T1" fmla="*/ 0 h 7"/>
                    <a:gd name="T2" fmla="*/ 2 w 5"/>
                    <a:gd name="T3" fmla="*/ 0 h 7"/>
                    <a:gd name="T4" fmla="*/ 2 w 5"/>
                    <a:gd name="T5" fmla="*/ 1 h 7"/>
                    <a:gd name="T6" fmla="*/ 0 w 5"/>
                    <a:gd name="T7" fmla="*/ 1 h 7"/>
                    <a:gd name="T8" fmla="*/ 0 w 5"/>
                    <a:gd name="T9" fmla="*/ 1 h 7"/>
                    <a:gd name="T10" fmla="*/ 0 w 5"/>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1" y="0"/>
                      </a:moveTo>
                      <a:lnTo>
                        <a:pt x="5" y="2"/>
                      </a:lnTo>
                      <a:lnTo>
                        <a:pt x="4" y="7"/>
                      </a:lnTo>
                      <a:lnTo>
                        <a:pt x="0" y="7"/>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56"/>
                <p:cNvSpPr>
                  <a:spLocks/>
                </p:cNvSpPr>
                <p:nvPr/>
              </p:nvSpPr>
              <p:spPr bwMode="auto">
                <a:xfrm>
                  <a:off x="3671" y="3510"/>
                  <a:ext cx="2" cy="4"/>
                </a:xfrm>
                <a:custGeom>
                  <a:avLst/>
                  <a:gdLst>
                    <a:gd name="T0" fmla="*/ 0 w 5"/>
                    <a:gd name="T1" fmla="*/ 0 h 13"/>
                    <a:gd name="T2" fmla="*/ 2 w 5"/>
                    <a:gd name="T3" fmla="*/ 0 h 13"/>
                    <a:gd name="T4" fmla="*/ 2 w 5"/>
                    <a:gd name="T5" fmla="*/ 4 h 13"/>
                    <a:gd name="T6" fmla="*/ 0 w 5"/>
                    <a:gd name="T7" fmla="*/ 4 h 13"/>
                    <a:gd name="T8" fmla="*/ 0 w 5"/>
                    <a:gd name="T9" fmla="*/ 4 h 13"/>
                    <a:gd name="T10" fmla="*/ 0 w 5"/>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3">
                      <a:moveTo>
                        <a:pt x="1" y="0"/>
                      </a:moveTo>
                      <a:lnTo>
                        <a:pt x="5" y="0"/>
                      </a:lnTo>
                      <a:lnTo>
                        <a:pt x="4" y="13"/>
                      </a:lnTo>
                      <a:lnTo>
                        <a:pt x="0" y="13"/>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57"/>
                <p:cNvSpPr>
                  <a:spLocks/>
                </p:cNvSpPr>
                <p:nvPr/>
              </p:nvSpPr>
              <p:spPr bwMode="auto">
                <a:xfrm>
                  <a:off x="3671" y="3514"/>
                  <a:ext cx="3" cy="12"/>
                </a:xfrm>
                <a:custGeom>
                  <a:avLst/>
                  <a:gdLst>
                    <a:gd name="T0" fmla="*/ 0 w 9"/>
                    <a:gd name="T1" fmla="*/ 0 h 51"/>
                    <a:gd name="T2" fmla="*/ 1 w 9"/>
                    <a:gd name="T3" fmla="*/ 0 h 51"/>
                    <a:gd name="T4" fmla="*/ 3 w 9"/>
                    <a:gd name="T5" fmla="*/ 12 h 51"/>
                    <a:gd name="T6" fmla="*/ 2 w 9"/>
                    <a:gd name="T7" fmla="*/ 12 h 51"/>
                    <a:gd name="T8" fmla="*/ 2 w 9"/>
                    <a:gd name="T9" fmla="*/ 12 h 51"/>
                    <a:gd name="T10" fmla="*/ 0 w 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51">
                      <a:moveTo>
                        <a:pt x="0" y="0"/>
                      </a:moveTo>
                      <a:lnTo>
                        <a:pt x="4" y="0"/>
                      </a:lnTo>
                      <a:lnTo>
                        <a:pt x="9" y="49"/>
                      </a:lnTo>
                      <a:lnTo>
                        <a:pt x="5" y="51"/>
                      </a:lnTo>
                      <a:lnTo>
                        <a:pt x="5" y="4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258"/>
                <p:cNvSpPr>
                  <a:spLocks/>
                </p:cNvSpPr>
                <p:nvPr/>
              </p:nvSpPr>
              <p:spPr bwMode="auto">
                <a:xfrm>
                  <a:off x="3673" y="3526"/>
                  <a:ext cx="10" cy="28"/>
                </a:xfrm>
                <a:custGeom>
                  <a:avLst/>
                  <a:gdLst>
                    <a:gd name="T0" fmla="*/ 0 w 30"/>
                    <a:gd name="T1" fmla="*/ 0 h 113"/>
                    <a:gd name="T2" fmla="*/ 1 w 30"/>
                    <a:gd name="T3" fmla="*/ 0 h 113"/>
                    <a:gd name="T4" fmla="*/ 10 w 30"/>
                    <a:gd name="T5" fmla="*/ 28 h 113"/>
                    <a:gd name="T6" fmla="*/ 9 w 30"/>
                    <a:gd name="T7" fmla="*/ 28 h 113"/>
                    <a:gd name="T8" fmla="*/ 9 w 30"/>
                    <a:gd name="T9" fmla="*/ 28 h 113"/>
                    <a:gd name="T10" fmla="*/ 0 w 30"/>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13">
                      <a:moveTo>
                        <a:pt x="0" y="2"/>
                      </a:moveTo>
                      <a:lnTo>
                        <a:pt x="4" y="0"/>
                      </a:lnTo>
                      <a:lnTo>
                        <a:pt x="30" y="112"/>
                      </a:lnTo>
                      <a:lnTo>
                        <a:pt x="27" y="113"/>
                      </a:lnTo>
                      <a:lnTo>
                        <a:pt x="26" y="113"/>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259"/>
                <p:cNvSpPr>
                  <a:spLocks/>
                </p:cNvSpPr>
                <p:nvPr/>
              </p:nvSpPr>
              <p:spPr bwMode="auto">
                <a:xfrm>
                  <a:off x="3682" y="3554"/>
                  <a:ext cx="5" cy="10"/>
                </a:xfrm>
                <a:custGeom>
                  <a:avLst/>
                  <a:gdLst>
                    <a:gd name="T0" fmla="*/ 0 w 16"/>
                    <a:gd name="T1" fmla="*/ 0 h 42"/>
                    <a:gd name="T2" fmla="*/ 1 w 16"/>
                    <a:gd name="T3" fmla="*/ 0 h 42"/>
                    <a:gd name="T4" fmla="*/ 5 w 16"/>
                    <a:gd name="T5" fmla="*/ 10 h 42"/>
                    <a:gd name="T6" fmla="*/ 4 w 16"/>
                    <a:gd name="T7" fmla="*/ 10 h 42"/>
                    <a:gd name="T8" fmla="*/ 4 w 16"/>
                    <a:gd name="T9" fmla="*/ 10 h 42"/>
                    <a:gd name="T10" fmla="*/ 0 w 16"/>
                    <a:gd name="T11" fmla="*/ 0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42">
                      <a:moveTo>
                        <a:pt x="0" y="1"/>
                      </a:moveTo>
                      <a:lnTo>
                        <a:pt x="3" y="0"/>
                      </a:lnTo>
                      <a:lnTo>
                        <a:pt x="16" y="40"/>
                      </a:lnTo>
                      <a:lnTo>
                        <a:pt x="13" y="42"/>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260"/>
                <p:cNvSpPr>
                  <a:spLocks/>
                </p:cNvSpPr>
                <p:nvPr/>
              </p:nvSpPr>
              <p:spPr bwMode="auto">
                <a:xfrm>
                  <a:off x="3686" y="3564"/>
                  <a:ext cx="3" cy="4"/>
                </a:xfrm>
                <a:custGeom>
                  <a:avLst/>
                  <a:gdLst>
                    <a:gd name="T0" fmla="*/ 0 w 10"/>
                    <a:gd name="T1" fmla="*/ 0 h 18"/>
                    <a:gd name="T2" fmla="*/ 1 w 10"/>
                    <a:gd name="T3" fmla="*/ 0 h 18"/>
                    <a:gd name="T4" fmla="*/ 3 w 10"/>
                    <a:gd name="T5" fmla="*/ 4 h 18"/>
                    <a:gd name="T6" fmla="*/ 2 w 10"/>
                    <a:gd name="T7" fmla="*/ 4 h 18"/>
                    <a:gd name="T8" fmla="*/ 2 w 10"/>
                    <a:gd name="T9" fmla="*/ 4 h 18"/>
                    <a:gd name="T10" fmla="*/ 0 w 10"/>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8">
                      <a:moveTo>
                        <a:pt x="0" y="2"/>
                      </a:moveTo>
                      <a:lnTo>
                        <a:pt x="3" y="0"/>
                      </a:lnTo>
                      <a:lnTo>
                        <a:pt x="10" y="16"/>
                      </a:lnTo>
                      <a:lnTo>
                        <a:pt x="8" y="18"/>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261"/>
                <p:cNvSpPr>
                  <a:spLocks/>
                </p:cNvSpPr>
                <p:nvPr/>
              </p:nvSpPr>
              <p:spPr bwMode="auto">
                <a:xfrm>
                  <a:off x="3689" y="3568"/>
                  <a:ext cx="1" cy="1"/>
                </a:xfrm>
                <a:custGeom>
                  <a:avLst/>
                  <a:gdLst>
                    <a:gd name="T0" fmla="*/ 0 w 4"/>
                    <a:gd name="T1" fmla="*/ 1 h 4"/>
                    <a:gd name="T2" fmla="*/ 1 w 4"/>
                    <a:gd name="T3" fmla="*/ 0 h 4"/>
                    <a:gd name="T4" fmla="*/ 1 w 4"/>
                    <a:gd name="T5" fmla="*/ 0 h 4"/>
                    <a:gd name="T6" fmla="*/ 1 w 4"/>
                    <a:gd name="T7" fmla="*/ 0 h 4"/>
                    <a:gd name="T8" fmla="*/ 0 w 4"/>
                    <a:gd name="T9" fmla="*/ 1 h 4"/>
                    <a:gd name="T10" fmla="*/ 0 w 4"/>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0" y="2"/>
                      </a:moveTo>
                      <a:lnTo>
                        <a:pt x="2" y="0"/>
                      </a:lnTo>
                      <a:lnTo>
                        <a:pt x="3" y="1"/>
                      </a:lnTo>
                      <a:lnTo>
                        <a:pt x="4" y="1"/>
                      </a:lnTo>
                      <a:lnTo>
                        <a:pt x="1" y="4"/>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262"/>
                <p:cNvSpPr>
                  <a:spLocks/>
                </p:cNvSpPr>
                <p:nvPr/>
              </p:nvSpPr>
              <p:spPr bwMode="auto">
                <a:xfrm>
                  <a:off x="3689" y="3568"/>
                  <a:ext cx="5" cy="7"/>
                </a:xfrm>
                <a:custGeom>
                  <a:avLst/>
                  <a:gdLst>
                    <a:gd name="T0" fmla="*/ 0 w 15"/>
                    <a:gd name="T1" fmla="*/ 1 h 28"/>
                    <a:gd name="T2" fmla="*/ 1 w 15"/>
                    <a:gd name="T3" fmla="*/ 0 h 28"/>
                    <a:gd name="T4" fmla="*/ 5 w 15"/>
                    <a:gd name="T5" fmla="*/ 6 h 28"/>
                    <a:gd name="T6" fmla="*/ 5 w 15"/>
                    <a:gd name="T7" fmla="*/ 7 h 28"/>
                    <a:gd name="T8" fmla="*/ 4 w 15"/>
                    <a:gd name="T9" fmla="*/ 7 h 28"/>
                    <a:gd name="T10" fmla="*/ 0 w 15"/>
                    <a:gd name="T11" fmla="*/ 1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8">
                      <a:moveTo>
                        <a:pt x="0" y="3"/>
                      </a:moveTo>
                      <a:lnTo>
                        <a:pt x="3" y="0"/>
                      </a:lnTo>
                      <a:lnTo>
                        <a:pt x="15" y="25"/>
                      </a:lnTo>
                      <a:lnTo>
                        <a:pt x="15" y="27"/>
                      </a:lnTo>
                      <a:lnTo>
                        <a:pt x="12" y="28"/>
                      </a:lnTo>
                      <a:lnTo>
                        <a:pt x="0"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263"/>
                <p:cNvSpPr>
                  <a:spLocks/>
                </p:cNvSpPr>
                <p:nvPr/>
              </p:nvSpPr>
              <p:spPr bwMode="auto">
                <a:xfrm>
                  <a:off x="3693" y="3575"/>
                  <a:ext cx="2" cy="4"/>
                </a:xfrm>
                <a:custGeom>
                  <a:avLst/>
                  <a:gdLst>
                    <a:gd name="T0" fmla="*/ 0 w 7"/>
                    <a:gd name="T1" fmla="*/ 0 h 18"/>
                    <a:gd name="T2" fmla="*/ 1 w 7"/>
                    <a:gd name="T3" fmla="*/ 0 h 18"/>
                    <a:gd name="T4" fmla="*/ 2 w 7"/>
                    <a:gd name="T5" fmla="*/ 4 h 18"/>
                    <a:gd name="T6" fmla="*/ 2 w 7"/>
                    <a:gd name="T7" fmla="*/ 4 h 18"/>
                    <a:gd name="T8" fmla="*/ 1 w 7"/>
                    <a:gd name="T9" fmla="*/ 4 h 18"/>
                    <a:gd name="T10" fmla="*/ 0 w 7"/>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8">
                      <a:moveTo>
                        <a:pt x="0" y="1"/>
                      </a:moveTo>
                      <a:lnTo>
                        <a:pt x="3" y="0"/>
                      </a:lnTo>
                      <a:lnTo>
                        <a:pt x="7" y="17"/>
                      </a:lnTo>
                      <a:lnTo>
                        <a:pt x="3" y="18"/>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264"/>
                <p:cNvSpPr>
                  <a:spLocks/>
                </p:cNvSpPr>
                <p:nvPr/>
              </p:nvSpPr>
              <p:spPr bwMode="auto">
                <a:xfrm>
                  <a:off x="3694" y="3579"/>
                  <a:ext cx="3" cy="14"/>
                </a:xfrm>
                <a:custGeom>
                  <a:avLst/>
                  <a:gdLst>
                    <a:gd name="T0" fmla="*/ 0 w 9"/>
                    <a:gd name="T1" fmla="*/ 0 h 57"/>
                    <a:gd name="T2" fmla="*/ 1 w 9"/>
                    <a:gd name="T3" fmla="*/ 0 h 57"/>
                    <a:gd name="T4" fmla="*/ 3 w 9"/>
                    <a:gd name="T5" fmla="*/ 14 h 57"/>
                    <a:gd name="T6" fmla="*/ 2 w 9"/>
                    <a:gd name="T7" fmla="*/ 14 h 57"/>
                    <a:gd name="T8" fmla="*/ 2 w 9"/>
                    <a:gd name="T9" fmla="*/ 14 h 57"/>
                    <a:gd name="T10" fmla="*/ 0 w 9"/>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57">
                      <a:moveTo>
                        <a:pt x="0" y="1"/>
                      </a:moveTo>
                      <a:lnTo>
                        <a:pt x="4" y="0"/>
                      </a:lnTo>
                      <a:lnTo>
                        <a:pt x="9" y="56"/>
                      </a:lnTo>
                      <a:lnTo>
                        <a:pt x="5" y="57"/>
                      </a:lnTo>
                      <a:lnTo>
                        <a:pt x="5" y="56"/>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265"/>
                <p:cNvSpPr>
                  <a:spLocks/>
                </p:cNvSpPr>
                <p:nvPr/>
              </p:nvSpPr>
              <p:spPr bwMode="auto">
                <a:xfrm>
                  <a:off x="3696" y="3593"/>
                  <a:ext cx="4" cy="10"/>
                </a:xfrm>
                <a:custGeom>
                  <a:avLst/>
                  <a:gdLst>
                    <a:gd name="T0" fmla="*/ 0 w 12"/>
                    <a:gd name="T1" fmla="*/ 0 h 41"/>
                    <a:gd name="T2" fmla="*/ 1 w 12"/>
                    <a:gd name="T3" fmla="*/ 0 h 41"/>
                    <a:gd name="T4" fmla="*/ 4 w 12"/>
                    <a:gd name="T5" fmla="*/ 9 h 41"/>
                    <a:gd name="T6" fmla="*/ 3 w 12"/>
                    <a:gd name="T7" fmla="*/ 10 h 41"/>
                    <a:gd name="T8" fmla="*/ 3 w 12"/>
                    <a:gd name="T9" fmla="*/ 10 h 41"/>
                    <a:gd name="T10" fmla="*/ 0 w 12"/>
                    <a:gd name="T11" fmla="*/ 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41">
                      <a:moveTo>
                        <a:pt x="0" y="1"/>
                      </a:moveTo>
                      <a:lnTo>
                        <a:pt x="4" y="0"/>
                      </a:lnTo>
                      <a:lnTo>
                        <a:pt x="12" y="37"/>
                      </a:lnTo>
                      <a:lnTo>
                        <a:pt x="10" y="41"/>
                      </a:lnTo>
                      <a:lnTo>
                        <a:pt x="8" y="39"/>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266"/>
                <p:cNvSpPr>
                  <a:spLocks/>
                </p:cNvSpPr>
                <p:nvPr/>
              </p:nvSpPr>
              <p:spPr bwMode="auto">
                <a:xfrm>
                  <a:off x="3699" y="3602"/>
                  <a:ext cx="2" cy="1"/>
                </a:xfrm>
                <a:custGeom>
                  <a:avLst/>
                  <a:gdLst>
                    <a:gd name="T0" fmla="*/ 0 w 5"/>
                    <a:gd name="T1" fmla="*/ 1 h 4"/>
                    <a:gd name="T2" fmla="*/ 1 w 5"/>
                    <a:gd name="T3" fmla="*/ 0 h 4"/>
                    <a:gd name="T4" fmla="*/ 2 w 5"/>
                    <a:gd name="T5" fmla="*/ 0 h 4"/>
                    <a:gd name="T6" fmla="*/ 2 w 5"/>
                    <a:gd name="T7" fmla="*/ 1 h 4"/>
                    <a:gd name="T8" fmla="*/ 0 w 5"/>
                    <a:gd name="T9" fmla="*/ 1 h 4"/>
                    <a:gd name="T10" fmla="*/ 0 w 5"/>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
                      <a:moveTo>
                        <a:pt x="0" y="4"/>
                      </a:moveTo>
                      <a:lnTo>
                        <a:pt x="2" y="0"/>
                      </a:lnTo>
                      <a:lnTo>
                        <a:pt x="4" y="0"/>
                      </a:lnTo>
                      <a:lnTo>
                        <a:pt x="5" y="2"/>
                      </a:lnTo>
                      <a:lnTo>
                        <a:pt x="1" y="4"/>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67"/>
                <p:cNvSpPr>
                  <a:spLocks/>
                </p:cNvSpPr>
                <p:nvPr/>
              </p:nvSpPr>
              <p:spPr bwMode="auto">
                <a:xfrm>
                  <a:off x="3693" y="3603"/>
                  <a:ext cx="8" cy="32"/>
                </a:xfrm>
                <a:custGeom>
                  <a:avLst/>
                  <a:gdLst>
                    <a:gd name="T0" fmla="*/ 7 w 23"/>
                    <a:gd name="T1" fmla="*/ 0 h 131"/>
                    <a:gd name="T2" fmla="*/ 8 w 23"/>
                    <a:gd name="T3" fmla="*/ 0 h 131"/>
                    <a:gd name="T4" fmla="*/ 1 w 23"/>
                    <a:gd name="T5" fmla="*/ 32 h 131"/>
                    <a:gd name="T6" fmla="*/ 1 w 23"/>
                    <a:gd name="T7" fmla="*/ 32 h 131"/>
                    <a:gd name="T8" fmla="*/ 0 w 23"/>
                    <a:gd name="T9" fmla="*/ 32 h 131"/>
                    <a:gd name="T10" fmla="*/ 7 w 23"/>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31">
                      <a:moveTo>
                        <a:pt x="19" y="2"/>
                      </a:moveTo>
                      <a:lnTo>
                        <a:pt x="23" y="0"/>
                      </a:lnTo>
                      <a:lnTo>
                        <a:pt x="4" y="129"/>
                      </a:lnTo>
                      <a:lnTo>
                        <a:pt x="4" y="131"/>
                      </a:lnTo>
                      <a:lnTo>
                        <a:pt x="0" y="129"/>
                      </a:lnTo>
                      <a:lnTo>
                        <a:pt x="19"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268"/>
                <p:cNvSpPr>
                  <a:spLocks/>
                </p:cNvSpPr>
                <p:nvPr/>
              </p:nvSpPr>
              <p:spPr bwMode="auto">
                <a:xfrm>
                  <a:off x="3690" y="3635"/>
                  <a:ext cx="4" cy="7"/>
                </a:xfrm>
                <a:custGeom>
                  <a:avLst/>
                  <a:gdLst>
                    <a:gd name="T0" fmla="*/ 3 w 12"/>
                    <a:gd name="T1" fmla="*/ 0 h 29"/>
                    <a:gd name="T2" fmla="*/ 4 w 12"/>
                    <a:gd name="T3" fmla="*/ 0 h 29"/>
                    <a:gd name="T4" fmla="*/ 2 w 12"/>
                    <a:gd name="T5" fmla="*/ 7 h 29"/>
                    <a:gd name="T6" fmla="*/ 2 w 12"/>
                    <a:gd name="T7" fmla="*/ 7 h 29"/>
                    <a:gd name="T8" fmla="*/ 0 w 12"/>
                    <a:gd name="T9" fmla="*/ 7 h 29"/>
                    <a:gd name="T10" fmla="*/ 3 w 12"/>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9">
                      <a:moveTo>
                        <a:pt x="8" y="0"/>
                      </a:moveTo>
                      <a:lnTo>
                        <a:pt x="12" y="2"/>
                      </a:lnTo>
                      <a:lnTo>
                        <a:pt x="5" y="29"/>
                      </a:lnTo>
                      <a:lnTo>
                        <a:pt x="0" y="28"/>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69"/>
                <p:cNvSpPr>
                  <a:spLocks/>
                </p:cNvSpPr>
                <p:nvPr/>
              </p:nvSpPr>
              <p:spPr bwMode="auto">
                <a:xfrm>
                  <a:off x="3675" y="3642"/>
                  <a:ext cx="17" cy="42"/>
                </a:xfrm>
                <a:custGeom>
                  <a:avLst/>
                  <a:gdLst>
                    <a:gd name="T0" fmla="*/ 15 w 50"/>
                    <a:gd name="T1" fmla="*/ 0 h 166"/>
                    <a:gd name="T2" fmla="*/ 17 w 50"/>
                    <a:gd name="T3" fmla="*/ 0 h 166"/>
                    <a:gd name="T4" fmla="*/ 1 w 50"/>
                    <a:gd name="T5" fmla="*/ 42 h 166"/>
                    <a:gd name="T6" fmla="*/ 0 w 50"/>
                    <a:gd name="T7" fmla="*/ 42 h 166"/>
                    <a:gd name="T8" fmla="*/ 0 w 50"/>
                    <a:gd name="T9" fmla="*/ 42 h 166"/>
                    <a:gd name="T10" fmla="*/ 15 w 50"/>
                    <a:gd name="T11" fmla="*/ 0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166">
                      <a:moveTo>
                        <a:pt x="45" y="0"/>
                      </a:moveTo>
                      <a:lnTo>
                        <a:pt x="50" y="1"/>
                      </a:lnTo>
                      <a:lnTo>
                        <a:pt x="4" y="166"/>
                      </a:lnTo>
                      <a:lnTo>
                        <a:pt x="0" y="165"/>
                      </a:lnTo>
                      <a:lnTo>
                        <a:pt x="4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270"/>
                <p:cNvSpPr>
                  <a:spLocks/>
                </p:cNvSpPr>
                <p:nvPr/>
              </p:nvSpPr>
              <p:spPr bwMode="auto">
                <a:xfrm>
                  <a:off x="3674" y="3683"/>
                  <a:ext cx="3" cy="7"/>
                </a:xfrm>
                <a:custGeom>
                  <a:avLst/>
                  <a:gdLst>
                    <a:gd name="T0" fmla="*/ 2 w 9"/>
                    <a:gd name="T1" fmla="*/ 0 h 26"/>
                    <a:gd name="T2" fmla="*/ 3 w 9"/>
                    <a:gd name="T3" fmla="*/ 0 h 26"/>
                    <a:gd name="T4" fmla="*/ 1 w 9"/>
                    <a:gd name="T5" fmla="*/ 7 h 26"/>
                    <a:gd name="T6" fmla="*/ 0 w 9"/>
                    <a:gd name="T7" fmla="*/ 7 h 26"/>
                    <a:gd name="T8" fmla="*/ 0 w 9"/>
                    <a:gd name="T9" fmla="*/ 7 h 26"/>
                    <a:gd name="T10" fmla="*/ 2 w 9"/>
                    <a:gd name="T11" fmla="*/ 0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26">
                      <a:moveTo>
                        <a:pt x="5" y="0"/>
                      </a:moveTo>
                      <a:lnTo>
                        <a:pt x="9" y="1"/>
                      </a:lnTo>
                      <a:lnTo>
                        <a:pt x="4" y="26"/>
                      </a:lnTo>
                      <a:lnTo>
                        <a:pt x="0" y="25"/>
                      </a:lnTo>
                      <a:lnTo>
                        <a:pt x="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271"/>
                <p:cNvSpPr>
                  <a:spLocks/>
                </p:cNvSpPr>
                <p:nvPr/>
              </p:nvSpPr>
              <p:spPr bwMode="auto">
                <a:xfrm>
                  <a:off x="3663" y="3689"/>
                  <a:ext cx="12" cy="41"/>
                </a:xfrm>
                <a:custGeom>
                  <a:avLst/>
                  <a:gdLst>
                    <a:gd name="T0" fmla="*/ 11 w 35"/>
                    <a:gd name="T1" fmla="*/ 0 h 162"/>
                    <a:gd name="T2" fmla="*/ 12 w 35"/>
                    <a:gd name="T3" fmla="*/ 0 h 162"/>
                    <a:gd name="T4" fmla="*/ 1 w 35"/>
                    <a:gd name="T5" fmla="*/ 41 h 162"/>
                    <a:gd name="T6" fmla="*/ 0 w 35"/>
                    <a:gd name="T7" fmla="*/ 41 h 162"/>
                    <a:gd name="T8" fmla="*/ 0 w 35"/>
                    <a:gd name="T9" fmla="*/ 41 h 162"/>
                    <a:gd name="T10" fmla="*/ 11 w 35"/>
                    <a:gd name="T11" fmla="*/ 0 h 1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162">
                      <a:moveTo>
                        <a:pt x="31" y="0"/>
                      </a:moveTo>
                      <a:lnTo>
                        <a:pt x="35" y="1"/>
                      </a:lnTo>
                      <a:lnTo>
                        <a:pt x="4" y="161"/>
                      </a:lnTo>
                      <a:lnTo>
                        <a:pt x="1" y="162"/>
                      </a:lnTo>
                      <a:lnTo>
                        <a:pt x="0" y="161"/>
                      </a:lnTo>
                      <a:lnTo>
                        <a:pt x="3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272"/>
                <p:cNvSpPr>
                  <a:spLocks/>
                </p:cNvSpPr>
                <p:nvPr/>
              </p:nvSpPr>
              <p:spPr bwMode="auto">
                <a:xfrm>
                  <a:off x="3664" y="3730"/>
                  <a:ext cx="5" cy="4"/>
                </a:xfrm>
                <a:custGeom>
                  <a:avLst/>
                  <a:gdLst>
                    <a:gd name="T0" fmla="*/ 0 w 15"/>
                    <a:gd name="T1" fmla="*/ 0 h 16"/>
                    <a:gd name="T2" fmla="*/ 1 w 15"/>
                    <a:gd name="T3" fmla="*/ 0 h 16"/>
                    <a:gd name="T4" fmla="*/ 5 w 15"/>
                    <a:gd name="T5" fmla="*/ 3 h 16"/>
                    <a:gd name="T6" fmla="*/ 5 w 15"/>
                    <a:gd name="T7" fmla="*/ 4 h 16"/>
                    <a:gd name="T8" fmla="*/ 3 w 15"/>
                    <a:gd name="T9" fmla="*/ 4 h 16"/>
                    <a:gd name="T10" fmla="*/ 0 w 15"/>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6">
                      <a:moveTo>
                        <a:pt x="0" y="1"/>
                      </a:moveTo>
                      <a:lnTo>
                        <a:pt x="3" y="0"/>
                      </a:lnTo>
                      <a:lnTo>
                        <a:pt x="14" y="13"/>
                      </a:lnTo>
                      <a:lnTo>
                        <a:pt x="15" y="14"/>
                      </a:lnTo>
                      <a:lnTo>
                        <a:pt x="10" y="16"/>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73"/>
                <p:cNvSpPr>
                  <a:spLocks/>
                </p:cNvSpPr>
                <p:nvPr/>
              </p:nvSpPr>
              <p:spPr bwMode="auto">
                <a:xfrm>
                  <a:off x="3667" y="3733"/>
                  <a:ext cx="2" cy="3"/>
                </a:xfrm>
                <a:custGeom>
                  <a:avLst/>
                  <a:gdLst>
                    <a:gd name="T0" fmla="*/ 0 w 5"/>
                    <a:gd name="T1" fmla="*/ 1 h 12"/>
                    <a:gd name="T2" fmla="*/ 2 w 5"/>
                    <a:gd name="T3" fmla="*/ 0 h 12"/>
                    <a:gd name="T4" fmla="*/ 2 w 5"/>
                    <a:gd name="T5" fmla="*/ 3 h 12"/>
                    <a:gd name="T6" fmla="*/ 2 w 5"/>
                    <a:gd name="T7" fmla="*/ 3 h 12"/>
                    <a:gd name="T8" fmla="*/ 0 w 5"/>
                    <a:gd name="T9" fmla="*/ 3 h 12"/>
                    <a:gd name="T10" fmla="*/ 0 w 5"/>
                    <a:gd name="T11" fmla="*/ 1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2">
                      <a:moveTo>
                        <a:pt x="0" y="2"/>
                      </a:moveTo>
                      <a:lnTo>
                        <a:pt x="5" y="0"/>
                      </a:lnTo>
                      <a:lnTo>
                        <a:pt x="5" y="12"/>
                      </a:lnTo>
                      <a:lnTo>
                        <a:pt x="0" y="12"/>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274"/>
                <p:cNvSpPr>
                  <a:spLocks/>
                </p:cNvSpPr>
                <p:nvPr/>
              </p:nvSpPr>
              <p:spPr bwMode="auto">
                <a:xfrm>
                  <a:off x="3667" y="3736"/>
                  <a:ext cx="2" cy="3"/>
                </a:xfrm>
                <a:custGeom>
                  <a:avLst/>
                  <a:gdLst>
                    <a:gd name="T0" fmla="*/ 0 w 6"/>
                    <a:gd name="T1" fmla="*/ 0 h 12"/>
                    <a:gd name="T2" fmla="*/ 2 w 6"/>
                    <a:gd name="T3" fmla="*/ 0 h 12"/>
                    <a:gd name="T4" fmla="*/ 2 w 6"/>
                    <a:gd name="T5" fmla="*/ 3 h 12"/>
                    <a:gd name="T6" fmla="*/ 2 w 6"/>
                    <a:gd name="T7" fmla="*/ 3 h 12"/>
                    <a:gd name="T8" fmla="*/ 0 w 6"/>
                    <a:gd name="T9" fmla="*/ 3 h 12"/>
                    <a:gd name="T10" fmla="*/ 0 w 6"/>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2">
                      <a:moveTo>
                        <a:pt x="1" y="0"/>
                      </a:moveTo>
                      <a:lnTo>
                        <a:pt x="6" y="0"/>
                      </a:lnTo>
                      <a:lnTo>
                        <a:pt x="5" y="12"/>
                      </a:lnTo>
                      <a:lnTo>
                        <a:pt x="0" y="12"/>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275"/>
                <p:cNvSpPr>
                  <a:spLocks/>
                </p:cNvSpPr>
                <p:nvPr/>
              </p:nvSpPr>
              <p:spPr bwMode="auto">
                <a:xfrm>
                  <a:off x="3666" y="3739"/>
                  <a:ext cx="2" cy="4"/>
                </a:xfrm>
                <a:custGeom>
                  <a:avLst/>
                  <a:gdLst>
                    <a:gd name="T0" fmla="*/ 1 w 7"/>
                    <a:gd name="T1" fmla="*/ 0 h 15"/>
                    <a:gd name="T2" fmla="*/ 2 w 7"/>
                    <a:gd name="T3" fmla="*/ 0 h 15"/>
                    <a:gd name="T4" fmla="*/ 1 w 7"/>
                    <a:gd name="T5" fmla="*/ 3 h 15"/>
                    <a:gd name="T6" fmla="*/ 1 w 7"/>
                    <a:gd name="T7" fmla="*/ 4 h 15"/>
                    <a:gd name="T8" fmla="*/ 0 w 7"/>
                    <a:gd name="T9" fmla="*/ 3 h 15"/>
                    <a:gd name="T10" fmla="*/ 1 w 7"/>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5">
                      <a:moveTo>
                        <a:pt x="2" y="0"/>
                      </a:moveTo>
                      <a:lnTo>
                        <a:pt x="7" y="0"/>
                      </a:lnTo>
                      <a:lnTo>
                        <a:pt x="4" y="13"/>
                      </a:lnTo>
                      <a:lnTo>
                        <a:pt x="4" y="15"/>
                      </a:lnTo>
                      <a:lnTo>
                        <a:pt x="0" y="13"/>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276"/>
                <p:cNvSpPr>
                  <a:spLocks/>
                </p:cNvSpPr>
                <p:nvPr/>
              </p:nvSpPr>
              <p:spPr bwMode="auto">
                <a:xfrm>
                  <a:off x="3658" y="3743"/>
                  <a:ext cx="9" cy="33"/>
                </a:xfrm>
                <a:custGeom>
                  <a:avLst/>
                  <a:gdLst>
                    <a:gd name="T0" fmla="*/ 8 w 28"/>
                    <a:gd name="T1" fmla="*/ 0 h 134"/>
                    <a:gd name="T2" fmla="*/ 9 w 28"/>
                    <a:gd name="T3" fmla="*/ 0 h 134"/>
                    <a:gd name="T4" fmla="*/ 1 w 28"/>
                    <a:gd name="T5" fmla="*/ 33 h 134"/>
                    <a:gd name="T6" fmla="*/ 1 w 28"/>
                    <a:gd name="T7" fmla="*/ 33 h 134"/>
                    <a:gd name="T8" fmla="*/ 0 w 28"/>
                    <a:gd name="T9" fmla="*/ 33 h 134"/>
                    <a:gd name="T10" fmla="*/ 8 w 28"/>
                    <a:gd name="T11" fmla="*/ 0 h 1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34">
                      <a:moveTo>
                        <a:pt x="24" y="0"/>
                      </a:moveTo>
                      <a:lnTo>
                        <a:pt x="28" y="2"/>
                      </a:lnTo>
                      <a:lnTo>
                        <a:pt x="3" y="134"/>
                      </a:lnTo>
                      <a:lnTo>
                        <a:pt x="2" y="134"/>
                      </a:lnTo>
                      <a:lnTo>
                        <a:pt x="0" y="132"/>
                      </a:lnTo>
                      <a:lnTo>
                        <a:pt x="2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277"/>
                <p:cNvSpPr>
                  <a:spLocks/>
                </p:cNvSpPr>
                <p:nvPr/>
              </p:nvSpPr>
              <p:spPr bwMode="auto">
                <a:xfrm>
                  <a:off x="3657" y="3775"/>
                  <a:ext cx="2" cy="1"/>
                </a:xfrm>
                <a:custGeom>
                  <a:avLst/>
                  <a:gdLst>
                    <a:gd name="T0" fmla="*/ 1 w 4"/>
                    <a:gd name="T1" fmla="*/ 0 h 4"/>
                    <a:gd name="T2" fmla="*/ 2 w 4"/>
                    <a:gd name="T3" fmla="*/ 1 h 4"/>
                    <a:gd name="T4" fmla="*/ 2 w 4"/>
                    <a:gd name="T5" fmla="*/ 1 h 4"/>
                    <a:gd name="T6" fmla="*/ 0 w 4"/>
                    <a:gd name="T7" fmla="*/ 1 h 4"/>
                    <a:gd name="T8" fmla="*/ 1 w 4"/>
                    <a:gd name="T9" fmla="*/ 0 h 4"/>
                    <a:gd name="T10" fmla="*/ 1 w 4"/>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2" y="0"/>
                      </a:moveTo>
                      <a:lnTo>
                        <a:pt x="4" y="2"/>
                      </a:lnTo>
                      <a:lnTo>
                        <a:pt x="4" y="4"/>
                      </a:lnTo>
                      <a:lnTo>
                        <a:pt x="0" y="2"/>
                      </a:lnTo>
                      <a:lnTo>
                        <a:pt x="1" y="1"/>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278"/>
                <p:cNvSpPr>
                  <a:spLocks/>
                </p:cNvSpPr>
                <p:nvPr/>
              </p:nvSpPr>
              <p:spPr bwMode="auto">
                <a:xfrm>
                  <a:off x="3657" y="3776"/>
                  <a:ext cx="2" cy="2"/>
                </a:xfrm>
                <a:custGeom>
                  <a:avLst/>
                  <a:gdLst>
                    <a:gd name="T0" fmla="*/ 0 w 5"/>
                    <a:gd name="T1" fmla="*/ 0 h 10"/>
                    <a:gd name="T2" fmla="*/ 2 w 5"/>
                    <a:gd name="T3" fmla="*/ 0 h 10"/>
                    <a:gd name="T4" fmla="*/ 1 w 5"/>
                    <a:gd name="T5" fmla="*/ 2 h 10"/>
                    <a:gd name="T6" fmla="*/ 1 w 5"/>
                    <a:gd name="T7" fmla="*/ 2 h 10"/>
                    <a:gd name="T8" fmla="*/ 0 w 5"/>
                    <a:gd name="T9" fmla="*/ 1 h 10"/>
                    <a:gd name="T10" fmla="*/ 0 w 5"/>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0">
                      <a:moveTo>
                        <a:pt x="1" y="0"/>
                      </a:moveTo>
                      <a:lnTo>
                        <a:pt x="5" y="2"/>
                      </a:lnTo>
                      <a:lnTo>
                        <a:pt x="3" y="10"/>
                      </a:lnTo>
                      <a:lnTo>
                        <a:pt x="0" y="7"/>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279"/>
                <p:cNvSpPr>
                  <a:spLocks/>
                </p:cNvSpPr>
                <p:nvPr/>
              </p:nvSpPr>
              <p:spPr bwMode="auto">
                <a:xfrm>
                  <a:off x="3654" y="3778"/>
                  <a:ext cx="4" cy="4"/>
                </a:xfrm>
                <a:custGeom>
                  <a:avLst/>
                  <a:gdLst>
                    <a:gd name="T0" fmla="*/ 3 w 11"/>
                    <a:gd name="T1" fmla="*/ 0 h 17"/>
                    <a:gd name="T2" fmla="*/ 4 w 11"/>
                    <a:gd name="T3" fmla="*/ 1 h 17"/>
                    <a:gd name="T4" fmla="*/ 1 w 11"/>
                    <a:gd name="T5" fmla="*/ 4 h 17"/>
                    <a:gd name="T6" fmla="*/ 0 w 11"/>
                    <a:gd name="T7" fmla="*/ 4 h 17"/>
                    <a:gd name="T8" fmla="*/ 0 w 11"/>
                    <a:gd name="T9" fmla="*/ 4 h 17"/>
                    <a:gd name="T10" fmla="*/ 3 w 11"/>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7">
                      <a:moveTo>
                        <a:pt x="8" y="0"/>
                      </a:moveTo>
                      <a:lnTo>
                        <a:pt x="11" y="3"/>
                      </a:lnTo>
                      <a:lnTo>
                        <a:pt x="3" y="17"/>
                      </a:lnTo>
                      <a:lnTo>
                        <a:pt x="0" y="15"/>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280"/>
                <p:cNvSpPr>
                  <a:spLocks/>
                </p:cNvSpPr>
                <p:nvPr/>
              </p:nvSpPr>
              <p:spPr bwMode="auto">
                <a:xfrm>
                  <a:off x="3650" y="3781"/>
                  <a:ext cx="5" cy="7"/>
                </a:xfrm>
                <a:custGeom>
                  <a:avLst/>
                  <a:gdLst>
                    <a:gd name="T0" fmla="*/ 4 w 15"/>
                    <a:gd name="T1" fmla="*/ 0 h 28"/>
                    <a:gd name="T2" fmla="*/ 5 w 15"/>
                    <a:gd name="T3" fmla="*/ 1 h 28"/>
                    <a:gd name="T4" fmla="*/ 1 w 15"/>
                    <a:gd name="T5" fmla="*/ 7 h 28"/>
                    <a:gd name="T6" fmla="*/ 0 w 15"/>
                    <a:gd name="T7" fmla="*/ 6 h 28"/>
                    <a:gd name="T8" fmla="*/ 0 w 15"/>
                    <a:gd name="T9" fmla="*/ 6 h 28"/>
                    <a:gd name="T10" fmla="*/ 4 w 15"/>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8">
                      <a:moveTo>
                        <a:pt x="12" y="0"/>
                      </a:moveTo>
                      <a:lnTo>
                        <a:pt x="15" y="2"/>
                      </a:lnTo>
                      <a:lnTo>
                        <a:pt x="3" y="28"/>
                      </a:lnTo>
                      <a:lnTo>
                        <a:pt x="0" y="25"/>
                      </a:lnTo>
                      <a:lnTo>
                        <a:pt x="1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281"/>
                <p:cNvSpPr>
                  <a:spLocks/>
                </p:cNvSpPr>
                <p:nvPr/>
              </p:nvSpPr>
              <p:spPr bwMode="auto">
                <a:xfrm>
                  <a:off x="3639" y="3788"/>
                  <a:ext cx="12" cy="23"/>
                </a:xfrm>
                <a:custGeom>
                  <a:avLst/>
                  <a:gdLst>
                    <a:gd name="T0" fmla="*/ 11 w 37"/>
                    <a:gd name="T1" fmla="*/ 0 h 93"/>
                    <a:gd name="T2" fmla="*/ 12 w 37"/>
                    <a:gd name="T3" fmla="*/ 1 h 93"/>
                    <a:gd name="T4" fmla="*/ 1 w 37"/>
                    <a:gd name="T5" fmla="*/ 23 h 93"/>
                    <a:gd name="T6" fmla="*/ 1 w 37"/>
                    <a:gd name="T7" fmla="*/ 23 h 93"/>
                    <a:gd name="T8" fmla="*/ 0 w 37"/>
                    <a:gd name="T9" fmla="*/ 22 h 93"/>
                    <a:gd name="T10" fmla="*/ 11 w 37"/>
                    <a:gd name="T11" fmla="*/ 0 h 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93">
                      <a:moveTo>
                        <a:pt x="34" y="0"/>
                      </a:moveTo>
                      <a:lnTo>
                        <a:pt x="37" y="3"/>
                      </a:lnTo>
                      <a:lnTo>
                        <a:pt x="3" y="92"/>
                      </a:lnTo>
                      <a:lnTo>
                        <a:pt x="2" y="93"/>
                      </a:lnTo>
                      <a:lnTo>
                        <a:pt x="0" y="89"/>
                      </a:lnTo>
                      <a:lnTo>
                        <a:pt x="3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282"/>
                <p:cNvSpPr>
                  <a:spLocks/>
                </p:cNvSpPr>
                <p:nvPr/>
              </p:nvSpPr>
              <p:spPr bwMode="auto">
                <a:xfrm>
                  <a:off x="3635" y="3810"/>
                  <a:ext cx="5" cy="2"/>
                </a:xfrm>
                <a:custGeom>
                  <a:avLst/>
                  <a:gdLst>
                    <a:gd name="T0" fmla="*/ 4 w 13"/>
                    <a:gd name="T1" fmla="*/ 0 h 7"/>
                    <a:gd name="T2" fmla="*/ 5 w 13"/>
                    <a:gd name="T3" fmla="*/ 1 h 7"/>
                    <a:gd name="T4" fmla="*/ 2 w 13"/>
                    <a:gd name="T5" fmla="*/ 2 h 7"/>
                    <a:gd name="T6" fmla="*/ 0 w 13"/>
                    <a:gd name="T7" fmla="*/ 1 h 7"/>
                    <a:gd name="T8" fmla="*/ 1 w 13"/>
                    <a:gd name="T9" fmla="*/ 1 h 7"/>
                    <a:gd name="T10" fmla="*/ 4 w 13"/>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7">
                      <a:moveTo>
                        <a:pt x="11" y="0"/>
                      </a:moveTo>
                      <a:lnTo>
                        <a:pt x="13" y="4"/>
                      </a:lnTo>
                      <a:lnTo>
                        <a:pt x="4" y="7"/>
                      </a:lnTo>
                      <a:lnTo>
                        <a:pt x="0" y="5"/>
                      </a:lnTo>
                      <a:lnTo>
                        <a:pt x="2" y="3"/>
                      </a:lnTo>
                      <a:lnTo>
                        <a:pt x="1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83"/>
                <p:cNvSpPr>
                  <a:spLocks/>
                </p:cNvSpPr>
                <p:nvPr/>
              </p:nvSpPr>
              <p:spPr bwMode="auto">
                <a:xfrm>
                  <a:off x="3635" y="3811"/>
                  <a:ext cx="2" cy="3"/>
                </a:xfrm>
                <a:custGeom>
                  <a:avLst/>
                  <a:gdLst>
                    <a:gd name="T0" fmla="*/ 0 w 4"/>
                    <a:gd name="T1" fmla="*/ 0 h 11"/>
                    <a:gd name="T2" fmla="*/ 2 w 4"/>
                    <a:gd name="T3" fmla="*/ 1 h 11"/>
                    <a:gd name="T4" fmla="*/ 2 w 4"/>
                    <a:gd name="T5" fmla="*/ 3 h 11"/>
                    <a:gd name="T6" fmla="*/ 2 w 4"/>
                    <a:gd name="T7" fmla="*/ 3 h 11"/>
                    <a:gd name="T8" fmla="*/ 0 w 4"/>
                    <a:gd name="T9" fmla="*/ 3 h 11"/>
                    <a:gd name="T10" fmla="*/ 0 w 4"/>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1">
                      <a:moveTo>
                        <a:pt x="0" y="0"/>
                      </a:moveTo>
                      <a:lnTo>
                        <a:pt x="4" y="2"/>
                      </a:lnTo>
                      <a:lnTo>
                        <a:pt x="4" y="10"/>
                      </a:lnTo>
                      <a:lnTo>
                        <a:pt x="4" y="11"/>
                      </a:lnTo>
                      <a:lnTo>
                        <a:pt x="0" y="1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84"/>
                <p:cNvSpPr>
                  <a:spLocks/>
                </p:cNvSpPr>
                <p:nvPr/>
              </p:nvSpPr>
              <p:spPr bwMode="auto">
                <a:xfrm>
                  <a:off x="3635" y="3814"/>
                  <a:ext cx="2" cy="3"/>
                </a:xfrm>
                <a:custGeom>
                  <a:avLst/>
                  <a:gdLst>
                    <a:gd name="T0" fmla="*/ 1 w 6"/>
                    <a:gd name="T1" fmla="*/ 0 h 14"/>
                    <a:gd name="T2" fmla="*/ 2 w 6"/>
                    <a:gd name="T3" fmla="*/ 0 h 14"/>
                    <a:gd name="T4" fmla="*/ 1 w 6"/>
                    <a:gd name="T5" fmla="*/ 3 h 14"/>
                    <a:gd name="T6" fmla="*/ 1 w 6"/>
                    <a:gd name="T7" fmla="*/ 3 h 14"/>
                    <a:gd name="T8" fmla="*/ 0 w 6"/>
                    <a:gd name="T9" fmla="*/ 2 h 14"/>
                    <a:gd name="T10" fmla="*/ 1 w 6"/>
                    <a:gd name="T11" fmla="*/ 0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4">
                      <a:moveTo>
                        <a:pt x="2" y="0"/>
                      </a:moveTo>
                      <a:lnTo>
                        <a:pt x="6" y="1"/>
                      </a:lnTo>
                      <a:lnTo>
                        <a:pt x="3" y="14"/>
                      </a:lnTo>
                      <a:lnTo>
                        <a:pt x="2" y="14"/>
                      </a:lnTo>
                      <a:lnTo>
                        <a:pt x="0" y="11"/>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85"/>
                <p:cNvSpPr>
                  <a:spLocks/>
                </p:cNvSpPr>
                <p:nvPr/>
              </p:nvSpPr>
              <p:spPr bwMode="auto">
                <a:xfrm>
                  <a:off x="3631" y="3817"/>
                  <a:ext cx="4" cy="4"/>
                </a:xfrm>
                <a:custGeom>
                  <a:avLst/>
                  <a:gdLst>
                    <a:gd name="T0" fmla="*/ 3 w 14"/>
                    <a:gd name="T1" fmla="*/ 0 h 19"/>
                    <a:gd name="T2" fmla="*/ 4 w 14"/>
                    <a:gd name="T3" fmla="*/ 1 h 19"/>
                    <a:gd name="T4" fmla="*/ 1 w 14"/>
                    <a:gd name="T5" fmla="*/ 4 h 19"/>
                    <a:gd name="T6" fmla="*/ 0 w 14"/>
                    <a:gd name="T7" fmla="*/ 3 h 19"/>
                    <a:gd name="T8" fmla="*/ 0 w 14"/>
                    <a:gd name="T9" fmla="*/ 3 h 19"/>
                    <a:gd name="T10" fmla="*/ 3 w 14"/>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9">
                      <a:moveTo>
                        <a:pt x="12" y="0"/>
                      </a:moveTo>
                      <a:lnTo>
                        <a:pt x="14" y="3"/>
                      </a:lnTo>
                      <a:lnTo>
                        <a:pt x="2" y="19"/>
                      </a:lnTo>
                      <a:lnTo>
                        <a:pt x="0" y="16"/>
                      </a:lnTo>
                      <a:lnTo>
                        <a:pt x="1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86"/>
                <p:cNvSpPr>
                  <a:spLocks/>
                </p:cNvSpPr>
                <p:nvPr/>
              </p:nvSpPr>
              <p:spPr bwMode="auto">
                <a:xfrm>
                  <a:off x="3621" y="3821"/>
                  <a:ext cx="10" cy="11"/>
                </a:xfrm>
                <a:custGeom>
                  <a:avLst/>
                  <a:gdLst>
                    <a:gd name="T0" fmla="*/ 9 w 30"/>
                    <a:gd name="T1" fmla="*/ 0 h 47"/>
                    <a:gd name="T2" fmla="*/ 10 w 30"/>
                    <a:gd name="T3" fmla="*/ 1 h 47"/>
                    <a:gd name="T4" fmla="*/ 1 w 30"/>
                    <a:gd name="T5" fmla="*/ 11 h 47"/>
                    <a:gd name="T6" fmla="*/ 0 w 30"/>
                    <a:gd name="T7" fmla="*/ 11 h 47"/>
                    <a:gd name="T8" fmla="*/ 0 w 30"/>
                    <a:gd name="T9" fmla="*/ 10 h 47"/>
                    <a:gd name="T10" fmla="*/ 9 w 30"/>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47">
                      <a:moveTo>
                        <a:pt x="28" y="0"/>
                      </a:moveTo>
                      <a:lnTo>
                        <a:pt x="30" y="3"/>
                      </a:lnTo>
                      <a:lnTo>
                        <a:pt x="4" y="47"/>
                      </a:lnTo>
                      <a:lnTo>
                        <a:pt x="0" y="46"/>
                      </a:lnTo>
                      <a:lnTo>
                        <a:pt x="1" y="44"/>
                      </a:lnTo>
                      <a:lnTo>
                        <a:pt x="2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87"/>
                <p:cNvSpPr>
                  <a:spLocks/>
                </p:cNvSpPr>
                <p:nvPr/>
              </p:nvSpPr>
              <p:spPr bwMode="auto">
                <a:xfrm>
                  <a:off x="3621" y="3832"/>
                  <a:ext cx="2" cy="2"/>
                </a:xfrm>
                <a:custGeom>
                  <a:avLst/>
                  <a:gdLst>
                    <a:gd name="T0" fmla="*/ 0 w 4"/>
                    <a:gd name="T1" fmla="*/ 0 h 6"/>
                    <a:gd name="T2" fmla="*/ 2 w 4"/>
                    <a:gd name="T3" fmla="*/ 0 h 6"/>
                    <a:gd name="T4" fmla="*/ 2 w 4"/>
                    <a:gd name="T5" fmla="*/ 2 h 6"/>
                    <a:gd name="T6" fmla="*/ 1 w 4"/>
                    <a:gd name="T7" fmla="*/ 2 h 6"/>
                    <a:gd name="T8" fmla="*/ 0 w 4"/>
                    <a:gd name="T9" fmla="*/ 1 h 6"/>
                    <a:gd name="T10" fmla="*/ 0 w 4"/>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
                      <a:moveTo>
                        <a:pt x="0" y="0"/>
                      </a:moveTo>
                      <a:lnTo>
                        <a:pt x="4" y="1"/>
                      </a:lnTo>
                      <a:lnTo>
                        <a:pt x="3" y="6"/>
                      </a:lnTo>
                      <a:lnTo>
                        <a:pt x="2" y="6"/>
                      </a:lnTo>
                      <a:lnTo>
                        <a:pt x="0" y="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288"/>
                <p:cNvSpPr>
                  <a:spLocks/>
                </p:cNvSpPr>
                <p:nvPr/>
              </p:nvSpPr>
              <p:spPr bwMode="auto">
                <a:xfrm>
                  <a:off x="3619" y="3833"/>
                  <a:ext cx="3" cy="3"/>
                </a:xfrm>
                <a:custGeom>
                  <a:avLst/>
                  <a:gdLst>
                    <a:gd name="T0" fmla="*/ 2 w 10"/>
                    <a:gd name="T1" fmla="*/ 0 h 13"/>
                    <a:gd name="T2" fmla="*/ 3 w 10"/>
                    <a:gd name="T3" fmla="*/ 0 h 13"/>
                    <a:gd name="T4" fmla="*/ 1 w 10"/>
                    <a:gd name="T5" fmla="*/ 3 h 13"/>
                    <a:gd name="T6" fmla="*/ 0 w 10"/>
                    <a:gd name="T7" fmla="*/ 2 h 13"/>
                    <a:gd name="T8" fmla="*/ 0 w 10"/>
                    <a:gd name="T9" fmla="*/ 2 h 13"/>
                    <a:gd name="T10" fmla="*/ 2 w 10"/>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3">
                      <a:moveTo>
                        <a:pt x="8" y="0"/>
                      </a:moveTo>
                      <a:lnTo>
                        <a:pt x="10" y="2"/>
                      </a:lnTo>
                      <a:lnTo>
                        <a:pt x="4" y="13"/>
                      </a:lnTo>
                      <a:lnTo>
                        <a:pt x="0" y="10"/>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289"/>
                <p:cNvSpPr>
                  <a:spLocks/>
                </p:cNvSpPr>
                <p:nvPr/>
              </p:nvSpPr>
              <p:spPr bwMode="auto">
                <a:xfrm>
                  <a:off x="3618" y="3836"/>
                  <a:ext cx="2" cy="1"/>
                </a:xfrm>
                <a:custGeom>
                  <a:avLst/>
                  <a:gdLst>
                    <a:gd name="T0" fmla="*/ 1 w 6"/>
                    <a:gd name="T1" fmla="*/ 0 h 7"/>
                    <a:gd name="T2" fmla="*/ 2 w 6"/>
                    <a:gd name="T3" fmla="*/ 0 h 7"/>
                    <a:gd name="T4" fmla="*/ 1 w 6"/>
                    <a:gd name="T5" fmla="*/ 1 h 7"/>
                    <a:gd name="T6" fmla="*/ 0 w 6"/>
                    <a:gd name="T7" fmla="*/ 1 h 7"/>
                    <a:gd name="T8" fmla="*/ 0 w 6"/>
                    <a:gd name="T9" fmla="*/ 1 h 7"/>
                    <a:gd name="T10" fmla="*/ 1 w 6"/>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7">
                      <a:moveTo>
                        <a:pt x="2" y="0"/>
                      </a:moveTo>
                      <a:lnTo>
                        <a:pt x="6" y="3"/>
                      </a:lnTo>
                      <a:lnTo>
                        <a:pt x="3" y="7"/>
                      </a:lnTo>
                      <a:lnTo>
                        <a:pt x="0" y="4"/>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290"/>
                <p:cNvSpPr>
                  <a:spLocks/>
                </p:cNvSpPr>
                <p:nvPr/>
              </p:nvSpPr>
              <p:spPr bwMode="auto">
                <a:xfrm>
                  <a:off x="3610" y="3837"/>
                  <a:ext cx="9" cy="15"/>
                </a:xfrm>
                <a:custGeom>
                  <a:avLst/>
                  <a:gdLst>
                    <a:gd name="T0" fmla="*/ 8 w 26"/>
                    <a:gd name="T1" fmla="*/ 0 h 64"/>
                    <a:gd name="T2" fmla="*/ 9 w 26"/>
                    <a:gd name="T3" fmla="*/ 1 h 64"/>
                    <a:gd name="T4" fmla="*/ 1 w 26"/>
                    <a:gd name="T5" fmla="*/ 15 h 64"/>
                    <a:gd name="T6" fmla="*/ 1 w 26"/>
                    <a:gd name="T7" fmla="*/ 15 h 64"/>
                    <a:gd name="T8" fmla="*/ 0 w 26"/>
                    <a:gd name="T9" fmla="*/ 14 h 64"/>
                    <a:gd name="T10" fmla="*/ 8 w 26"/>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64">
                      <a:moveTo>
                        <a:pt x="23" y="0"/>
                      </a:moveTo>
                      <a:lnTo>
                        <a:pt x="26" y="3"/>
                      </a:lnTo>
                      <a:lnTo>
                        <a:pt x="3" y="63"/>
                      </a:lnTo>
                      <a:lnTo>
                        <a:pt x="2" y="64"/>
                      </a:lnTo>
                      <a:lnTo>
                        <a:pt x="0" y="60"/>
                      </a:lnTo>
                      <a:lnTo>
                        <a:pt x="2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291"/>
                <p:cNvSpPr>
                  <a:spLocks/>
                </p:cNvSpPr>
                <p:nvPr/>
              </p:nvSpPr>
              <p:spPr bwMode="auto">
                <a:xfrm>
                  <a:off x="3610" y="3851"/>
                  <a:ext cx="1" cy="2"/>
                </a:xfrm>
                <a:custGeom>
                  <a:avLst/>
                  <a:gdLst>
                    <a:gd name="T0" fmla="*/ 1 w 4"/>
                    <a:gd name="T1" fmla="*/ 0 h 5"/>
                    <a:gd name="T2" fmla="*/ 1 w 4"/>
                    <a:gd name="T3" fmla="*/ 2 h 5"/>
                    <a:gd name="T4" fmla="*/ 1 w 4"/>
                    <a:gd name="T5" fmla="*/ 2 h 5"/>
                    <a:gd name="T6" fmla="*/ 0 w 4"/>
                    <a:gd name="T7" fmla="*/ 0 h 5"/>
                    <a:gd name="T8" fmla="*/ 0 w 4"/>
                    <a:gd name="T9" fmla="*/ 0 h 5"/>
                    <a:gd name="T10" fmla="*/ 1 w 4"/>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2" y="0"/>
                      </a:moveTo>
                      <a:lnTo>
                        <a:pt x="4" y="4"/>
                      </a:lnTo>
                      <a:lnTo>
                        <a:pt x="2" y="5"/>
                      </a:lnTo>
                      <a:lnTo>
                        <a:pt x="0" y="1"/>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292"/>
                <p:cNvSpPr>
                  <a:spLocks/>
                </p:cNvSpPr>
                <p:nvPr/>
              </p:nvSpPr>
              <p:spPr bwMode="auto">
                <a:xfrm>
                  <a:off x="3607" y="3852"/>
                  <a:ext cx="3" cy="4"/>
                </a:xfrm>
                <a:custGeom>
                  <a:avLst/>
                  <a:gdLst>
                    <a:gd name="T0" fmla="*/ 2 w 10"/>
                    <a:gd name="T1" fmla="*/ 0 h 16"/>
                    <a:gd name="T2" fmla="*/ 3 w 10"/>
                    <a:gd name="T3" fmla="*/ 1 h 16"/>
                    <a:gd name="T4" fmla="*/ 1 w 10"/>
                    <a:gd name="T5" fmla="*/ 4 h 16"/>
                    <a:gd name="T6" fmla="*/ 0 w 10"/>
                    <a:gd name="T7" fmla="*/ 3 h 16"/>
                    <a:gd name="T8" fmla="*/ 0 w 10"/>
                    <a:gd name="T9" fmla="*/ 3 h 16"/>
                    <a:gd name="T10" fmla="*/ 2 w 10"/>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6">
                      <a:moveTo>
                        <a:pt x="8" y="0"/>
                      </a:moveTo>
                      <a:lnTo>
                        <a:pt x="10" y="4"/>
                      </a:lnTo>
                      <a:lnTo>
                        <a:pt x="4" y="16"/>
                      </a:lnTo>
                      <a:lnTo>
                        <a:pt x="0" y="13"/>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293"/>
                <p:cNvSpPr>
                  <a:spLocks/>
                </p:cNvSpPr>
                <p:nvPr/>
              </p:nvSpPr>
              <p:spPr bwMode="auto">
                <a:xfrm>
                  <a:off x="3600" y="3855"/>
                  <a:ext cx="8" cy="15"/>
                </a:xfrm>
                <a:custGeom>
                  <a:avLst/>
                  <a:gdLst>
                    <a:gd name="T0" fmla="*/ 7 w 25"/>
                    <a:gd name="T1" fmla="*/ 0 h 59"/>
                    <a:gd name="T2" fmla="*/ 8 w 25"/>
                    <a:gd name="T3" fmla="*/ 1 h 59"/>
                    <a:gd name="T4" fmla="*/ 1 w 25"/>
                    <a:gd name="T5" fmla="*/ 15 h 59"/>
                    <a:gd name="T6" fmla="*/ 0 w 25"/>
                    <a:gd name="T7" fmla="*/ 15 h 59"/>
                    <a:gd name="T8" fmla="*/ 0 w 25"/>
                    <a:gd name="T9" fmla="*/ 14 h 59"/>
                    <a:gd name="T10" fmla="*/ 7 w 25"/>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9">
                      <a:moveTo>
                        <a:pt x="21" y="0"/>
                      </a:moveTo>
                      <a:lnTo>
                        <a:pt x="25" y="3"/>
                      </a:lnTo>
                      <a:lnTo>
                        <a:pt x="3" y="58"/>
                      </a:lnTo>
                      <a:lnTo>
                        <a:pt x="1" y="59"/>
                      </a:lnTo>
                      <a:lnTo>
                        <a:pt x="0" y="55"/>
                      </a:lnTo>
                      <a:lnTo>
                        <a:pt x="2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294"/>
                <p:cNvSpPr>
                  <a:spLocks/>
                </p:cNvSpPr>
                <p:nvPr/>
              </p:nvSpPr>
              <p:spPr bwMode="auto">
                <a:xfrm>
                  <a:off x="3597" y="3869"/>
                  <a:ext cx="3" cy="1"/>
                </a:xfrm>
                <a:custGeom>
                  <a:avLst/>
                  <a:gdLst>
                    <a:gd name="T0" fmla="*/ 3 w 11"/>
                    <a:gd name="T1" fmla="*/ 0 h 5"/>
                    <a:gd name="T2" fmla="*/ 3 w 11"/>
                    <a:gd name="T3" fmla="*/ 1 h 5"/>
                    <a:gd name="T4" fmla="*/ 0 w 11"/>
                    <a:gd name="T5" fmla="*/ 1 h 5"/>
                    <a:gd name="T6" fmla="*/ 0 w 11"/>
                    <a:gd name="T7" fmla="*/ 1 h 5"/>
                    <a:gd name="T8" fmla="*/ 0 w 11"/>
                    <a:gd name="T9" fmla="*/ 0 h 5"/>
                    <a:gd name="T10" fmla="*/ 3 w 11"/>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5">
                      <a:moveTo>
                        <a:pt x="10" y="0"/>
                      </a:moveTo>
                      <a:lnTo>
                        <a:pt x="11" y="4"/>
                      </a:lnTo>
                      <a:lnTo>
                        <a:pt x="0" y="5"/>
                      </a:lnTo>
                      <a:lnTo>
                        <a:pt x="0" y="0"/>
                      </a:lnTo>
                      <a:lnTo>
                        <a:pt x="1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295"/>
                <p:cNvSpPr>
                  <a:spLocks/>
                </p:cNvSpPr>
                <p:nvPr/>
              </p:nvSpPr>
              <p:spPr bwMode="auto">
                <a:xfrm>
                  <a:off x="3563" y="3867"/>
                  <a:ext cx="34" cy="3"/>
                </a:xfrm>
                <a:custGeom>
                  <a:avLst/>
                  <a:gdLst>
                    <a:gd name="T0" fmla="*/ 34 w 101"/>
                    <a:gd name="T1" fmla="*/ 2 h 10"/>
                    <a:gd name="T2" fmla="*/ 34 w 101"/>
                    <a:gd name="T3" fmla="*/ 3 h 10"/>
                    <a:gd name="T4" fmla="*/ 0 w 101"/>
                    <a:gd name="T5" fmla="*/ 2 h 10"/>
                    <a:gd name="T6" fmla="*/ 0 w 101"/>
                    <a:gd name="T7" fmla="*/ 1 h 10"/>
                    <a:gd name="T8" fmla="*/ 1 w 101"/>
                    <a:gd name="T9" fmla="*/ 0 h 10"/>
                    <a:gd name="T10" fmla="*/ 34 w 101"/>
                    <a:gd name="T11" fmla="*/ 2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1" h="10">
                      <a:moveTo>
                        <a:pt x="101" y="5"/>
                      </a:moveTo>
                      <a:lnTo>
                        <a:pt x="101" y="10"/>
                      </a:lnTo>
                      <a:lnTo>
                        <a:pt x="1" y="5"/>
                      </a:lnTo>
                      <a:lnTo>
                        <a:pt x="0" y="4"/>
                      </a:lnTo>
                      <a:lnTo>
                        <a:pt x="2" y="0"/>
                      </a:lnTo>
                      <a:lnTo>
                        <a:pt x="101"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296"/>
                <p:cNvSpPr>
                  <a:spLocks/>
                </p:cNvSpPr>
                <p:nvPr/>
              </p:nvSpPr>
              <p:spPr bwMode="auto">
                <a:xfrm>
                  <a:off x="3557" y="3863"/>
                  <a:ext cx="7" cy="5"/>
                </a:xfrm>
                <a:custGeom>
                  <a:avLst/>
                  <a:gdLst>
                    <a:gd name="T0" fmla="*/ 7 w 19"/>
                    <a:gd name="T1" fmla="*/ 4 h 22"/>
                    <a:gd name="T2" fmla="*/ 6 w 19"/>
                    <a:gd name="T3" fmla="*/ 5 h 22"/>
                    <a:gd name="T4" fmla="*/ 0 w 19"/>
                    <a:gd name="T5" fmla="*/ 1 h 22"/>
                    <a:gd name="T6" fmla="*/ 0 w 19"/>
                    <a:gd name="T7" fmla="*/ 0 h 22"/>
                    <a:gd name="T8" fmla="*/ 1 w 19"/>
                    <a:gd name="T9" fmla="*/ 0 h 22"/>
                    <a:gd name="T10" fmla="*/ 7 w 19"/>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2">
                      <a:moveTo>
                        <a:pt x="19" y="18"/>
                      </a:moveTo>
                      <a:lnTo>
                        <a:pt x="17" y="22"/>
                      </a:lnTo>
                      <a:lnTo>
                        <a:pt x="1" y="3"/>
                      </a:lnTo>
                      <a:lnTo>
                        <a:pt x="0" y="2"/>
                      </a:lnTo>
                      <a:lnTo>
                        <a:pt x="4" y="0"/>
                      </a:lnTo>
                      <a:lnTo>
                        <a:pt x="19" y="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297"/>
                <p:cNvSpPr>
                  <a:spLocks/>
                </p:cNvSpPr>
                <p:nvPr/>
              </p:nvSpPr>
              <p:spPr bwMode="auto">
                <a:xfrm>
                  <a:off x="3557" y="3862"/>
                  <a:ext cx="2" cy="1"/>
                </a:xfrm>
                <a:custGeom>
                  <a:avLst/>
                  <a:gdLst>
                    <a:gd name="T0" fmla="*/ 2 w 5"/>
                    <a:gd name="T1" fmla="*/ 1 h 7"/>
                    <a:gd name="T2" fmla="*/ 0 w 5"/>
                    <a:gd name="T3" fmla="*/ 1 h 7"/>
                    <a:gd name="T4" fmla="*/ 0 w 5"/>
                    <a:gd name="T5" fmla="*/ 0 h 7"/>
                    <a:gd name="T6" fmla="*/ 2 w 5"/>
                    <a:gd name="T7" fmla="*/ 0 h 7"/>
                    <a:gd name="T8" fmla="*/ 2 w 5"/>
                    <a:gd name="T9" fmla="*/ 0 h 7"/>
                    <a:gd name="T10" fmla="*/ 2 w 5"/>
                    <a:gd name="T11" fmla="*/ 1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5" y="5"/>
                      </a:moveTo>
                      <a:lnTo>
                        <a:pt x="1" y="7"/>
                      </a:lnTo>
                      <a:lnTo>
                        <a:pt x="0" y="1"/>
                      </a:lnTo>
                      <a:lnTo>
                        <a:pt x="4" y="0"/>
                      </a:lnTo>
                      <a:lnTo>
                        <a:pt x="5"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298"/>
                <p:cNvSpPr>
                  <a:spLocks/>
                </p:cNvSpPr>
                <p:nvPr/>
              </p:nvSpPr>
              <p:spPr bwMode="auto">
                <a:xfrm>
                  <a:off x="3557" y="3860"/>
                  <a:ext cx="1" cy="2"/>
                </a:xfrm>
                <a:custGeom>
                  <a:avLst/>
                  <a:gdLst>
                    <a:gd name="T0" fmla="*/ 1 w 5"/>
                    <a:gd name="T1" fmla="*/ 2 h 6"/>
                    <a:gd name="T2" fmla="*/ 0 w 5"/>
                    <a:gd name="T3" fmla="*/ 2 h 6"/>
                    <a:gd name="T4" fmla="*/ 0 w 5"/>
                    <a:gd name="T5" fmla="*/ 0 h 6"/>
                    <a:gd name="T6" fmla="*/ 0 w 5"/>
                    <a:gd name="T7" fmla="*/ 0 h 6"/>
                    <a:gd name="T8" fmla="*/ 1 w 5"/>
                    <a:gd name="T9" fmla="*/ 0 h 6"/>
                    <a:gd name="T10" fmla="*/ 1 w 5"/>
                    <a:gd name="T11" fmla="*/ 2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5" y="5"/>
                      </a:moveTo>
                      <a:lnTo>
                        <a:pt x="1" y="6"/>
                      </a:lnTo>
                      <a:lnTo>
                        <a:pt x="0" y="1"/>
                      </a:lnTo>
                      <a:lnTo>
                        <a:pt x="0" y="0"/>
                      </a:lnTo>
                      <a:lnTo>
                        <a:pt x="4" y="0"/>
                      </a:lnTo>
                      <a:lnTo>
                        <a:pt x="5"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299"/>
                <p:cNvSpPr>
                  <a:spLocks/>
                </p:cNvSpPr>
                <p:nvPr/>
              </p:nvSpPr>
              <p:spPr bwMode="auto">
                <a:xfrm>
                  <a:off x="3557" y="3858"/>
                  <a:ext cx="1" cy="2"/>
                </a:xfrm>
                <a:custGeom>
                  <a:avLst/>
                  <a:gdLst>
                    <a:gd name="T0" fmla="*/ 1 w 4"/>
                    <a:gd name="T1" fmla="*/ 2 h 10"/>
                    <a:gd name="T2" fmla="*/ 0 w 4"/>
                    <a:gd name="T3" fmla="*/ 2 h 10"/>
                    <a:gd name="T4" fmla="*/ 0 w 4"/>
                    <a:gd name="T5" fmla="*/ 1 h 10"/>
                    <a:gd name="T6" fmla="*/ 1 w 4"/>
                    <a:gd name="T7" fmla="*/ 0 h 10"/>
                    <a:gd name="T8" fmla="*/ 1 w 4"/>
                    <a:gd name="T9" fmla="*/ 1 h 10"/>
                    <a:gd name="T10" fmla="*/ 1 w 4"/>
                    <a:gd name="T11" fmla="*/ 2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0">
                      <a:moveTo>
                        <a:pt x="4" y="10"/>
                      </a:moveTo>
                      <a:lnTo>
                        <a:pt x="0" y="10"/>
                      </a:lnTo>
                      <a:lnTo>
                        <a:pt x="0" y="6"/>
                      </a:lnTo>
                      <a:lnTo>
                        <a:pt x="2" y="0"/>
                      </a:lnTo>
                      <a:lnTo>
                        <a:pt x="4" y="3"/>
                      </a:lnTo>
                      <a:lnTo>
                        <a:pt x="4"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300"/>
                <p:cNvSpPr>
                  <a:spLocks/>
                </p:cNvSpPr>
                <p:nvPr/>
              </p:nvSpPr>
              <p:spPr bwMode="auto">
                <a:xfrm>
                  <a:off x="3550" y="3858"/>
                  <a:ext cx="7" cy="1"/>
                </a:xfrm>
                <a:custGeom>
                  <a:avLst/>
                  <a:gdLst>
                    <a:gd name="T0" fmla="*/ 7 w 21"/>
                    <a:gd name="T1" fmla="*/ 0 h 7"/>
                    <a:gd name="T2" fmla="*/ 6 w 21"/>
                    <a:gd name="T3" fmla="*/ 1 h 7"/>
                    <a:gd name="T4" fmla="*/ 0 w 21"/>
                    <a:gd name="T5" fmla="*/ 1 h 7"/>
                    <a:gd name="T6" fmla="*/ 0 w 21"/>
                    <a:gd name="T7" fmla="*/ 1 h 7"/>
                    <a:gd name="T8" fmla="*/ 0 w 21"/>
                    <a:gd name="T9" fmla="*/ 0 h 7"/>
                    <a:gd name="T10" fmla="*/ 7 w 21"/>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7">
                      <a:moveTo>
                        <a:pt x="21" y="1"/>
                      </a:moveTo>
                      <a:lnTo>
                        <a:pt x="19" y="7"/>
                      </a:lnTo>
                      <a:lnTo>
                        <a:pt x="0" y="5"/>
                      </a:lnTo>
                      <a:lnTo>
                        <a:pt x="0" y="0"/>
                      </a:lnTo>
                      <a:lnTo>
                        <a:pt x="21"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01"/>
                <p:cNvSpPr>
                  <a:spLocks/>
                </p:cNvSpPr>
                <p:nvPr/>
              </p:nvSpPr>
              <p:spPr bwMode="auto">
                <a:xfrm>
                  <a:off x="3546" y="3857"/>
                  <a:ext cx="4" cy="2"/>
                </a:xfrm>
                <a:custGeom>
                  <a:avLst/>
                  <a:gdLst>
                    <a:gd name="T0" fmla="*/ 4 w 14"/>
                    <a:gd name="T1" fmla="*/ 0 h 6"/>
                    <a:gd name="T2" fmla="*/ 4 w 14"/>
                    <a:gd name="T3" fmla="*/ 2 h 6"/>
                    <a:gd name="T4" fmla="*/ 0 w 14"/>
                    <a:gd name="T5" fmla="*/ 2 h 6"/>
                    <a:gd name="T6" fmla="*/ 0 w 14"/>
                    <a:gd name="T7" fmla="*/ 2 h 6"/>
                    <a:gd name="T8" fmla="*/ 0 w 14"/>
                    <a:gd name="T9" fmla="*/ 0 h 6"/>
                    <a:gd name="T10" fmla="*/ 4 w 14"/>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6">
                      <a:moveTo>
                        <a:pt x="14" y="1"/>
                      </a:moveTo>
                      <a:lnTo>
                        <a:pt x="14" y="6"/>
                      </a:lnTo>
                      <a:lnTo>
                        <a:pt x="0" y="5"/>
                      </a:lnTo>
                      <a:lnTo>
                        <a:pt x="0" y="0"/>
                      </a:lnTo>
                      <a:lnTo>
                        <a:pt x="14"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02"/>
                <p:cNvSpPr>
                  <a:spLocks/>
                </p:cNvSpPr>
                <p:nvPr/>
              </p:nvSpPr>
              <p:spPr bwMode="auto">
                <a:xfrm>
                  <a:off x="3541" y="3857"/>
                  <a:ext cx="5" cy="2"/>
                </a:xfrm>
                <a:custGeom>
                  <a:avLst/>
                  <a:gdLst>
                    <a:gd name="T0" fmla="*/ 5 w 14"/>
                    <a:gd name="T1" fmla="*/ 1 h 8"/>
                    <a:gd name="T2" fmla="*/ 5 w 14"/>
                    <a:gd name="T3" fmla="*/ 2 h 8"/>
                    <a:gd name="T4" fmla="*/ 0 w 14"/>
                    <a:gd name="T5" fmla="*/ 1 h 8"/>
                    <a:gd name="T6" fmla="*/ 0 w 14"/>
                    <a:gd name="T7" fmla="*/ 0 h 8"/>
                    <a:gd name="T8" fmla="*/ 0 w 14"/>
                    <a:gd name="T9" fmla="*/ 0 h 8"/>
                    <a:gd name="T10" fmla="*/ 5 w 14"/>
                    <a:gd name="T11" fmla="*/ 1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8">
                      <a:moveTo>
                        <a:pt x="14" y="3"/>
                      </a:moveTo>
                      <a:lnTo>
                        <a:pt x="14" y="8"/>
                      </a:lnTo>
                      <a:lnTo>
                        <a:pt x="0" y="5"/>
                      </a:lnTo>
                      <a:lnTo>
                        <a:pt x="0" y="0"/>
                      </a:lnTo>
                      <a:lnTo>
                        <a:pt x="14"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303"/>
                <p:cNvSpPr>
                  <a:spLocks/>
                </p:cNvSpPr>
                <p:nvPr/>
              </p:nvSpPr>
              <p:spPr bwMode="auto">
                <a:xfrm>
                  <a:off x="3516" y="3854"/>
                  <a:ext cx="25" cy="4"/>
                </a:xfrm>
                <a:custGeom>
                  <a:avLst/>
                  <a:gdLst>
                    <a:gd name="T0" fmla="*/ 25 w 74"/>
                    <a:gd name="T1" fmla="*/ 3 h 17"/>
                    <a:gd name="T2" fmla="*/ 25 w 74"/>
                    <a:gd name="T3" fmla="*/ 4 h 17"/>
                    <a:gd name="T4" fmla="*/ 0 w 74"/>
                    <a:gd name="T5" fmla="*/ 1 h 17"/>
                    <a:gd name="T6" fmla="*/ 0 w 74"/>
                    <a:gd name="T7" fmla="*/ 1 h 17"/>
                    <a:gd name="T8" fmla="*/ 0 w 74"/>
                    <a:gd name="T9" fmla="*/ 0 h 17"/>
                    <a:gd name="T10" fmla="*/ 25 w 74"/>
                    <a:gd name="T11" fmla="*/ 3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17">
                      <a:moveTo>
                        <a:pt x="74" y="12"/>
                      </a:moveTo>
                      <a:lnTo>
                        <a:pt x="74" y="17"/>
                      </a:lnTo>
                      <a:lnTo>
                        <a:pt x="0" y="5"/>
                      </a:lnTo>
                      <a:lnTo>
                        <a:pt x="0" y="0"/>
                      </a:lnTo>
                      <a:lnTo>
                        <a:pt x="74"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04"/>
                <p:cNvSpPr>
                  <a:spLocks/>
                </p:cNvSpPr>
                <p:nvPr/>
              </p:nvSpPr>
              <p:spPr bwMode="auto">
                <a:xfrm>
                  <a:off x="3504" y="3852"/>
                  <a:ext cx="12" cy="3"/>
                </a:xfrm>
                <a:custGeom>
                  <a:avLst/>
                  <a:gdLst>
                    <a:gd name="T0" fmla="*/ 12 w 37"/>
                    <a:gd name="T1" fmla="*/ 2 h 13"/>
                    <a:gd name="T2" fmla="*/ 12 w 37"/>
                    <a:gd name="T3" fmla="*/ 3 h 13"/>
                    <a:gd name="T4" fmla="*/ 0 w 37"/>
                    <a:gd name="T5" fmla="*/ 1 h 13"/>
                    <a:gd name="T6" fmla="*/ 0 w 37"/>
                    <a:gd name="T7" fmla="*/ 0 h 13"/>
                    <a:gd name="T8" fmla="*/ 0 w 37"/>
                    <a:gd name="T9" fmla="*/ 0 h 13"/>
                    <a:gd name="T10" fmla="*/ 12 w 37"/>
                    <a:gd name="T11" fmla="*/ 2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13">
                      <a:moveTo>
                        <a:pt x="37" y="8"/>
                      </a:moveTo>
                      <a:lnTo>
                        <a:pt x="37" y="13"/>
                      </a:lnTo>
                      <a:lnTo>
                        <a:pt x="0" y="5"/>
                      </a:lnTo>
                      <a:lnTo>
                        <a:pt x="0" y="0"/>
                      </a:lnTo>
                      <a:lnTo>
                        <a:pt x="37"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05"/>
                <p:cNvSpPr>
                  <a:spLocks/>
                </p:cNvSpPr>
                <p:nvPr/>
              </p:nvSpPr>
              <p:spPr bwMode="auto">
                <a:xfrm>
                  <a:off x="3501" y="3851"/>
                  <a:ext cx="3" cy="2"/>
                </a:xfrm>
                <a:custGeom>
                  <a:avLst/>
                  <a:gdLst>
                    <a:gd name="T0" fmla="*/ 3 w 9"/>
                    <a:gd name="T1" fmla="*/ 0 h 6"/>
                    <a:gd name="T2" fmla="*/ 3 w 9"/>
                    <a:gd name="T3" fmla="*/ 2 h 6"/>
                    <a:gd name="T4" fmla="*/ 0 w 9"/>
                    <a:gd name="T5" fmla="*/ 2 h 6"/>
                    <a:gd name="T6" fmla="*/ 0 w 9"/>
                    <a:gd name="T7" fmla="*/ 2 h 6"/>
                    <a:gd name="T8" fmla="*/ 0 w 9"/>
                    <a:gd name="T9" fmla="*/ 0 h 6"/>
                    <a:gd name="T10" fmla="*/ 3 w 9"/>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9" y="1"/>
                      </a:moveTo>
                      <a:lnTo>
                        <a:pt x="9" y="6"/>
                      </a:lnTo>
                      <a:lnTo>
                        <a:pt x="0" y="5"/>
                      </a:lnTo>
                      <a:lnTo>
                        <a:pt x="0" y="0"/>
                      </a:lnTo>
                      <a:lnTo>
                        <a:pt x="9"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06"/>
                <p:cNvSpPr>
                  <a:spLocks/>
                </p:cNvSpPr>
                <p:nvPr/>
              </p:nvSpPr>
              <p:spPr bwMode="auto">
                <a:xfrm>
                  <a:off x="3498" y="3851"/>
                  <a:ext cx="3" cy="2"/>
                </a:xfrm>
                <a:custGeom>
                  <a:avLst/>
                  <a:gdLst>
                    <a:gd name="T0" fmla="*/ 3 w 8"/>
                    <a:gd name="T1" fmla="*/ 0 h 6"/>
                    <a:gd name="T2" fmla="*/ 3 w 8"/>
                    <a:gd name="T3" fmla="*/ 2 h 6"/>
                    <a:gd name="T4" fmla="*/ 0 w 8"/>
                    <a:gd name="T5" fmla="*/ 2 h 6"/>
                    <a:gd name="T6" fmla="*/ 0 w 8"/>
                    <a:gd name="T7" fmla="*/ 0 h 6"/>
                    <a:gd name="T8" fmla="*/ 0 w 8"/>
                    <a:gd name="T9" fmla="*/ 0 h 6"/>
                    <a:gd name="T10" fmla="*/ 3 w 8"/>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6">
                      <a:moveTo>
                        <a:pt x="8" y="1"/>
                      </a:moveTo>
                      <a:lnTo>
                        <a:pt x="8" y="6"/>
                      </a:lnTo>
                      <a:lnTo>
                        <a:pt x="0" y="5"/>
                      </a:lnTo>
                      <a:lnTo>
                        <a:pt x="0" y="0"/>
                      </a:lnTo>
                      <a:lnTo>
                        <a:pt x="8"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07"/>
                <p:cNvSpPr>
                  <a:spLocks/>
                </p:cNvSpPr>
                <p:nvPr/>
              </p:nvSpPr>
              <p:spPr bwMode="auto">
                <a:xfrm>
                  <a:off x="3497" y="3851"/>
                  <a:ext cx="1" cy="1"/>
                </a:xfrm>
                <a:custGeom>
                  <a:avLst/>
                  <a:gdLst>
                    <a:gd name="T0" fmla="*/ 1 w 4"/>
                    <a:gd name="T1" fmla="*/ 0 h 5"/>
                    <a:gd name="T2" fmla="*/ 1 w 4"/>
                    <a:gd name="T3" fmla="*/ 1 h 5"/>
                    <a:gd name="T4" fmla="*/ 0 w 4"/>
                    <a:gd name="T5" fmla="*/ 1 h 5"/>
                    <a:gd name="T6" fmla="*/ 0 w 4"/>
                    <a:gd name="T7" fmla="*/ 1 h 5"/>
                    <a:gd name="T8" fmla="*/ 0 w 4"/>
                    <a:gd name="T9" fmla="*/ 0 h 5"/>
                    <a:gd name="T10" fmla="*/ 1 w 4"/>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4" y="0"/>
                      </a:moveTo>
                      <a:lnTo>
                        <a:pt x="4" y="5"/>
                      </a:lnTo>
                      <a:lnTo>
                        <a:pt x="0" y="5"/>
                      </a:lnTo>
                      <a:lnTo>
                        <a:pt x="0" y="0"/>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08"/>
                <p:cNvSpPr>
                  <a:spLocks/>
                </p:cNvSpPr>
                <p:nvPr/>
              </p:nvSpPr>
              <p:spPr bwMode="auto">
                <a:xfrm>
                  <a:off x="3497" y="3851"/>
                  <a:ext cx="1" cy="1"/>
                </a:xfrm>
                <a:custGeom>
                  <a:avLst/>
                  <a:gdLst>
                    <a:gd name="T0" fmla="*/ 1 w 1"/>
                    <a:gd name="T1" fmla="*/ 0 h 5"/>
                    <a:gd name="T2" fmla="*/ 1 w 1"/>
                    <a:gd name="T3" fmla="*/ 1 h 5"/>
                    <a:gd name="T4" fmla="*/ 0 w 1"/>
                    <a:gd name="T5" fmla="*/ 1 h 5"/>
                    <a:gd name="T6" fmla="*/ 0 w 1"/>
                    <a:gd name="T7" fmla="*/ 0 h 5"/>
                    <a:gd name="T8" fmla="*/ 0 w 1"/>
                    <a:gd name="T9" fmla="*/ 0 h 5"/>
                    <a:gd name="T10" fmla="*/ 1 w 1"/>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5">
                      <a:moveTo>
                        <a:pt x="1" y="0"/>
                      </a:moveTo>
                      <a:lnTo>
                        <a:pt x="1" y="5"/>
                      </a:lnTo>
                      <a:lnTo>
                        <a:pt x="0" y="5"/>
                      </a:lnTo>
                      <a:lnTo>
                        <a:pt x="0" y="0"/>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09"/>
                <p:cNvSpPr>
                  <a:spLocks/>
                </p:cNvSpPr>
                <p:nvPr/>
              </p:nvSpPr>
              <p:spPr bwMode="auto">
                <a:xfrm>
                  <a:off x="3493" y="3851"/>
                  <a:ext cx="4" cy="2"/>
                </a:xfrm>
                <a:custGeom>
                  <a:avLst/>
                  <a:gdLst>
                    <a:gd name="T0" fmla="*/ 4 w 12"/>
                    <a:gd name="T1" fmla="*/ 0 h 6"/>
                    <a:gd name="T2" fmla="*/ 4 w 12"/>
                    <a:gd name="T3" fmla="*/ 2 h 6"/>
                    <a:gd name="T4" fmla="*/ 1 w 12"/>
                    <a:gd name="T5" fmla="*/ 2 h 6"/>
                    <a:gd name="T6" fmla="*/ 1 w 12"/>
                    <a:gd name="T7" fmla="*/ 1 h 6"/>
                    <a:gd name="T8" fmla="*/ 0 w 12"/>
                    <a:gd name="T9" fmla="*/ 1 h 6"/>
                    <a:gd name="T10" fmla="*/ 1 w 12"/>
                    <a:gd name="T11" fmla="*/ 0 h 6"/>
                    <a:gd name="T12" fmla="*/ 4 w 12"/>
                    <a:gd name="T13" fmla="*/ 0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6">
                      <a:moveTo>
                        <a:pt x="12" y="0"/>
                      </a:moveTo>
                      <a:lnTo>
                        <a:pt x="12" y="5"/>
                      </a:lnTo>
                      <a:lnTo>
                        <a:pt x="2" y="6"/>
                      </a:lnTo>
                      <a:lnTo>
                        <a:pt x="2" y="4"/>
                      </a:lnTo>
                      <a:lnTo>
                        <a:pt x="0" y="4"/>
                      </a:lnTo>
                      <a:lnTo>
                        <a:pt x="2" y="1"/>
                      </a:lnTo>
                      <a:lnTo>
                        <a:pt x="1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10"/>
                <p:cNvSpPr>
                  <a:spLocks/>
                </p:cNvSpPr>
                <p:nvPr/>
              </p:nvSpPr>
              <p:spPr bwMode="auto">
                <a:xfrm>
                  <a:off x="3493" y="3852"/>
                  <a:ext cx="1" cy="1"/>
                </a:xfrm>
                <a:custGeom>
                  <a:avLst/>
                  <a:gdLst>
                    <a:gd name="T0" fmla="*/ 0 w 4"/>
                    <a:gd name="T1" fmla="*/ 0 h 1"/>
                    <a:gd name="T2" fmla="*/ 1 w 4"/>
                    <a:gd name="T3" fmla="*/ 0 h 1"/>
                    <a:gd name="T4" fmla="*/ 1 w 4"/>
                    <a:gd name="T5" fmla="*/ 0 h 1"/>
                    <a:gd name="T6" fmla="*/ 1 w 4"/>
                    <a:gd name="T7" fmla="*/ 1 h 1"/>
                    <a:gd name="T8" fmla="*/ 1 w 4"/>
                    <a:gd name="T9" fmla="*/ 1 h 1"/>
                    <a:gd name="T10" fmla="*/ 0 w 4"/>
                    <a:gd name="T11" fmla="*/ 1 h 1"/>
                    <a:gd name="T12" fmla="*/ 0 w 4"/>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1">
                      <a:moveTo>
                        <a:pt x="0" y="0"/>
                      </a:moveTo>
                      <a:lnTo>
                        <a:pt x="2" y="0"/>
                      </a:lnTo>
                      <a:lnTo>
                        <a:pt x="4" y="0"/>
                      </a:lnTo>
                      <a:lnTo>
                        <a:pt x="4" y="1"/>
                      </a:lnTo>
                      <a:lnTo>
                        <a:pt x="0" y="1"/>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11"/>
                <p:cNvSpPr>
                  <a:spLocks/>
                </p:cNvSpPr>
                <p:nvPr/>
              </p:nvSpPr>
              <p:spPr bwMode="auto">
                <a:xfrm>
                  <a:off x="3493" y="3852"/>
                  <a:ext cx="1" cy="4"/>
                </a:xfrm>
                <a:custGeom>
                  <a:avLst/>
                  <a:gdLst>
                    <a:gd name="T0" fmla="*/ 0 w 4"/>
                    <a:gd name="T1" fmla="*/ 0 h 13"/>
                    <a:gd name="T2" fmla="*/ 1 w 4"/>
                    <a:gd name="T3" fmla="*/ 0 h 13"/>
                    <a:gd name="T4" fmla="*/ 1 w 4"/>
                    <a:gd name="T5" fmla="*/ 3 h 13"/>
                    <a:gd name="T6" fmla="*/ 1 w 4"/>
                    <a:gd name="T7" fmla="*/ 4 h 13"/>
                    <a:gd name="T8" fmla="*/ 0 w 4"/>
                    <a:gd name="T9" fmla="*/ 3 h 13"/>
                    <a:gd name="T10" fmla="*/ 0 w 4"/>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3">
                      <a:moveTo>
                        <a:pt x="0" y="0"/>
                      </a:moveTo>
                      <a:lnTo>
                        <a:pt x="4" y="0"/>
                      </a:lnTo>
                      <a:lnTo>
                        <a:pt x="3" y="10"/>
                      </a:lnTo>
                      <a:lnTo>
                        <a:pt x="2" y="13"/>
                      </a:lnTo>
                      <a:lnTo>
                        <a:pt x="0" y="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12"/>
                <p:cNvSpPr>
                  <a:spLocks/>
                </p:cNvSpPr>
                <p:nvPr/>
              </p:nvSpPr>
              <p:spPr bwMode="auto">
                <a:xfrm>
                  <a:off x="3482" y="3855"/>
                  <a:ext cx="11" cy="4"/>
                </a:xfrm>
                <a:custGeom>
                  <a:avLst/>
                  <a:gdLst>
                    <a:gd name="T0" fmla="*/ 10 w 33"/>
                    <a:gd name="T1" fmla="*/ 0 h 16"/>
                    <a:gd name="T2" fmla="*/ 11 w 33"/>
                    <a:gd name="T3" fmla="*/ 1 h 16"/>
                    <a:gd name="T4" fmla="*/ 1 w 33"/>
                    <a:gd name="T5" fmla="*/ 4 h 16"/>
                    <a:gd name="T6" fmla="*/ 0 w 33"/>
                    <a:gd name="T7" fmla="*/ 3 h 16"/>
                    <a:gd name="T8" fmla="*/ 0 w 33"/>
                    <a:gd name="T9" fmla="*/ 3 h 16"/>
                    <a:gd name="T10" fmla="*/ 10 w 3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16">
                      <a:moveTo>
                        <a:pt x="31" y="0"/>
                      </a:moveTo>
                      <a:lnTo>
                        <a:pt x="33" y="4"/>
                      </a:lnTo>
                      <a:lnTo>
                        <a:pt x="2" y="16"/>
                      </a:lnTo>
                      <a:lnTo>
                        <a:pt x="0" y="12"/>
                      </a:lnTo>
                      <a:lnTo>
                        <a:pt x="1" y="11"/>
                      </a:lnTo>
                      <a:lnTo>
                        <a:pt x="3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13"/>
                <p:cNvSpPr>
                  <a:spLocks/>
                </p:cNvSpPr>
                <p:nvPr/>
              </p:nvSpPr>
              <p:spPr bwMode="auto">
                <a:xfrm>
                  <a:off x="3479" y="3858"/>
                  <a:ext cx="4" cy="3"/>
                </a:xfrm>
                <a:custGeom>
                  <a:avLst/>
                  <a:gdLst>
                    <a:gd name="T0" fmla="*/ 3 w 12"/>
                    <a:gd name="T1" fmla="*/ 0 h 13"/>
                    <a:gd name="T2" fmla="*/ 4 w 12"/>
                    <a:gd name="T3" fmla="*/ 1 h 13"/>
                    <a:gd name="T4" fmla="*/ 1 w 12"/>
                    <a:gd name="T5" fmla="*/ 3 h 13"/>
                    <a:gd name="T6" fmla="*/ 0 w 12"/>
                    <a:gd name="T7" fmla="*/ 3 h 13"/>
                    <a:gd name="T8" fmla="*/ 0 w 12"/>
                    <a:gd name="T9" fmla="*/ 3 h 13"/>
                    <a:gd name="T10" fmla="*/ 3 w 12"/>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10" y="0"/>
                      </a:moveTo>
                      <a:lnTo>
                        <a:pt x="12" y="4"/>
                      </a:lnTo>
                      <a:lnTo>
                        <a:pt x="3" y="13"/>
                      </a:lnTo>
                      <a:lnTo>
                        <a:pt x="0" y="11"/>
                      </a:lnTo>
                      <a:lnTo>
                        <a:pt x="1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14"/>
                <p:cNvSpPr>
                  <a:spLocks/>
                </p:cNvSpPr>
                <p:nvPr/>
              </p:nvSpPr>
              <p:spPr bwMode="auto">
                <a:xfrm>
                  <a:off x="3478" y="3860"/>
                  <a:ext cx="2" cy="2"/>
                </a:xfrm>
                <a:custGeom>
                  <a:avLst/>
                  <a:gdLst>
                    <a:gd name="T0" fmla="*/ 1 w 5"/>
                    <a:gd name="T1" fmla="*/ 0 h 5"/>
                    <a:gd name="T2" fmla="*/ 2 w 5"/>
                    <a:gd name="T3" fmla="*/ 1 h 5"/>
                    <a:gd name="T4" fmla="*/ 2 w 5"/>
                    <a:gd name="T5" fmla="*/ 2 h 5"/>
                    <a:gd name="T6" fmla="*/ 0 w 5"/>
                    <a:gd name="T7" fmla="*/ 2 h 5"/>
                    <a:gd name="T8" fmla="*/ 0 w 5"/>
                    <a:gd name="T9" fmla="*/ 1 h 5"/>
                    <a:gd name="T10" fmla="*/ 1 w 5"/>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2" y="0"/>
                      </a:moveTo>
                      <a:lnTo>
                        <a:pt x="5" y="2"/>
                      </a:lnTo>
                      <a:lnTo>
                        <a:pt x="4" y="5"/>
                      </a:lnTo>
                      <a:lnTo>
                        <a:pt x="0" y="4"/>
                      </a:lnTo>
                      <a:lnTo>
                        <a:pt x="1" y="2"/>
                      </a:lnTo>
                      <a:lnTo>
                        <a:pt x="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15"/>
                <p:cNvSpPr>
                  <a:spLocks/>
                </p:cNvSpPr>
                <p:nvPr/>
              </p:nvSpPr>
              <p:spPr bwMode="auto">
                <a:xfrm>
                  <a:off x="3478" y="3861"/>
                  <a:ext cx="2" cy="2"/>
                </a:xfrm>
                <a:custGeom>
                  <a:avLst/>
                  <a:gdLst>
                    <a:gd name="T0" fmla="*/ 0 w 4"/>
                    <a:gd name="T1" fmla="*/ 0 h 5"/>
                    <a:gd name="T2" fmla="*/ 2 w 4"/>
                    <a:gd name="T3" fmla="*/ 0 h 5"/>
                    <a:gd name="T4" fmla="*/ 2 w 4"/>
                    <a:gd name="T5" fmla="*/ 1 h 5"/>
                    <a:gd name="T6" fmla="*/ 1 w 4"/>
                    <a:gd name="T7" fmla="*/ 2 h 5"/>
                    <a:gd name="T8" fmla="*/ 1 w 4"/>
                    <a:gd name="T9" fmla="*/ 1 h 5"/>
                    <a:gd name="T10" fmla="*/ 0 w 4"/>
                    <a:gd name="T11" fmla="*/ 1 h 5"/>
                    <a:gd name="T12" fmla="*/ 0 w 4"/>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5">
                      <a:moveTo>
                        <a:pt x="0" y="0"/>
                      </a:moveTo>
                      <a:lnTo>
                        <a:pt x="4" y="1"/>
                      </a:lnTo>
                      <a:lnTo>
                        <a:pt x="4" y="2"/>
                      </a:lnTo>
                      <a:lnTo>
                        <a:pt x="2" y="5"/>
                      </a:lnTo>
                      <a:lnTo>
                        <a:pt x="2" y="2"/>
                      </a:lnTo>
                      <a:lnTo>
                        <a:pt x="0" y="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16"/>
                <p:cNvSpPr>
                  <a:spLocks/>
                </p:cNvSpPr>
                <p:nvPr/>
              </p:nvSpPr>
              <p:spPr bwMode="auto">
                <a:xfrm>
                  <a:off x="3478" y="3861"/>
                  <a:ext cx="1" cy="2"/>
                </a:xfrm>
                <a:custGeom>
                  <a:avLst/>
                  <a:gdLst>
                    <a:gd name="T0" fmla="*/ 1 w 3"/>
                    <a:gd name="T1" fmla="*/ 0 h 5"/>
                    <a:gd name="T2" fmla="*/ 1 w 3"/>
                    <a:gd name="T3" fmla="*/ 1 h 5"/>
                    <a:gd name="T4" fmla="*/ 1 w 3"/>
                    <a:gd name="T5" fmla="*/ 2 h 5"/>
                    <a:gd name="T6" fmla="*/ 0 w 3"/>
                    <a:gd name="T7" fmla="*/ 2 h 5"/>
                    <a:gd name="T8" fmla="*/ 0 w 3"/>
                    <a:gd name="T9" fmla="*/ 0 h 5"/>
                    <a:gd name="T10" fmla="*/ 0 w 3"/>
                    <a:gd name="T11" fmla="*/ 0 h 5"/>
                    <a:gd name="T12" fmla="*/ 1 w 3"/>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5">
                      <a:moveTo>
                        <a:pt x="3" y="0"/>
                      </a:moveTo>
                      <a:lnTo>
                        <a:pt x="3" y="2"/>
                      </a:lnTo>
                      <a:lnTo>
                        <a:pt x="3" y="5"/>
                      </a:lnTo>
                      <a:lnTo>
                        <a:pt x="0" y="5"/>
                      </a:lnTo>
                      <a:lnTo>
                        <a:pt x="0" y="0"/>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17"/>
                <p:cNvSpPr>
                  <a:spLocks/>
                </p:cNvSpPr>
                <p:nvPr/>
              </p:nvSpPr>
              <p:spPr bwMode="auto">
                <a:xfrm>
                  <a:off x="3470" y="3861"/>
                  <a:ext cx="8" cy="3"/>
                </a:xfrm>
                <a:custGeom>
                  <a:avLst/>
                  <a:gdLst>
                    <a:gd name="T0" fmla="*/ 8 w 23"/>
                    <a:gd name="T1" fmla="*/ 0 h 10"/>
                    <a:gd name="T2" fmla="*/ 8 w 23"/>
                    <a:gd name="T3" fmla="*/ 2 h 10"/>
                    <a:gd name="T4" fmla="*/ 0 w 23"/>
                    <a:gd name="T5" fmla="*/ 3 h 10"/>
                    <a:gd name="T6" fmla="*/ 0 w 23"/>
                    <a:gd name="T7" fmla="*/ 2 h 10"/>
                    <a:gd name="T8" fmla="*/ 0 w 23"/>
                    <a:gd name="T9" fmla="*/ 2 h 10"/>
                    <a:gd name="T10" fmla="*/ 8 w 23"/>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0">
                      <a:moveTo>
                        <a:pt x="23" y="0"/>
                      </a:moveTo>
                      <a:lnTo>
                        <a:pt x="23" y="5"/>
                      </a:lnTo>
                      <a:lnTo>
                        <a:pt x="0" y="10"/>
                      </a:lnTo>
                      <a:lnTo>
                        <a:pt x="0" y="5"/>
                      </a:lnTo>
                      <a:lnTo>
                        <a:pt x="2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18"/>
                <p:cNvSpPr>
                  <a:spLocks/>
                </p:cNvSpPr>
                <p:nvPr/>
              </p:nvSpPr>
              <p:spPr bwMode="auto">
                <a:xfrm>
                  <a:off x="3466" y="3863"/>
                  <a:ext cx="4" cy="2"/>
                </a:xfrm>
                <a:custGeom>
                  <a:avLst/>
                  <a:gdLst>
                    <a:gd name="T0" fmla="*/ 4 w 12"/>
                    <a:gd name="T1" fmla="*/ 0 h 9"/>
                    <a:gd name="T2" fmla="*/ 4 w 12"/>
                    <a:gd name="T3" fmla="*/ 1 h 9"/>
                    <a:gd name="T4" fmla="*/ 0 w 12"/>
                    <a:gd name="T5" fmla="*/ 2 h 9"/>
                    <a:gd name="T6" fmla="*/ 0 w 12"/>
                    <a:gd name="T7" fmla="*/ 2 h 9"/>
                    <a:gd name="T8" fmla="*/ 0 w 12"/>
                    <a:gd name="T9" fmla="*/ 1 h 9"/>
                    <a:gd name="T10" fmla="*/ 4 w 12"/>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9">
                      <a:moveTo>
                        <a:pt x="12" y="0"/>
                      </a:moveTo>
                      <a:lnTo>
                        <a:pt x="12" y="5"/>
                      </a:lnTo>
                      <a:lnTo>
                        <a:pt x="1" y="9"/>
                      </a:lnTo>
                      <a:lnTo>
                        <a:pt x="0" y="9"/>
                      </a:lnTo>
                      <a:lnTo>
                        <a:pt x="0" y="4"/>
                      </a:lnTo>
                      <a:lnTo>
                        <a:pt x="1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19"/>
                <p:cNvSpPr>
                  <a:spLocks/>
                </p:cNvSpPr>
                <p:nvPr/>
              </p:nvSpPr>
              <p:spPr bwMode="auto">
                <a:xfrm>
                  <a:off x="3461" y="3864"/>
                  <a:ext cx="5" cy="2"/>
                </a:xfrm>
                <a:custGeom>
                  <a:avLst/>
                  <a:gdLst>
                    <a:gd name="T0" fmla="*/ 5 w 15"/>
                    <a:gd name="T1" fmla="*/ 0 h 9"/>
                    <a:gd name="T2" fmla="*/ 5 w 15"/>
                    <a:gd name="T3" fmla="*/ 1 h 9"/>
                    <a:gd name="T4" fmla="*/ 0 w 15"/>
                    <a:gd name="T5" fmla="*/ 2 h 9"/>
                    <a:gd name="T6" fmla="*/ 0 w 15"/>
                    <a:gd name="T7" fmla="*/ 1 h 9"/>
                    <a:gd name="T8" fmla="*/ 0 w 15"/>
                    <a:gd name="T9" fmla="*/ 1 h 9"/>
                    <a:gd name="T10" fmla="*/ 5 w 15"/>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9">
                      <a:moveTo>
                        <a:pt x="15" y="0"/>
                      </a:moveTo>
                      <a:lnTo>
                        <a:pt x="15" y="5"/>
                      </a:lnTo>
                      <a:lnTo>
                        <a:pt x="0" y="9"/>
                      </a:lnTo>
                      <a:lnTo>
                        <a:pt x="0" y="4"/>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20"/>
                <p:cNvSpPr>
                  <a:spLocks/>
                </p:cNvSpPr>
                <p:nvPr/>
              </p:nvSpPr>
              <p:spPr bwMode="auto">
                <a:xfrm>
                  <a:off x="3441" y="3865"/>
                  <a:ext cx="20" cy="5"/>
                </a:xfrm>
                <a:custGeom>
                  <a:avLst/>
                  <a:gdLst>
                    <a:gd name="T0" fmla="*/ 20 w 61"/>
                    <a:gd name="T1" fmla="*/ 0 h 23"/>
                    <a:gd name="T2" fmla="*/ 20 w 61"/>
                    <a:gd name="T3" fmla="*/ 1 h 23"/>
                    <a:gd name="T4" fmla="*/ 0 w 61"/>
                    <a:gd name="T5" fmla="*/ 5 h 23"/>
                    <a:gd name="T6" fmla="*/ 0 w 61"/>
                    <a:gd name="T7" fmla="*/ 5 h 23"/>
                    <a:gd name="T8" fmla="*/ 0 w 61"/>
                    <a:gd name="T9" fmla="*/ 4 h 23"/>
                    <a:gd name="T10" fmla="*/ 20 w 61"/>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23">
                      <a:moveTo>
                        <a:pt x="61" y="0"/>
                      </a:moveTo>
                      <a:lnTo>
                        <a:pt x="61" y="5"/>
                      </a:lnTo>
                      <a:lnTo>
                        <a:pt x="0" y="23"/>
                      </a:lnTo>
                      <a:lnTo>
                        <a:pt x="0" y="17"/>
                      </a:lnTo>
                      <a:lnTo>
                        <a:pt x="6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21"/>
                <p:cNvSpPr>
                  <a:spLocks/>
                </p:cNvSpPr>
                <p:nvPr/>
              </p:nvSpPr>
              <p:spPr bwMode="auto">
                <a:xfrm>
                  <a:off x="3415" y="3868"/>
                  <a:ext cx="26" cy="2"/>
                </a:xfrm>
                <a:custGeom>
                  <a:avLst/>
                  <a:gdLst>
                    <a:gd name="T0" fmla="*/ 26 w 77"/>
                    <a:gd name="T1" fmla="*/ 1 h 11"/>
                    <a:gd name="T2" fmla="*/ 26 w 77"/>
                    <a:gd name="T3" fmla="*/ 2 h 11"/>
                    <a:gd name="T4" fmla="*/ 0 w 77"/>
                    <a:gd name="T5" fmla="*/ 1 h 11"/>
                    <a:gd name="T6" fmla="*/ 0 w 77"/>
                    <a:gd name="T7" fmla="*/ 1 h 11"/>
                    <a:gd name="T8" fmla="*/ 1 w 77"/>
                    <a:gd name="T9" fmla="*/ 0 h 11"/>
                    <a:gd name="T10" fmla="*/ 26 w 77"/>
                    <a:gd name="T11" fmla="*/ 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11">
                      <a:moveTo>
                        <a:pt x="77" y="5"/>
                      </a:moveTo>
                      <a:lnTo>
                        <a:pt x="77" y="11"/>
                      </a:lnTo>
                      <a:lnTo>
                        <a:pt x="1" y="5"/>
                      </a:lnTo>
                      <a:lnTo>
                        <a:pt x="0" y="4"/>
                      </a:lnTo>
                      <a:lnTo>
                        <a:pt x="2" y="0"/>
                      </a:lnTo>
                      <a:lnTo>
                        <a:pt x="77"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22"/>
                <p:cNvSpPr>
                  <a:spLocks/>
                </p:cNvSpPr>
                <p:nvPr/>
              </p:nvSpPr>
              <p:spPr bwMode="auto">
                <a:xfrm>
                  <a:off x="3414" y="3867"/>
                  <a:ext cx="2" cy="2"/>
                </a:xfrm>
                <a:custGeom>
                  <a:avLst/>
                  <a:gdLst>
                    <a:gd name="T0" fmla="*/ 2 w 6"/>
                    <a:gd name="T1" fmla="*/ 1 h 7"/>
                    <a:gd name="T2" fmla="*/ 1 w 6"/>
                    <a:gd name="T3" fmla="*/ 2 h 7"/>
                    <a:gd name="T4" fmla="*/ 0 w 6"/>
                    <a:gd name="T5" fmla="*/ 1 h 7"/>
                    <a:gd name="T6" fmla="*/ 0 w 6"/>
                    <a:gd name="T7" fmla="*/ 1 h 7"/>
                    <a:gd name="T8" fmla="*/ 1 w 6"/>
                    <a:gd name="T9" fmla="*/ 0 h 7"/>
                    <a:gd name="T10" fmla="*/ 2 w 6"/>
                    <a:gd name="T11" fmla="*/ 1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7">
                      <a:moveTo>
                        <a:pt x="6" y="3"/>
                      </a:moveTo>
                      <a:lnTo>
                        <a:pt x="4" y="7"/>
                      </a:lnTo>
                      <a:lnTo>
                        <a:pt x="0" y="3"/>
                      </a:lnTo>
                      <a:lnTo>
                        <a:pt x="2" y="0"/>
                      </a:lnTo>
                      <a:lnTo>
                        <a:pt x="6"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23"/>
                <p:cNvSpPr>
                  <a:spLocks/>
                </p:cNvSpPr>
                <p:nvPr/>
              </p:nvSpPr>
              <p:spPr bwMode="auto">
                <a:xfrm>
                  <a:off x="3412" y="3864"/>
                  <a:ext cx="3" cy="4"/>
                </a:xfrm>
                <a:custGeom>
                  <a:avLst/>
                  <a:gdLst>
                    <a:gd name="T0" fmla="*/ 3 w 9"/>
                    <a:gd name="T1" fmla="*/ 3 h 16"/>
                    <a:gd name="T2" fmla="*/ 2 w 9"/>
                    <a:gd name="T3" fmla="*/ 4 h 16"/>
                    <a:gd name="T4" fmla="*/ 0 w 9"/>
                    <a:gd name="T5" fmla="*/ 1 h 16"/>
                    <a:gd name="T6" fmla="*/ 1 w 9"/>
                    <a:gd name="T7" fmla="*/ 0 h 16"/>
                    <a:gd name="T8" fmla="*/ 1 w 9"/>
                    <a:gd name="T9" fmla="*/ 0 h 16"/>
                    <a:gd name="T10" fmla="*/ 3 w 9"/>
                    <a:gd name="T11" fmla="*/ 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6">
                      <a:moveTo>
                        <a:pt x="9" y="13"/>
                      </a:moveTo>
                      <a:lnTo>
                        <a:pt x="7" y="16"/>
                      </a:lnTo>
                      <a:lnTo>
                        <a:pt x="0" y="3"/>
                      </a:lnTo>
                      <a:lnTo>
                        <a:pt x="2" y="0"/>
                      </a:lnTo>
                      <a:lnTo>
                        <a:pt x="3" y="0"/>
                      </a:lnTo>
                      <a:lnTo>
                        <a:pt x="9" y="1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24"/>
                <p:cNvSpPr>
                  <a:spLocks/>
                </p:cNvSpPr>
                <p:nvPr/>
              </p:nvSpPr>
              <p:spPr bwMode="auto">
                <a:xfrm>
                  <a:off x="3389" y="3844"/>
                  <a:ext cx="23" cy="20"/>
                </a:xfrm>
                <a:custGeom>
                  <a:avLst/>
                  <a:gdLst>
                    <a:gd name="T0" fmla="*/ 23 w 70"/>
                    <a:gd name="T1" fmla="*/ 19 h 83"/>
                    <a:gd name="T2" fmla="*/ 22 w 70"/>
                    <a:gd name="T3" fmla="*/ 20 h 83"/>
                    <a:gd name="T4" fmla="*/ 0 w 70"/>
                    <a:gd name="T5" fmla="*/ 1 h 83"/>
                    <a:gd name="T6" fmla="*/ 1 w 70"/>
                    <a:gd name="T7" fmla="*/ 0 h 83"/>
                    <a:gd name="T8" fmla="*/ 1 w 70"/>
                    <a:gd name="T9" fmla="*/ 0 h 83"/>
                    <a:gd name="T10" fmla="*/ 23 w 70"/>
                    <a:gd name="T11" fmla="*/ 19 h 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83">
                      <a:moveTo>
                        <a:pt x="70" y="80"/>
                      </a:moveTo>
                      <a:lnTo>
                        <a:pt x="68" y="83"/>
                      </a:lnTo>
                      <a:lnTo>
                        <a:pt x="0" y="4"/>
                      </a:lnTo>
                      <a:lnTo>
                        <a:pt x="2" y="0"/>
                      </a:lnTo>
                      <a:lnTo>
                        <a:pt x="70" y="8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25"/>
                <p:cNvSpPr>
                  <a:spLocks/>
                </p:cNvSpPr>
                <p:nvPr/>
              </p:nvSpPr>
              <p:spPr bwMode="auto">
                <a:xfrm>
                  <a:off x="3387" y="3843"/>
                  <a:ext cx="3" cy="2"/>
                </a:xfrm>
                <a:custGeom>
                  <a:avLst/>
                  <a:gdLst>
                    <a:gd name="T0" fmla="*/ 3 w 8"/>
                    <a:gd name="T1" fmla="*/ 1 h 9"/>
                    <a:gd name="T2" fmla="*/ 2 w 8"/>
                    <a:gd name="T3" fmla="*/ 2 h 9"/>
                    <a:gd name="T4" fmla="*/ 0 w 8"/>
                    <a:gd name="T5" fmla="*/ 1 h 9"/>
                    <a:gd name="T6" fmla="*/ 0 w 8"/>
                    <a:gd name="T7" fmla="*/ 0 h 9"/>
                    <a:gd name="T8" fmla="*/ 0 w 8"/>
                    <a:gd name="T9" fmla="*/ 0 h 9"/>
                    <a:gd name="T10" fmla="*/ 3 w 8"/>
                    <a:gd name="T11" fmla="*/ 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9">
                      <a:moveTo>
                        <a:pt x="8" y="5"/>
                      </a:moveTo>
                      <a:lnTo>
                        <a:pt x="6" y="9"/>
                      </a:lnTo>
                      <a:lnTo>
                        <a:pt x="0" y="5"/>
                      </a:lnTo>
                      <a:lnTo>
                        <a:pt x="0" y="0"/>
                      </a:lnTo>
                      <a:lnTo>
                        <a:pt x="1" y="1"/>
                      </a:lnTo>
                      <a:lnTo>
                        <a:pt x="8"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26"/>
                <p:cNvSpPr>
                  <a:spLocks/>
                </p:cNvSpPr>
                <p:nvPr/>
              </p:nvSpPr>
              <p:spPr bwMode="auto">
                <a:xfrm>
                  <a:off x="3384" y="3842"/>
                  <a:ext cx="3" cy="2"/>
                </a:xfrm>
                <a:custGeom>
                  <a:avLst/>
                  <a:gdLst>
                    <a:gd name="T0" fmla="*/ 3 w 8"/>
                    <a:gd name="T1" fmla="*/ 0 h 6"/>
                    <a:gd name="T2" fmla="*/ 3 w 8"/>
                    <a:gd name="T3" fmla="*/ 2 h 6"/>
                    <a:gd name="T4" fmla="*/ 1 w 8"/>
                    <a:gd name="T5" fmla="*/ 2 h 6"/>
                    <a:gd name="T6" fmla="*/ 0 w 8"/>
                    <a:gd name="T7" fmla="*/ 0 h 6"/>
                    <a:gd name="T8" fmla="*/ 0 w 8"/>
                    <a:gd name="T9" fmla="*/ 0 h 6"/>
                    <a:gd name="T10" fmla="*/ 3 w 8"/>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6">
                      <a:moveTo>
                        <a:pt x="8" y="1"/>
                      </a:moveTo>
                      <a:lnTo>
                        <a:pt x="8" y="6"/>
                      </a:lnTo>
                      <a:lnTo>
                        <a:pt x="2" y="5"/>
                      </a:lnTo>
                      <a:lnTo>
                        <a:pt x="0" y="1"/>
                      </a:lnTo>
                      <a:lnTo>
                        <a:pt x="1" y="0"/>
                      </a:lnTo>
                      <a:lnTo>
                        <a:pt x="8"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27"/>
                <p:cNvSpPr>
                  <a:spLocks/>
                </p:cNvSpPr>
                <p:nvPr/>
              </p:nvSpPr>
              <p:spPr bwMode="auto">
                <a:xfrm>
                  <a:off x="3378" y="3843"/>
                  <a:ext cx="7" cy="9"/>
                </a:xfrm>
                <a:custGeom>
                  <a:avLst/>
                  <a:gdLst>
                    <a:gd name="T0" fmla="*/ 6 w 20"/>
                    <a:gd name="T1" fmla="*/ 0 h 40"/>
                    <a:gd name="T2" fmla="*/ 7 w 20"/>
                    <a:gd name="T3" fmla="*/ 1 h 40"/>
                    <a:gd name="T4" fmla="*/ 1 w 20"/>
                    <a:gd name="T5" fmla="*/ 9 h 40"/>
                    <a:gd name="T6" fmla="*/ 0 w 20"/>
                    <a:gd name="T7" fmla="*/ 9 h 40"/>
                    <a:gd name="T8" fmla="*/ 0 w 20"/>
                    <a:gd name="T9" fmla="*/ 8 h 40"/>
                    <a:gd name="T10" fmla="*/ 6 w 20"/>
                    <a:gd name="T11" fmla="*/ 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40">
                      <a:moveTo>
                        <a:pt x="18" y="0"/>
                      </a:moveTo>
                      <a:lnTo>
                        <a:pt x="20" y="4"/>
                      </a:lnTo>
                      <a:lnTo>
                        <a:pt x="4" y="39"/>
                      </a:lnTo>
                      <a:lnTo>
                        <a:pt x="1" y="40"/>
                      </a:lnTo>
                      <a:lnTo>
                        <a:pt x="0" y="35"/>
                      </a:lnTo>
                      <a:lnTo>
                        <a:pt x="1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28"/>
                <p:cNvSpPr>
                  <a:spLocks/>
                </p:cNvSpPr>
                <p:nvPr/>
              </p:nvSpPr>
              <p:spPr bwMode="auto">
                <a:xfrm>
                  <a:off x="3377" y="3851"/>
                  <a:ext cx="2" cy="1"/>
                </a:xfrm>
                <a:custGeom>
                  <a:avLst/>
                  <a:gdLst>
                    <a:gd name="T0" fmla="*/ 2 w 5"/>
                    <a:gd name="T1" fmla="*/ 0 h 5"/>
                    <a:gd name="T2" fmla="*/ 2 w 5"/>
                    <a:gd name="T3" fmla="*/ 1 h 5"/>
                    <a:gd name="T4" fmla="*/ 1 w 5"/>
                    <a:gd name="T5" fmla="*/ 1 h 5"/>
                    <a:gd name="T6" fmla="*/ 0 w 5"/>
                    <a:gd name="T7" fmla="*/ 0 h 5"/>
                    <a:gd name="T8" fmla="*/ 0 w 5"/>
                    <a:gd name="T9" fmla="*/ 0 h 5"/>
                    <a:gd name="T10" fmla="*/ 2 w 5"/>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
                      <a:moveTo>
                        <a:pt x="4" y="0"/>
                      </a:moveTo>
                      <a:lnTo>
                        <a:pt x="5" y="5"/>
                      </a:lnTo>
                      <a:lnTo>
                        <a:pt x="2" y="5"/>
                      </a:lnTo>
                      <a:lnTo>
                        <a:pt x="0" y="1"/>
                      </a:lnTo>
                      <a:lnTo>
                        <a:pt x="1" y="0"/>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29"/>
                <p:cNvSpPr>
                  <a:spLocks/>
                </p:cNvSpPr>
                <p:nvPr/>
              </p:nvSpPr>
              <p:spPr bwMode="auto">
                <a:xfrm>
                  <a:off x="3372" y="3851"/>
                  <a:ext cx="6" cy="4"/>
                </a:xfrm>
                <a:custGeom>
                  <a:avLst/>
                  <a:gdLst>
                    <a:gd name="T0" fmla="*/ 5 w 17"/>
                    <a:gd name="T1" fmla="*/ 0 h 13"/>
                    <a:gd name="T2" fmla="*/ 6 w 17"/>
                    <a:gd name="T3" fmla="*/ 1 h 13"/>
                    <a:gd name="T4" fmla="*/ 1 w 17"/>
                    <a:gd name="T5" fmla="*/ 4 h 13"/>
                    <a:gd name="T6" fmla="*/ 0 w 17"/>
                    <a:gd name="T7" fmla="*/ 3 h 13"/>
                    <a:gd name="T8" fmla="*/ 0 w 17"/>
                    <a:gd name="T9" fmla="*/ 3 h 13"/>
                    <a:gd name="T10" fmla="*/ 5 w 17"/>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3">
                      <a:moveTo>
                        <a:pt x="15" y="0"/>
                      </a:moveTo>
                      <a:lnTo>
                        <a:pt x="17" y="4"/>
                      </a:lnTo>
                      <a:lnTo>
                        <a:pt x="2" y="13"/>
                      </a:lnTo>
                      <a:lnTo>
                        <a:pt x="0" y="9"/>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30"/>
                <p:cNvSpPr>
                  <a:spLocks/>
                </p:cNvSpPr>
                <p:nvPr/>
              </p:nvSpPr>
              <p:spPr bwMode="auto">
                <a:xfrm>
                  <a:off x="3365" y="3854"/>
                  <a:ext cx="8" cy="5"/>
                </a:xfrm>
                <a:custGeom>
                  <a:avLst/>
                  <a:gdLst>
                    <a:gd name="T0" fmla="*/ 7 w 23"/>
                    <a:gd name="T1" fmla="*/ 0 h 21"/>
                    <a:gd name="T2" fmla="*/ 8 w 23"/>
                    <a:gd name="T3" fmla="*/ 1 h 21"/>
                    <a:gd name="T4" fmla="*/ 1 w 23"/>
                    <a:gd name="T5" fmla="*/ 5 h 21"/>
                    <a:gd name="T6" fmla="*/ 0 w 23"/>
                    <a:gd name="T7" fmla="*/ 5 h 21"/>
                    <a:gd name="T8" fmla="*/ 0 w 23"/>
                    <a:gd name="T9" fmla="*/ 5 h 21"/>
                    <a:gd name="T10" fmla="*/ 7 w 23"/>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1" y="0"/>
                      </a:moveTo>
                      <a:lnTo>
                        <a:pt x="23" y="4"/>
                      </a:lnTo>
                      <a:lnTo>
                        <a:pt x="2" y="21"/>
                      </a:lnTo>
                      <a:lnTo>
                        <a:pt x="0" y="19"/>
                      </a:lnTo>
                      <a:lnTo>
                        <a:pt x="2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31"/>
                <p:cNvSpPr>
                  <a:spLocks/>
                </p:cNvSpPr>
                <p:nvPr/>
              </p:nvSpPr>
              <p:spPr bwMode="auto">
                <a:xfrm>
                  <a:off x="3365" y="3858"/>
                  <a:ext cx="1" cy="1"/>
                </a:xfrm>
                <a:custGeom>
                  <a:avLst/>
                  <a:gdLst>
                    <a:gd name="T0" fmla="*/ 0 w 3"/>
                    <a:gd name="T1" fmla="*/ 0 h 4"/>
                    <a:gd name="T2" fmla="*/ 1 w 3"/>
                    <a:gd name="T3" fmla="*/ 1 h 4"/>
                    <a:gd name="T4" fmla="*/ 1 w 3"/>
                    <a:gd name="T5" fmla="*/ 1 h 4"/>
                    <a:gd name="T6" fmla="*/ 0 w 3"/>
                    <a:gd name="T7" fmla="*/ 0 h 4"/>
                    <a:gd name="T8" fmla="*/ 0 w 3"/>
                    <a:gd name="T9" fmla="*/ 0 h 4"/>
                    <a:gd name="T10" fmla="*/ 0 w 3"/>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4">
                      <a:moveTo>
                        <a:pt x="1" y="0"/>
                      </a:moveTo>
                      <a:lnTo>
                        <a:pt x="3" y="2"/>
                      </a:lnTo>
                      <a:lnTo>
                        <a:pt x="2" y="4"/>
                      </a:lnTo>
                      <a:lnTo>
                        <a:pt x="0" y="1"/>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32"/>
                <p:cNvSpPr>
                  <a:spLocks/>
                </p:cNvSpPr>
                <p:nvPr/>
              </p:nvSpPr>
              <p:spPr bwMode="auto">
                <a:xfrm>
                  <a:off x="3360" y="3859"/>
                  <a:ext cx="5" cy="5"/>
                </a:xfrm>
                <a:custGeom>
                  <a:avLst/>
                  <a:gdLst>
                    <a:gd name="T0" fmla="*/ 4 w 15"/>
                    <a:gd name="T1" fmla="*/ 0 h 20"/>
                    <a:gd name="T2" fmla="*/ 5 w 15"/>
                    <a:gd name="T3" fmla="*/ 1 h 20"/>
                    <a:gd name="T4" fmla="*/ 1 w 15"/>
                    <a:gd name="T5" fmla="*/ 5 h 20"/>
                    <a:gd name="T6" fmla="*/ 0 w 15"/>
                    <a:gd name="T7" fmla="*/ 5 h 20"/>
                    <a:gd name="T8" fmla="*/ 0 w 15"/>
                    <a:gd name="T9" fmla="*/ 4 h 20"/>
                    <a:gd name="T10" fmla="*/ 4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3" y="0"/>
                      </a:moveTo>
                      <a:lnTo>
                        <a:pt x="15" y="3"/>
                      </a:lnTo>
                      <a:lnTo>
                        <a:pt x="4" y="20"/>
                      </a:lnTo>
                      <a:lnTo>
                        <a:pt x="0" y="19"/>
                      </a:lnTo>
                      <a:lnTo>
                        <a:pt x="1" y="17"/>
                      </a:lnTo>
                      <a:lnTo>
                        <a:pt x="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33"/>
                <p:cNvSpPr>
                  <a:spLocks/>
                </p:cNvSpPr>
                <p:nvPr/>
              </p:nvSpPr>
              <p:spPr bwMode="auto">
                <a:xfrm>
                  <a:off x="3360" y="3863"/>
                  <a:ext cx="2" cy="1"/>
                </a:xfrm>
                <a:custGeom>
                  <a:avLst/>
                  <a:gdLst>
                    <a:gd name="T0" fmla="*/ 0 w 4"/>
                    <a:gd name="T1" fmla="*/ 0 h 4"/>
                    <a:gd name="T2" fmla="*/ 2 w 4"/>
                    <a:gd name="T3" fmla="*/ 0 h 4"/>
                    <a:gd name="T4" fmla="*/ 2 w 4"/>
                    <a:gd name="T5" fmla="*/ 1 h 4"/>
                    <a:gd name="T6" fmla="*/ 2 w 4"/>
                    <a:gd name="T7" fmla="*/ 1 h 4"/>
                    <a:gd name="T8" fmla="*/ 0 w 4"/>
                    <a:gd name="T9" fmla="*/ 1 h 4"/>
                    <a:gd name="T10" fmla="*/ 0 w 4"/>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0" y="0"/>
                      </a:moveTo>
                      <a:lnTo>
                        <a:pt x="4" y="1"/>
                      </a:lnTo>
                      <a:lnTo>
                        <a:pt x="4" y="4"/>
                      </a:lnTo>
                      <a:lnTo>
                        <a:pt x="0" y="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34"/>
                <p:cNvSpPr>
                  <a:spLocks/>
                </p:cNvSpPr>
                <p:nvPr/>
              </p:nvSpPr>
              <p:spPr bwMode="auto">
                <a:xfrm>
                  <a:off x="3360" y="3864"/>
                  <a:ext cx="2" cy="2"/>
                </a:xfrm>
                <a:custGeom>
                  <a:avLst/>
                  <a:gdLst>
                    <a:gd name="T0" fmla="*/ 0 w 4"/>
                    <a:gd name="T1" fmla="*/ 0 h 8"/>
                    <a:gd name="T2" fmla="*/ 2 w 4"/>
                    <a:gd name="T3" fmla="*/ 0 h 8"/>
                    <a:gd name="T4" fmla="*/ 2 w 4"/>
                    <a:gd name="T5" fmla="*/ 1 h 8"/>
                    <a:gd name="T6" fmla="*/ 2 w 4"/>
                    <a:gd name="T7" fmla="*/ 2 h 8"/>
                    <a:gd name="T8" fmla="*/ 0 w 4"/>
                    <a:gd name="T9" fmla="*/ 1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4" y="0"/>
                      </a:lnTo>
                      <a:lnTo>
                        <a:pt x="4" y="5"/>
                      </a:lnTo>
                      <a:lnTo>
                        <a:pt x="3" y="8"/>
                      </a:lnTo>
                      <a:lnTo>
                        <a:pt x="0" y="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35"/>
                <p:cNvSpPr>
                  <a:spLocks/>
                </p:cNvSpPr>
                <p:nvPr/>
              </p:nvSpPr>
              <p:spPr bwMode="auto">
                <a:xfrm>
                  <a:off x="3338" y="3865"/>
                  <a:ext cx="23" cy="10"/>
                </a:xfrm>
                <a:custGeom>
                  <a:avLst/>
                  <a:gdLst>
                    <a:gd name="T0" fmla="*/ 22 w 69"/>
                    <a:gd name="T1" fmla="*/ 0 h 38"/>
                    <a:gd name="T2" fmla="*/ 23 w 69"/>
                    <a:gd name="T3" fmla="*/ 1 h 38"/>
                    <a:gd name="T4" fmla="*/ 0 w 69"/>
                    <a:gd name="T5" fmla="*/ 10 h 38"/>
                    <a:gd name="T6" fmla="*/ 0 w 69"/>
                    <a:gd name="T7" fmla="*/ 10 h 38"/>
                    <a:gd name="T8" fmla="*/ 0 w 69"/>
                    <a:gd name="T9" fmla="*/ 9 h 38"/>
                    <a:gd name="T10" fmla="*/ 22 w 69"/>
                    <a:gd name="T11" fmla="*/ 0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38">
                      <a:moveTo>
                        <a:pt x="66" y="0"/>
                      </a:moveTo>
                      <a:lnTo>
                        <a:pt x="69" y="4"/>
                      </a:lnTo>
                      <a:lnTo>
                        <a:pt x="1" y="38"/>
                      </a:lnTo>
                      <a:lnTo>
                        <a:pt x="0" y="38"/>
                      </a:lnTo>
                      <a:lnTo>
                        <a:pt x="0" y="33"/>
                      </a:lnTo>
                      <a:lnTo>
                        <a:pt x="66"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36"/>
                <p:cNvSpPr>
                  <a:spLocks/>
                </p:cNvSpPr>
                <p:nvPr/>
              </p:nvSpPr>
              <p:spPr bwMode="auto">
                <a:xfrm>
                  <a:off x="3336" y="3874"/>
                  <a:ext cx="2" cy="1"/>
                </a:xfrm>
                <a:custGeom>
                  <a:avLst/>
                  <a:gdLst>
                    <a:gd name="T0" fmla="*/ 2 w 8"/>
                    <a:gd name="T1" fmla="*/ 0 h 5"/>
                    <a:gd name="T2" fmla="*/ 2 w 8"/>
                    <a:gd name="T3" fmla="*/ 1 h 5"/>
                    <a:gd name="T4" fmla="*/ 0 w 8"/>
                    <a:gd name="T5" fmla="*/ 1 h 5"/>
                    <a:gd name="T6" fmla="*/ 0 w 8"/>
                    <a:gd name="T7" fmla="*/ 1 h 5"/>
                    <a:gd name="T8" fmla="*/ 0 w 8"/>
                    <a:gd name="T9" fmla="*/ 0 h 5"/>
                    <a:gd name="T10" fmla="*/ 2 w 8"/>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5">
                      <a:moveTo>
                        <a:pt x="8" y="0"/>
                      </a:moveTo>
                      <a:lnTo>
                        <a:pt x="8" y="5"/>
                      </a:lnTo>
                      <a:lnTo>
                        <a:pt x="0" y="5"/>
                      </a:lnTo>
                      <a:lnTo>
                        <a:pt x="0" y="0"/>
                      </a:lnTo>
                      <a:lnTo>
                        <a:pt x="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37"/>
                <p:cNvSpPr>
                  <a:spLocks/>
                </p:cNvSpPr>
                <p:nvPr/>
              </p:nvSpPr>
              <p:spPr bwMode="auto">
                <a:xfrm>
                  <a:off x="3332" y="3873"/>
                  <a:ext cx="4" cy="2"/>
                </a:xfrm>
                <a:custGeom>
                  <a:avLst/>
                  <a:gdLst>
                    <a:gd name="T0" fmla="*/ 4 w 10"/>
                    <a:gd name="T1" fmla="*/ 1 h 7"/>
                    <a:gd name="T2" fmla="*/ 4 w 10"/>
                    <a:gd name="T3" fmla="*/ 2 h 7"/>
                    <a:gd name="T4" fmla="*/ 0 w 10"/>
                    <a:gd name="T5" fmla="*/ 1 h 7"/>
                    <a:gd name="T6" fmla="*/ 0 w 10"/>
                    <a:gd name="T7" fmla="*/ 1 h 7"/>
                    <a:gd name="T8" fmla="*/ 1 w 10"/>
                    <a:gd name="T9" fmla="*/ 0 h 7"/>
                    <a:gd name="T10" fmla="*/ 4 w 10"/>
                    <a:gd name="T11" fmla="*/ 1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7">
                      <a:moveTo>
                        <a:pt x="10" y="2"/>
                      </a:moveTo>
                      <a:lnTo>
                        <a:pt x="10" y="7"/>
                      </a:lnTo>
                      <a:lnTo>
                        <a:pt x="1" y="4"/>
                      </a:lnTo>
                      <a:lnTo>
                        <a:pt x="0" y="4"/>
                      </a:lnTo>
                      <a:lnTo>
                        <a:pt x="2" y="0"/>
                      </a:lnTo>
                      <a:lnTo>
                        <a:pt x="1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38"/>
                <p:cNvSpPr>
                  <a:spLocks/>
                </p:cNvSpPr>
                <p:nvPr/>
              </p:nvSpPr>
              <p:spPr bwMode="auto">
                <a:xfrm>
                  <a:off x="3322" y="3867"/>
                  <a:ext cx="11" cy="7"/>
                </a:xfrm>
                <a:custGeom>
                  <a:avLst/>
                  <a:gdLst>
                    <a:gd name="T0" fmla="*/ 11 w 32"/>
                    <a:gd name="T1" fmla="*/ 6 h 27"/>
                    <a:gd name="T2" fmla="*/ 10 w 32"/>
                    <a:gd name="T3" fmla="*/ 7 h 27"/>
                    <a:gd name="T4" fmla="*/ 0 w 32"/>
                    <a:gd name="T5" fmla="*/ 1 h 27"/>
                    <a:gd name="T6" fmla="*/ 0 w 32"/>
                    <a:gd name="T7" fmla="*/ 1 h 27"/>
                    <a:gd name="T8" fmla="*/ 1 w 32"/>
                    <a:gd name="T9" fmla="*/ 0 h 27"/>
                    <a:gd name="T10" fmla="*/ 11 w 32"/>
                    <a:gd name="T11" fmla="*/ 6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27">
                      <a:moveTo>
                        <a:pt x="32" y="23"/>
                      </a:moveTo>
                      <a:lnTo>
                        <a:pt x="30" y="27"/>
                      </a:lnTo>
                      <a:lnTo>
                        <a:pt x="0" y="4"/>
                      </a:lnTo>
                      <a:lnTo>
                        <a:pt x="0" y="2"/>
                      </a:lnTo>
                      <a:lnTo>
                        <a:pt x="2" y="0"/>
                      </a:lnTo>
                      <a:lnTo>
                        <a:pt x="3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39"/>
                <p:cNvSpPr>
                  <a:spLocks/>
                </p:cNvSpPr>
                <p:nvPr/>
              </p:nvSpPr>
              <p:spPr bwMode="auto">
                <a:xfrm>
                  <a:off x="3320" y="3865"/>
                  <a:ext cx="3" cy="3"/>
                </a:xfrm>
                <a:custGeom>
                  <a:avLst/>
                  <a:gdLst>
                    <a:gd name="T0" fmla="*/ 3 w 9"/>
                    <a:gd name="T1" fmla="*/ 3 h 12"/>
                    <a:gd name="T2" fmla="*/ 2 w 9"/>
                    <a:gd name="T3" fmla="*/ 3 h 12"/>
                    <a:gd name="T4" fmla="*/ 0 w 9"/>
                    <a:gd name="T5" fmla="*/ 2 h 12"/>
                    <a:gd name="T6" fmla="*/ 0 w 9"/>
                    <a:gd name="T7" fmla="*/ 0 h 12"/>
                    <a:gd name="T8" fmla="*/ 1 w 9"/>
                    <a:gd name="T9" fmla="*/ 1 h 12"/>
                    <a:gd name="T10" fmla="*/ 3 w 9"/>
                    <a:gd name="T11" fmla="*/ 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2">
                      <a:moveTo>
                        <a:pt x="9" y="10"/>
                      </a:moveTo>
                      <a:lnTo>
                        <a:pt x="7" y="12"/>
                      </a:lnTo>
                      <a:lnTo>
                        <a:pt x="0" y="6"/>
                      </a:lnTo>
                      <a:lnTo>
                        <a:pt x="1" y="0"/>
                      </a:lnTo>
                      <a:lnTo>
                        <a:pt x="2" y="2"/>
                      </a:lnTo>
                      <a:lnTo>
                        <a:pt x="9"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40"/>
                <p:cNvSpPr>
                  <a:spLocks/>
                </p:cNvSpPr>
                <p:nvPr/>
              </p:nvSpPr>
              <p:spPr bwMode="auto">
                <a:xfrm>
                  <a:off x="3024" y="3527"/>
                  <a:ext cx="113" cy="105"/>
                </a:xfrm>
                <a:custGeom>
                  <a:avLst/>
                  <a:gdLst>
                    <a:gd name="T0" fmla="*/ 59 w 338"/>
                    <a:gd name="T1" fmla="*/ 94 h 423"/>
                    <a:gd name="T2" fmla="*/ 52 w 338"/>
                    <a:gd name="T3" fmla="*/ 91 h 423"/>
                    <a:gd name="T4" fmla="*/ 51 w 338"/>
                    <a:gd name="T5" fmla="*/ 90 h 423"/>
                    <a:gd name="T6" fmla="*/ 36 w 338"/>
                    <a:gd name="T7" fmla="*/ 82 h 423"/>
                    <a:gd name="T8" fmla="*/ 35 w 338"/>
                    <a:gd name="T9" fmla="*/ 82 h 423"/>
                    <a:gd name="T10" fmla="*/ 34 w 338"/>
                    <a:gd name="T11" fmla="*/ 78 h 423"/>
                    <a:gd name="T12" fmla="*/ 32 w 338"/>
                    <a:gd name="T13" fmla="*/ 73 h 423"/>
                    <a:gd name="T14" fmla="*/ 30 w 338"/>
                    <a:gd name="T15" fmla="*/ 70 h 423"/>
                    <a:gd name="T16" fmla="*/ 18 w 338"/>
                    <a:gd name="T17" fmla="*/ 54 h 423"/>
                    <a:gd name="T18" fmla="*/ 1 w 338"/>
                    <a:gd name="T19" fmla="*/ 27 h 423"/>
                    <a:gd name="T20" fmla="*/ 0 w 338"/>
                    <a:gd name="T21" fmla="*/ 21 h 423"/>
                    <a:gd name="T22" fmla="*/ 0 w 338"/>
                    <a:gd name="T23" fmla="*/ 18 h 423"/>
                    <a:gd name="T24" fmla="*/ 11 w 338"/>
                    <a:gd name="T25" fmla="*/ 6 h 423"/>
                    <a:gd name="T26" fmla="*/ 14 w 338"/>
                    <a:gd name="T27" fmla="*/ 5 h 423"/>
                    <a:gd name="T28" fmla="*/ 21 w 338"/>
                    <a:gd name="T29" fmla="*/ 3 h 423"/>
                    <a:gd name="T30" fmla="*/ 31 w 338"/>
                    <a:gd name="T31" fmla="*/ 1 h 423"/>
                    <a:gd name="T32" fmla="*/ 35 w 338"/>
                    <a:gd name="T33" fmla="*/ 1 h 423"/>
                    <a:gd name="T34" fmla="*/ 44 w 338"/>
                    <a:gd name="T35" fmla="*/ 0 h 423"/>
                    <a:gd name="T36" fmla="*/ 53 w 338"/>
                    <a:gd name="T37" fmla="*/ 3 h 423"/>
                    <a:gd name="T38" fmla="*/ 58 w 338"/>
                    <a:gd name="T39" fmla="*/ 7 h 423"/>
                    <a:gd name="T40" fmla="*/ 58 w 338"/>
                    <a:gd name="T41" fmla="*/ 7 h 423"/>
                    <a:gd name="T42" fmla="*/ 67 w 338"/>
                    <a:gd name="T43" fmla="*/ 12 h 423"/>
                    <a:gd name="T44" fmla="*/ 70 w 338"/>
                    <a:gd name="T45" fmla="*/ 13 h 423"/>
                    <a:gd name="T46" fmla="*/ 89 w 338"/>
                    <a:gd name="T47" fmla="*/ 17 h 423"/>
                    <a:gd name="T48" fmla="*/ 93 w 338"/>
                    <a:gd name="T49" fmla="*/ 17 h 423"/>
                    <a:gd name="T50" fmla="*/ 93 w 338"/>
                    <a:gd name="T51" fmla="*/ 19 h 423"/>
                    <a:gd name="T52" fmla="*/ 93 w 338"/>
                    <a:gd name="T53" fmla="*/ 20 h 423"/>
                    <a:gd name="T54" fmla="*/ 93 w 338"/>
                    <a:gd name="T55" fmla="*/ 20 h 423"/>
                    <a:gd name="T56" fmla="*/ 94 w 338"/>
                    <a:gd name="T57" fmla="*/ 21 h 423"/>
                    <a:gd name="T58" fmla="*/ 95 w 338"/>
                    <a:gd name="T59" fmla="*/ 21 h 423"/>
                    <a:gd name="T60" fmla="*/ 96 w 338"/>
                    <a:gd name="T61" fmla="*/ 21 h 423"/>
                    <a:gd name="T62" fmla="*/ 96 w 338"/>
                    <a:gd name="T63" fmla="*/ 21 h 423"/>
                    <a:gd name="T64" fmla="*/ 99 w 338"/>
                    <a:gd name="T65" fmla="*/ 28 h 423"/>
                    <a:gd name="T66" fmla="*/ 107 w 338"/>
                    <a:gd name="T67" fmla="*/ 41 h 423"/>
                    <a:gd name="T68" fmla="*/ 107 w 338"/>
                    <a:gd name="T69" fmla="*/ 41 h 423"/>
                    <a:gd name="T70" fmla="*/ 107 w 338"/>
                    <a:gd name="T71" fmla="*/ 45 h 423"/>
                    <a:gd name="T72" fmla="*/ 107 w 338"/>
                    <a:gd name="T73" fmla="*/ 47 h 423"/>
                    <a:gd name="T74" fmla="*/ 107 w 338"/>
                    <a:gd name="T75" fmla="*/ 50 h 423"/>
                    <a:gd name="T76" fmla="*/ 110 w 338"/>
                    <a:gd name="T77" fmla="*/ 52 h 423"/>
                    <a:gd name="T78" fmla="*/ 111 w 338"/>
                    <a:gd name="T79" fmla="*/ 57 h 423"/>
                    <a:gd name="T80" fmla="*/ 111 w 338"/>
                    <a:gd name="T81" fmla="*/ 63 h 423"/>
                    <a:gd name="T82" fmla="*/ 112 w 338"/>
                    <a:gd name="T83" fmla="*/ 70 h 423"/>
                    <a:gd name="T84" fmla="*/ 113 w 338"/>
                    <a:gd name="T85" fmla="*/ 84 h 423"/>
                    <a:gd name="T86" fmla="*/ 110 w 338"/>
                    <a:gd name="T87" fmla="*/ 103 h 423"/>
                    <a:gd name="T88" fmla="*/ 106 w 338"/>
                    <a:gd name="T89" fmla="*/ 104 h 423"/>
                    <a:gd name="T90" fmla="*/ 84 w 338"/>
                    <a:gd name="T91" fmla="*/ 105 h 423"/>
                    <a:gd name="T92" fmla="*/ 81 w 338"/>
                    <a:gd name="T93" fmla="*/ 104 h 423"/>
                    <a:gd name="T94" fmla="*/ 59 w 338"/>
                    <a:gd name="T95" fmla="*/ 94 h 4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38" h="423">
                      <a:moveTo>
                        <a:pt x="176" y="377"/>
                      </a:moveTo>
                      <a:lnTo>
                        <a:pt x="155" y="366"/>
                      </a:lnTo>
                      <a:lnTo>
                        <a:pt x="152" y="363"/>
                      </a:lnTo>
                      <a:lnTo>
                        <a:pt x="108" y="332"/>
                      </a:lnTo>
                      <a:lnTo>
                        <a:pt x="106" y="332"/>
                      </a:lnTo>
                      <a:lnTo>
                        <a:pt x="103" y="315"/>
                      </a:lnTo>
                      <a:lnTo>
                        <a:pt x="95" y="294"/>
                      </a:lnTo>
                      <a:lnTo>
                        <a:pt x="89" y="282"/>
                      </a:lnTo>
                      <a:lnTo>
                        <a:pt x="53" y="218"/>
                      </a:lnTo>
                      <a:lnTo>
                        <a:pt x="3" y="108"/>
                      </a:lnTo>
                      <a:lnTo>
                        <a:pt x="0" y="83"/>
                      </a:lnTo>
                      <a:lnTo>
                        <a:pt x="1" y="72"/>
                      </a:lnTo>
                      <a:lnTo>
                        <a:pt x="34" y="24"/>
                      </a:lnTo>
                      <a:lnTo>
                        <a:pt x="41" y="20"/>
                      </a:lnTo>
                      <a:lnTo>
                        <a:pt x="64" y="11"/>
                      </a:lnTo>
                      <a:lnTo>
                        <a:pt x="94" y="4"/>
                      </a:lnTo>
                      <a:lnTo>
                        <a:pt x="105" y="3"/>
                      </a:lnTo>
                      <a:lnTo>
                        <a:pt x="131" y="0"/>
                      </a:lnTo>
                      <a:lnTo>
                        <a:pt x="160" y="12"/>
                      </a:lnTo>
                      <a:lnTo>
                        <a:pt x="172" y="27"/>
                      </a:lnTo>
                      <a:lnTo>
                        <a:pt x="174" y="28"/>
                      </a:lnTo>
                      <a:lnTo>
                        <a:pt x="201" y="50"/>
                      </a:lnTo>
                      <a:lnTo>
                        <a:pt x="208" y="51"/>
                      </a:lnTo>
                      <a:lnTo>
                        <a:pt x="266" y="69"/>
                      </a:lnTo>
                      <a:lnTo>
                        <a:pt x="277" y="69"/>
                      </a:lnTo>
                      <a:lnTo>
                        <a:pt x="277" y="77"/>
                      </a:lnTo>
                      <a:lnTo>
                        <a:pt x="278" y="80"/>
                      </a:lnTo>
                      <a:lnTo>
                        <a:pt x="278" y="81"/>
                      </a:lnTo>
                      <a:lnTo>
                        <a:pt x="282" y="83"/>
                      </a:lnTo>
                      <a:lnTo>
                        <a:pt x="284" y="83"/>
                      </a:lnTo>
                      <a:lnTo>
                        <a:pt x="288" y="83"/>
                      </a:lnTo>
                      <a:lnTo>
                        <a:pt x="288" y="85"/>
                      </a:lnTo>
                      <a:lnTo>
                        <a:pt x="297" y="113"/>
                      </a:lnTo>
                      <a:lnTo>
                        <a:pt x="319" y="165"/>
                      </a:lnTo>
                      <a:lnTo>
                        <a:pt x="320" y="166"/>
                      </a:lnTo>
                      <a:lnTo>
                        <a:pt x="319" y="181"/>
                      </a:lnTo>
                      <a:lnTo>
                        <a:pt x="319" y="189"/>
                      </a:lnTo>
                      <a:lnTo>
                        <a:pt x="319" y="200"/>
                      </a:lnTo>
                      <a:lnTo>
                        <a:pt x="330" y="208"/>
                      </a:lnTo>
                      <a:lnTo>
                        <a:pt x="331" y="230"/>
                      </a:lnTo>
                      <a:lnTo>
                        <a:pt x="332" y="254"/>
                      </a:lnTo>
                      <a:lnTo>
                        <a:pt x="334" y="282"/>
                      </a:lnTo>
                      <a:lnTo>
                        <a:pt x="338" y="338"/>
                      </a:lnTo>
                      <a:lnTo>
                        <a:pt x="330" y="415"/>
                      </a:lnTo>
                      <a:lnTo>
                        <a:pt x="318" y="419"/>
                      </a:lnTo>
                      <a:lnTo>
                        <a:pt x="250" y="423"/>
                      </a:lnTo>
                      <a:lnTo>
                        <a:pt x="242" y="420"/>
                      </a:lnTo>
                      <a:lnTo>
                        <a:pt x="176"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41"/>
                <p:cNvSpPr>
                  <a:spLocks/>
                </p:cNvSpPr>
                <p:nvPr/>
              </p:nvSpPr>
              <p:spPr bwMode="auto">
                <a:xfrm>
                  <a:off x="3074" y="3617"/>
                  <a:ext cx="2" cy="2"/>
                </a:xfrm>
                <a:custGeom>
                  <a:avLst/>
                  <a:gdLst>
                    <a:gd name="T0" fmla="*/ 2 w 5"/>
                    <a:gd name="T1" fmla="*/ 1 h 6"/>
                    <a:gd name="T2" fmla="*/ 1 w 5"/>
                    <a:gd name="T3" fmla="*/ 2 h 6"/>
                    <a:gd name="T4" fmla="*/ 0 w 5"/>
                    <a:gd name="T5" fmla="*/ 1 h 6"/>
                    <a:gd name="T6" fmla="*/ 1 w 5"/>
                    <a:gd name="T7" fmla="*/ 0 h 6"/>
                    <a:gd name="T8" fmla="*/ 1 w 5"/>
                    <a:gd name="T9" fmla="*/ 0 h 6"/>
                    <a:gd name="T10" fmla="*/ 2 w 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5" y="2"/>
                      </a:moveTo>
                      <a:lnTo>
                        <a:pt x="3" y="6"/>
                      </a:lnTo>
                      <a:lnTo>
                        <a:pt x="0" y="4"/>
                      </a:lnTo>
                      <a:lnTo>
                        <a:pt x="2" y="0"/>
                      </a:lnTo>
                      <a:lnTo>
                        <a:pt x="5"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42"/>
                <p:cNvSpPr>
                  <a:spLocks/>
                </p:cNvSpPr>
                <p:nvPr/>
              </p:nvSpPr>
              <p:spPr bwMode="auto">
                <a:xfrm>
                  <a:off x="3060" y="3609"/>
                  <a:ext cx="15" cy="9"/>
                </a:xfrm>
                <a:custGeom>
                  <a:avLst/>
                  <a:gdLst>
                    <a:gd name="T0" fmla="*/ 15 w 45"/>
                    <a:gd name="T1" fmla="*/ 8 h 36"/>
                    <a:gd name="T2" fmla="*/ 14 w 45"/>
                    <a:gd name="T3" fmla="*/ 9 h 36"/>
                    <a:gd name="T4" fmla="*/ 0 w 45"/>
                    <a:gd name="T5" fmla="*/ 1 h 36"/>
                    <a:gd name="T6" fmla="*/ 0 w 45"/>
                    <a:gd name="T7" fmla="*/ 0 h 36"/>
                    <a:gd name="T8" fmla="*/ 0 w 45"/>
                    <a:gd name="T9" fmla="*/ 0 h 36"/>
                    <a:gd name="T10" fmla="*/ 15 w 45"/>
                    <a:gd name="T11" fmla="*/ 8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6">
                      <a:moveTo>
                        <a:pt x="45" y="32"/>
                      </a:moveTo>
                      <a:lnTo>
                        <a:pt x="43" y="36"/>
                      </a:lnTo>
                      <a:lnTo>
                        <a:pt x="0" y="5"/>
                      </a:lnTo>
                      <a:lnTo>
                        <a:pt x="0" y="0"/>
                      </a:lnTo>
                      <a:lnTo>
                        <a:pt x="1" y="1"/>
                      </a:lnTo>
                      <a:lnTo>
                        <a:pt x="45" y="3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43"/>
                <p:cNvSpPr>
                  <a:spLocks/>
                </p:cNvSpPr>
                <p:nvPr/>
              </p:nvSpPr>
              <p:spPr bwMode="auto">
                <a:xfrm>
                  <a:off x="3059" y="3609"/>
                  <a:ext cx="1" cy="1"/>
                </a:xfrm>
                <a:custGeom>
                  <a:avLst/>
                  <a:gdLst>
                    <a:gd name="T0" fmla="*/ 1 w 4"/>
                    <a:gd name="T1" fmla="*/ 0 h 5"/>
                    <a:gd name="T2" fmla="*/ 1 w 4"/>
                    <a:gd name="T3" fmla="*/ 1 h 5"/>
                    <a:gd name="T4" fmla="*/ 1 w 4"/>
                    <a:gd name="T5" fmla="*/ 1 h 5"/>
                    <a:gd name="T6" fmla="*/ 0 w 4"/>
                    <a:gd name="T7" fmla="*/ 1 h 5"/>
                    <a:gd name="T8" fmla="*/ 1 w 4"/>
                    <a:gd name="T9" fmla="*/ 0 h 5"/>
                    <a:gd name="T10" fmla="*/ 1 w 4"/>
                    <a:gd name="T11" fmla="*/ 0 h 5"/>
                    <a:gd name="T12" fmla="*/ 1 w 4"/>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5">
                      <a:moveTo>
                        <a:pt x="4" y="0"/>
                      </a:moveTo>
                      <a:lnTo>
                        <a:pt x="4" y="5"/>
                      </a:lnTo>
                      <a:lnTo>
                        <a:pt x="2" y="5"/>
                      </a:lnTo>
                      <a:lnTo>
                        <a:pt x="0" y="4"/>
                      </a:lnTo>
                      <a:lnTo>
                        <a:pt x="2" y="2"/>
                      </a:lnTo>
                      <a:lnTo>
                        <a:pt x="2" y="0"/>
                      </a:lnTo>
                      <a:lnTo>
                        <a:pt x="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44"/>
                <p:cNvSpPr>
                  <a:spLocks/>
                </p:cNvSpPr>
                <p:nvPr/>
              </p:nvSpPr>
              <p:spPr bwMode="auto">
                <a:xfrm>
                  <a:off x="3058" y="3605"/>
                  <a:ext cx="2" cy="5"/>
                </a:xfrm>
                <a:custGeom>
                  <a:avLst/>
                  <a:gdLst>
                    <a:gd name="T0" fmla="*/ 2 w 7"/>
                    <a:gd name="T1" fmla="*/ 5 h 20"/>
                    <a:gd name="T2" fmla="*/ 1 w 7"/>
                    <a:gd name="T3" fmla="*/ 5 h 20"/>
                    <a:gd name="T4" fmla="*/ 1 w 7"/>
                    <a:gd name="T5" fmla="*/ 5 h 20"/>
                    <a:gd name="T6" fmla="*/ 0 w 7"/>
                    <a:gd name="T7" fmla="*/ 1 h 20"/>
                    <a:gd name="T8" fmla="*/ 1 w 7"/>
                    <a:gd name="T9" fmla="*/ 0 h 20"/>
                    <a:gd name="T10" fmla="*/ 1 w 7"/>
                    <a:gd name="T11" fmla="*/ 0 h 20"/>
                    <a:gd name="T12" fmla="*/ 2 w 7"/>
                    <a:gd name="T13" fmla="*/ 5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0">
                      <a:moveTo>
                        <a:pt x="7" y="18"/>
                      </a:moveTo>
                      <a:lnTo>
                        <a:pt x="5" y="18"/>
                      </a:lnTo>
                      <a:lnTo>
                        <a:pt x="3" y="20"/>
                      </a:lnTo>
                      <a:lnTo>
                        <a:pt x="0" y="2"/>
                      </a:lnTo>
                      <a:lnTo>
                        <a:pt x="4" y="0"/>
                      </a:lnTo>
                      <a:lnTo>
                        <a:pt x="4" y="1"/>
                      </a:lnTo>
                      <a:lnTo>
                        <a:pt x="7" y="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45"/>
                <p:cNvSpPr>
                  <a:spLocks/>
                </p:cNvSpPr>
                <p:nvPr/>
              </p:nvSpPr>
              <p:spPr bwMode="auto">
                <a:xfrm>
                  <a:off x="3055" y="3600"/>
                  <a:ext cx="4" cy="6"/>
                </a:xfrm>
                <a:custGeom>
                  <a:avLst/>
                  <a:gdLst>
                    <a:gd name="T0" fmla="*/ 4 w 11"/>
                    <a:gd name="T1" fmla="*/ 6 h 24"/>
                    <a:gd name="T2" fmla="*/ 3 w 11"/>
                    <a:gd name="T3" fmla="*/ 6 h 24"/>
                    <a:gd name="T4" fmla="*/ 0 w 11"/>
                    <a:gd name="T5" fmla="*/ 1 h 24"/>
                    <a:gd name="T6" fmla="*/ 1 w 11"/>
                    <a:gd name="T7" fmla="*/ 0 h 24"/>
                    <a:gd name="T8" fmla="*/ 1 w 11"/>
                    <a:gd name="T9" fmla="*/ 0 h 24"/>
                    <a:gd name="T10" fmla="*/ 4 w 11"/>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24">
                      <a:moveTo>
                        <a:pt x="11" y="22"/>
                      </a:moveTo>
                      <a:lnTo>
                        <a:pt x="7" y="24"/>
                      </a:lnTo>
                      <a:lnTo>
                        <a:pt x="0" y="3"/>
                      </a:lnTo>
                      <a:lnTo>
                        <a:pt x="3" y="0"/>
                      </a:lnTo>
                      <a:lnTo>
                        <a:pt x="11"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46"/>
                <p:cNvSpPr>
                  <a:spLocks/>
                </p:cNvSpPr>
                <p:nvPr/>
              </p:nvSpPr>
              <p:spPr bwMode="auto">
                <a:xfrm>
                  <a:off x="3053" y="3597"/>
                  <a:ext cx="3" cy="4"/>
                </a:xfrm>
                <a:custGeom>
                  <a:avLst/>
                  <a:gdLst>
                    <a:gd name="T0" fmla="*/ 3 w 9"/>
                    <a:gd name="T1" fmla="*/ 3 h 14"/>
                    <a:gd name="T2" fmla="*/ 2 w 9"/>
                    <a:gd name="T3" fmla="*/ 4 h 14"/>
                    <a:gd name="T4" fmla="*/ 0 w 9"/>
                    <a:gd name="T5" fmla="*/ 1 h 14"/>
                    <a:gd name="T6" fmla="*/ 1 w 9"/>
                    <a:gd name="T7" fmla="*/ 0 h 14"/>
                    <a:gd name="T8" fmla="*/ 1 w 9"/>
                    <a:gd name="T9" fmla="*/ 0 h 14"/>
                    <a:gd name="T10" fmla="*/ 3 w 9"/>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4">
                      <a:moveTo>
                        <a:pt x="9" y="11"/>
                      </a:moveTo>
                      <a:lnTo>
                        <a:pt x="6" y="14"/>
                      </a:lnTo>
                      <a:lnTo>
                        <a:pt x="0" y="2"/>
                      </a:lnTo>
                      <a:lnTo>
                        <a:pt x="4" y="0"/>
                      </a:lnTo>
                      <a:lnTo>
                        <a:pt x="9"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47"/>
                <p:cNvSpPr>
                  <a:spLocks/>
                </p:cNvSpPr>
                <p:nvPr/>
              </p:nvSpPr>
              <p:spPr bwMode="auto">
                <a:xfrm>
                  <a:off x="3041" y="3581"/>
                  <a:ext cx="14" cy="17"/>
                </a:xfrm>
                <a:custGeom>
                  <a:avLst/>
                  <a:gdLst>
                    <a:gd name="T0" fmla="*/ 14 w 40"/>
                    <a:gd name="T1" fmla="*/ 16 h 66"/>
                    <a:gd name="T2" fmla="*/ 13 w 40"/>
                    <a:gd name="T3" fmla="*/ 17 h 66"/>
                    <a:gd name="T4" fmla="*/ 0 w 40"/>
                    <a:gd name="T5" fmla="*/ 1 h 66"/>
                    <a:gd name="T6" fmla="*/ 0 w 40"/>
                    <a:gd name="T7" fmla="*/ 1 h 66"/>
                    <a:gd name="T8" fmla="*/ 1 w 40"/>
                    <a:gd name="T9" fmla="*/ 0 h 66"/>
                    <a:gd name="T10" fmla="*/ 14 w 40"/>
                    <a:gd name="T11" fmla="*/ 16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66">
                      <a:moveTo>
                        <a:pt x="40" y="64"/>
                      </a:moveTo>
                      <a:lnTo>
                        <a:pt x="36" y="66"/>
                      </a:lnTo>
                      <a:lnTo>
                        <a:pt x="0" y="2"/>
                      </a:lnTo>
                      <a:lnTo>
                        <a:pt x="4" y="0"/>
                      </a:lnTo>
                      <a:lnTo>
                        <a:pt x="40" y="6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48"/>
                <p:cNvSpPr>
                  <a:spLocks/>
                </p:cNvSpPr>
                <p:nvPr/>
              </p:nvSpPr>
              <p:spPr bwMode="auto">
                <a:xfrm>
                  <a:off x="3024" y="3554"/>
                  <a:ext cx="19" cy="28"/>
                </a:xfrm>
                <a:custGeom>
                  <a:avLst/>
                  <a:gdLst>
                    <a:gd name="T0" fmla="*/ 19 w 55"/>
                    <a:gd name="T1" fmla="*/ 27 h 111"/>
                    <a:gd name="T2" fmla="*/ 18 w 55"/>
                    <a:gd name="T3" fmla="*/ 28 h 111"/>
                    <a:gd name="T4" fmla="*/ 0 w 55"/>
                    <a:gd name="T5" fmla="*/ 0 h 111"/>
                    <a:gd name="T6" fmla="*/ 0 w 55"/>
                    <a:gd name="T7" fmla="*/ 0 h 111"/>
                    <a:gd name="T8" fmla="*/ 1 w 55"/>
                    <a:gd name="T9" fmla="*/ 0 h 111"/>
                    <a:gd name="T10" fmla="*/ 19 w 55"/>
                    <a:gd name="T11" fmla="*/ 27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111">
                      <a:moveTo>
                        <a:pt x="55" y="109"/>
                      </a:moveTo>
                      <a:lnTo>
                        <a:pt x="51" y="111"/>
                      </a:lnTo>
                      <a:lnTo>
                        <a:pt x="1" y="1"/>
                      </a:lnTo>
                      <a:lnTo>
                        <a:pt x="0" y="0"/>
                      </a:lnTo>
                      <a:lnTo>
                        <a:pt x="4" y="0"/>
                      </a:lnTo>
                      <a:lnTo>
                        <a:pt x="55" y="1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49"/>
                <p:cNvSpPr>
                  <a:spLocks/>
                </p:cNvSpPr>
                <p:nvPr/>
              </p:nvSpPr>
              <p:spPr bwMode="auto">
                <a:xfrm>
                  <a:off x="3023" y="3547"/>
                  <a:ext cx="3" cy="7"/>
                </a:xfrm>
                <a:custGeom>
                  <a:avLst/>
                  <a:gdLst>
                    <a:gd name="T0" fmla="*/ 3 w 7"/>
                    <a:gd name="T1" fmla="*/ 7 h 25"/>
                    <a:gd name="T2" fmla="*/ 1 w 7"/>
                    <a:gd name="T3" fmla="*/ 7 h 25"/>
                    <a:gd name="T4" fmla="*/ 0 w 7"/>
                    <a:gd name="T5" fmla="*/ 0 h 25"/>
                    <a:gd name="T6" fmla="*/ 0 w 7"/>
                    <a:gd name="T7" fmla="*/ 0 h 25"/>
                    <a:gd name="T8" fmla="*/ 2 w 7"/>
                    <a:gd name="T9" fmla="*/ 0 h 25"/>
                    <a:gd name="T10" fmla="*/ 3 w 7"/>
                    <a:gd name="T11" fmla="*/ 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5">
                      <a:moveTo>
                        <a:pt x="7" y="25"/>
                      </a:moveTo>
                      <a:lnTo>
                        <a:pt x="3" y="25"/>
                      </a:lnTo>
                      <a:lnTo>
                        <a:pt x="0" y="0"/>
                      </a:lnTo>
                      <a:lnTo>
                        <a:pt x="4" y="0"/>
                      </a:lnTo>
                      <a:lnTo>
                        <a:pt x="7" y="2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50"/>
                <p:cNvSpPr>
                  <a:spLocks/>
                </p:cNvSpPr>
                <p:nvPr/>
              </p:nvSpPr>
              <p:spPr bwMode="auto">
                <a:xfrm>
                  <a:off x="3023" y="3544"/>
                  <a:ext cx="2" cy="3"/>
                </a:xfrm>
                <a:custGeom>
                  <a:avLst/>
                  <a:gdLst>
                    <a:gd name="T0" fmla="*/ 2 w 5"/>
                    <a:gd name="T1" fmla="*/ 3 h 12"/>
                    <a:gd name="T2" fmla="*/ 0 w 5"/>
                    <a:gd name="T3" fmla="*/ 3 h 12"/>
                    <a:gd name="T4" fmla="*/ 0 w 5"/>
                    <a:gd name="T5" fmla="*/ 0 h 12"/>
                    <a:gd name="T6" fmla="*/ 1 w 5"/>
                    <a:gd name="T7" fmla="*/ 0 h 12"/>
                    <a:gd name="T8" fmla="*/ 2 w 5"/>
                    <a:gd name="T9" fmla="*/ 1 h 12"/>
                    <a:gd name="T10" fmla="*/ 2 w 5"/>
                    <a:gd name="T11" fmla="*/ 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2">
                      <a:moveTo>
                        <a:pt x="4" y="12"/>
                      </a:moveTo>
                      <a:lnTo>
                        <a:pt x="0" y="12"/>
                      </a:lnTo>
                      <a:lnTo>
                        <a:pt x="1" y="1"/>
                      </a:lnTo>
                      <a:lnTo>
                        <a:pt x="2" y="0"/>
                      </a:lnTo>
                      <a:lnTo>
                        <a:pt x="5" y="2"/>
                      </a:lnTo>
                      <a:lnTo>
                        <a:pt x="4"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51"/>
                <p:cNvSpPr>
                  <a:spLocks/>
                </p:cNvSpPr>
                <p:nvPr/>
              </p:nvSpPr>
              <p:spPr bwMode="auto">
                <a:xfrm>
                  <a:off x="3024" y="3532"/>
                  <a:ext cx="12" cy="13"/>
                </a:xfrm>
                <a:custGeom>
                  <a:avLst/>
                  <a:gdLst>
                    <a:gd name="T0" fmla="*/ 1 w 35"/>
                    <a:gd name="T1" fmla="*/ 13 h 50"/>
                    <a:gd name="T2" fmla="*/ 0 w 35"/>
                    <a:gd name="T3" fmla="*/ 12 h 50"/>
                    <a:gd name="T4" fmla="*/ 11 w 35"/>
                    <a:gd name="T5" fmla="*/ 0 h 50"/>
                    <a:gd name="T6" fmla="*/ 11 w 35"/>
                    <a:gd name="T7" fmla="*/ 0 h 50"/>
                    <a:gd name="T8" fmla="*/ 12 w 35"/>
                    <a:gd name="T9" fmla="*/ 1 h 50"/>
                    <a:gd name="T10" fmla="*/ 1 w 35"/>
                    <a:gd name="T11" fmla="*/ 13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50">
                      <a:moveTo>
                        <a:pt x="3" y="50"/>
                      </a:moveTo>
                      <a:lnTo>
                        <a:pt x="0" y="48"/>
                      </a:lnTo>
                      <a:lnTo>
                        <a:pt x="33" y="0"/>
                      </a:lnTo>
                      <a:lnTo>
                        <a:pt x="35" y="4"/>
                      </a:lnTo>
                      <a:lnTo>
                        <a:pt x="3" y="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52"/>
                <p:cNvSpPr>
                  <a:spLocks/>
                </p:cNvSpPr>
                <p:nvPr/>
              </p:nvSpPr>
              <p:spPr bwMode="auto">
                <a:xfrm>
                  <a:off x="3035" y="3531"/>
                  <a:ext cx="3" cy="2"/>
                </a:xfrm>
                <a:custGeom>
                  <a:avLst/>
                  <a:gdLst>
                    <a:gd name="T0" fmla="*/ 1 w 9"/>
                    <a:gd name="T1" fmla="*/ 2 h 9"/>
                    <a:gd name="T2" fmla="*/ 0 w 9"/>
                    <a:gd name="T3" fmla="*/ 1 h 9"/>
                    <a:gd name="T4" fmla="*/ 2 w 9"/>
                    <a:gd name="T5" fmla="*/ 0 h 9"/>
                    <a:gd name="T6" fmla="*/ 3 w 9"/>
                    <a:gd name="T7" fmla="*/ 0 h 9"/>
                    <a:gd name="T8" fmla="*/ 3 w 9"/>
                    <a:gd name="T9" fmla="*/ 1 h 9"/>
                    <a:gd name="T10" fmla="*/ 1 w 9"/>
                    <a:gd name="T11" fmla="*/ 2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2" y="9"/>
                      </a:moveTo>
                      <a:lnTo>
                        <a:pt x="0" y="5"/>
                      </a:lnTo>
                      <a:lnTo>
                        <a:pt x="7" y="1"/>
                      </a:lnTo>
                      <a:lnTo>
                        <a:pt x="8" y="0"/>
                      </a:lnTo>
                      <a:lnTo>
                        <a:pt x="9" y="5"/>
                      </a:lnTo>
                      <a:lnTo>
                        <a:pt x="2" y="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53"/>
                <p:cNvSpPr>
                  <a:spLocks/>
                </p:cNvSpPr>
                <p:nvPr/>
              </p:nvSpPr>
              <p:spPr bwMode="auto">
                <a:xfrm>
                  <a:off x="3038" y="3529"/>
                  <a:ext cx="8" cy="3"/>
                </a:xfrm>
                <a:custGeom>
                  <a:avLst/>
                  <a:gdLst>
                    <a:gd name="T0" fmla="*/ 0 w 24"/>
                    <a:gd name="T1" fmla="*/ 3 h 15"/>
                    <a:gd name="T2" fmla="*/ 0 w 24"/>
                    <a:gd name="T3" fmla="*/ 2 h 15"/>
                    <a:gd name="T4" fmla="*/ 8 w 24"/>
                    <a:gd name="T5" fmla="*/ 0 h 15"/>
                    <a:gd name="T6" fmla="*/ 8 w 24"/>
                    <a:gd name="T7" fmla="*/ 0 h 15"/>
                    <a:gd name="T8" fmla="*/ 8 w 24"/>
                    <a:gd name="T9" fmla="*/ 1 h 15"/>
                    <a:gd name="T10" fmla="*/ 0 w 24"/>
                    <a:gd name="T11" fmla="*/ 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15">
                      <a:moveTo>
                        <a:pt x="1" y="15"/>
                      </a:moveTo>
                      <a:lnTo>
                        <a:pt x="0" y="10"/>
                      </a:lnTo>
                      <a:lnTo>
                        <a:pt x="23" y="0"/>
                      </a:lnTo>
                      <a:lnTo>
                        <a:pt x="24" y="6"/>
                      </a:lnTo>
                      <a:lnTo>
                        <a:pt x="1" y="1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54"/>
                <p:cNvSpPr>
                  <a:spLocks/>
                </p:cNvSpPr>
                <p:nvPr/>
              </p:nvSpPr>
              <p:spPr bwMode="auto">
                <a:xfrm>
                  <a:off x="3045" y="3527"/>
                  <a:ext cx="10" cy="3"/>
                </a:xfrm>
                <a:custGeom>
                  <a:avLst/>
                  <a:gdLst>
                    <a:gd name="T0" fmla="*/ 0 w 30"/>
                    <a:gd name="T1" fmla="*/ 3 h 12"/>
                    <a:gd name="T2" fmla="*/ 0 w 30"/>
                    <a:gd name="T3" fmla="*/ 2 h 12"/>
                    <a:gd name="T4" fmla="*/ 10 w 30"/>
                    <a:gd name="T5" fmla="*/ 0 h 12"/>
                    <a:gd name="T6" fmla="*/ 10 w 30"/>
                    <a:gd name="T7" fmla="*/ 0 h 12"/>
                    <a:gd name="T8" fmla="*/ 10 w 30"/>
                    <a:gd name="T9" fmla="*/ 1 h 12"/>
                    <a:gd name="T10" fmla="*/ 0 w 30"/>
                    <a:gd name="T11" fmla="*/ 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2">
                      <a:moveTo>
                        <a:pt x="1" y="12"/>
                      </a:moveTo>
                      <a:lnTo>
                        <a:pt x="0" y="6"/>
                      </a:lnTo>
                      <a:lnTo>
                        <a:pt x="30" y="0"/>
                      </a:lnTo>
                      <a:lnTo>
                        <a:pt x="30" y="5"/>
                      </a:lnTo>
                      <a:lnTo>
                        <a:pt x="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355"/>
                <p:cNvSpPr>
                  <a:spLocks/>
                </p:cNvSpPr>
                <p:nvPr/>
              </p:nvSpPr>
              <p:spPr bwMode="auto">
                <a:xfrm>
                  <a:off x="3055" y="3527"/>
                  <a:ext cx="4" cy="2"/>
                </a:xfrm>
                <a:custGeom>
                  <a:avLst/>
                  <a:gdLst>
                    <a:gd name="T0" fmla="*/ 0 w 11"/>
                    <a:gd name="T1" fmla="*/ 2 h 7"/>
                    <a:gd name="T2" fmla="*/ 0 w 11"/>
                    <a:gd name="T3" fmla="*/ 1 h 7"/>
                    <a:gd name="T4" fmla="*/ 4 w 11"/>
                    <a:gd name="T5" fmla="*/ 0 h 7"/>
                    <a:gd name="T6" fmla="*/ 4 w 11"/>
                    <a:gd name="T7" fmla="*/ 0 h 7"/>
                    <a:gd name="T8" fmla="*/ 4 w 11"/>
                    <a:gd name="T9" fmla="*/ 2 h 7"/>
                    <a:gd name="T10" fmla="*/ 0 w 11"/>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7">
                      <a:moveTo>
                        <a:pt x="0" y="7"/>
                      </a:moveTo>
                      <a:lnTo>
                        <a:pt x="0" y="2"/>
                      </a:lnTo>
                      <a:lnTo>
                        <a:pt x="11" y="0"/>
                      </a:lnTo>
                      <a:lnTo>
                        <a:pt x="11" y="6"/>
                      </a:lnTo>
                      <a:lnTo>
                        <a:pt x="0"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356"/>
                <p:cNvSpPr>
                  <a:spLocks/>
                </p:cNvSpPr>
                <p:nvPr/>
              </p:nvSpPr>
              <p:spPr bwMode="auto">
                <a:xfrm>
                  <a:off x="3059" y="3526"/>
                  <a:ext cx="9" cy="2"/>
                </a:xfrm>
                <a:custGeom>
                  <a:avLst/>
                  <a:gdLst>
                    <a:gd name="T0" fmla="*/ 0 w 27"/>
                    <a:gd name="T1" fmla="*/ 2 h 8"/>
                    <a:gd name="T2" fmla="*/ 0 w 27"/>
                    <a:gd name="T3" fmla="*/ 1 h 8"/>
                    <a:gd name="T4" fmla="*/ 9 w 27"/>
                    <a:gd name="T5" fmla="*/ 0 h 8"/>
                    <a:gd name="T6" fmla="*/ 9 w 27"/>
                    <a:gd name="T7" fmla="*/ 0 h 8"/>
                    <a:gd name="T8" fmla="*/ 9 w 27"/>
                    <a:gd name="T9" fmla="*/ 1 h 8"/>
                    <a:gd name="T10" fmla="*/ 0 w 27"/>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8">
                      <a:moveTo>
                        <a:pt x="0" y="8"/>
                      </a:moveTo>
                      <a:lnTo>
                        <a:pt x="0" y="2"/>
                      </a:lnTo>
                      <a:lnTo>
                        <a:pt x="26" y="0"/>
                      </a:lnTo>
                      <a:lnTo>
                        <a:pt x="27" y="0"/>
                      </a:lnTo>
                      <a:lnTo>
                        <a:pt x="26" y="5"/>
                      </a:lnTo>
                      <a:lnTo>
                        <a:pt x="0"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357"/>
                <p:cNvSpPr>
                  <a:spLocks/>
                </p:cNvSpPr>
                <p:nvPr/>
              </p:nvSpPr>
              <p:spPr bwMode="auto">
                <a:xfrm>
                  <a:off x="3068" y="3526"/>
                  <a:ext cx="10" cy="5"/>
                </a:xfrm>
                <a:custGeom>
                  <a:avLst/>
                  <a:gdLst>
                    <a:gd name="T0" fmla="*/ 0 w 30"/>
                    <a:gd name="T1" fmla="*/ 1 h 17"/>
                    <a:gd name="T2" fmla="*/ 0 w 30"/>
                    <a:gd name="T3" fmla="*/ 0 h 17"/>
                    <a:gd name="T4" fmla="*/ 10 w 30"/>
                    <a:gd name="T5" fmla="*/ 4 h 17"/>
                    <a:gd name="T6" fmla="*/ 10 w 30"/>
                    <a:gd name="T7" fmla="*/ 4 h 17"/>
                    <a:gd name="T8" fmla="*/ 9 w 30"/>
                    <a:gd name="T9" fmla="*/ 5 h 17"/>
                    <a:gd name="T10" fmla="*/ 0 w 30"/>
                    <a:gd name="T11" fmla="*/ 1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7">
                      <a:moveTo>
                        <a:pt x="0" y="5"/>
                      </a:moveTo>
                      <a:lnTo>
                        <a:pt x="1" y="0"/>
                      </a:lnTo>
                      <a:lnTo>
                        <a:pt x="30" y="12"/>
                      </a:lnTo>
                      <a:lnTo>
                        <a:pt x="30" y="13"/>
                      </a:lnTo>
                      <a:lnTo>
                        <a:pt x="28" y="17"/>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358"/>
                <p:cNvSpPr>
                  <a:spLocks/>
                </p:cNvSpPr>
                <p:nvPr/>
              </p:nvSpPr>
              <p:spPr bwMode="auto">
                <a:xfrm>
                  <a:off x="3077" y="3530"/>
                  <a:ext cx="5" cy="4"/>
                </a:xfrm>
                <a:custGeom>
                  <a:avLst/>
                  <a:gdLst>
                    <a:gd name="T0" fmla="*/ 0 w 14"/>
                    <a:gd name="T1" fmla="*/ 1 h 19"/>
                    <a:gd name="T2" fmla="*/ 1 w 14"/>
                    <a:gd name="T3" fmla="*/ 0 h 19"/>
                    <a:gd name="T4" fmla="*/ 5 w 14"/>
                    <a:gd name="T5" fmla="*/ 3 h 19"/>
                    <a:gd name="T6" fmla="*/ 4 w 14"/>
                    <a:gd name="T7" fmla="*/ 4 h 19"/>
                    <a:gd name="T8" fmla="*/ 4 w 14"/>
                    <a:gd name="T9" fmla="*/ 4 h 19"/>
                    <a:gd name="T10" fmla="*/ 0 w 14"/>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9">
                      <a:moveTo>
                        <a:pt x="0" y="4"/>
                      </a:moveTo>
                      <a:lnTo>
                        <a:pt x="2" y="0"/>
                      </a:lnTo>
                      <a:lnTo>
                        <a:pt x="14" y="15"/>
                      </a:lnTo>
                      <a:lnTo>
                        <a:pt x="12" y="19"/>
                      </a:lnTo>
                      <a:lnTo>
                        <a:pt x="12" y="1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359"/>
                <p:cNvSpPr>
                  <a:spLocks/>
                </p:cNvSpPr>
                <p:nvPr/>
              </p:nvSpPr>
              <p:spPr bwMode="auto">
                <a:xfrm>
                  <a:off x="3081" y="3533"/>
                  <a:ext cx="1" cy="1"/>
                </a:xfrm>
                <a:custGeom>
                  <a:avLst/>
                  <a:gdLst>
                    <a:gd name="T0" fmla="*/ 0 w 4"/>
                    <a:gd name="T1" fmla="*/ 1 h 5"/>
                    <a:gd name="T2" fmla="*/ 1 w 4"/>
                    <a:gd name="T3" fmla="*/ 0 h 5"/>
                    <a:gd name="T4" fmla="*/ 1 w 4"/>
                    <a:gd name="T5" fmla="*/ 0 h 5"/>
                    <a:gd name="T6" fmla="*/ 1 w 4"/>
                    <a:gd name="T7" fmla="*/ 0 h 5"/>
                    <a:gd name="T8" fmla="*/ 1 w 4"/>
                    <a:gd name="T9" fmla="*/ 1 h 5"/>
                    <a:gd name="T10" fmla="*/ 0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0" y="4"/>
                      </a:moveTo>
                      <a:lnTo>
                        <a:pt x="2" y="0"/>
                      </a:lnTo>
                      <a:lnTo>
                        <a:pt x="4" y="1"/>
                      </a:lnTo>
                      <a:lnTo>
                        <a:pt x="2" y="5"/>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60"/>
                <p:cNvSpPr>
                  <a:spLocks/>
                </p:cNvSpPr>
                <p:nvPr/>
              </p:nvSpPr>
              <p:spPr bwMode="auto">
                <a:xfrm>
                  <a:off x="3082" y="3533"/>
                  <a:ext cx="9" cy="7"/>
                </a:xfrm>
                <a:custGeom>
                  <a:avLst/>
                  <a:gdLst>
                    <a:gd name="T0" fmla="*/ 0 w 29"/>
                    <a:gd name="T1" fmla="*/ 1 h 25"/>
                    <a:gd name="T2" fmla="*/ 1 w 29"/>
                    <a:gd name="T3" fmla="*/ 0 h 25"/>
                    <a:gd name="T4" fmla="*/ 9 w 29"/>
                    <a:gd name="T5" fmla="*/ 6 h 25"/>
                    <a:gd name="T6" fmla="*/ 9 w 29"/>
                    <a:gd name="T7" fmla="*/ 7 h 25"/>
                    <a:gd name="T8" fmla="*/ 8 w 29"/>
                    <a:gd name="T9" fmla="*/ 7 h 25"/>
                    <a:gd name="T10" fmla="*/ 0 w 29"/>
                    <a:gd name="T11" fmla="*/ 1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5">
                      <a:moveTo>
                        <a:pt x="0" y="4"/>
                      </a:moveTo>
                      <a:lnTo>
                        <a:pt x="2" y="0"/>
                      </a:lnTo>
                      <a:lnTo>
                        <a:pt x="29" y="20"/>
                      </a:lnTo>
                      <a:lnTo>
                        <a:pt x="28" y="25"/>
                      </a:lnTo>
                      <a:lnTo>
                        <a:pt x="27" y="25"/>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61"/>
                <p:cNvSpPr>
                  <a:spLocks/>
                </p:cNvSpPr>
                <p:nvPr/>
              </p:nvSpPr>
              <p:spPr bwMode="auto">
                <a:xfrm>
                  <a:off x="3091" y="3538"/>
                  <a:ext cx="3" cy="2"/>
                </a:xfrm>
                <a:custGeom>
                  <a:avLst/>
                  <a:gdLst>
                    <a:gd name="T0" fmla="*/ 0 w 8"/>
                    <a:gd name="T1" fmla="*/ 1 h 7"/>
                    <a:gd name="T2" fmla="*/ 0 w 8"/>
                    <a:gd name="T3" fmla="*/ 0 h 7"/>
                    <a:gd name="T4" fmla="*/ 3 w 8"/>
                    <a:gd name="T5" fmla="*/ 0 h 7"/>
                    <a:gd name="T6" fmla="*/ 3 w 8"/>
                    <a:gd name="T7" fmla="*/ 0 h 7"/>
                    <a:gd name="T8" fmla="*/ 3 w 8"/>
                    <a:gd name="T9" fmla="*/ 2 h 7"/>
                    <a:gd name="T10" fmla="*/ 0 w 8"/>
                    <a:gd name="T11" fmla="*/ 1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7">
                      <a:moveTo>
                        <a:pt x="0" y="5"/>
                      </a:moveTo>
                      <a:lnTo>
                        <a:pt x="1" y="0"/>
                      </a:lnTo>
                      <a:lnTo>
                        <a:pt x="7" y="1"/>
                      </a:lnTo>
                      <a:lnTo>
                        <a:pt x="8" y="1"/>
                      </a:lnTo>
                      <a:lnTo>
                        <a:pt x="7" y="7"/>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62"/>
                <p:cNvSpPr>
                  <a:spLocks/>
                </p:cNvSpPr>
                <p:nvPr/>
              </p:nvSpPr>
              <p:spPr bwMode="auto">
                <a:xfrm>
                  <a:off x="3093" y="3539"/>
                  <a:ext cx="20" cy="6"/>
                </a:xfrm>
                <a:custGeom>
                  <a:avLst/>
                  <a:gdLst>
                    <a:gd name="T0" fmla="*/ 0 w 58"/>
                    <a:gd name="T1" fmla="*/ 2 h 24"/>
                    <a:gd name="T2" fmla="*/ 0 w 58"/>
                    <a:gd name="T3" fmla="*/ 0 h 24"/>
                    <a:gd name="T4" fmla="*/ 20 w 58"/>
                    <a:gd name="T5" fmla="*/ 5 h 24"/>
                    <a:gd name="T6" fmla="*/ 20 w 58"/>
                    <a:gd name="T7" fmla="*/ 6 h 24"/>
                    <a:gd name="T8" fmla="*/ 20 w 58"/>
                    <a:gd name="T9" fmla="*/ 6 h 24"/>
                    <a:gd name="T10" fmla="*/ 0 w 58"/>
                    <a:gd name="T11" fmla="*/ 2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24">
                      <a:moveTo>
                        <a:pt x="0" y="6"/>
                      </a:moveTo>
                      <a:lnTo>
                        <a:pt x="1" y="0"/>
                      </a:lnTo>
                      <a:lnTo>
                        <a:pt x="58" y="19"/>
                      </a:lnTo>
                      <a:lnTo>
                        <a:pt x="58" y="24"/>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63"/>
                <p:cNvSpPr>
                  <a:spLocks/>
                </p:cNvSpPr>
                <p:nvPr/>
              </p:nvSpPr>
              <p:spPr bwMode="auto">
                <a:xfrm>
                  <a:off x="3113" y="3543"/>
                  <a:ext cx="4" cy="2"/>
                </a:xfrm>
                <a:custGeom>
                  <a:avLst/>
                  <a:gdLst>
                    <a:gd name="T0" fmla="*/ 0 w 13"/>
                    <a:gd name="T1" fmla="*/ 2 h 5"/>
                    <a:gd name="T2" fmla="*/ 0 w 13"/>
                    <a:gd name="T3" fmla="*/ 0 h 5"/>
                    <a:gd name="T4" fmla="*/ 3 w 13"/>
                    <a:gd name="T5" fmla="*/ 0 h 5"/>
                    <a:gd name="T6" fmla="*/ 4 w 13"/>
                    <a:gd name="T7" fmla="*/ 1 h 5"/>
                    <a:gd name="T8" fmla="*/ 3 w 13"/>
                    <a:gd name="T9" fmla="*/ 2 h 5"/>
                    <a:gd name="T10" fmla="*/ 0 w 13"/>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5">
                      <a:moveTo>
                        <a:pt x="0" y="5"/>
                      </a:moveTo>
                      <a:lnTo>
                        <a:pt x="0" y="0"/>
                      </a:lnTo>
                      <a:lnTo>
                        <a:pt x="11" y="0"/>
                      </a:lnTo>
                      <a:lnTo>
                        <a:pt x="13" y="2"/>
                      </a:lnTo>
                      <a:lnTo>
                        <a:pt x="9"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364"/>
                <p:cNvSpPr>
                  <a:spLocks/>
                </p:cNvSpPr>
                <p:nvPr/>
              </p:nvSpPr>
              <p:spPr bwMode="auto">
                <a:xfrm>
                  <a:off x="3116" y="3544"/>
                  <a:ext cx="1" cy="2"/>
                </a:xfrm>
                <a:custGeom>
                  <a:avLst/>
                  <a:gdLst>
                    <a:gd name="T0" fmla="*/ 0 w 4"/>
                    <a:gd name="T1" fmla="*/ 1 h 10"/>
                    <a:gd name="T2" fmla="*/ 1 w 4"/>
                    <a:gd name="T3" fmla="*/ 0 h 10"/>
                    <a:gd name="T4" fmla="*/ 1 w 4"/>
                    <a:gd name="T5" fmla="*/ 2 h 10"/>
                    <a:gd name="T6" fmla="*/ 0 w 4"/>
                    <a:gd name="T7" fmla="*/ 2 h 10"/>
                    <a:gd name="T8" fmla="*/ 0 w 4"/>
                    <a:gd name="T9" fmla="*/ 2 h 10"/>
                    <a:gd name="T10" fmla="*/ 0 w 4"/>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0">
                      <a:moveTo>
                        <a:pt x="0" y="3"/>
                      </a:moveTo>
                      <a:lnTo>
                        <a:pt x="4" y="0"/>
                      </a:lnTo>
                      <a:lnTo>
                        <a:pt x="4" y="8"/>
                      </a:lnTo>
                      <a:lnTo>
                        <a:pt x="1" y="10"/>
                      </a:lnTo>
                      <a:lnTo>
                        <a:pt x="0" y="8"/>
                      </a:lnTo>
                      <a:lnTo>
                        <a:pt x="0"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365"/>
                <p:cNvSpPr>
                  <a:spLocks/>
                </p:cNvSpPr>
                <p:nvPr/>
              </p:nvSpPr>
              <p:spPr bwMode="auto">
                <a:xfrm>
                  <a:off x="3116" y="3546"/>
                  <a:ext cx="1" cy="1"/>
                </a:xfrm>
                <a:custGeom>
                  <a:avLst/>
                  <a:gdLst>
                    <a:gd name="T0" fmla="*/ 0 w 4"/>
                    <a:gd name="T1" fmla="*/ 1 h 4"/>
                    <a:gd name="T2" fmla="*/ 1 w 4"/>
                    <a:gd name="T3" fmla="*/ 0 h 4"/>
                    <a:gd name="T4" fmla="*/ 1 w 4"/>
                    <a:gd name="T5" fmla="*/ 1 h 4"/>
                    <a:gd name="T6" fmla="*/ 1 w 4"/>
                    <a:gd name="T7" fmla="*/ 1 h 4"/>
                    <a:gd name="T8" fmla="*/ 0 w 4"/>
                    <a:gd name="T9" fmla="*/ 1 h 4"/>
                    <a:gd name="T10" fmla="*/ 0 w 4"/>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0" y="2"/>
                      </a:moveTo>
                      <a:lnTo>
                        <a:pt x="3" y="0"/>
                      </a:lnTo>
                      <a:lnTo>
                        <a:pt x="4" y="2"/>
                      </a:lnTo>
                      <a:lnTo>
                        <a:pt x="4" y="3"/>
                      </a:lnTo>
                      <a:lnTo>
                        <a:pt x="0" y="4"/>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366"/>
                <p:cNvSpPr>
                  <a:spLocks/>
                </p:cNvSpPr>
                <p:nvPr/>
              </p:nvSpPr>
              <p:spPr bwMode="auto">
                <a:xfrm>
                  <a:off x="3116" y="3547"/>
                  <a:ext cx="1" cy="1"/>
                </a:xfrm>
                <a:custGeom>
                  <a:avLst/>
                  <a:gdLst>
                    <a:gd name="T0" fmla="*/ 0 w 4"/>
                    <a:gd name="T1" fmla="*/ 0 h 4"/>
                    <a:gd name="T2" fmla="*/ 1 w 4"/>
                    <a:gd name="T3" fmla="*/ 0 h 4"/>
                    <a:gd name="T4" fmla="*/ 1 w 4"/>
                    <a:gd name="T5" fmla="*/ 0 h 4"/>
                    <a:gd name="T6" fmla="*/ 1 w 4"/>
                    <a:gd name="T7" fmla="*/ 0 h 4"/>
                    <a:gd name="T8" fmla="*/ 1 w 4"/>
                    <a:gd name="T9" fmla="*/ 1 h 4"/>
                    <a:gd name="T10" fmla="*/ 0 w 4"/>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0" y="1"/>
                      </a:moveTo>
                      <a:lnTo>
                        <a:pt x="4" y="0"/>
                      </a:lnTo>
                      <a:lnTo>
                        <a:pt x="4" y="1"/>
                      </a:lnTo>
                      <a:lnTo>
                        <a:pt x="2" y="1"/>
                      </a:lnTo>
                      <a:lnTo>
                        <a:pt x="2" y="4"/>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367"/>
                <p:cNvSpPr>
                  <a:spLocks/>
                </p:cNvSpPr>
                <p:nvPr/>
              </p:nvSpPr>
              <p:spPr bwMode="auto">
                <a:xfrm>
                  <a:off x="3117" y="3546"/>
                  <a:ext cx="1" cy="2"/>
                </a:xfrm>
                <a:custGeom>
                  <a:avLst/>
                  <a:gdLst>
                    <a:gd name="T0" fmla="*/ 0 w 4"/>
                    <a:gd name="T1" fmla="*/ 2 h 6"/>
                    <a:gd name="T2" fmla="*/ 0 w 4"/>
                    <a:gd name="T3" fmla="*/ 1 h 6"/>
                    <a:gd name="T4" fmla="*/ 0 w 4"/>
                    <a:gd name="T5" fmla="*/ 0 h 6"/>
                    <a:gd name="T6" fmla="*/ 1 w 4"/>
                    <a:gd name="T7" fmla="*/ 0 h 6"/>
                    <a:gd name="T8" fmla="*/ 1 w 4"/>
                    <a:gd name="T9" fmla="*/ 2 h 6"/>
                    <a:gd name="T10" fmla="*/ 1 w 4"/>
                    <a:gd name="T11" fmla="*/ 2 h 6"/>
                    <a:gd name="T12" fmla="*/ 0 w 4"/>
                    <a:gd name="T13" fmla="*/ 2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6">
                      <a:moveTo>
                        <a:pt x="0" y="5"/>
                      </a:moveTo>
                      <a:lnTo>
                        <a:pt x="0" y="2"/>
                      </a:lnTo>
                      <a:lnTo>
                        <a:pt x="1" y="0"/>
                      </a:lnTo>
                      <a:lnTo>
                        <a:pt x="4" y="1"/>
                      </a:lnTo>
                      <a:lnTo>
                        <a:pt x="4" y="6"/>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368"/>
                <p:cNvSpPr>
                  <a:spLocks/>
                </p:cNvSpPr>
                <p:nvPr/>
              </p:nvSpPr>
              <p:spPr bwMode="auto">
                <a:xfrm>
                  <a:off x="3118" y="3547"/>
                  <a:ext cx="1" cy="1"/>
                </a:xfrm>
                <a:custGeom>
                  <a:avLst/>
                  <a:gdLst>
                    <a:gd name="T0" fmla="*/ 0 w 2"/>
                    <a:gd name="T1" fmla="*/ 1 h 5"/>
                    <a:gd name="T2" fmla="*/ 0 w 2"/>
                    <a:gd name="T3" fmla="*/ 0 h 5"/>
                    <a:gd name="T4" fmla="*/ 1 w 2"/>
                    <a:gd name="T5" fmla="*/ 0 h 5"/>
                    <a:gd name="T6" fmla="*/ 1 w 2"/>
                    <a:gd name="T7" fmla="*/ 0 h 5"/>
                    <a:gd name="T8" fmla="*/ 1 w 2"/>
                    <a:gd name="T9" fmla="*/ 1 h 5"/>
                    <a:gd name="T10" fmla="*/ 0 w 2"/>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5"/>
                      </a:moveTo>
                      <a:lnTo>
                        <a:pt x="0" y="0"/>
                      </a:lnTo>
                      <a:lnTo>
                        <a:pt x="2" y="0"/>
                      </a:lnTo>
                      <a:lnTo>
                        <a:pt x="2"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369"/>
                <p:cNvSpPr>
                  <a:spLocks/>
                </p:cNvSpPr>
                <p:nvPr/>
              </p:nvSpPr>
              <p:spPr bwMode="auto">
                <a:xfrm>
                  <a:off x="3119" y="3547"/>
                  <a:ext cx="2" cy="1"/>
                </a:xfrm>
                <a:custGeom>
                  <a:avLst/>
                  <a:gdLst>
                    <a:gd name="T0" fmla="*/ 0 w 6"/>
                    <a:gd name="T1" fmla="*/ 1 h 5"/>
                    <a:gd name="T2" fmla="*/ 0 w 6"/>
                    <a:gd name="T3" fmla="*/ 0 h 5"/>
                    <a:gd name="T4" fmla="*/ 1 w 6"/>
                    <a:gd name="T5" fmla="*/ 0 h 5"/>
                    <a:gd name="T6" fmla="*/ 2 w 6"/>
                    <a:gd name="T7" fmla="*/ 1 h 5"/>
                    <a:gd name="T8" fmla="*/ 1 w 6"/>
                    <a:gd name="T9" fmla="*/ 1 h 5"/>
                    <a:gd name="T10" fmla="*/ 1 w 6"/>
                    <a:gd name="T11" fmla="*/ 1 h 5"/>
                    <a:gd name="T12" fmla="*/ 0 w 6"/>
                    <a:gd name="T13" fmla="*/ 1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5">
                      <a:moveTo>
                        <a:pt x="0" y="5"/>
                      </a:moveTo>
                      <a:lnTo>
                        <a:pt x="0" y="0"/>
                      </a:lnTo>
                      <a:lnTo>
                        <a:pt x="4" y="0"/>
                      </a:lnTo>
                      <a:lnTo>
                        <a:pt x="6" y="3"/>
                      </a:lnTo>
                      <a:lnTo>
                        <a:pt x="4" y="3"/>
                      </a:lnTo>
                      <a:lnTo>
                        <a:pt x="4"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370"/>
                <p:cNvSpPr>
                  <a:spLocks/>
                </p:cNvSpPr>
                <p:nvPr/>
              </p:nvSpPr>
              <p:spPr bwMode="auto">
                <a:xfrm>
                  <a:off x="3119" y="3547"/>
                  <a:ext cx="2" cy="1"/>
                </a:xfrm>
                <a:custGeom>
                  <a:avLst/>
                  <a:gdLst>
                    <a:gd name="T0" fmla="*/ 0 w 4"/>
                    <a:gd name="T1" fmla="*/ 0 h 4"/>
                    <a:gd name="T2" fmla="*/ 1 w 4"/>
                    <a:gd name="T3" fmla="*/ 0 h 4"/>
                    <a:gd name="T4" fmla="*/ 2 w 4"/>
                    <a:gd name="T5" fmla="*/ 0 h 4"/>
                    <a:gd name="T6" fmla="*/ 2 w 4"/>
                    <a:gd name="T7" fmla="*/ 1 h 4"/>
                    <a:gd name="T8" fmla="*/ 1 w 4"/>
                    <a:gd name="T9" fmla="*/ 1 h 4"/>
                    <a:gd name="T10" fmla="*/ 0 w 4"/>
                    <a:gd name="T11" fmla="*/ 1 h 4"/>
                    <a:gd name="T12" fmla="*/ 0 w 4"/>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4">
                      <a:moveTo>
                        <a:pt x="0" y="0"/>
                      </a:moveTo>
                      <a:lnTo>
                        <a:pt x="2" y="0"/>
                      </a:lnTo>
                      <a:lnTo>
                        <a:pt x="4" y="0"/>
                      </a:lnTo>
                      <a:lnTo>
                        <a:pt x="4" y="2"/>
                      </a:lnTo>
                      <a:lnTo>
                        <a:pt x="1" y="4"/>
                      </a:lnTo>
                      <a:lnTo>
                        <a:pt x="0" y="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371"/>
                <p:cNvSpPr>
                  <a:spLocks/>
                </p:cNvSpPr>
                <p:nvPr/>
              </p:nvSpPr>
              <p:spPr bwMode="auto">
                <a:xfrm>
                  <a:off x="3120" y="3548"/>
                  <a:ext cx="4" cy="7"/>
                </a:xfrm>
                <a:custGeom>
                  <a:avLst/>
                  <a:gdLst>
                    <a:gd name="T0" fmla="*/ 0 w 12"/>
                    <a:gd name="T1" fmla="*/ 0 h 30"/>
                    <a:gd name="T2" fmla="*/ 1 w 12"/>
                    <a:gd name="T3" fmla="*/ 0 h 30"/>
                    <a:gd name="T4" fmla="*/ 4 w 12"/>
                    <a:gd name="T5" fmla="*/ 6 h 30"/>
                    <a:gd name="T6" fmla="*/ 3 w 12"/>
                    <a:gd name="T7" fmla="*/ 7 h 30"/>
                    <a:gd name="T8" fmla="*/ 3 w 12"/>
                    <a:gd name="T9" fmla="*/ 7 h 30"/>
                    <a:gd name="T10" fmla="*/ 0 w 12"/>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30">
                      <a:moveTo>
                        <a:pt x="0" y="2"/>
                      </a:moveTo>
                      <a:lnTo>
                        <a:pt x="3" y="0"/>
                      </a:lnTo>
                      <a:lnTo>
                        <a:pt x="12" y="27"/>
                      </a:lnTo>
                      <a:lnTo>
                        <a:pt x="9" y="30"/>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372"/>
                <p:cNvSpPr>
                  <a:spLocks/>
                </p:cNvSpPr>
                <p:nvPr/>
              </p:nvSpPr>
              <p:spPr bwMode="auto">
                <a:xfrm>
                  <a:off x="3123" y="3555"/>
                  <a:ext cx="8" cy="13"/>
                </a:xfrm>
                <a:custGeom>
                  <a:avLst/>
                  <a:gdLst>
                    <a:gd name="T0" fmla="*/ 0 w 25"/>
                    <a:gd name="T1" fmla="*/ 1 h 54"/>
                    <a:gd name="T2" fmla="*/ 1 w 25"/>
                    <a:gd name="T3" fmla="*/ 0 h 54"/>
                    <a:gd name="T4" fmla="*/ 8 w 25"/>
                    <a:gd name="T5" fmla="*/ 13 h 54"/>
                    <a:gd name="T6" fmla="*/ 7 w 25"/>
                    <a:gd name="T7" fmla="*/ 13 h 54"/>
                    <a:gd name="T8" fmla="*/ 7 w 25"/>
                    <a:gd name="T9" fmla="*/ 13 h 54"/>
                    <a:gd name="T10" fmla="*/ 0 w 25"/>
                    <a:gd name="T11" fmla="*/ 1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4">
                      <a:moveTo>
                        <a:pt x="0" y="3"/>
                      </a:moveTo>
                      <a:lnTo>
                        <a:pt x="3" y="0"/>
                      </a:lnTo>
                      <a:lnTo>
                        <a:pt x="25" y="52"/>
                      </a:lnTo>
                      <a:lnTo>
                        <a:pt x="22" y="54"/>
                      </a:lnTo>
                      <a:lnTo>
                        <a:pt x="0"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373"/>
                <p:cNvSpPr>
                  <a:spLocks/>
                </p:cNvSpPr>
                <p:nvPr/>
              </p:nvSpPr>
              <p:spPr bwMode="auto">
                <a:xfrm>
                  <a:off x="3130" y="3568"/>
                  <a:ext cx="1" cy="1"/>
                </a:xfrm>
                <a:custGeom>
                  <a:avLst/>
                  <a:gdLst>
                    <a:gd name="T0" fmla="*/ 0 w 4"/>
                    <a:gd name="T1" fmla="*/ 1 h 4"/>
                    <a:gd name="T2" fmla="*/ 1 w 4"/>
                    <a:gd name="T3" fmla="*/ 0 h 4"/>
                    <a:gd name="T4" fmla="*/ 1 w 4"/>
                    <a:gd name="T5" fmla="*/ 0 h 4"/>
                    <a:gd name="T6" fmla="*/ 1 w 4"/>
                    <a:gd name="T7" fmla="*/ 1 h 4"/>
                    <a:gd name="T8" fmla="*/ 1 w 4"/>
                    <a:gd name="T9" fmla="*/ 1 h 4"/>
                    <a:gd name="T10" fmla="*/ 0 w 4"/>
                    <a:gd name="T11" fmla="*/ 1 h 4"/>
                    <a:gd name="T12" fmla="*/ 0 w 4"/>
                    <a:gd name="T13" fmla="*/ 1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4">
                      <a:moveTo>
                        <a:pt x="0" y="2"/>
                      </a:moveTo>
                      <a:lnTo>
                        <a:pt x="3" y="0"/>
                      </a:lnTo>
                      <a:lnTo>
                        <a:pt x="3" y="1"/>
                      </a:lnTo>
                      <a:lnTo>
                        <a:pt x="4" y="2"/>
                      </a:lnTo>
                      <a:lnTo>
                        <a:pt x="2" y="2"/>
                      </a:lnTo>
                      <a:lnTo>
                        <a:pt x="1" y="4"/>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374"/>
                <p:cNvSpPr>
                  <a:spLocks/>
                </p:cNvSpPr>
                <p:nvPr/>
              </p:nvSpPr>
              <p:spPr bwMode="auto">
                <a:xfrm>
                  <a:off x="3130" y="3568"/>
                  <a:ext cx="1" cy="4"/>
                </a:xfrm>
                <a:custGeom>
                  <a:avLst/>
                  <a:gdLst>
                    <a:gd name="T0" fmla="*/ 0 w 5"/>
                    <a:gd name="T1" fmla="*/ 0 h 15"/>
                    <a:gd name="T2" fmla="*/ 1 w 5"/>
                    <a:gd name="T3" fmla="*/ 0 h 15"/>
                    <a:gd name="T4" fmla="*/ 1 w 5"/>
                    <a:gd name="T5" fmla="*/ 0 h 15"/>
                    <a:gd name="T6" fmla="*/ 1 w 5"/>
                    <a:gd name="T7" fmla="*/ 4 h 15"/>
                    <a:gd name="T8" fmla="*/ 0 w 5"/>
                    <a:gd name="T9" fmla="*/ 4 h 15"/>
                    <a:gd name="T10" fmla="*/ 0 w 5"/>
                    <a:gd name="T11" fmla="*/ 4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1" y="0"/>
                      </a:moveTo>
                      <a:lnTo>
                        <a:pt x="3" y="0"/>
                      </a:lnTo>
                      <a:lnTo>
                        <a:pt x="5" y="0"/>
                      </a:lnTo>
                      <a:lnTo>
                        <a:pt x="4" y="15"/>
                      </a:lnTo>
                      <a:lnTo>
                        <a:pt x="0" y="15"/>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375"/>
                <p:cNvSpPr>
                  <a:spLocks/>
                </p:cNvSpPr>
                <p:nvPr/>
              </p:nvSpPr>
              <p:spPr bwMode="auto">
                <a:xfrm>
                  <a:off x="3130" y="3572"/>
                  <a:ext cx="1" cy="2"/>
                </a:xfrm>
                <a:custGeom>
                  <a:avLst/>
                  <a:gdLst>
                    <a:gd name="T0" fmla="*/ 0 w 4"/>
                    <a:gd name="T1" fmla="*/ 0 h 8"/>
                    <a:gd name="T2" fmla="*/ 1 w 4"/>
                    <a:gd name="T3" fmla="*/ 0 h 8"/>
                    <a:gd name="T4" fmla="*/ 1 w 4"/>
                    <a:gd name="T5" fmla="*/ 2 h 8"/>
                    <a:gd name="T6" fmla="*/ 1 w 4"/>
                    <a:gd name="T7" fmla="*/ 2 h 8"/>
                    <a:gd name="T8" fmla="*/ 0 w 4"/>
                    <a:gd name="T9" fmla="*/ 2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4" y="0"/>
                      </a:lnTo>
                      <a:lnTo>
                        <a:pt x="4" y="8"/>
                      </a:lnTo>
                      <a:lnTo>
                        <a:pt x="0" y="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376"/>
                <p:cNvSpPr>
                  <a:spLocks/>
                </p:cNvSpPr>
                <p:nvPr/>
              </p:nvSpPr>
              <p:spPr bwMode="auto">
                <a:xfrm>
                  <a:off x="3130" y="3574"/>
                  <a:ext cx="1" cy="3"/>
                </a:xfrm>
                <a:custGeom>
                  <a:avLst/>
                  <a:gdLst>
                    <a:gd name="T0" fmla="*/ 0 w 4"/>
                    <a:gd name="T1" fmla="*/ 0 h 13"/>
                    <a:gd name="T2" fmla="*/ 1 w 4"/>
                    <a:gd name="T3" fmla="*/ 0 h 13"/>
                    <a:gd name="T4" fmla="*/ 1 w 4"/>
                    <a:gd name="T5" fmla="*/ 2 h 13"/>
                    <a:gd name="T6" fmla="*/ 0 w 4"/>
                    <a:gd name="T7" fmla="*/ 3 h 13"/>
                    <a:gd name="T8" fmla="*/ 0 w 4"/>
                    <a:gd name="T9" fmla="*/ 3 h 13"/>
                    <a:gd name="T10" fmla="*/ 0 w 4"/>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3">
                      <a:moveTo>
                        <a:pt x="0" y="0"/>
                      </a:moveTo>
                      <a:lnTo>
                        <a:pt x="4" y="0"/>
                      </a:lnTo>
                      <a:lnTo>
                        <a:pt x="4" y="9"/>
                      </a:lnTo>
                      <a:lnTo>
                        <a:pt x="1" y="13"/>
                      </a:lnTo>
                      <a:lnTo>
                        <a:pt x="0" y="11"/>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377"/>
                <p:cNvSpPr>
                  <a:spLocks/>
                </p:cNvSpPr>
                <p:nvPr/>
              </p:nvSpPr>
              <p:spPr bwMode="auto">
                <a:xfrm>
                  <a:off x="3130" y="3576"/>
                  <a:ext cx="5" cy="3"/>
                </a:xfrm>
                <a:custGeom>
                  <a:avLst/>
                  <a:gdLst>
                    <a:gd name="T0" fmla="*/ 0 w 14"/>
                    <a:gd name="T1" fmla="*/ 1 h 11"/>
                    <a:gd name="T2" fmla="*/ 1 w 14"/>
                    <a:gd name="T3" fmla="*/ 0 h 11"/>
                    <a:gd name="T4" fmla="*/ 5 w 14"/>
                    <a:gd name="T5" fmla="*/ 2 h 11"/>
                    <a:gd name="T6" fmla="*/ 5 w 14"/>
                    <a:gd name="T7" fmla="*/ 3 h 11"/>
                    <a:gd name="T8" fmla="*/ 4 w 14"/>
                    <a:gd name="T9" fmla="*/ 3 h 11"/>
                    <a:gd name="T10" fmla="*/ 0 w 14"/>
                    <a:gd name="T11" fmla="*/ 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
                      <a:moveTo>
                        <a:pt x="0" y="4"/>
                      </a:moveTo>
                      <a:lnTo>
                        <a:pt x="3" y="0"/>
                      </a:lnTo>
                      <a:lnTo>
                        <a:pt x="13" y="8"/>
                      </a:lnTo>
                      <a:lnTo>
                        <a:pt x="14" y="10"/>
                      </a:lnTo>
                      <a:lnTo>
                        <a:pt x="10" y="11"/>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378"/>
                <p:cNvSpPr>
                  <a:spLocks/>
                </p:cNvSpPr>
                <p:nvPr/>
              </p:nvSpPr>
              <p:spPr bwMode="auto">
                <a:xfrm>
                  <a:off x="3133" y="3579"/>
                  <a:ext cx="2" cy="5"/>
                </a:xfrm>
                <a:custGeom>
                  <a:avLst/>
                  <a:gdLst>
                    <a:gd name="T0" fmla="*/ 0 w 5"/>
                    <a:gd name="T1" fmla="*/ 0 h 22"/>
                    <a:gd name="T2" fmla="*/ 2 w 5"/>
                    <a:gd name="T3" fmla="*/ 0 h 22"/>
                    <a:gd name="T4" fmla="*/ 2 w 5"/>
                    <a:gd name="T5" fmla="*/ 5 h 22"/>
                    <a:gd name="T6" fmla="*/ 2 w 5"/>
                    <a:gd name="T7" fmla="*/ 5 h 22"/>
                    <a:gd name="T8" fmla="*/ 0 w 5"/>
                    <a:gd name="T9" fmla="*/ 5 h 22"/>
                    <a:gd name="T10" fmla="*/ 0 w 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2">
                      <a:moveTo>
                        <a:pt x="0" y="1"/>
                      </a:moveTo>
                      <a:lnTo>
                        <a:pt x="4" y="0"/>
                      </a:lnTo>
                      <a:lnTo>
                        <a:pt x="5" y="22"/>
                      </a:lnTo>
                      <a:lnTo>
                        <a:pt x="1" y="22"/>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379"/>
                <p:cNvSpPr>
                  <a:spLocks/>
                </p:cNvSpPr>
                <p:nvPr/>
              </p:nvSpPr>
              <p:spPr bwMode="auto">
                <a:xfrm>
                  <a:off x="3134" y="3584"/>
                  <a:ext cx="1" cy="6"/>
                </a:xfrm>
                <a:custGeom>
                  <a:avLst/>
                  <a:gdLst>
                    <a:gd name="T0" fmla="*/ 0 w 5"/>
                    <a:gd name="T1" fmla="*/ 0 h 24"/>
                    <a:gd name="T2" fmla="*/ 1 w 5"/>
                    <a:gd name="T3" fmla="*/ 0 h 24"/>
                    <a:gd name="T4" fmla="*/ 1 w 5"/>
                    <a:gd name="T5" fmla="*/ 6 h 24"/>
                    <a:gd name="T6" fmla="*/ 0 w 5"/>
                    <a:gd name="T7" fmla="*/ 6 h 24"/>
                    <a:gd name="T8" fmla="*/ 0 w 5"/>
                    <a:gd name="T9" fmla="*/ 6 h 24"/>
                    <a:gd name="T10" fmla="*/ 0 w 5"/>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4">
                      <a:moveTo>
                        <a:pt x="0" y="0"/>
                      </a:moveTo>
                      <a:lnTo>
                        <a:pt x="4" y="0"/>
                      </a:lnTo>
                      <a:lnTo>
                        <a:pt x="5" y="24"/>
                      </a:lnTo>
                      <a:lnTo>
                        <a:pt x="1" y="2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80"/>
                <p:cNvSpPr>
                  <a:spLocks/>
                </p:cNvSpPr>
                <p:nvPr/>
              </p:nvSpPr>
              <p:spPr bwMode="auto">
                <a:xfrm>
                  <a:off x="3134" y="3590"/>
                  <a:ext cx="2" cy="7"/>
                </a:xfrm>
                <a:custGeom>
                  <a:avLst/>
                  <a:gdLst>
                    <a:gd name="T0" fmla="*/ 0 w 6"/>
                    <a:gd name="T1" fmla="*/ 0 h 28"/>
                    <a:gd name="T2" fmla="*/ 1 w 6"/>
                    <a:gd name="T3" fmla="*/ 0 h 28"/>
                    <a:gd name="T4" fmla="*/ 2 w 6"/>
                    <a:gd name="T5" fmla="*/ 7 h 28"/>
                    <a:gd name="T6" fmla="*/ 2 w 6"/>
                    <a:gd name="T7" fmla="*/ 7 h 28"/>
                    <a:gd name="T8" fmla="*/ 1 w 6"/>
                    <a:gd name="T9" fmla="*/ 7 h 28"/>
                    <a:gd name="T10" fmla="*/ 0 w 6"/>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28">
                      <a:moveTo>
                        <a:pt x="0" y="0"/>
                      </a:moveTo>
                      <a:lnTo>
                        <a:pt x="4" y="0"/>
                      </a:lnTo>
                      <a:lnTo>
                        <a:pt x="6" y="28"/>
                      </a:lnTo>
                      <a:lnTo>
                        <a:pt x="2" y="2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81"/>
                <p:cNvSpPr>
                  <a:spLocks/>
                </p:cNvSpPr>
                <p:nvPr/>
              </p:nvSpPr>
              <p:spPr bwMode="auto">
                <a:xfrm>
                  <a:off x="3135" y="3597"/>
                  <a:ext cx="2" cy="14"/>
                </a:xfrm>
                <a:custGeom>
                  <a:avLst/>
                  <a:gdLst>
                    <a:gd name="T0" fmla="*/ 0 w 8"/>
                    <a:gd name="T1" fmla="*/ 0 h 56"/>
                    <a:gd name="T2" fmla="*/ 1 w 8"/>
                    <a:gd name="T3" fmla="*/ 0 h 56"/>
                    <a:gd name="T4" fmla="*/ 2 w 8"/>
                    <a:gd name="T5" fmla="*/ 14 h 56"/>
                    <a:gd name="T6" fmla="*/ 2 w 8"/>
                    <a:gd name="T7" fmla="*/ 14 h 56"/>
                    <a:gd name="T8" fmla="*/ 1 w 8"/>
                    <a:gd name="T9" fmla="*/ 14 h 56"/>
                    <a:gd name="T10" fmla="*/ 0 w 8"/>
                    <a:gd name="T11" fmla="*/ 0 h 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56">
                      <a:moveTo>
                        <a:pt x="0" y="0"/>
                      </a:moveTo>
                      <a:lnTo>
                        <a:pt x="4" y="0"/>
                      </a:lnTo>
                      <a:lnTo>
                        <a:pt x="8" y="56"/>
                      </a:lnTo>
                      <a:lnTo>
                        <a:pt x="4" y="5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82"/>
                <p:cNvSpPr>
                  <a:spLocks/>
                </p:cNvSpPr>
                <p:nvPr/>
              </p:nvSpPr>
              <p:spPr bwMode="auto">
                <a:xfrm>
                  <a:off x="3134" y="3611"/>
                  <a:ext cx="3" cy="20"/>
                </a:xfrm>
                <a:custGeom>
                  <a:avLst/>
                  <a:gdLst>
                    <a:gd name="T0" fmla="*/ 2 w 11"/>
                    <a:gd name="T1" fmla="*/ 0 h 79"/>
                    <a:gd name="T2" fmla="*/ 3 w 11"/>
                    <a:gd name="T3" fmla="*/ 0 h 79"/>
                    <a:gd name="T4" fmla="*/ 1 w 11"/>
                    <a:gd name="T5" fmla="*/ 19 h 79"/>
                    <a:gd name="T6" fmla="*/ 1 w 11"/>
                    <a:gd name="T7" fmla="*/ 20 h 79"/>
                    <a:gd name="T8" fmla="*/ 0 w 11"/>
                    <a:gd name="T9" fmla="*/ 19 h 79"/>
                    <a:gd name="T10" fmla="*/ 2 w 11"/>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79">
                      <a:moveTo>
                        <a:pt x="7" y="0"/>
                      </a:moveTo>
                      <a:lnTo>
                        <a:pt x="11" y="0"/>
                      </a:lnTo>
                      <a:lnTo>
                        <a:pt x="3" y="77"/>
                      </a:lnTo>
                      <a:lnTo>
                        <a:pt x="2" y="79"/>
                      </a:lnTo>
                      <a:lnTo>
                        <a:pt x="0" y="75"/>
                      </a:lnTo>
                      <a:lnTo>
                        <a:pt x="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83"/>
                <p:cNvSpPr>
                  <a:spLocks/>
                </p:cNvSpPr>
                <p:nvPr/>
              </p:nvSpPr>
              <p:spPr bwMode="auto">
                <a:xfrm>
                  <a:off x="3130" y="3630"/>
                  <a:ext cx="4" cy="2"/>
                </a:xfrm>
                <a:custGeom>
                  <a:avLst/>
                  <a:gdLst>
                    <a:gd name="T0" fmla="*/ 3 w 13"/>
                    <a:gd name="T1" fmla="*/ 0 h 8"/>
                    <a:gd name="T2" fmla="*/ 4 w 13"/>
                    <a:gd name="T3" fmla="*/ 1 h 8"/>
                    <a:gd name="T4" fmla="*/ 0 w 13"/>
                    <a:gd name="T5" fmla="*/ 2 h 8"/>
                    <a:gd name="T6" fmla="*/ 0 w 13"/>
                    <a:gd name="T7" fmla="*/ 2 h 8"/>
                    <a:gd name="T8" fmla="*/ 0 w 13"/>
                    <a:gd name="T9" fmla="*/ 1 h 8"/>
                    <a:gd name="T10" fmla="*/ 3 w 13"/>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8">
                      <a:moveTo>
                        <a:pt x="11" y="0"/>
                      </a:moveTo>
                      <a:lnTo>
                        <a:pt x="13" y="4"/>
                      </a:lnTo>
                      <a:lnTo>
                        <a:pt x="1" y="8"/>
                      </a:lnTo>
                      <a:lnTo>
                        <a:pt x="0" y="8"/>
                      </a:lnTo>
                      <a:lnTo>
                        <a:pt x="0" y="3"/>
                      </a:lnTo>
                      <a:lnTo>
                        <a:pt x="1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84"/>
                <p:cNvSpPr>
                  <a:spLocks/>
                </p:cNvSpPr>
                <p:nvPr/>
              </p:nvSpPr>
              <p:spPr bwMode="auto">
                <a:xfrm>
                  <a:off x="3107" y="3631"/>
                  <a:ext cx="23" cy="2"/>
                </a:xfrm>
                <a:custGeom>
                  <a:avLst/>
                  <a:gdLst>
                    <a:gd name="T0" fmla="*/ 23 w 68"/>
                    <a:gd name="T1" fmla="*/ 0 h 9"/>
                    <a:gd name="T2" fmla="*/ 23 w 68"/>
                    <a:gd name="T3" fmla="*/ 1 h 9"/>
                    <a:gd name="T4" fmla="*/ 0 w 68"/>
                    <a:gd name="T5" fmla="*/ 2 h 9"/>
                    <a:gd name="T6" fmla="*/ 0 w 68"/>
                    <a:gd name="T7" fmla="*/ 2 h 9"/>
                    <a:gd name="T8" fmla="*/ 0 w 68"/>
                    <a:gd name="T9" fmla="*/ 1 h 9"/>
                    <a:gd name="T10" fmla="*/ 23 w 68"/>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 h="9">
                      <a:moveTo>
                        <a:pt x="68" y="0"/>
                      </a:moveTo>
                      <a:lnTo>
                        <a:pt x="68" y="5"/>
                      </a:lnTo>
                      <a:lnTo>
                        <a:pt x="0" y="9"/>
                      </a:lnTo>
                      <a:lnTo>
                        <a:pt x="0" y="4"/>
                      </a:lnTo>
                      <a:lnTo>
                        <a:pt x="6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85"/>
                <p:cNvSpPr>
                  <a:spLocks/>
                </p:cNvSpPr>
                <p:nvPr/>
              </p:nvSpPr>
              <p:spPr bwMode="auto">
                <a:xfrm>
                  <a:off x="3104" y="3631"/>
                  <a:ext cx="3" cy="2"/>
                </a:xfrm>
                <a:custGeom>
                  <a:avLst/>
                  <a:gdLst>
                    <a:gd name="T0" fmla="*/ 3 w 9"/>
                    <a:gd name="T1" fmla="*/ 0 h 6"/>
                    <a:gd name="T2" fmla="*/ 3 w 9"/>
                    <a:gd name="T3" fmla="*/ 2 h 6"/>
                    <a:gd name="T4" fmla="*/ 0 w 9"/>
                    <a:gd name="T5" fmla="*/ 1 h 6"/>
                    <a:gd name="T6" fmla="*/ 0 w 9"/>
                    <a:gd name="T7" fmla="*/ 1 h 6"/>
                    <a:gd name="T8" fmla="*/ 1 w 9"/>
                    <a:gd name="T9" fmla="*/ 0 h 6"/>
                    <a:gd name="T10" fmla="*/ 3 w 9"/>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6">
                      <a:moveTo>
                        <a:pt x="9" y="1"/>
                      </a:moveTo>
                      <a:lnTo>
                        <a:pt x="9" y="6"/>
                      </a:lnTo>
                      <a:lnTo>
                        <a:pt x="1" y="4"/>
                      </a:lnTo>
                      <a:lnTo>
                        <a:pt x="0" y="4"/>
                      </a:lnTo>
                      <a:lnTo>
                        <a:pt x="2" y="0"/>
                      </a:lnTo>
                      <a:lnTo>
                        <a:pt x="9"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86"/>
                <p:cNvSpPr>
                  <a:spLocks/>
                </p:cNvSpPr>
                <p:nvPr/>
              </p:nvSpPr>
              <p:spPr bwMode="auto">
                <a:xfrm>
                  <a:off x="3082" y="3621"/>
                  <a:ext cx="23" cy="11"/>
                </a:xfrm>
                <a:custGeom>
                  <a:avLst/>
                  <a:gdLst>
                    <a:gd name="T0" fmla="*/ 23 w 68"/>
                    <a:gd name="T1" fmla="*/ 10 h 47"/>
                    <a:gd name="T2" fmla="*/ 22 w 68"/>
                    <a:gd name="T3" fmla="*/ 11 h 47"/>
                    <a:gd name="T4" fmla="*/ 0 w 68"/>
                    <a:gd name="T5" fmla="*/ 1 h 47"/>
                    <a:gd name="T6" fmla="*/ 1 w 68"/>
                    <a:gd name="T7" fmla="*/ 0 h 47"/>
                    <a:gd name="T8" fmla="*/ 1 w 68"/>
                    <a:gd name="T9" fmla="*/ 0 h 47"/>
                    <a:gd name="T10" fmla="*/ 23 w 68"/>
                    <a:gd name="T11" fmla="*/ 1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 h="47">
                      <a:moveTo>
                        <a:pt x="68" y="43"/>
                      </a:moveTo>
                      <a:lnTo>
                        <a:pt x="66" y="47"/>
                      </a:lnTo>
                      <a:lnTo>
                        <a:pt x="0" y="4"/>
                      </a:lnTo>
                      <a:lnTo>
                        <a:pt x="2" y="0"/>
                      </a:lnTo>
                      <a:lnTo>
                        <a:pt x="68" y="4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87"/>
                <p:cNvSpPr>
                  <a:spLocks/>
                </p:cNvSpPr>
                <p:nvPr/>
              </p:nvSpPr>
              <p:spPr bwMode="auto">
                <a:xfrm>
                  <a:off x="3075" y="3618"/>
                  <a:ext cx="8" cy="4"/>
                </a:xfrm>
                <a:custGeom>
                  <a:avLst/>
                  <a:gdLst>
                    <a:gd name="T0" fmla="*/ 8 w 23"/>
                    <a:gd name="T1" fmla="*/ 3 h 16"/>
                    <a:gd name="T2" fmla="*/ 7 w 23"/>
                    <a:gd name="T3" fmla="*/ 4 h 16"/>
                    <a:gd name="T4" fmla="*/ 0 w 23"/>
                    <a:gd name="T5" fmla="*/ 1 h 16"/>
                    <a:gd name="T6" fmla="*/ 0 w 23"/>
                    <a:gd name="T7" fmla="*/ 1 h 16"/>
                    <a:gd name="T8" fmla="*/ 1 w 23"/>
                    <a:gd name="T9" fmla="*/ 0 h 16"/>
                    <a:gd name="T10" fmla="*/ 8 w 23"/>
                    <a:gd name="T11" fmla="*/ 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12"/>
                      </a:moveTo>
                      <a:lnTo>
                        <a:pt x="21" y="16"/>
                      </a:lnTo>
                      <a:lnTo>
                        <a:pt x="0" y="4"/>
                      </a:lnTo>
                      <a:lnTo>
                        <a:pt x="2" y="0"/>
                      </a:lnTo>
                      <a:lnTo>
                        <a:pt x="23"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88"/>
                <p:cNvSpPr>
                  <a:spLocks/>
                </p:cNvSpPr>
                <p:nvPr/>
              </p:nvSpPr>
              <p:spPr bwMode="auto">
                <a:xfrm>
                  <a:off x="3493" y="3067"/>
                  <a:ext cx="99" cy="358"/>
                </a:xfrm>
                <a:custGeom>
                  <a:avLst/>
                  <a:gdLst>
                    <a:gd name="T0" fmla="*/ 32 w 297"/>
                    <a:gd name="T1" fmla="*/ 353 h 1434"/>
                    <a:gd name="T2" fmla="*/ 30 w 297"/>
                    <a:gd name="T3" fmla="*/ 350 h 1434"/>
                    <a:gd name="T4" fmla="*/ 5 w 297"/>
                    <a:gd name="T5" fmla="*/ 299 h 1434"/>
                    <a:gd name="T6" fmla="*/ 3 w 297"/>
                    <a:gd name="T7" fmla="*/ 289 h 1434"/>
                    <a:gd name="T8" fmla="*/ 1 w 297"/>
                    <a:gd name="T9" fmla="*/ 266 h 1434"/>
                    <a:gd name="T10" fmla="*/ 0 w 297"/>
                    <a:gd name="T11" fmla="*/ 244 h 1434"/>
                    <a:gd name="T12" fmla="*/ 1 w 297"/>
                    <a:gd name="T13" fmla="*/ 222 h 1434"/>
                    <a:gd name="T14" fmla="*/ 2 w 297"/>
                    <a:gd name="T15" fmla="*/ 189 h 1434"/>
                    <a:gd name="T16" fmla="*/ 4 w 297"/>
                    <a:gd name="T17" fmla="*/ 167 h 1434"/>
                    <a:gd name="T18" fmla="*/ 5 w 297"/>
                    <a:gd name="T19" fmla="*/ 143 h 1434"/>
                    <a:gd name="T20" fmla="*/ 6 w 297"/>
                    <a:gd name="T21" fmla="*/ 117 h 1434"/>
                    <a:gd name="T22" fmla="*/ 5 w 297"/>
                    <a:gd name="T23" fmla="*/ 99 h 1434"/>
                    <a:gd name="T24" fmla="*/ 5 w 297"/>
                    <a:gd name="T25" fmla="*/ 83 h 1434"/>
                    <a:gd name="T26" fmla="*/ 4 w 297"/>
                    <a:gd name="T27" fmla="*/ 65 h 1434"/>
                    <a:gd name="T28" fmla="*/ 4 w 297"/>
                    <a:gd name="T29" fmla="*/ 54 h 1434"/>
                    <a:gd name="T30" fmla="*/ 5 w 297"/>
                    <a:gd name="T31" fmla="*/ 44 h 1434"/>
                    <a:gd name="T32" fmla="*/ 13 w 297"/>
                    <a:gd name="T33" fmla="*/ 29 h 1434"/>
                    <a:gd name="T34" fmla="*/ 13 w 297"/>
                    <a:gd name="T35" fmla="*/ 26 h 1434"/>
                    <a:gd name="T36" fmla="*/ 23 w 297"/>
                    <a:gd name="T37" fmla="*/ 14 h 1434"/>
                    <a:gd name="T38" fmla="*/ 24 w 297"/>
                    <a:gd name="T39" fmla="*/ 12 h 1434"/>
                    <a:gd name="T40" fmla="*/ 34 w 297"/>
                    <a:gd name="T41" fmla="*/ 1 h 1434"/>
                    <a:gd name="T42" fmla="*/ 87 w 297"/>
                    <a:gd name="T43" fmla="*/ 14 h 1434"/>
                    <a:gd name="T44" fmla="*/ 88 w 297"/>
                    <a:gd name="T45" fmla="*/ 17 h 1434"/>
                    <a:gd name="T46" fmla="*/ 89 w 297"/>
                    <a:gd name="T47" fmla="*/ 17 h 1434"/>
                    <a:gd name="T48" fmla="*/ 92 w 297"/>
                    <a:gd name="T49" fmla="*/ 17 h 1434"/>
                    <a:gd name="T50" fmla="*/ 92 w 297"/>
                    <a:gd name="T51" fmla="*/ 41 h 1434"/>
                    <a:gd name="T52" fmla="*/ 93 w 297"/>
                    <a:gd name="T53" fmla="*/ 59 h 1434"/>
                    <a:gd name="T54" fmla="*/ 94 w 297"/>
                    <a:gd name="T55" fmla="*/ 79 h 1434"/>
                    <a:gd name="T56" fmla="*/ 96 w 297"/>
                    <a:gd name="T57" fmla="*/ 110 h 1434"/>
                    <a:gd name="T58" fmla="*/ 98 w 297"/>
                    <a:gd name="T59" fmla="*/ 153 h 1434"/>
                    <a:gd name="T60" fmla="*/ 99 w 297"/>
                    <a:gd name="T61" fmla="*/ 197 h 1434"/>
                    <a:gd name="T62" fmla="*/ 98 w 297"/>
                    <a:gd name="T63" fmla="*/ 239 h 1434"/>
                    <a:gd name="T64" fmla="*/ 93 w 297"/>
                    <a:gd name="T65" fmla="*/ 278 h 1434"/>
                    <a:gd name="T66" fmla="*/ 76 w 297"/>
                    <a:gd name="T67" fmla="*/ 326 h 1434"/>
                    <a:gd name="T68" fmla="*/ 67 w 297"/>
                    <a:gd name="T69" fmla="*/ 333 h 1434"/>
                    <a:gd name="T70" fmla="*/ 57 w 297"/>
                    <a:gd name="T71" fmla="*/ 347 h 1434"/>
                    <a:gd name="T72" fmla="*/ 48 w 297"/>
                    <a:gd name="T73" fmla="*/ 357 h 1434"/>
                    <a:gd name="T74" fmla="*/ 36 w 297"/>
                    <a:gd name="T75" fmla="*/ 357 h 1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97" h="1434">
                      <a:moveTo>
                        <a:pt x="102" y="1413"/>
                      </a:moveTo>
                      <a:lnTo>
                        <a:pt x="96" y="1412"/>
                      </a:lnTo>
                      <a:lnTo>
                        <a:pt x="93" y="1412"/>
                      </a:lnTo>
                      <a:lnTo>
                        <a:pt x="91" y="1402"/>
                      </a:lnTo>
                      <a:lnTo>
                        <a:pt x="19" y="1215"/>
                      </a:lnTo>
                      <a:lnTo>
                        <a:pt x="14" y="1196"/>
                      </a:lnTo>
                      <a:lnTo>
                        <a:pt x="10" y="1178"/>
                      </a:lnTo>
                      <a:lnTo>
                        <a:pt x="8" y="1159"/>
                      </a:lnTo>
                      <a:lnTo>
                        <a:pt x="5" y="1112"/>
                      </a:lnTo>
                      <a:lnTo>
                        <a:pt x="2" y="1065"/>
                      </a:lnTo>
                      <a:lnTo>
                        <a:pt x="1" y="1020"/>
                      </a:lnTo>
                      <a:lnTo>
                        <a:pt x="0" y="976"/>
                      </a:lnTo>
                      <a:lnTo>
                        <a:pt x="1" y="932"/>
                      </a:lnTo>
                      <a:lnTo>
                        <a:pt x="2" y="890"/>
                      </a:lnTo>
                      <a:lnTo>
                        <a:pt x="5" y="802"/>
                      </a:lnTo>
                      <a:lnTo>
                        <a:pt x="7" y="758"/>
                      </a:lnTo>
                      <a:lnTo>
                        <a:pt x="9" y="713"/>
                      </a:lnTo>
                      <a:lnTo>
                        <a:pt x="11" y="667"/>
                      </a:lnTo>
                      <a:lnTo>
                        <a:pt x="13" y="620"/>
                      </a:lnTo>
                      <a:lnTo>
                        <a:pt x="15" y="571"/>
                      </a:lnTo>
                      <a:lnTo>
                        <a:pt x="16" y="521"/>
                      </a:lnTo>
                      <a:lnTo>
                        <a:pt x="17" y="468"/>
                      </a:lnTo>
                      <a:lnTo>
                        <a:pt x="17" y="403"/>
                      </a:lnTo>
                      <a:lnTo>
                        <a:pt x="16" y="397"/>
                      </a:lnTo>
                      <a:lnTo>
                        <a:pt x="16" y="373"/>
                      </a:lnTo>
                      <a:lnTo>
                        <a:pt x="14" y="334"/>
                      </a:lnTo>
                      <a:lnTo>
                        <a:pt x="13" y="310"/>
                      </a:lnTo>
                      <a:lnTo>
                        <a:pt x="13" y="262"/>
                      </a:lnTo>
                      <a:lnTo>
                        <a:pt x="13" y="238"/>
                      </a:lnTo>
                      <a:lnTo>
                        <a:pt x="13" y="215"/>
                      </a:lnTo>
                      <a:lnTo>
                        <a:pt x="14" y="195"/>
                      </a:lnTo>
                      <a:lnTo>
                        <a:pt x="15" y="177"/>
                      </a:lnTo>
                      <a:lnTo>
                        <a:pt x="28" y="138"/>
                      </a:lnTo>
                      <a:lnTo>
                        <a:pt x="39" y="118"/>
                      </a:lnTo>
                      <a:lnTo>
                        <a:pt x="40" y="116"/>
                      </a:lnTo>
                      <a:lnTo>
                        <a:pt x="39" y="104"/>
                      </a:lnTo>
                      <a:lnTo>
                        <a:pt x="49" y="84"/>
                      </a:lnTo>
                      <a:lnTo>
                        <a:pt x="70" y="55"/>
                      </a:lnTo>
                      <a:lnTo>
                        <a:pt x="70" y="53"/>
                      </a:lnTo>
                      <a:lnTo>
                        <a:pt x="71" y="47"/>
                      </a:lnTo>
                      <a:lnTo>
                        <a:pt x="93" y="28"/>
                      </a:lnTo>
                      <a:lnTo>
                        <a:pt x="103" y="4"/>
                      </a:lnTo>
                      <a:lnTo>
                        <a:pt x="131" y="0"/>
                      </a:lnTo>
                      <a:lnTo>
                        <a:pt x="262" y="56"/>
                      </a:lnTo>
                      <a:lnTo>
                        <a:pt x="263" y="56"/>
                      </a:lnTo>
                      <a:lnTo>
                        <a:pt x="264" y="68"/>
                      </a:lnTo>
                      <a:lnTo>
                        <a:pt x="266" y="69"/>
                      </a:lnTo>
                      <a:lnTo>
                        <a:pt x="268" y="69"/>
                      </a:lnTo>
                      <a:lnTo>
                        <a:pt x="270" y="69"/>
                      </a:lnTo>
                      <a:lnTo>
                        <a:pt x="275" y="69"/>
                      </a:lnTo>
                      <a:lnTo>
                        <a:pt x="276" y="132"/>
                      </a:lnTo>
                      <a:lnTo>
                        <a:pt x="276" y="166"/>
                      </a:lnTo>
                      <a:lnTo>
                        <a:pt x="278" y="201"/>
                      </a:lnTo>
                      <a:lnTo>
                        <a:pt x="279" y="238"/>
                      </a:lnTo>
                      <a:lnTo>
                        <a:pt x="281" y="276"/>
                      </a:lnTo>
                      <a:lnTo>
                        <a:pt x="282" y="315"/>
                      </a:lnTo>
                      <a:lnTo>
                        <a:pt x="284" y="356"/>
                      </a:lnTo>
                      <a:lnTo>
                        <a:pt x="288" y="440"/>
                      </a:lnTo>
                      <a:lnTo>
                        <a:pt x="291" y="525"/>
                      </a:lnTo>
                      <a:lnTo>
                        <a:pt x="294" y="614"/>
                      </a:lnTo>
                      <a:lnTo>
                        <a:pt x="296" y="701"/>
                      </a:lnTo>
                      <a:lnTo>
                        <a:pt x="297" y="789"/>
                      </a:lnTo>
                      <a:lnTo>
                        <a:pt x="296" y="875"/>
                      </a:lnTo>
                      <a:lnTo>
                        <a:pt x="293" y="959"/>
                      </a:lnTo>
                      <a:lnTo>
                        <a:pt x="278" y="1031"/>
                      </a:lnTo>
                      <a:lnTo>
                        <a:pt x="279" y="1114"/>
                      </a:lnTo>
                      <a:lnTo>
                        <a:pt x="234" y="1196"/>
                      </a:lnTo>
                      <a:lnTo>
                        <a:pt x="229" y="1304"/>
                      </a:lnTo>
                      <a:lnTo>
                        <a:pt x="226" y="1308"/>
                      </a:lnTo>
                      <a:lnTo>
                        <a:pt x="202" y="1335"/>
                      </a:lnTo>
                      <a:lnTo>
                        <a:pt x="175" y="1385"/>
                      </a:lnTo>
                      <a:lnTo>
                        <a:pt x="171" y="1388"/>
                      </a:lnTo>
                      <a:lnTo>
                        <a:pt x="156" y="1425"/>
                      </a:lnTo>
                      <a:lnTo>
                        <a:pt x="144" y="1429"/>
                      </a:lnTo>
                      <a:lnTo>
                        <a:pt x="111" y="1434"/>
                      </a:lnTo>
                      <a:lnTo>
                        <a:pt x="107" y="1430"/>
                      </a:lnTo>
                      <a:lnTo>
                        <a:pt x="102" y="1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89"/>
                <p:cNvSpPr>
                  <a:spLocks/>
                </p:cNvSpPr>
                <p:nvPr/>
              </p:nvSpPr>
              <p:spPr bwMode="auto">
                <a:xfrm>
                  <a:off x="3523" y="3419"/>
                  <a:ext cx="2" cy="1"/>
                </a:xfrm>
                <a:custGeom>
                  <a:avLst/>
                  <a:gdLst>
                    <a:gd name="T0" fmla="*/ 2 w 6"/>
                    <a:gd name="T1" fmla="*/ 0 h 5"/>
                    <a:gd name="T2" fmla="*/ 2 w 6"/>
                    <a:gd name="T3" fmla="*/ 1 h 5"/>
                    <a:gd name="T4" fmla="*/ 1 w 6"/>
                    <a:gd name="T5" fmla="*/ 1 h 5"/>
                    <a:gd name="T6" fmla="*/ 0 w 6"/>
                    <a:gd name="T7" fmla="*/ 1 h 5"/>
                    <a:gd name="T8" fmla="*/ 1 w 6"/>
                    <a:gd name="T9" fmla="*/ 1 h 5"/>
                    <a:gd name="T10" fmla="*/ 1 w 6"/>
                    <a:gd name="T11" fmla="*/ 0 h 5"/>
                    <a:gd name="T12" fmla="*/ 2 w 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5">
                      <a:moveTo>
                        <a:pt x="6" y="0"/>
                      </a:moveTo>
                      <a:lnTo>
                        <a:pt x="6" y="5"/>
                      </a:lnTo>
                      <a:lnTo>
                        <a:pt x="3" y="5"/>
                      </a:lnTo>
                      <a:lnTo>
                        <a:pt x="0" y="3"/>
                      </a:lnTo>
                      <a:lnTo>
                        <a:pt x="3" y="3"/>
                      </a:lnTo>
                      <a:lnTo>
                        <a:pt x="3" y="0"/>
                      </a:lnTo>
                      <a:lnTo>
                        <a:pt x="6"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90"/>
                <p:cNvSpPr>
                  <a:spLocks/>
                </p:cNvSpPr>
                <p:nvPr/>
              </p:nvSpPr>
              <p:spPr bwMode="auto">
                <a:xfrm>
                  <a:off x="3522" y="3417"/>
                  <a:ext cx="2" cy="3"/>
                </a:xfrm>
                <a:custGeom>
                  <a:avLst/>
                  <a:gdLst>
                    <a:gd name="T0" fmla="*/ 2 w 6"/>
                    <a:gd name="T1" fmla="*/ 3 h 11"/>
                    <a:gd name="T2" fmla="*/ 1 w 6"/>
                    <a:gd name="T3" fmla="*/ 3 h 11"/>
                    <a:gd name="T4" fmla="*/ 0 w 6"/>
                    <a:gd name="T5" fmla="*/ 3 h 11"/>
                    <a:gd name="T6" fmla="*/ 0 w 6"/>
                    <a:gd name="T7" fmla="*/ 1 h 11"/>
                    <a:gd name="T8" fmla="*/ 2 w 6"/>
                    <a:gd name="T9" fmla="*/ 0 h 11"/>
                    <a:gd name="T10" fmla="*/ 2 w 6"/>
                    <a:gd name="T11" fmla="*/ 0 h 11"/>
                    <a:gd name="T12" fmla="*/ 2 w 6"/>
                    <a:gd name="T13" fmla="*/ 3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1">
                      <a:moveTo>
                        <a:pt x="6" y="11"/>
                      </a:moveTo>
                      <a:lnTo>
                        <a:pt x="4" y="11"/>
                      </a:lnTo>
                      <a:lnTo>
                        <a:pt x="1" y="11"/>
                      </a:lnTo>
                      <a:lnTo>
                        <a:pt x="0" y="3"/>
                      </a:lnTo>
                      <a:lnTo>
                        <a:pt x="5" y="0"/>
                      </a:lnTo>
                      <a:lnTo>
                        <a:pt x="5" y="1"/>
                      </a:lnTo>
                      <a:lnTo>
                        <a:pt x="6"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91"/>
                <p:cNvSpPr>
                  <a:spLocks/>
                </p:cNvSpPr>
                <p:nvPr/>
              </p:nvSpPr>
              <p:spPr bwMode="auto">
                <a:xfrm>
                  <a:off x="3498" y="3370"/>
                  <a:ext cx="26" cy="48"/>
                </a:xfrm>
                <a:custGeom>
                  <a:avLst/>
                  <a:gdLst>
                    <a:gd name="T0" fmla="*/ 26 w 77"/>
                    <a:gd name="T1" fmla="*/ 47 h 190"/>
                    <a:gd name="T2" fmla="*/ 24 w 77"/>
                    <a:gd name="T3" fmla="*/ 48 h 190"/>
                    <a:gd name="T4" fmla="*/ 0 w 77"/>
                    <a:gd name="T5" fmla="*/ 1 h 190"/>
                    <a:gd name="T6" fmla="*/ 0 w 77"/>
                    <a:gd name="T7" fmla="*/ 1 h 190"/>
                    <a:gd name="T8" fmla="*/ 2 w 77"/>
                    <a:gd name="T9" fmla="*/ 0 h 190"/>
                    <a:gd name="T10" fmla="*/ 26 w 77"/>
                    <a:gd name="T11" fmla="*/ 47 h 1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190">
                      <a:moveTo>
                        <a:pt x="77" y="187"/>
                      </a:moveTo>
                      <a:lnTo>
                        <a:pt x="72" y="190"/>
                      </a:lnTo>
                      <a:lnTo>
                        <a:pt x="1" y="2"/>
                      </a:lnTo>
                      <a:lnTo>
                        <a:pt x="0" y="2"/>
                      </a:lnTo>
                      <a:lnTo>
                        <a:pt x="5" y="0"/>
                      </a:lnTo>
                      <a:lnTo>
                        <a:pt x="77" y="18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92"/>
                <p:cNvSpPr>
                  <a:spLocks/>
                </p:cNvSpPr>
                <p:nvPr/>
              </p:nvSpPr>
              <p:spPr bwMode="auto">
                <a:xfrm>
                  <a:off x="3497" y="3366"/>
                  <a:ext cx="3" cy="5"/>
                </a:xfrm>
                <a:custGeom>
                  <a:avLst/>
                  <a:gdLst>
                    <a:gd name="T0" fmla="*/ 3 w 10"/>
                    <a:gd name="T1" fmla="*/ 5 h 20"/>
                    <a:gd name="T2" fmla="*/ 2 w 10"/>
                    <a:gd name="T3" fmla="*/ 5 h 20"/>
                    <a:gd name="T4" fmla="*/ 0 w 10"/>
                    <a:gd name="T5" fmla="*/ 1 h 20"/>
                    <a:gd name="T6" fmla="*/ 0 w 10"/>
                    <a:gd name="T7" fmla="*/ 1 h 20"/>
                    <a:gd name="T8" fmla="*/ 1 w 10"/>
                    <a:gd name="T9" fmla="*/ 0 h 20"/>
                    <a:gd name="T10" fmla="*/ 3 w 10"/>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20">
                      <a:moveTo>
                        <a:pt x="10" y="18"/>
                      </a:moveTo>
                      <a:lnTo>
                        <a:pt x="5" y="20"/>
                      </a:lnTo>
                      <a:lnTo>
                        <a:pt x="0" y="2"/>
                      </a:lnTo>
                      <a:lnTo>
                        <a:pt x="4" y="0"/>
                      </a:lnTo>
                      <a:lnTo>
                        <a:pt x="10" y="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93"/>
                <p:cNvSpPr>
                  <a:spLocks/>
                </p:cNvSpPr>
                <p:nvPr/>
              </p:nvSpPr>
              <p:spPr bwMode="auto">
                <a:xfrm>
                  <a:off x="3495" y="3361"/>
                  <a:ext cx="3" cy="5"/>
                </a:xfrm>
                <a:custGeom>
                  <a:avLst/>
                  <a:gdLst>
                    <a:gd name="T0" fmla="*/ 3 w 8"/>
                    <a:gd name="T1" fmla="*/ 5 h 20"/>
                    <a:gd name="T2" fmla="*/ 2 w 8"/>
                    <a:gd name="T3" fmla="*/ 5 h 20"/>
                    <a:gd name="T4" fmla="*/ 0 w 8"/>
                    <a:gd name="T5" fmla="*/ 0 h 20"/>
                    <a:gd name="T6" fmla="*/ 0 w 8"/>
                    <a:gd name="T7" fmla="*/ 0 h 20"/>
                    <a:gd name="T8" fmla="*/ 2 w 8"/>
                    <a:gd name="T9" fmla="*/ 0 h 20"/>
                    <a:gd name="T10" fmla="*/ 3 w 8"/>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20">
                      <a:moveTo>
                        <a:pt x="8" y="18"/>
                      </a:moveTo>
                      <a:lnTo>
                        <a:pt x="4" y="20"/>
                      </a:lnTo>
                      <a:lnTo>
                        <a:pt x="0" y="1"/>
                      </a:lnTo>
                      <a:lnTo>
                        <a:pt x="0" y="0"/>
                      </a:lnTo>
                      <a:lnTo>
                        <a:pt x="4" y="0"/>
                      </a:lnTo>
                      <a:lnTo>
                        <a:pt x="8" y="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94"/>
                <p:cNvSpPr>
                  <a:spLocks/>
                </p:cNvSpPr>
                <p:nvPr/>
              </p:nvSpPr>
              <p:spPr bwMode="auto">
                <a:xfrm>
                  <a:off x="3495" y="3357"/>
                  <a:ext cx="2" cy="4"/>
                </a:xfrm>
                <a:custGeom>
                  <a:avLst/>
                  <a:gdLst>
                    <a:gd name="T0" fmla="*/ 2 w 6"/>
                    <a:gd name="T1" fmla="*/ 4 h 19"/>
                    <a:gd name="T2" fmla="*/ 1 w 6"/>
                    <a:gd name="T3" fmla="*/ 4 h 19"/>
                    <a:gd name="T4" fmla="*/ 0 w 6"/>
                    <a:gd name="T5" fmla="*/ 0 h 19"/>
                    <a:gd name="T6" fmla="*/ 0 w 6"/>
                    <a:gd name="T7" fmla="*/ 0 h 19"/>
                    <a:gd name="T8" fmla="*/ 1 w 6"/>
                    <a:gd name="T9" fmla="*/ 0 h 19"/>
                    <a:gd name="T10" fmla="*/ 2 w 6"/>
                    <a:gd name="T11" fmla="*/ 4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9">
                      <a:moveTo>
                        <a:pt x="6" y="19"/>
                      </a:moveTo>
                      <a:lnTo>
                        <a:pt x="2" y="19"/>
                      </a:lnTo>
                      <a:lnTo>
                        <a:pt x="0" y="0"/>
                      </a:lnTo>
                      <a:lnTo>
                        <a:pt x="4" y="0"/>
                      </a:lnTo>
                      <a:lnTo>
                        <a:pt x="6" y="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95"/>
                <p:cNvSpPr>
                  <a:spLocks/>
                </p:cNvSpPr>
                <p:nvPr/>
              </p:nvSpPr>
              <p:spPr bwMode="auto">
                <a:xfrm>
                  <a:off x="3494" y="3345"/>
                  <a:ext cx="2" cy="12"/>
                </a:xfrm>
                <a:custGeom>
                  <a:avLst/>
                  <a:gdLst>
                    <a:gd name="T0" fmla="*/ 2 w 7"/>
                    <a:gd name="T1" fmla="*/ 12 h 47"/>
                    <a:gd name="T2" fmla="*/ 1 w 7"/>
                    <a:gd name="T3" fmla="*/ 12 h 47"/>
                    <a:gd name="T4" fmla="*/ 0 w 7"/>
                    <a:gd name="T5" fmla="*/ 0 h 47"/>
                    <a:gd name="T6" fmla="*/ 1 w 7"/>
                    <a:gd name="T7" fmla="*/ 0 h 47"/>
                    <a:gd name="T8" fmla="*/ 1 w 7"/>
                    <a:gd name="T9" fmla="*/ 0 h 47"/>
                    <a:gd name="T10" fmla="*/ 2 w 7"/>
                    <a:gd name="T11" fmla="*/ 12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7">
                      <a:moveTo>
                        <a:pt x="7" y="47"/>
                      </a:moveTo>
                      <a:lnTo>
                        <a:pt x="3" y="47"/>
                      </a:lnTo>
                      <a:lnTo>
                        <a:pt x="0" y="0"/>
                      </a:lnTo>
                      <a:lnTo>
                        <a:pt x="4" y="0"/>
                      </a:lnTo>
                      <a:lnTo>
                        <a:pt x="7" y="4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96"/>
                <p:cNvSpPr>
                  <a:spLocks/>
                </p:cNvSpPr>
                <p:nvPr/>
              </p:nvSpPr>
              <p:spPr bwMode="auto">
                <a:xfrm>
                  <a:off x="3493" y="3333"/>
                  <a:ext cx="2" cy="12"/>
                </a:xfrm>
                <a:custGeom>
                  <a:avLst/>
                  <a:gdLst>
                    <a:gd name="T0" fmla="*/ 2 w 7"/>
                    <a:gd name="T1" fmla="*/ 12 h 47"/>
                    <a:gd name="T2" fmla="*/ 1 w 7"/>
                    <a:gd name="T3" fmla="*/ 12 h 47"/>
                    <a:gd name="T4" fmla="*/ 0 w 7"/>
                    <a:gd name="T5" fmla="*/ 0 h 47"/>
                    <a:gd name="T6" fmla="*/ 0 w 7"/>
                    <a:gd name="T7" fmla="*/ 0 h 47"/>
                    <a:gd name="T8" fmla="*/ 1 w 7"/>
                    <a:gd name="T9" fmla="*/ 0 h 47"/>
                    <a:gd name="T10" fmla="*/ 2 w 7"/>
                    <a:gd name="T11" fmla="*/ 12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7">
                      <a:moveTo>
                        <a:pt x="7" y="47"/>
                      </a:moveTo>
                      <a:lnTo>
                        <a:pt x="3" y="47"/>
                      </a:lnTo>
                      <a:lnTo>
                        <a:pt x="0" y="0"/>
                      </a:lnTo>
                      <a:lnTo>
                        <a:pt x="4" y="0"/>
                      </a:lnTo>
                      <a:lnTo>
                        <a:pt x="7" y="4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97"/>
                <p:cNvSpPr>
                  <a:spLocks/>
                </p:cNvSpPr>
                <p:nvPr/>
              </p:nvSpPr>
              <p:spPr bwMode="auto">
                <a:xfrm>
                  <a:off x="3492" y="3322"/>
                  <a:ext cx="2" cy="11"/>
                </a:xfrm>
                <a:custGeom>
                  <a:avLst/>
                  <a:gdLst>
                    <a:gd name="T0" fmla="*/ 2 w 5"/>
                    <a:gd name="T1" fmla="*/ 11 h 45"/>
                    <a:gd name="T2" fmla="*/ 0 w 5"/>
                    <a:gd name="T3" fmla="*/ 11 h 45"/>
                    <a:gd name="T4" fmla="*/ 0 w 5"/>
                    <a:gd name="T5" fmla="*/ 0 h 45"/>
                    <a:gd name="T6" fmla="*/ 2 w 5"/>
                    <a:gd name="T7" fmla="*/ 0 h 45"/>
                    <a:gd name="T8" fmla="*/ 2 w 5"/>
                    <a:gd name="T9" fmla="*/ 0 h 45"/>
                    <a:gd name="T10" fmla="*/ 2 w 5"/>
                    <a:gd name="T11" fmla="*/ 11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5">
                      <a:moveTo>
                        <a:pt x="5" y="45"/>
                      </a:moveTo>
                      <a:lnTo>
                        <a:pt x="1" y="45"/>
                      </a:lnTo>
                      <a:lnTo>
                        <a:pt x="0" y="0"/>
                      </a:lnTo>
                      <a:lnTo>
                        <a:pt x="4" y="0"/>
                      </a:lnTo>
                      <a:lnTo>
                        <a:pt x="5" y="4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98"/>
                <p:cNvSpPr>
                  <a:spLocks/>
                </p:cNvSpPr>
                <p:nvPr/>
              </p:nvSpPr>
              <p:spPr bwMode="auto">
                <a:xfrm>
                  <a:off x="3492" y="3311"/>
                  <a:ext cx="2" cy="11"/>
                </a:xfrm>
                <a:custGeom>
                  <a:avLst/>
                  <a:gdLst>
                    <a:gd name="T0" fmla="*/ 2 w 5"/>
                    <a:gd name="T1" fmla="*/ 11 h 44"/>
                    <a:gd name="T2" fmla="*/ 0 w 5"/>
                    <a:gd name="T3" fmla="*/ 11 h 44"/>
                    <a:gd name="T4" fmla="*/ 0 w 5"/>
                    <a:gd name="T5" fmla="*/ 0 h 44"/>
                    <a:gd name="T6" fmla="*/ 0 w 5"/>
                    <a:gd name="T7" fmla="*/ 0 h 44"/>
                    <a:gd name="T8" fmla="*/ 2 w 5"/>
                    <a:gd name="T9" fmla="*/ 0 h 44"/>
                    <a:gd name="T10" fmla="*/ 2 w 5"/>
                    <a:gd name="T11" fmla="*/ 11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4">
                      <a:moveTo>
                        <a:pt x="5" y="44"/>
                      </a:moveTo>
                      <a:lnTo>
                        <a:pt x="1" y="44"/>
                      </a:lnTo>
                      <a:lnTo>
                        <a:pt x="0" y="0"/>
                      </a:lnTo>
                      <a:lnTo>
                        <a:pt x="4" y="0"/>
                      </a:lnTo>
                      <a:lnTo>
                        <a:pt x="5" y="4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99"/>
                <p:cNvSpPr>
                  <a:spLocks/>
                </p:cNvSpPr>
                <p:nvPr/>
              </p:nvSpPr>
              <p:spPr bwMode="auto">
                <a:xfrm>
                  <a:off x="3492" y="3300"/>
                  <a:ext cx="2" cy="11"/>
                </a:xfrm>
                <a:custGeom>
                  <a:avLst/>
                  <a:gdLst>
                    <a:gd name="T0" fmla="*/ 2 w 5"/>
                    <a:gd name="T1" fmla="*/ 11 h 44"/>
                    <a:gd name="T2" fmla="*/ 0 w 5"/>
                    <a:gd name="T3" fmla="*/ 11 h 44"/>
                    <a:gd name="T4" fmla="*/ 0 w 5"/>
                    <a:gd name="T5" fmla="*/ 0 h 44"/>
                    <a:gd name="T6" fmla="*/ 0 w 5"/>
                    <a:gd name="T7" fmla="*/ 0 h 44"/>
                    <a:gd name="T8" fmla="*/ 2 w 5"/>
                    <a:gd name="T9" fmla="*/ 0 h 44"/>
                    <a:gd name="T10" fmla="*/ 2 w 5"/>
                    <a:gd name="T11" fmla="*/ 11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4">
                      <a:moveTo>
                        <a:pt x="4" y="44"/>
                      </a:moveTo>
                      <a:lnTo>
                        <a:pt x="0" y="44"/>
                      </a:lnTo>
                      <a:lnTo>
                        <a:pt x="1" y="0"/>
                      </a:lnTo>
                      <a:lnTo>
                        <a:pt x="5" y="0"/>
                      </a:lnTo>
                      <a:lnTo>
                        <a:pt x="4" y="4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00"/>
                <p:cNvSpPr>
                  <a:spLocks/>
                </p:cNvSpPr>
                <p:nvPr/>
              </p:nvSpPr>
              <p:spPr bwMode="auto">
                <a:xfrm>
                  <a:off x="3492" y="3289"/>
                  <a:ext cx="2" cy="11"/>
                </a:xfrm>
                <a:custGeom>
                  <a:avLst/>
                  <a:gdLst>
                    <a:gd name="T0" fmla="*/ 2 w 5"/>
                    <a:gd name="T1" fmla="*/ 11 h 42"/>
                    <a:gd name="T2" fmla="*/ 0 w 5"/>
                    <a:gd name="T3" fmla="*/ 11 h 42"/>
                    <a:gd name="T4" fmla="*/ 0 w 5"/>
                    <a:gd name="T5" fmla="*/ 0 h 42"/>
                    <a:gd name="T6" fmla="*/ 0 w 5"/>
                    <a:gd name="T7" fmla="*/ 0 h 42"/>
                    <a:gd name="T8" fmla="*/ 2 w 5"/>
                    <a:gd name="T9" fmla="*/ 0 h 42"/>
                    <a:gd name="T10" fmla="*/ 2 w 5"/>
                    <a:gd name="T11" fmla="*/ 11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42">
                      <a:moveTo>
                        <a:pt x="4" y="42"/>
                      </a:moveTo>
                      <a:lnTo>
                        <a:pt x="0" y="42"/>
                      </a:lnTo>
                      <a:lnTo>
                        <a:pt x="1" y="0"/>
                      </a:lnTo>
                      <a:lnTo>
                        <a:pt x="5" y="0"/>
                      </a:lnTo>
                      <a:lnTo>
                        <a:pt x="4" y="4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01"/>
                <p:cNvSpPr>
                  <a:spLocks/>
                </p:cNvSpPr>
                <p:nvPr/>
              </p:nvSpPr>
              <p:spPr bwMode="auto">
                <a:xfrm>
                  <a:off x="3493" y="3267"/>
                  <a:ext cx="2" cy="22"/>
                </a:xfrm>
                <a:custGeom>
                  <a:avLst/>
                  <a:gdLst>
                    <a:gd name="T0" fmla="*/ 1 w 7"/>
                    <a:gd name="T1" fmla="*/ 22 h 88"/>
                    <a:gd name="T2" fmla="*/ 0 w 7"/>
                    <a:gd name="T3" fmla="*/ 22 h 88"/>
                    <a:gd name="T4" fmla="*/ 1 w 7"/>
                    <a:gd name="T5" fmla="*/ 0 h 88"/>
                    <a:gd name="T6" fmla="*/ 1 w 7"/>
                    <a:gd name="T7" fmla="*/ 0 h 88"/>
                    <a:gd name="T8" fmla="*/ 2 w 7"/>
                    <a:gd name="T9" fmla="*/ 0 h 88"/>
                    <a:gd name="T10" fmla="*/ 1 w 7"/>
                    <a:gd name="T11" fmla="*/ 22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8">
                      <a:moveTo>
                        <a:pt x="4" y="88"/>
                      </a:moveTo>
                      <a:lnTo>
                        <a:pt x="0" y="88"/>
                      </a:lnTo>
                      <a:lnTo>
                        <a:pt x="3" y="0"/>
                      </a:lnTo>
                      <a:lnTo>
                        <a:pt x="7" y="0"/>
                      </a:lnTo>
                      <a:lnTo>
                        <a:pt x="4" y="8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02"/>
                <p:cNvSpPr>
                  <a:spLocks/>
                </p:cNvSpPr>
                <p:nvPr/>
              </p:nvSpPr>
              <p:spPr bwMode="auto">
                <a:xfrm>
                  <a:off x="3494" y="3256"/>
                  <a:ext cx="2" cy="11"/>
                </a:xfrm>
                <a:custGeom>
                  <a:avLst/>
                  <a:gdLst>
                    <a:gd name="T0" fmla="*/ 1 w 6"/>
                    <a:gd name="T1" fmla="*/ 11 h 44"/>
                    <a:gd name="T2" fmla="*/ 0 w 6"/>
                    <a:gd name="T3" fmla="*/ 11 h 44"/>
                    <a:gd name="T4" fmla="*/ 1 w 6"/>
                    <a:gd name="T5" fmla="*/ 0 h 44"/>
                    <a:gd name="T6" fmla="*/ 2 w 6"/>
                    <a:gd name="T7" fmla="*/ 0 h 44"/>
                    <a:gd name="T8" fmla="*/ 2 w 6"/>
                    <a:gd name="T9" fmla="*/ 0 h 44"/>
                    <a:gd name="T10" fmla="*/ 1 w 6"/>
                    <a:gd name="T11" fmla="*/ 11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4">
                      <a:moveTo>
                        <a:pt x="4" y="44"/>
                      </a:moveTo>
                      <a:lnTo>
                        <a:pt x="0" y="44"/>
                      </a:lnTo>
                      <a:lnTo>
                        <a:pt x="2" y="0"/>
                      </a:lnTo>
                      <a:lnTo>
                        <a:pt x="6" y="0"/>
                      </a:lnTo>
                      <a:lnTo>
                        <a:pt x="4" y="4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03"/>
                <p:cNvSpPr>
                  <a:spLocks/>
                </p:cNvSpPr>
                <p:nvPr/>
              </p:nvSpPr>
              <p:spPr bwMode="auto">
                <a:xfrm>
                  <a:off x="3494" y="3245"/>
                  <a:ext cx="2" cy="11"/>
                </a:xfrm>
                <a:custGeom>
                  <a:avLst/>
                  <a:gdLst>
                    <a:gd name="T0" fmla="*/ 1 w 6"/>
                    <a:gd name="T1" fmla="*/ 11 h 45"/>
                    <a:gd name="T2" fmla="*/ 0 w 6"/>
                    <a:gd name="T3" fmla="*/ 11 h 45"/>
                    <a:gd name="T4" fmla="*/ 1 w 6"/>
                    <a:gd name="T5" fmla="*/ 0 h 45"/>
                    <a:gd name="T6" fmla="*/ 2 w 6"/>
                    <a:gd name="T7" fmla="*/ 0 h 45"/>
                    <a:gd name="T8" fmla="*/ 2 w 6"/>
                    <a:gd name="T9" fmla="*/ 0 h 45"/>
                    <a:gd name="T10" fmla="*/ 1 w 6"/>
                    <a:gd name="T11" fmla="*/ 11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5">
                      <a:moveTo>
                        <a:pt x="4" y="45"/>
                      </a:moveTo>
                      <a:lnTo>
                        <a:pt x="0" y="45"/>
                      </a:lnTo>
                      <a:lnTo>
                        <a:pt x="2" y="0"/>
                      </a:lnTo>
                      <a:lnTo>
                        <a:pt x="6" y="0"/>
                      </a:lnTo>
                      <a:lnTo>
                        <a:pt x="4" y="4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04"/>
                <p:cNvSpPr>
                  <a:spLocks/>
                </p:cNvSpPr>
                <p:nvPr/>
              </p:nvSpPr>
              <p:spPr bwMode="auto">
                <a:xfrm>
                  <a:off x="3495" y="3233"/>
                  <a:ext cx="2" cy="12"/>
                </a:xfrm>
                <a:custGeom>
                  <a:avLst/>
                  <a:gdLst>
                    <a:gd name="T0" fmla="*/ 1 w 6"/>
                    <a:gd name="T1" fmla="*/ 12 h 46"/>
                    <a:gd name="T2" fmla="*/ 0 w 6"/>
                    <a:gd name="T3" fmla="*/ 12 h 46"/>
                    <a:gd name="T4" fmla="*/ 1 w 6"/>
                    <a:gd name="T5" fmla="*/ 0 h 46"/>
                    <a:gd name="T6" fmla="*/ 1 w 6"/>
                    <a:gd name="T7" fmla="*/ 0 h 46"/>
                    <a:gd name="T8" fmla="*/ 2 w 6"/>
                    <a:gd name="T9" fmla="*/ 0 h 46"/>
                    <a:gd name="T10" fmla="*/ 1 w 6"/>
                    <a:gd name="T11" fmla="*/ 12 h 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6">
                      <a:moveTo>
                        <a:pt x="4" y="46"/>
                      </a:moveTo>
                      <a:lnTo>
                        <a:pt x="0" y="46"/>
                      </a:lnTo>
                      <a:lnTo>
                        <a:pt x="2" y="0"/>
                      </a:lnTo>
                      <a:lnTo>
                        <a:pt x="6" y="0"/>
                      </a:lnTo>
                      <a:lnTo>
                        <a:pt x="4" y="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05"/>
                <p:cNvSpPr>
                  <a:spLocks/>
                </p:cNvSpPr>
                <p:nvPr/>
              </p:nvSpPr>
              <p:spPr bwMode="auto">
                <a:xfrm>
                  <a:off x="3496" y="3222"/>
                  <a:ext cx="2" cy="11"/>
                </a:xfrm>
                <a:custGeom>
                  <a:avLst/>
                  <a:gdLst>
                    <a:gd name="T0" fmla="*/ 1 w 6"/>
                    <a:gd name="T1" fmla="*/ 11 h 47"/>
                    <a:gd name="T2" fmla="*/ 0 w 6"/>
                    <a:gd name="T3" fmla="*/ 11 h 47"/>
                    <a:gd name="T4" fmla="*/ 1 w 6"/>
                    <a:gd name="T5" fmla="*/ 0 h 47"/>
                    <a:gd name="T6" fmla="*/ 2 w 6"/>
                    <a:gd name="T7" fmla="*/ 0 h 47"/>
                    <a:gd name="T8" fmla="*/ 2 w 6"/>
                    <a:gd name="T9" fmla="*/ 0 h 47"/>
                    <a:gd name="T10" fmla="*/ 1 w 6"/>
                    <a:gd name="T11" fmla="*/ 11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7">
                      <a:moveTo>
                        <a:pt x="4" y="47"/>
                      </a:moveTo>
                      <a:lnTo>
                        <a:pt x="0" y="47"/>
                      </a:lnTo>
                      <a:lnTo>
                        <a:pt x="2" y="0"/>
                      </a:lnTo>
                      <a:lnTo>
                        <a:pt x="6" y="0"/>
                      </a:lnTo>
                      <a:lnTo>
                        <a:pt x="4" y="4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06"/>
                <p:cNvSpPr>
                  <a:spLocks/>
                </p:cNvSpPr>
                <p:nvPr/>
              </p:nvSpPr>
              <p:spPr bwMode="auto">
                <a:xfrm>
                  <a:off x="3496" y="3210"/>
                  <a:ext cx="2" cy="12"/>
                </a:xfrm>
                <a:custGeom>
                  <a:avLst/>
                  <a:gdLst>
                    <a:gd name="T0" fmla="*/ 1 w 6"/>
                    <a:gd name="T1" fmla="*/ 12 h 49"/>
                    <a:gd name="T2" fmla="*/ 0 w 6"/>
                    <a:gd name="T3" fmla="*/ 12 h 49"/>
                    <a:gd name="T4" fmla="*/ 1 w 6"/>
                    <a:gd name="T5" fmla="*/ 0 h 49"/>
                    <a:gd name="T6" fmla="*/ 2 w 6"/>
                    <a:gd name="T7" fmla="*/ 0 h 49"/>
                    <a:gd name="T8" fmla="*/ 2 w 6"/>
                    <a:gd name="T9" fmla="*/ 0 h 49"/>
                    <a:gd name="T10" fmla="*/ 1 w 6"/>
                    <a:gd name="T11" fmla="*/ 12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9">
                      <a:moveTo>
                        <a:pt x="4" y="49"/>
                      </a:moveTo>
                      <a:lnTo>
                        <a:pt x="0" y="49"/>
                      </a:lnTo>
                      <a:lnTo>
                        <a:pt x="2" y="0"/>
                      </a:lnTo>
                      <a:lnTo>
                        <a:pt x="6" y="0"/>
                      </a:lnTo>
                      <a:lnTo>
                        <a:pt x="4" y="4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07"/>
                <p:cNvSpPr>
                  <a:spLocks/>
                </p:cNvSpPr>
                <p:nvPr/>
              </p:nvSpPr>
              <p:spPr bwMode="auto">
                <a:xfrm>
                  <a:off x="3497" y="3197"/>
                  <a:ext cx="2" cy="13"/>
                </a:xfrm>
                <a:custGeom>
                  <a:avLst/>
                  <a:gdLst>
                    <a:gd name="T0" fmla="*/ 2 w 5"/>
                    <a:gd name="T1" fmla="*/ 13 h 50"/>
                    <a:gd name="T2" fmla="*/ 0 w 5"/>
                    <a:gd name="T3" fmla="*/ 13 h 50"/>
                    <a:gd name="T4" fmla="*/ 0 w 5"/>
                    <a:gd name="T5" fmla="*/ 0 h 50"/>
                    <a:gd name="T6" fmla="*/ 2 w 5"/>
                    <a:gd name="T7" fmla="*/ 0 h 50"/>
                    <a:gd name="T8" fmla="*/ 2 w 5"/>
                    <a:gd name="T9" fmla="*/ 0 h 50"/>
                    <a:gd name="T10" fmla="*/ 2 w 5"/>
                    <a:gd name="T11" fmla="*/ 13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0">
                      <a:moveTo>
                        <a:pt x="4" y="50"/>
                      </a:moveTo>
                      <a:lnTo>
                        <a:pt x="0" y="50"/>
                      </a:lnTo>
                      <a:lnTo>
                        <a:pt x="1" y="0"/>
                      </a:lnTo>
                      <a:lnTo>
                        <a:pt x="5" y="0"/>
                      </a:lnTo>
                      <a:lnTo>
                        <a:pt x="4" y="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08"/>
                <p:cNvSpPr>
                  <a:spLocks/>
                </p:cNvSpPr>
                <p:nvPr/>
              </p:nvSpPr>
              <p:spPr bwMode="auto">
                <a:xfrm>
                  <a:off x="3497" y="3184"/>
                  <a:ext cx="2" cy="13"/>
                </a:xfrm>
                <a:custGeom>
                  <a:avLst/>
                  <a:gdLst>
                    <a:gd name="T0" fmla="*/ 2 w 5"/>
                    <a:gd name="T1" fmla="*/ 13 h 53"/>
                    <a:gd name="T2" fmla="*/ 0 w 5"/>
                    <a:gd name="T3" fmla="*/ 13 h 53"/>
                    <a:gd name="T4" fmla="*/ 0 w 5"/>
                    <a:gd name="T5" fmla="*/ 0 h 53"/>
                    <a:gd name="T6" fmla="*/ 2 w 5"/>
                    <a:gd name="T7" fmla="*/ 0 h 53"/>
                    <a:gd name="T8" fmla="*/ 2 w 5"/>
                    <a:gd name="T9" fmla="*/ 0 h 53"/>
                    <a:gd name="T10" fmla="*/ 2 w 5"/>
                    <a:gd name="T11" fmla="*/ 13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53">
                      <a:moveTo>
                        <a:pt x="4" y="53"/>
                      </a:moveTo>
                      <a:lnTo>
                        <a:pt x="0" y="53"/>
                      </a:lnTo>
                      <a:lnTo>
                        <a:pt x="1" y="0"/>
                      </a:lnTo>
                      <a:lnTo>
                        <a:pt x="5" y="0"/>
                      </a:lnTo>
                      <a:lnTo>
                        <a:pt x="4" y="5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09"/>
                <p:cNvSpPr>
                  <a:spLocks/>
                </p:cNvSpPr>
                <p:nvPr/>
              </p:nvSpPr>
              <p:spPr bwMode="auto">
                <a:xfrm>
                  <a:off x="3498" y="3167"/>
                  <a:ext cx="1" cy="17"/>
                </a:xfrm>
                <a:custGeom>
                  <a:avLst/>
                  <a:gdLst>
                    <a:gd name="T0" fmla="*/ 1 w 4"/>
                    <a:gd name="T1" fmla="*/ 17 h 65"/>
                    <a:gd name="T2" fmla="*/ 0 w 4"/>
                    <a:gd name="T3" fmla="*/ 17 h 65"/>
                    <a:gd name="T4" fmla="*/ 0 w 4"/>
                    <a:gd name="T5" fmla="*/ 0 h 65"/>
                    <a:gd name="T6" fmla="*/ 1 w 4"/>
                    <a:gd name="T7" fmla="*/ 0 h 65"/>
                    <a:gd name="T8" fmla="*/ 1 w 4"/>
                    <a:gd name="T9" fmla="*/ 0 h 65"/>
                    <a:gd name="T10" fmla="*/ 1 w 4"/>
                    <a:gd name="T11" fmla="*/ 17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65">
                      <a:moveTo>
                        <a:pt x="4" y="65"/>
                      </a:moveTo>
                      <a:lnTo>
                        <a:pt x="0" y="65"/>
                      </a:lnTo>
                      <a:lnTo>
                        <a:pt x="0" y="0"/>
                      </a:lnTo>
                      <a:lnTo>
                        <a:pt x="4" y="0"/>
                      </a:lnTo>
                      <a:lnTo>
                        <a:pt x="4" y="6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10"/>
                <p:cNvSpPr>
                  <a:spLocks/>
                </p:cNvSpPr>
                <p:nvPr/>
              </p:nvSpPr>
              <p:spPr bwMode="auto">
                <a:xfrm>
                  <a:off x="3497" y="3166"/>
                  <a:ext cx="2" cy="1"/>
                </a:xfrm>
                <a:custGeom>
                  <a:avLst/>
                  <a:gdLst>
                    <a:gd name="T0" fmla="*/ 2 w 5"/>
                    <a:gd name="T1" fmla="*/ 1 h 6"/>
                    <a:gd name="T2" fmla="*/ 0 w 5"/>
                    <a:gd name="T3" fmla="*/ 1 h 6"/>
                    <a:gd name="T4" fmla="*/ 0 w 5"/>
                    <a:gd name="T5" fmla="*/ 0 h 6"/>
                    <a:gd name="T6" fmla="*/ 0 w 5"/>
                    <a:gd name="T7" fmla="*/ 0 h 6"/>
                    <a:gd name="T8" fmla="*/ 2 w 5"/>
                    <a:gd name="T9" fmla="*/ 0 h 6"/>
                    <a:gd name="T10" fmla="*/ 2 w 5"/>
                    <a:gd name="T11" fmla="*/ 1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5" y="6"/>
                      </a:moveTo>
                      <a:lnTo>
                        <a:pt x="1" y="6"/>
                      </a:lnTo>
                      <a:lnTo>
                        <a:pt x="0" y="2"/>
                      </a:lnTo>
                      <a:lnTo>
                        <a:pt x="0" y="0"/>
                      </a:lnTo>
                      <a:lnTo>
                        <a:pt x="4" y="0"/>
                      </a:lnTo>
                      <a:lnTo>
                        <a:pt x="5"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411"/>
                <p:cNvSpPr>
                  <a:spLocks/>
                </p:cNvSpPr>
                <p:nvPr/>
              </p:nvSpPr>
              <p:spPr bwMode="auto">
                <a:xfrm>
                  <a:off x="3497" y="3160"/>
                  <a:ext cx="2" cy="6"/>
                </a:xfrm>
                <a:custGeom>
                  <a:avLst/>
                  <a:gdLst>
                    <a:gd name="T0" fmla="*/ 2 w 4"/>
                    <a:gd name="T1" fmla="*/ 6 h 24"/>
                    <a:gd name="T2" fmla="*/ 0 w 4"/>
                    <a:gd name="T3" fmla="*/ 6 h 24"/>
                    <a:gd name="T4" fmla="*/ 0 w 4"/>
                    <a:gd name="T5" fmla="*/ 0 h 24"/>
                    <a:gd name="T6" fmla="*/ 2 w 4"/>
                    <a:gd name="T7" fmla="*/ 0 h 24"/>
                    <a:gd name="T8" fmla="*/ 2 w 4"/>
                    <a:gd name="T9" fmla="*/ 0 h 24"/>
                    <a:gd name="T10" fmla="*/ 2 w 4"/>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4">
                      <a:moveTo>
                        <a:pt x="4" y="24"/>
                      </a:moveTo>
                      <a:lnTo>
                        <a:pt x="0" y="24"/>
                      </a:lnTo>
                      <a:lnTo>
                        <a:pt x="0" y="0"/>
                      </a:lnTo>
                      <a:lnTo>
                        <a:pt x="4" y="0"/>
                      </a:lnTo>
                      <a:lnTo>
                        <a:pt x="4"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412"/>
                <p:cNvSpPr>
                  <a:spLocks/>
                </p:cNvSpPr>
                <p:nvPr/>
              </p:nvSpPr>
              <p:spPr bwMode="auto">
                <a:xfrm>
                  <a:off x="3497" y="3150"/>
                  <a:ext cx="2" cy="10"/>
                </a:xfrm>
                <a:custGeom>
                  <a:avLst/>
                  <a:gdLst>
                    <a:gd name="T0" fmla="*/ 2 w 6"/>
                    <a:gd name="T1" fmla="*/ 10 h 39"/>
                    <a:gd name="T2" fmla="*/ 1 w 6"/>
                    <a:gd name="T3" fmla="*/ 10 h 39"/>
                    <a:gd name="T4" fmla="*/ 0 w 6"/>
                    <a:gd name="T5" fmla="*/ 0 h 39"/>
                    <a:gd name="T6" fmla="*/ 0 w 6"/>
                    <a:gd name="T7" fmla="*/ 0 h 39"/>
                    <a:gd name="T8" fmla="*/ 1 w 6"/>
                    <a:gd name="T9" fmla="*/ 0 h 39"/>
                    <a:gd name="T10" fmla="*/ 2 w 6"/>
                    <a:gd name="T11" fmla="*/ 1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39">
                      <a:moveTo>
                        <a:pt x="6" y="39"/>
                      </a:moveTo>
                      <a:lnTo>
                        <a:pt x="2" y="39"/>
                      </a:lnTo>
                      <a:lnTo>
                        <a:pt x="0" y="0"/>
                      </a:lnTo>
                      <a:lnTo>
                        <a:pt x="4" y="0"/>
                      </a:lnTo>
                      <a:lnTo>
                        <a:pt x="6" y="3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413"/>
                <p:cNvSpPr>
                  <a:spLocks/>
                </p:cNvSpPr>
                <p:nvPr/>
              </p:nvSpPr>
              <p:spPr bwMode="auto">
                <a:xfrm>
                  <a:off x="3496" y="3144"/>
                  <a:ext cx="2" cy="6"/>
                </a:xfrm>
                <a:custGeom>
                  <a:avLst/>
                  <a:gdLst>
                    <a:gd name="T0" fmla="*/ 2 w 5"/>
                    <a:gd name="T1" fmla="*/ 6 h 24"/>
                    <a:gd name="T2" fmla="*/ 0 w 5"/>
                    <a:gd name="T3" fmla="*/ 6 h 24"/>
                    <a:gd name="T4" fmla="*/ 0 w 5"/>
                    <a:gd name="T5" fmla="*/ 0 h 24"/>
                    <a:gd name="T6" fmla="*/ 0 w 5"/>
                    <a:gd name="T7" fmla="*/ 0 h 24"/>
                    <a:gd name="T8" fmla="*/ 2 w 5"/>
                    <a:gd name="T9" fmla="*/ 0 h 24"/>
                    <a:gd name="T10" fmla="*/ 2 w 5"/>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4">
                      <a:moveTo>
                        <a:pt x="5" y="24"/>
                      </a:moveTo>
                      <a:lnTo>
                        <a:pt x="1" y="24"/>
                      </a:lnTo>
                      <a:lnTo>
                        <a:pt x="0" y="0"/>
                      </a:lnTo>
                      <a:lnTo>
                        <a:pt x="4" y="0"/>
                      </a:lnTo>
                      <a:lnTo>
                        <a:pt x="5"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414"/>
                <p:cNvSpPr>
                  <a:spLocks/>
                </p:cNvSpPr>
                <p:nvPr/>
              </p:nvSpPr>
              <p:spPr bwMode="auto">
                <a:xfrm>
                  <a:off x="3496" y="3132"/>
                  <a:ext cx="2" cy="12"/>
                </a:xfrm>
                <a:custGeom>
                  <a:avLst/>
                  <a:gdLst>
                    <a:gd name="T0" fmla="*/ 2 w 4"/>
                    <a:gd name="T1" fmla="*/ 12 h 48"/>
                    <a:gd name="T2" fmla="*/ 0 w 4"/>
                    <a:gd name="T3" fmla="*/ 12 h 48"/>
                    <a:gd name="T4" fmla="*/ 0 w 4"/>
                    <a:gd name="T5" fmla="*/ 0 h 48"/>
                    <a:gd name="T6" fmla="*/ 0 w 4"/>
                    <a:gd name="T7" fmla="*/ 0 h 48"/>
                    <a:gd name="T8" fmla="*/ 2 w 4"/>
                    <a:gd name="T9" fmla="*/ 0 h 48"/>
                    <a:gd name="T10" fmla="*/ 2 w 4"/>
                    <a:gd name="T11" fmla="*/ 12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8">
                      <a:moveTo>
                        <a:pt x="4" y="48"/>
                      </a:moveTo>
                      <a:lnTo>
                        <a:pt x="0" y="48"/>
                      </a:lnTo>
                      <a:lnTo>
                        <a:pt x="0" y="0"/>
                      </a:lnTo>
                      <a:lnTo>
                        <a:pt x="4" y="0"/>
                      </a:lnTo>
                      <a:lnTo>
                        <a:pt x="4" y="4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415"/>
                <p:cNvSpPr>
                  <a:spLocks/>
                </p:cNvSpPr>
                <p:nvPr/>
              </p:nvSpPr>
              <p:spPr bwMode="auto">
                <a:xfrm>
                  <a:off x="3496" y="3126"/>
                  <a:ext cx="2" cy="6"/>
                </a:xfrm>
                <a:custGeom>
                  <a:avLst/>
                  <a:gdLst>
                    <a:gd name="T0" fmla="*/ 2 w 4"/>
                    <a:gd name="T1" fmla="*/ 6 h 24"/>
                    <a:gd name="T2" fmla="*/ 0 w 4"/>
                    <a:gd name="T3" fmla="*/ 6 h 24"/>
                    <a:gd name="T4" fmla="*/ 0 w 4"/>
                    <a:gd name="T5" fmla="*/ 0 h 24"/>
                    <a:gd name="T6" fmla="*/ 0 w 4"/>
                    <a:gd name="T7" fmla="*/ 0 h 24"/>
                    <a:gd name="T8" fmla="*/ 2 w 4"/>
                    <a:gd name="T9" fmla="*/ 0 h 24"/>
                    <a:gd name="T10" fmla="*/ 2 w 4"/>
                    <a:gd name="T11" fmla="*/ 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4">
                      <a:moveTo>
                        <a:pt x="4" y="24"/>
                      </a:moveTo>
                      <a:lnTo>
                        <a:pt x="0" y="24"/>
                      </a:lnTo>
                      <a:lnTo>
                        <a:pt x="0" y="0"/>
                      </a:lnTo>
                      <a:lnTo>
                        <a:pt x="4" y="0"/>
                      </a:lnTo>
                      <a:lnTo>
                        <a:pt x="4"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416"/>
                <p:cNvSpPr>
                  <a:spLocks/>
                </p:cNvSpPr>
                <p:nvPr/>
              </p:nvSpPr>
              <p:spPr bwMode="auto">
                <a:xfrm>
                  <a:off x="3496" y="3121"/>
                  <a:ext cx="2" cy="5"/>
                </a:xfrm>
                <a:custGeom>
                  <a:avLst/>
                  <a:gdLst>
                    <a:gd name="T0" fmla="*/ 2 w 4"/>
                    <a:gd name="T1" fmla="*/ 5 h 23"/>
                    <a:gd name="T2" fmla="*/ 0 w 4"/>
                    <a:gd name="T3" fmla="*/ 5 h 23"/>
                    <a:gd name="T4" fmla="*/ 0 w 4"/>
                    <a:gd name="T5" fmla="*/ 0 h 23"/>
                    <a:gd name="T6" fmla="*/ 0 w 4"/>
                    <a:gd name="T7" fmla="*/ 0 h 23"/>
                    <a:gd name="T8" fmla="*/ 2 w 4"/>
                    <a:gd name="T9" fmla="*/ 0 h 23"/>
                    <a:gd name="T10" fmla="*/ 2 w 4"/>
                    <a:gd name="T11" fmla="*/ 5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3">
                      <a:moveTo>
                        <a:pt x="4" y="23"/>
                      </a:moveTo>
                      <a:lnTo>
                        <a:pt x="0" y="23"/>
                      </a:lnTo>
                      <a:lnTo>
                        <a:pt x="0" y="0"/>
                      </a:lnTo>
                      <a:lnTo>
                        <a:pt x="4" y="0"/>
                      </a:lnTo>
                      <a:lnTo>
                        <a:pt x="4"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417"/>
                <p:cNvSpPr>
                  <a:spLocks/>
                </p:cNvSpPr>
                <p:nvPr/>
              </p:nvSpPr>
              <p:spPr bwMode="auto">
                <a:xfrm>
                  <a:off x="3496" y="3116"/>
                  <a:ext cx="2" cy="5"/>
                </a:xfrm>
                <a:custGeom>
                  <a:avLst/>
                  <a:gdLst>
                    <a:gd name="T0" fmla="*/ 2 w 5"/>
                    <a:gd name="T1" fmla="*/ 5 h 20"/>
                    <a:gd name="T2" fmla="*/ 0 w 5"/>
                    <a:gd name="T3" fmla="*/ 5 h 20"/>
                    <a:gd name="T4" fmla="*/ 0 w 5"/>
                    <a:gd name="T5" fmla="*/ 0 h 20"/>
                    <a:gd name="T6" fmla="*/ 0 w 5"/>
                    <a:gd name="T7" fmla="*/ 0 h 20"/>
                    <a:gd name="T8" fmla="*/ 2 w 5"/>
                    <a:gd name="T9" fmla="*/ 0 h 20"/>
                    <a:gd name="T10" fmla="*/ 2 w 5"/>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0">
                      <a:moveTo>
                        <a:pt x="4" y="20"/>
                      </a:moveTo>
                      <a:lnTo>
                        <a:pt x="0" y="20"/>
                      </a:lnTo>
                      <a:lnTo>
                        <a:pt x="1" y="0"/>
                      </a:lnTo>
                      <a:lnTo>
                        <a:pt x="5" y="0"/>
                      </a:lnTo>
                      <a:lnTo>
                        <a:pt x="4" y="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418"/>
                <p:cNvSpPr>
                  <a:spLocks/>
                </p:cNvSpPr>
                <p:nvPr/>
              </p:nvSpPr>
              <p:spPr bwMode="auto">
                <a:xfrm>
                  <a:off x="3497" y="3111"/>
                  <a:ext cx="1" cy="5"/>
                </a:xfrm>
                <a:custGeom>
                  <a:avLst/>
                  <a:gdLst>
                    <a:gd name="T0" fmla="*/ 1 w 5"/>
                    <a:gd name="T1" fmla="*/ 5 h 19"/>
                    <a:gd name="T2" fmla="*/ 0 w 5"/>
                    <a:gd name="T3" fmla="*/ 5 h 19"/>
                    <a:gd name="T4" fmla="*/ 0 w 5"/>
                    <a:gd name="T5" fmla="*/ 0 h 19"/>
                    <a:gd name="T6" fmla="*/ 0 w 5"/>
                    <a:gd name="T7" fmla="*/ 0 h 19"/>
                    <a:gd name="T8" fmla="*/ 1 w 5"/>
                    <a:gd name="T9" fmla="*/ 1 h 19"/>
                    <a:gd name="T10" fmla="*/ 1 w 5"/>
                    <a:gd name="T11" fmla="*/ 5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9">
                      <a:moveTo>
                        <a:pt x="4" y="19"/>
                      </a:moveTo>
                      <a:lnTo>
                        <a:pt x="0" y="19"/>
                      </a:lnTo>
                      <a:lnTo>
                        <a:pt x="1" y="1"/>
                      </a:lnTo>
                      <a:lnTo>
                        <a:pt x="2" y="0"/>
                      </a:lnTo>
                      <a:lnTo>
                        <a:pt x="5" y="2"/>
                      </a:lnTo>
                      <a:lnTo>
                        <a:pt x="4" y="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419"/>
                <p:cNvSpPr>
                  <a:spLocks/>
                </p:cNvSpPr>
                <p:nvPr/>
              </p:nvSpPr>
              <p:spPr bwMode="auto">
                <a:xfrm>
                  <a:off x="3497" y="3101"/>
                  <a:ext cx="6" cy="10"/>
                </a:xfrm>
                <a:custGeom>
                  <a:avLst/>
                  <a:gdLst>
                    <a:gd name="T0" fmla="*/ 1 w 16"/>
                    <a:gd name="T1" fmla="*/ 10 h 41"/>
                    <a:gd name="T2" fmla="*/ 0 w 16"/>
                    <a:gd name="T3" fmla="*/ 10 h 41"/>
                    <a:gd name="T4" fmla="*/ 5 w 16"/>
                    <a:gd name="T5" fmla="*/ 0 h 41"/>
                    <a:gd name="T6" fmla="*/ 5 w 16"/>
                    <a:gd name="T7" fmla="*/ 0 h 41"/>
                    <a:gd name="T8" fmla="*/ 6 w 16"/>
                    <a:gd name="T9" fmla="*/ 1 h 41"/>
                    <a:gd name="T10" fmla="*/ 1 w 16"/>
                    <a:gd name="T11" fmla="*/ 1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41">
                      <a:moveTo>
                        <a:pt x="3" y="41"/>
                      </a:moveTo>
                      <a:lnTo>
                        <a:pt x="0" y="39"/>
                      </a:lnTo>
                      <a:lnTo>
                        <a:pt x="13" y="0"/>
                      </a:lnTo>
                      <a:lnTo>
                        <a:pt x="16" y="3"/>
                      </a:lnTo>
                      <a:lnTo>
                        <a:pt x="3" y="4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420"/>
                <p:cNvSpPr>
                  <a:spLocks/>
                </p:cNvSpPr>
                <p:nvPr/>
              </p:nvSpPr>
              <p:spPr bwMode="auto">
                <a:xfrm>
                  <a:off x="3502" y="3096"/>
                  <a:ext cx="4" cy="6"/>
                </a:xfrm>
                <a:custGeom>
                  <a:avLst/>
                  <a:gdLst>
                    <a:gd name="T0" fmla="*/ 1 w 14"/>
                    <a:gd name="T1" fmla="*/ 6 h 23"/>
                    <a:gd name="T2" fmla="*/ 0 w 14"/>
                    <a:gd name="T3" fmla="*/ 5 h 23"/>
                    <a:gd name="T4" fmla="*/ 3 w 14"/>
                    <a:gd name="T5" fmla="*/ 0 h 23"/>
                    <a:gd name="T6" fmla="*/ 4 w 14"/>
                    <a:gd name="T7" fmla="*/ 1 h 23"/>
                    <a:gd name="T8" fmla="*/ 4 w 14"/>
                    <a:gd name="T9" fmla="*/ 1 h 23"/>
                    <a:gd name="T10" fmla="*/ 1 w 14"/>
                    <a:gd name="T11" fmla="*/ 6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23">
                      <a:moveTo>
                        <a:pt x="3" y="23"/>
                      </a:moveTo>
                      <a:lnTo>
                        <a:pt x="0" y="20"/>
                      </a:lnTo>
                      <a:lnTo>
                        <a:pt x="11" y="0"/>
                      </a:lnTo>
                      <a:lnTo>
                        <a:pt x="14" y="3"/>
                      </a:lnTo>
                      <a:lnTo>
                        <a:pt x="3"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421"/>
                <p:cNvSpPr>
                  <a:spLocks/>
                </p:cNvSpPr>
                <p:nvPr/>
              </p:nvSpPr>
              <p:spPr bwMode="auto">
                <a:xfrm>
                  <a:off x="3505" y="3096"/>
                  <a:ext cx="2" cy="1"/>
                </a:xfrm>
                <a:custGeom>
                  <a:avLst/>
                  <a:gdLst>
                    <a:gd name="T0" fmla="*/ 2 w 4"/>
                    <a:gd name="T1" fmla="*/ 1 h 4"/>
                    <a:gd name="T2" fmla="*/ 0 w 4"/>
                    <a:gd name="T3" fmla="*/ 0 h 4"/>
                    <a:gd name="T4" fmla="*/ 0 w 4"/>
                    <a:gd name="T5" fmla="*/ 0 h 4"/>
                    <a:gd name="T6" fmla="*/ 2 w 4"/>
                    <a:gd name="T7" fmla="*/ 0 h 4"/>
                    <a:gd name="T8" fmla="*/ 2 w 4"/>
                    <a:gd name="T9" fmla="*/ 0 h 4"/>
                    <a:gd name="T10" fmla="*/ 2 w 4"/>
                    <a:gd name="T11" fmla="*/ 1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4">
                      <a:moveTo>
                        <a:pt x="3" y="4"/>
                      </a:moveTo>
                      <a:lnTo>
                        <a:pt x="0" y="1"/>
                      </a:lnTo>
                      <a:lnTo>
                        <a:pt x="0" y="0"/>
                      </a:lnTo>
                      <a:lnTo>
                        <a:pt x="4" y="0"/>
                      </a:lnTo>
                      <a:lnTo>
                        <a:pt x="4" y="1"/>
                      </a:lnTo>
                      <a:lnTo>
                        <a:pt x="3"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422"/>
                <p:cNvSpPr>
                  <a:spLocks/>
                </p:cNvSpPr>
                <p:nvPr/>
              </p:nvSpPr>
              <p:spPr bwMode="auto">
                <a:xfrm>
                  <a:off x="3505" y="3092"/>
                  <a:ext cx="2" cy="4"/>
                </a:xfrm>
                <a:custGeom>
                  <a:avLst/>
                  <a:gdLst>
                    <a:gd name="T0" fmla="*/ 2 w 5"/>
                    <a:gd name="T1" fmla="*/ 4 h 14"/>
                    <a:gd name="T2" fmla="*/ 0 w 5"/>
                    <a:gd name="T3" fmla="*/ 4 h 14"/>
                    <a:gd name="T4" fmla="*/ 0 w 5"/>
                    <a:gd name="T5" fmla="*/ 1 h 14"/>
                    <a:gd name="T6" fmla="*/ 0 w 5"/>
                    <a:gd name="T7" fmla="*/ 0 h 14"/>
                    <a:gd name="T8" fmla="*/ 2 w 5"/>
                    <a:gd name="T9" fmla="*/ 1 h 14"/>
                    <a:gd name="T10" fmla="*/ 2 w 5"/>
                    <a:gd name="T11" fmla="*/ 4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4">
                      <a:moveTo>
                        <a:pt x="5" y="14"/>
                      </a:moveTo>
                      <a:lnTo>
                        <a:pt x="1" y="14"/>
                      </a:lnTo>
                      <a:lnTo>
                        <a:pt x="0" y="2"/>
                      </a:lnTo>
                      <a:lnTo>
                        <a:pt x="1" y="0"/>
                      </a:lnTo>
                      <a:lnTo>
                        <a:pt x="4" y="3"/>
                      </a:lnTo>
                      <a:lnTo>
                        <a:pt x="5"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423"/>
                <p:cNvSpPr>
                  <a:spLocks/>
                </p:cNvSpPr>
                <p:nvPr/>
              </p:nvSpPr>
              <p:spPr bwMode="auto">
                <a:xfrm>
                  <a:off x="3505" y="3087"/>
                  <a:ext cx="5" cy="6"/>
                </a:xfrm>
                <a:custGeom>
                  <a:avLst/>
                  <a:gdLst>
                    <a:gd name="T0" fmla="*/ 1 w 13"/>
                    <a:gd name="T1" fmla="*/ 6 h 22"/>
                    <a:gd name="T2" fmla="*/ 0 w 13"/>
                    <a:gd name="T3" fmla="*/ 5 h 22"/>
                    <a:gd name="T4" fmla="*/ 4 w 13"/>
                    <a:gd name="T5" fmla="*/ 0 h 22"/>
                    <a:gd name="T6" fmla="*/ 4 w 13"/>
                    <a:gd name="T7" fmla="*/ 0 h 22"/>
                    <a:gd name="T8" fmla="*/ 5 w 13"/>
                    <a:gd name="T9" fmla="*/ 1 h 22"/>
                    <a:gd name="T10" fmla="*/ 1 w 13"/>
                    <a:gd name="T11" fmla="*/ 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22">
                      <a:moveTo>
                        <a:pt x="3" y="22"/>
                      </a:moveTo>
                      <a:lnTo>
                        <a:pt x="0" y="19"/>
                      </a:lnTo>
                      <a:lnTo>
                        <a:pt x="10" y="0"/>
                      </a:lnTo>
                      <a:lnTo>
                        <a:pt x="13" y="2"/>
                      </a:lnTo>
                      <a:lnTo>
                        <a:pt x="3"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424"/>
                <p:cNvSpPr>
                  <a:spLocks/>
                </p:cNvSpPr>
                <p:nvPr/>
              </p:nvSpPr>
              <p:spPr bwMode="auto">
                <a:xfrm>
                  <a:off x="3509" y="3080"/>
                  <a:ext cx="8" cy="8"/>
                </a:xfrm>
                <a:custGeom>
                  <a:avLst/>
                  <a:gdLst>
                    <a:gd name="T0" fmla="*/ 1 w 24"/>
                    <a:gd name="T1" fmla="*/ 8 h 32"/>
                    <a:gd name="T2" fmla="*/ 0 w 24"/>
                    <a:gd name="T3" fmla="*/ 8 h 32"/>
                    <a:gd name="T4" fmla="*/ 7 w 24"/>
                    <a:gd name="T5" fmla="*/ 0 h 32"/>
                    <a:gd name="T6" fmla="*/ 7 w 24"/>
                    <a:gd name="T7" fmla="*/ 1 h 32"/>
                    <a:gd name="T8" fmla="*/ 8 w 24"/>
                    <a:gd name="T9" fmla="*/ 1 h 32"/>
                    <a:gd name="T10" fmla="*/ 8 w 24"/>
                    <a:gd name="T11" fmla="*/ 1 h 32"/>
                    <a:gd name="T12" fmla="*/ 1 w 24"/>
                    <a:gd name="T13" fmla="*/ 8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32">
                      <a:moveTo>
                        <a:pt x="3" y="32"/>
                      </a:moveTo>
                      <a:lnTo>
                        <a:pt x="0" y="30"/>
                      </a:lnTo>
                      <a:lnTo>
                        <a:pt x="21" y="0"/>
                      </a:lnTo>
                      <a:lnTo>
                        <a:pt x="22" y="2"/>
                      </a:lnTo>
                      <a:lnTo>
                        <a:pt x="24" y="2"/>
                      </a:lnTo>
                      <a:lnTo>
                        <a:pt x="23" y="3"/>
                      </a:lnTo>
                      <a:lnTo>
                        <a:pt x="3" y="3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425"/>
                <p:cNvSpPr>
                  <a:spLocks/>
                </p:cNvSpPr>
                <p:nvPr/>
              </p:nvSpPr>
              <p:spPr bwMode="auto">
                <a:xfrm>
                  <a:off x="3515" y="3080"/>
                  <a:ext cx="2" cy="1"/>
                </a:xfrm>
                <a:custGeom>
                  <a:avLst/>
                  <a:gdLst>
                    <a:gd name="T0" fmla="*/ 2 w 4"/>
                    <a:gd name="T1" fmla="*/ 1 h 2"/>
                    <a:gd name="T2" fmla="*/ 1 w 4"/>
                    <a:gd name="T3" fmla="*/ 1 h 2"/>
                    <a:gd name="T4" fmla="*/ 0 w 4"/>
                    <a:gd name="T5" fmla="*/ 1 h 2"/>
                    <a:gd name="T6" fmla="*/ 0 w 4"/>
                    <a:gd name="T7" fmla="*/ 0 h 2"/>
                    <a:gd name="T8" fmla="*/ 0 w 4"/>
                    <a:gd name="T9" fmla="*/ 0 h 2"/>
                    <a:gd name="T10" fmla="*/ 2 w 4"/>
                    <a:gd name="T11" fmla="*/ 0 h 2"/>
                    <a:gd name="T12" fmla="*/ 2 w 4"/>
                    <a:gd name="T13" fmla="*/ 1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2">
                      <a:moveTo>
                        <a:pt x="4" y="2"/>
                      </a:moveTo>
                      <a:lnTo>
                        <a:pt x="2" y="2"/>
                      </a:lnTo>
                      <a:lnTo>
                        <a:pt x="0" y="2"/>
                      </a:lnTo>
                      <a:lnTo>
                        <a:pt x="0" y="0"/>
                      </a:lnTo>
                      <a:lnTo>
                        <a:pt x="4" y="0"/>
                      </a:lnTo>
                      <a:lnTo>
                        <a:pt x="4"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426"/>
                <p:cNvSpPr>
                  <a:spLocks/>
                </p:cNvSpPr>
                <p:nvPr/>
              </p:nvSpPr>
              <p:spPr bwMode="auto">
                <a:xfrm>
                  <a:off x="3515" y="3078"/>
                  <a:ext cx="2" cy="2"/>
                </a:xfrm>
                <a:custGeom>
                  <a:avLst/>
                  <a:gdLst>
                    <a:gd name="T0" fmla="*/ 2 w 5"/>
                    <a:gd name="T1" fmla="*/ 2 h 8"/>
                    <a:gd name="T2" fmla="*/ 0 w 5"/>
                    <a:gd name="T3" fmla="*/ 2 h 8"/>
                    <a:gd name="T4" fmla="*/ 0 w 5"/>
                    <a:gd name="T5" fmla="*/ 1 h 8"/>
                    <a:gd name="T6" fmla="*/ 1 w 5"/>
                    <a:gd name="T7" fmla="*/ 0 h 8"/>
                    <a:gd name="T8" fmla="*/ 2 w 5"/>
                    <a:gd name="T9" fmla="*/ 1 h 8"/>
                    <a:gd name="T10" fmla="*/ 2 w 5"/>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8">
                      <a:moveTo>
                        <a:pt x="4" y="8"/>
                      </a:moveTo>
                      <a:lnTo>
                        <a:pt x="0" y="8"/>
                      </a:lnTo>
                      <a:lnTo>
                        <a:pt x="1" y="2"/>
                      </a:lnTo>
                      <a:lnTo>
                        <a:pt x="2" y="0"/>
                      </a:lnTo>
                      <a:lnTo>
                        <a:pt x="5" y="3"/>
                      </a:lnTo>
                      <a:lnTo>
                        <a:pt x="4" y="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427"/>
                <p:cNvSpPr>
                  <a:spLocks/>
                </p:cNvSpPr>
                <p:nvPr/>
              </p:nvSpPr>
              <p:spPr bwMode="auto">
                <a:xfrm>
                  <a:off x="3516" y="3073"/>
                  <a:ext cx="8" cy="6"/>
                </a:xfrm>
                <a:custGeom>
                  <a:avLst/>
                  <a:gdLst>
                    <a:gd name="T0" fmla="*/ 1 w 25"/>
                    <a:gd name="T1" fmla="*/ 6 h 21"/>
                    <a:gd name="T2" fmla="*/ 0 w 25"/>
                    <a:gd name="T3" fmla="*/ 5 h 21"/>
                    <a:gd name="T4" fmla="*/ 7 w 25"/>
                    <a:gd name="T5" fmla="*/ 0 h 21"/>
                    <a:gd name="T6" fmla="*/ 8 w 25"/>
                    <a:gd name="T7" fmla="*/ 1 h 21"/>
                    <a:gd name="T8" fmla="*/ 8 w 25"/>
                    <a:gd name="T9" fmla="*/ 1 h 21"/>
                    <a:gd name="T10" fmla="*/ 1 w 25"/>
                    <a:gd name="T11" fmla="*/ 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1">
                      <a:moveTo>
                        <a:pt x="3" y="21"/>
                      </a:moveTo>
                      <a:lnTo>
                        <a:pt x="0" y="18"/>
                      </a:lnTo>
                      <a:lnTo>
                        <a:pt x="21" y="0"/>
                      </a:lnTo>
                      <a:lnTo>
                        <a:pt x="25" y="2"/>
                      </a:lnTo>
                      <a:lnTo>
                        <a:pt x="24" y="4"/>
                      </a:lnTo>
                      <a:lnTo>
                        <a:pt x="3" y="2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428"/>
                <p:cNvSpPr>
                  <a:spLocks/>
                </p:cNvSpPr>
                <p:nvPr/>
              </p:nvSpPr>
              <p:spPr bwMode="auto">
                <a:xfrm>
                  <a:off x="3523" y="3067"/>
                  <a:ext cx="4" cy="7"/>
                </a:xfrm>
                <a:custGeom>
                  <a:avLst/>
                  <a:gdLst>
                    <a:gd name="T0" fmla="*/ 1 w 13"/>
                    <a:gd name="T1" fmla="*/ 7 h 27"/>
                    <a:gd name="T2" fmla="*/ 0 w 13"/>
                    <a:gd name="T3" fmla="*/ 6 h 27"/>
                    <a:gd name="T4" fmla="*/ 3 w 13"/>
                    <a:gd name="T5" fmla="*/ 0 h 27"/>
                    <a:gd name="T6" fmla="*/ 4 w 13"/>
                    <a:gd name="T7" fmla="*/ 0 h 27"/>
                    <a:gd name="T8" fmla="*/ 4 w 13"/>
                    <a:gd name="T9" fmla="*/ 1 h 27"/>
                    <a:gd name="T10" fmla="*/ 1 w 13"/>
                    <a:gd name="T11" fmla="*/ 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27">
                      <a:moveTo>
                        <a:pt x="4" y="27"/>
                      </a:moveTo>
                      <a:lnTo>
                        <a:pt x="0" y="25"/>
                      </a:lnTo>
                      <a:lnTo>
                        <a:pt x="11" y="1"/>
                      </a:lnTo>
                      <a:lnTo>
                        <a:pt x="12" y="0"/>
                      </a:lnTo>
                      <a:lnTo>
                        <a:pt x="13" y="5"/>
                      </a:lnTo>
                      <a:lnTo>
                        <a:pt x="4" y="2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429"/>
                <p:cNvSpPr>
                  <a:spLocks/>
                </p:cNvSpPr>
                <p:nvPr/>
              </p:nvSpPr>
              <p:spPr bwMode="auto">
                <a:xfrm>
                  <a:off x="3527" y="3066"/>
                  <a:ext cx="10" cy="2"/>
                </a:xfrm>
                <a:custGeom>
                  <a:avLst/>
                  <a:gdLst>
                    <a:gd name="T0" fmla="*/ 0 w 29"/>
                    <a:gd name="T1" fmla="*/ 2 h 9"/>
                    <a:gd name="T2" fmla="*/ 0 w 29"/>
                    <a:gd name="T3" fmla="*/ 1 h 9"/>
                    <a:gd name="T4" fmla="*/ 10 w 29"/>
                    <a:gd name="T5" fmla="*/ 0 h 9"/>
                    <a:gd name="T6" fmla="*/ 10 w 29"/>
                    <a:gd name="T7" fmla="*/ 0 h 9"/>
                    <a:gd name="T8" fmla="*/ 10 w 29"/>
                    <a:gd name="T9" fmla="*/ 1 h 9"/>
                    <a:gd name="T10" fmla="*/ 0 w 29"/>
                    <a:gd name="T11" fmla="*/ 2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9">
                      <a:moveTo>
                        <a:pt x="1" y="9"/>
                      </a:moveTo>
                      <a:lnTo>
                        <a:pt x="0" y="4"/>
                      </a:lnTo>
                      <a:lnTo>
                        <a:pt x="28" y="0"/>
                      </a:lnTo>
                      <a:lnTo>
                        <a:pt x="29" y="0"/>
                      </a:lnTo>
                      <a:lnTo>
                        <a:pt x="28" y="5"/>
                      </a:lnTo>
                      <a:lnTo>
                        <a:pt x="1" y="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430"/>
                <p:cNvSpPr>
                  <a:spLocks/>
                </p:cNvSpPr>
                <p:nvPr/>
              </p:nvSpPr>
              <p:spPr bwMode="auto">
                <a:xfrm>
                  <a:off x="3536" y="3066"/>
                  <a:ext cx="44" cy="15"/>
                </a:xfrm>
                <a:custGeom>
                  <a:avLst/>
                  <a:gdLst>
                    <a:gd name="T0" fmla="*/ 0 w 131"/>
                    <a:gd name="T1" fmla="*/ 1 h 61"/>
                    <a:gd name="T2" fmla="*/ 0 w 131"/>
                    <a:gd name="T3" fmla="*/ 0 h 61"/>
                    <a:gd name="T4" fmla="*/ 44 w 131"/>
                    <a:gd name="T5" fmla="*/ 14 h 61"/>
                    <a:gd name="T6" fmla="*/ 44 w 131"/>
                    <a:gd name="T7" fmla="*/ 15 h 61"/>
                    <a:gd name="T8" fmla="*/ 44 w 131"/>
                    <a:gd name="T9" fmla="*/ 15 h 61"/>
                    <a:gd name="T10" fmla="*/ 0 w 131"/>
                    <a:gd name="T11" fmla="*/ 1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61">
                      <a:moveTo>
                        <a:pt x="0" y="5"/>
                      </a:moveTo>
                      <a:lnTo>
                        <a:pt x="1" y="0"/>
                      </a:lnTo>
                      <a:lnTo>
                        <a:pt x="131" y="55"/>
                      </a:lnTo>
                      <a:lnTo>
                        <a:pt x="131" y="61"/>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431"/>
                <p:cNvSpPr>
                  <a:spLocks/>
                </p:cNvSpPr>
                <p:nvPr/>
              </p:nvSpPr>
              <p:spPr bwMode="auto">
                <a:xfrm>
                  <a:off x="3580" y="3080"/>
                  <a:ext cx="1" cy="1"/>
                </a:xfrm>
                <a:custGeom>
                  <a:avLst/>
                  <a:gdLst>
                    <a:gd name="T0" fmla="*/ 0 w 3"/>
                    <a:gd name="T1" fmla="*/ 1 h 6"/>
                    <a:gd name="T2" fmla="*/ 0 w 3"/>
                    <a:gd name="T3" fmla="*/ 0 h 6"/>
                    <a:gd name="T4" fmla="*/ 0 w 3"/>
                    <a:gd name="T5" fmla="*/ 0 h 6"/>
                    <a:gd name="T6" fmla="*/ 1 w 3"/>
                    <a:gd name="T7" fmla="*/ 1 h 6"/>
                    <a:gd name="T8" fmla="*/ 0 w 3"/>
                    <a:gd name="T9" fmla="*/ 1 h 6"/>
                    <a:gd name="T10" fmla="*/ 0 w 3"/>
                    <a:gd name="T11" fmla="*/ 1 h 6"/>
                    <a:gd name="T12" fmla="*/ 0 w 3"/>
                    <a:gd name="T13" fmla="*/ 1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6">
                      <a:moveTo>
                        <a:pt x="0" y="6"/>
                      </a:moveTo>
                      <a:lnTo>
                        <a:pt x="0" y="0"/>
                      </a:lnTo>
                      <a:lnTo>
                        <a:pt x="1" y="0"/>
                      </a:lnTo>
                      <a:lnTo>
                        <a:pt x="3" y="3"/>
                      </a:lnTo>
                      <a:lnTo>
                        <a:pt x="1" y="3"/>
                      </a:lnTo>
                      <a:lnTo>
                        <a:pt x="1" y="6"/>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432"/>
                <p:cNvSpPr>
                  <a:spLocks/>
                </p:cNvSpPr>
                <p:nvPr/>
              </p:nvSpPr>
              <p:spPr bwMode="auto">
                <a:xfrm>
                  <a:off x="3580" y="3081"/>
                  <a:ext cx="1" cy="3"/>
                </a:xfrm>
                <a:custGeom>
                  <a:avLst/>
                  <a:gdLst>
                    <a:gd name="T0" fmla="*/ 0 w 5"/>
                    <a:gd name="T1" fmla="*/ 0 h 15"/>
                    <a:gd name="T2" fmla="*/ 0 w 5"/>
                    <a:gd name="T3" fmla="*/ 0 h 15"/>
                    <a:gd name="T4" fmla="*/ 1 w 5"/>
                    <a:gd name="T5" fmla="*/ 0 h 15"/>
                    <a:gd name="T6" fmla="*/ 1 w 5"/>
                    <a:gd name="T7" fmla="*/ 2 h 15"/>
                    <a:gd name="T8" fmla="*/ 0 w 5"/>
                    <a:gd name="T9" fmla="*/ 3 h 15"/>
                    <a:gd name="T10" fmla="*/ 0 w 5"/>
                    <a:gd name="T11" fmla="*/ 2 h 15"/>
                    <a:gd name="T12" fmla="*/ 0 w 5"/>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5">
                      <a:moveTo>
                        <a:pt x="0" y="0"/>
                      </a:moveTo>
                      <a:lnTo>
                        <a:pt x="2" y="0"/>
                      </a:lnTo>
                      <a:lnTo>
                        <a:pt x="4" y="0"/>
                      </a:lnTo>
                      <a:lnTo>
                        <a:pt x="5" y="11"/>
                      </a:lnTo>
                      <a:lnTo>
                        <a:pt x="2" y="15"/>
                      </a:lnTo>
                      <a:lnTo>
                        <a:pt x="1" y="1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433"/>
                <p:cNvSpPr>
                  <a:spLocks/>
                </p:cNvSpPr>
                <p:nvPr/>
              </p:nvSpPr>
              <p:spPr bwMode="auto">
                <a:xfrm>
                  <a:off x="3580" y="3083"/>
                  <a:ext cx="2" cy="2"/>
                </a:xfrm>
                <a:custGeom>
                  <a:avLst/>
                  <a:gdLst>
                    <a:gd name="T0" fmla="*/ 0 w 4"/>
                    <a:gd name="T1" fmla="*/ 2 h 5"/>
                    <a:gd name="T2" fmla="*/ 2 w 4"/>
                    <a:gd name="T3" fmla="*/ 0 h 5"/>
                    <a:gd name="T4" fmla="*/ 2 w 4"/>
                    <a:gd name="T5" fmla="*/ 0 h 5"/>
                    <a:gd name="T6" fmla="*/ 2 w 4"/>
                    <a:gd name="T7" fmla="*/ 2 h 5"/>
                    <a:gd name="T8" fmla="*/ 1 w 4"/>
                    <a:gd name="T9" fmla="*/ 2 h 5"/>
                    <a:gd name="T10" fmla="*/ 0 w 4"/>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0" y="4"/>
                      </a:moveTo>
                      <a:lnTo>
                        <a:pt x="3" y="0"/>
                      </a:lnTo>
                      <a:lnTo>
                        <a:pt x="4" y="0"/>
                      </a:lnTo>
                      <a:lnTo>
                        <a:pt x="3" y="5"/>
                      </a:lnTo>
                      <a:lnTo>
                        <a:pt x="2" y="5"/>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434"/>
                <p:cNvSpPr>
                  <a:spLocks/>
                </p:cNvSpPr>
                <p:nvPr/>
              </p:nvSpPr>
              <p:spPr bwMode="auto">
                <a:xfrm>
                  <a:off x="3581" y="3083"/>
                  <a:ext cx="1" cy="2"/>
                </a:xfrm>
                <a:custGeom>
                  <a:avLst/>
                  <a:gdLst>
                    <a:gd name="T0" fmla="*/ 0 w 2"/>
                    <a:gd name="T1" fmla="*/ 2 h 5"/>
                    <a:gd name="T2" fmla="*/ 1 w 2"/>
                    <a:gd name="T3" fmla="*/ 0 h 5"/>
                    <a:gd name="T4" fmla="*/ 1 w 2"/>
                    <a:gd name="T5" fmla="*/ 0 h 5"/>
                    <a:gd name="T6" fmla="*/ 1 w 2"/>
                    <a:gd name="T7" fmla="*/ 0 h 5"/>
                    <a:gd name="T8" fmla="*/ 1 w 2"/>
                    <a:gd name="T9" fmla="*/ 2 h 5"/>
                    <a:gd name="T10" fmla="*/ 0 w 2"/>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5"/>
                      </a:moveTo>
                      <a:lnTo>
                        <a:pt x="1" y="0"/>
                      </a:lnTo>
                      <a:lnTo>
                        <a:pt x="2" y="0"/>
                      </a:lnTo>
                      <a:lnTo>
                        <a:pt x="2"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435"/>
                <p:cNvSpPr>
                  <a:spLocks/>
                </p:cNvSpPr>
                <p:nvPr/>
              </p:nvSpPr>
              <p:spPr bwMode="auto">
                <a:xfrm>
                  <a:off x="3582" y="3083"/>
                  <a:ext cx="1" cy="2"/>
                </a:xfrm>
                <a:custGeom>
                  <a:avLst/>
                  <a:gdLst>
                    <a:gd name="T0" fmla="*/ 0 w 2"/>
                    <a:gd name="T1" fmla="*/ 2 h 5"/>
                    <a:gd name="T2" fmla="*/ 0 w 2"/>
                    <a:gd name="T3" fmla="*/ 0 h 5"/>
                    <a:gd name="T4" fmla="*/ 1 w 2"/>
                    <a:gd name="T5" fmla="*/ 0 h 5"/>
                    <a:gd name="T6" fmla="*/ 1 w 2"/>
                    <a:gd name="T7" fmla="*/ 0 h 5"/>
                    <a:gd name="T8" fmla="*/ 1 w 2"/>
                    <a:gd name="T9" fmla="*/ 2 h 5"/>
                    <a:gd name="T10" fmla="*/ 0 w 2"/>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5"/>
                      </a:moveTo>
                      <a:lnTo>
                        <a:pt x="0" y="0"/>
                      </a:lnTo>
                      <a:lnTo>
                        <a:pt x="2" y="0"/>
                      </a:lnTo>
                      <a:lnTo>
                        <a:pt x="2"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436"/>
                <p:cNvSpPr>
                  <a:spLocks/>
                </p:cNvSpPr>
                <p:nvPr/>
              </p:nvSpPr>
              <p:spPr bwMode="auto">
                <a:xfrm>
                  <a:off x="3583" y="3083"/>
                  <a:ext cx="2" cy="2"/>
                </a:xfrm>
                <a:custGeom>
                  <a:avLst/>
                  <a:gdLst>
                    <a:gd name="T0" fmla="*/ 0 w 7"/>
                    <a:gd name="T1" fmla="*/ 2 h 5"/>
                    <a:gd name="T2" fmla="*/ 0 w 7"/>
                    <a:gd name="T3" fmla="*/ 0 h 5"/>
                    <a:gd name="T4" fmla="*/ 1 w 7"/>
                    <a:gd name="T5" fmla="*/ 0 h 5"/>
                    <a:gd name="T6" fmla="*/ 2 w 7"/>
                    <a:gd name="T7" fmla="*/ 1 h 5"/>
                    <a:gd name="T8" fmla="*/ 1 w 7"/>
                    <a:gd name="T9" fmla="*/ 2 h 5"/>
                    <a:gd name="T10" fmla="*/ 0 w 7"/>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5"/>
                      </a:moveTo>
                      <a:lnTo>
                        <a:pt x="0" y="0"/>
                      </a:lnTo>
                      <a:lnTo>
                        <a:pt x="5" y="0"/>
                      </a:lnTo>
                      <a:lnTo>
                        <a:pt x="7" y="2"/>
                      </a:lnTo>
                      <a:lnTo>
                        <a:pt x="3" y="5"/>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437"/>
                <p:cNvSpPr>
                  <a:spLocks/>
                </p:cNvSpPr>
                <p:nvPr/>
              </p:nvSpPr>
              <p:spPr bwMode="auto">
                <a:xfrm>
                  <a:off x="3584" y="3084"/>
                  <a:ext cx="1" cy="16"/>
                </a:xfrm>
                <a:custGeom>
                  <a:avLst/>
                  <a:gdLst>
                    <a:gd name="T0" fmla="*/ 0 w 5"/>
                    <a:gd name="T1" fmla="*/ 1 h 63"/>
                    <a:gd name="T2" fmla="*/ 1 w 5"/>
                    <a:gd name="T3" fmla="*/ 0 h 63"/>
                    <a:gd name="T4" fmla="*/ 1 w 5"/>
                    <a:gd name="T5" fmla="*/ 16 h 63"/>
                    <a:gd name="T6" fmla="*/ 1 w 5"/>
                    <a:gd name="T7" fmla="*/ 16 h 63"/>
                    <a:gd name="T8" fmla="*/ 0 w 5"/>
                    <a:gd name="T9" fmla="*/ 16 h 63"/>
                    <a:gd name="T10" fmla="*/ 0 w 5"/>
                    <a:gd name="T11" fmla="*/ 1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3">
                      <a:moveTo>
                        <a:pt x="0" y="3"/>
                      </a:moveTo>
                      <a:lnTo>
                        <a:pt x="4" y="0"/>
                      </a:lnTo>
                      <a:lnTo>
                        <a:pt x="5" y="63"/>
                      </a:lnTo>
                      <a:lnTo>
                        <a:pt x="1" y="63"/>
                      </a:lnTo>
                      <a:lnTo>
                        <a:pt x="0" y="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438"/>
                <p:cNvSpPr>
                  <a:spLocks/>
                </p:cNvSpPr>
                <p:nvPr/>
              </p:nvSpPr>
              <p:spPr bwMode="auto">
                <a:xfrm>
                  <a:off x="3584" y="3100"/>
                  <a:ext cx="1" cy="8"/>
                </a:xfrm>
                <a:custGeom>
                  <a:avLst/>
                  <a:gdLst>
                    <a:gd name="T0" fmla="*/ 0 w 4"/>
                    <a:gd name="T1" fmla="*/ 0 h 34"/>
                    <a:gd name="T2" fmla="*/ 1 w 4"/>
                    <a:gd name="T3" fmla="*/ 0 h 34"/>
                    <a:gd name="T4" fmla="*/ 1 w 4"/>
                    <a:gd name="T5" fmla="*/ 8 h 34"/>
                    <a:gd name="T6" fmla="*/ 0 w 4"/>
                    <a:gd name="T7" fmla="*/ 8 h 34"/>
                    <a:gd name="T8" fmla="*/ 0 w 4"/>
                    <a:gd name="T9" fmla="*/ 8 h 34"/>
                    <a:gd name="T10" fmla="*/ 0 w 4"/>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4">
                      <a:moveTo>
                        <a:pt x="0" y="0"/>
                      </a:moveTo>
                      <a:lnTo>
                        <a:pt x="4" y="0"/>
                      </a:lnTo>
                      <a:lnTo>
                        <a:pt x="4" y="34"/>
                      </a:lnTo>
                      <a:lnTo>
                        <a:pt x="0" y="3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439"/>
                <p:cNvSpPr>
                  <a:spLocks/>
                </p:cNvSpPr>
                <p:nvPr/>
              </p:nvSpPr>
              <p:spPr bwMode="auto">
                <a:xfrm>
                  <a:off x="3584" y="3108"/>
                  <a:ext cx="2" cy="9"/>
                </a:xfrm>
                <a:custGeom>
                  <a:avLst/>
                  <a:gdLst>
                    <a:gd name="T0" fmla="*/ 0 w 6"/>
                    <a:gd name="T1" fmla="*/ 0 h 35"/>
                    <a:gd name="T2" fmla="*/ 1 w 6"/>
                    <a:gd name="T3" fmla="*/ 0 h 35"/>
                    <a:gd name="T4" fmla="*/ 2 w 6"/>
                    <a:gd name="T5" fmla="*/ 9 h 35"/>
                    <a:gd name="T6" fmla="*/ 2 w 6"/>
                    <a:gd name="T7" fmla="*/ 9 h 35"/>
                    <a:gd name="T8" fmla="*/ 1 w 6"/>
                    <a:gd name="T9" fmla="*/ 9 h 35"/>
                    <a:gd name="T10" fmla="*/ 0 w 6"/>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35">
                      <a:moveTo>
                        <a:pt x="0" y="0"/>
                      </a:moveTo>
                      <a:lnTo>
                        <a:pt x="4" y="0"/>
                      </a:lnTo>
                      <a:lnTo>
                        <a:pt x="6" y="35"/>
                      </a:lnTo>
                      <a:lnTo>
                        <a:pt x="2" y="3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440"/>
                <p:cNvSpPr>
                  <a:spLocks/>
                </p:cNvSpPr>
                <p:nvPr/>
              </p:nvSpPr>
              <p:spPr bwMode="auto">
                <a:xfrm>
                  <a:off x="3585" y="3117"/>
                  <a:ext cx="1" cy="9"/>
                </a:xfrm>
                <a:custGeom>
                  <a:avLst/>
                  <a:gdLst>
                    <a:gd name="T0" fmla="*/ 0 w 5"/>
                    <a:gd name="T1" fmla="*/ 0 h 37"/>
                    <a:gd name="T2" fmla="*/ 1 w 5"/>
                    <a:gd name="T3" fmla="*/ 0 h 37"/>
                    <a:gd name="T4" fmla="*/ 1 w 5"/>
                    <a:gd name="T5" fmla="*/ 9 h 37"/>
                    <a:gd name="T6" fmla="*/ 0 w 5"/>
                    <a:gd name="T7" fmla="*/ 9 h 37"/>
                    <a:gd name="T8" fmla="*/ 0 w 5"/>
                    <a:gd name="T9" fmla="*/ 9 h 37"/>
                    <a:gd name="T10" fmla="*/ 0 w 5"/>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7">
                      <a:moveTo>
                        <a:pt x="0" y="0"/>
                      </a:moveTo>
                      <a:lnTo>
                        <a:pt x="4" y="0"/>
                      </a:lnTo>
                      <a:lnTo>
                        <a:pt x="5" y="37"/>
                      </a:lnTo>
                      <a:lnTo>
                        <a:pt x="1" y="37"/>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441"/>
                <p:cNvSpPr>
                  <a:spLocks/>
                </p:cNvSpPr>
                <p:nvPr/>
              </p:nvSpPr>
              <p:spPr bwMode="auto">
                <a:xfrm>
                  <a:off x="3585" y="3126"/>
                  <a:ext cx="2" cy="10"/>
                </a:xfrm>
                <a:custGeom>
                  <a:avLst/>
                  <a:gdLst>
                    <a:gd name="T0" fmla="*/ 0 w 6"/>
                    <a:gd name="T1" fmla="*/ 0 h 38"/>
                    <a:gd name="T2" fmla="*/ 1 w 6"/>
                    <a:gd name="T3" fmla="*/ 0 h 38"/>
                    <a:gd name="T4" fmla="*/ 2 w 6"/>
                    <a:gd name="T5" fmla="*/ 10 h 38"/>
                    <a:gd name="T6" fmla="*/ 2 w 6"/>
                    <a:gd name="T7" fmla="*/ 10 h 38"/>
                    <a:gd name="T8" fmla="*/ 1 w 6"/>
                    <a:gd name="T9" fmla="*/ 10 h 38"/>
                    <a:gd name="T10" fmla="*/ 0 w 6"/>
                    <a:gd name="T11" fmla="*/ 0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38">
                      <a:moveTo>
                        <a:pt x="0" y="0"/>
                      </a:moveTo>
                      <a:lnTo>
                        <a:pt x="4" y="0"/>
                      </a:lnTo>
                      <a:lnTo>
                        <a:pt x="6" y="38"/>
                      </a:lnTo>
                      <a:lnTo>
                        <a:pt x="2" y="3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442"/>
                <p:cNvSpPr>
                  <a:spLocks/>
                </p:cNvSpPr>
                <p:nvPr/>
              </p:nvSpPr>
              <p:spPr bwMode="auto">
                <a:xfrm>
                  <a:off x="3586" y="3136"/>
                  <a:ext cx="1" cy="9"/>
                </a:xfrm>
                <a:custGeom>
                  <a:avLst/>
                  <a:gdLst>
                    <a:gd name="T0" fmla="*/ 0 w 5"/>
                    <a:gd name="T1" fmla="*/ 0 h 39"/>
                    <a:gd name="T2" fmla="*/ 1 w 5"/>
                    <a:gd name="T3" fmla="*/ 0 h 39"/>
                    <a:gd name="T4" fmla="*/ 1 w 5"/>
                    <a:gd name="T5" fmla="*/ 9 h 39"/>
                    <a:gd name="T6" fmla="*/ 0 w 5"/>
                    <a:gd name="T7" fmla="*/ 9 h 39"/>
                    <a:gd name="T8" fmla="*/ 0 w 5"/>
                    <a:gd name="T9" fmla="*/ 9 h 39"/>
                    <a:gd name="T10" fmla="*/ 0 w 5"/>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9">
                      <a:moveTo>
                        <a:pt x="0" y="0"/>
                      </a:moveTo>
                      <a:lnTo>
                        <a:pt x="4" y="0"/>
                      </a:lnTo>
                      <a:lnTo>
                        <a:pt x="5" y="39"/>
                      </a:lnTo>
                      <a:lnTo>
                        <a:pt x="1" y="3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443"/>
                <p:cNvSpPr>
                  <a:spLocks/>
                </p:cNvSpPr>
                <p:nvPr/>
              </p:nvSpPr>
              <p:spPr bwMode="auto">
                <a:xfrm>
                  <a:off x="3586" y="3145"/>
                  <a:ext cx="2" cy="11"/>
                </a:xfrm>
                <a:custGeom>
                  <a:avLst/>
                  <a:gdLst>
                    <a:gd name="T0" fmla="*/ 0 w 6"/>
                    <a:gd name="T1" fmla="*/ 0 h 41"/>
                    <a:gd name="T2" fmla="*/ 1 w 6"/>
                    <a:gd name="T3" fmla="*/ 0 h 41"/>
                    <a:gd name="T4" fmla="*/ 2 w 6"/>
                    <a:gd name="T5" fmla="*/ 11 h 41"/>
                    <a:gd name="T6" fmla="*/ 2 w 6"/>
                    <a:gd name="T7" fmla="*/ 11 h 41"/>
                    <a:gd name="T8" fmla="*/ 1 w 6"/>
                    <a:gd name="T9" fmla="*/ 11 h 41"/>
                    <a:gd name="T10" fmla="*/ 0 w 6"/>
                    <a:gd name="T11" fmla="*/ 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1">
                      <a:moveTo>
                        <a:pt x="0" y="0"/>
                      </a:moveTo>
                      <a:lnTo>
                        <a:pt x="4" y="0"/>
                      </a:lnTo>
                      <a:lnTo>
                        <a:pt x="6" y="41"/>
                      </a:lnTo>
                      <a:lnTo>
                        <a:pt x="2" y="41"/>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444"/>
                <p:cNvSpPr>
                  <a:spLocks/>
                </p:cNvSpPr>
                <p:nvPr/>
              </p:nvSpPr>
              <p:spPr bwMode="auto">
                <a:xfrm>
                  <a:off x="3587" y="3156"/>
                  <a:ext cx="2" cy="21"/>
                </a:xfrm>
                <a:custGeom>
                  <a:avLst/>
                  <a:gdLst>
                    <a:gd name="T0" fmla="*/ 0 w 8"/>
                    <a:gd name="T1" fmla="*/ 0 h 84"/>
                    <a:gd name="T2" fmla="*/ 1 w 8"/>
                    <a:gd name="T3" fmla="*/ 0 h 84"/>
                    <a:gd name="T4" fmla="*/ 2 w 8"/>
                    <a:gd name="T5" fmla="*/ 21 h 84"/>
                    <a:gd name="T6" fmla="*/ 2 w 8"/>
                    <a:gd name="T7" fmla="*/ 21 h 84"/>
                    <a:gd name="T8" fmla="*/ 1 w 8"/>
                    <a:gd name="T9" fmla="*/ 21 h 84"/>
                    <a:gd name="T10" fmla="*/ 0 w 8"/>
                    <a:gd name="T11" fmla="*/ 0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4">
                      <a:moveTo>
                        <a:pt x="0" y="0"/>
                      </a:moveTo>
                      <a:lnTo>
                        <a:pt x="4" y="0"/>
                      </a:lnTo>
                      <a:lnTo>
                        <a:pt x="8" y="84"/>
                      </a:lnTo>
                      <a:lnTo>
                        <a:pt x="4" y="8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445"/>
                <p:cNvSpPr>
                  <a:spLocks/>
                </p:cNvSpPr>
                <p:nvPr/>
              </p:nvSpPr>
              <p:spPr bwMode="auto">
                <a:xfrm>
                  <a:off x="3588" y="3177"/>
                  <a:ext cx="2" cy="21"/>
                </a:xfrm>
                <a:custGeom>
                  <a:avLst/>
                  <a:gdLst>
                    <a:gd name="T0" fmla="*/ 0 w 7"/>
                    <a:gd name="T1" fmla="*/ 0 h 85"/>
                    <a:gd name="T2" fmla="*/ 1 w 7"/>
                    <a:gd name="T3" fmla="*/ 0 h 85"/>
                    <a:gd name="T4" fmla="*/ 2 w 7"/>
                    <a:gd name="T5" fmla="*/ 21 h 85"/>
                    <a:gd name="T6" fmla="*/ 2 w 7"/>
                    <a:gd name="T7" fmla="*/ 21 h 85"/>
                    <a:gd name="T8" fmla="*/ 1 w 7"/>
                    <a:gd name="T9" fmla="*/ 21 h 85"/>
                    <a:gd name="T10" fmla="*/ 0 w 7"/>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5">
                      <a:moveTo>
                        <a:pt x="0" y="0"/>
                      </a:moveTo>
                      <a:lnTo>
                        <a:pt x="4" y="0"/>
                      </a:lnTo>
                      <a:lnTo>
                        <a:pt x="7" y="85"/>
                      </a:lnTo>
                      <a:lnTo>
                        <a:pt x="3" y="8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446"/>
                <p:cNvSpPr>
                  <a:spLocks/>
                </p:cNvSpPr>
                <p:nvPr/>
              </p:nvSpPr>
              <p:spPr bwMode="auto">
                <a:xfrm>
                  <a:off x="3589" y="3198"/>
                  <a:ext cx="2" cy="22"/>
                </a:xfrm>
                <a:custGeom>
                  <a:avLst/>
                  <a:gdLst>
                    <a:gd name="T0" fmla="*/ 0 w 7"/>
                    <a:gd name="T1" fmla="*/ 0 h 89"/>
                    <a:gd name="T2" fmla="*/ 1 w 7"/>
                    <a:gd name="T3" fmla="*/ 0 h 89"/>
                    <a:gd name="T4" fmla="*/ 2 w 7"/>
                    <a:gd name="T5" fmla="*/ 22 h 89"/>
                    <a:gd name="T6" fmla="*/ 2 w 7"/>
                    <a:gd name="T7" fmla="*/ 22 h 89"/>
                    <a:gd name="T8" fmla="*/ 1 w 7"/>
                    <a:gd name="T9" fmla="*/ 22 h 89"/>
                    <a:gd name="T10" fmla="*/ 0 w 7"/>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9">
                      <a:moveTo>
                        <a:pt x="0" y="0"/>
                      </a:moveTo>
                      <a:lnTo>
                        <a:pt x="4" y="0"/>
                      </a:lnTo>
                      <a:lnTo>
                        <a:pt x="7" y="89"/>
                      </a:lnTo>
                      <a:lnTo>
                        <a:pt x="3" y="8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 name="Freeform 447"/>
              <p:cNvSpPr>
                <a:spLocks/>
              </p:cNvSpPr>
              <p:nvPr/>
            </p:nvSpPr>
            <p:spPr bwMode="auto">
              <a:xfrm>
                <a:off x="3585" y="3306"/>
                <a:ext cx="6" cy="18"/>
              </a:xfrm>
              <a:custGeom>
                <a:avLst/>
                <a:gdLst>
                  <a:gd name="T0" fmla="*/ 5 w 19"/>
                  <a:gd name="T1" fmla="*/ 0 h 72"/>
                  <a:gd name="T2" fmla="*/ 6 w 19"/>
                  <a:gd name="T3" fmla="*/ 0 h 72"/>
                  <a:gd name="T4" fmla="*/ 1 w 19"/>
                  <a:gd name="T5" fmla="*/ 18 h 72"/>
                  <a:gd name="T6" fmla="*/ 0 w 19"/>
                  <a:gd name="T7" fmla="*/ 18 h 72"/>
                  <a:gd name="T8" fmla="*/ 0 w 19"/>
                  <a:gd name="T9" fmla="*/ 18 h 72"/>
                  <a:gd name="T10" fmla="*/ 5 w 19"/>
                  <a:gd name="T11" fmla="*/ 0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72">
                    <a:moveTo>
                      <a:pt x="15" y="0"/>
                    </a:moveTo>
                    <a:lnTo>
                      <a:pt x="19" y="1"/>
                    </a:lnTo>
                    <a:lnTo>
                      <a:pt x="4" y="72"/>
                    </a:lnTo>
                    <a:lnTo>
                      <a:pt x="0" y="72"/>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48"/>
              <p:cNvSpPr>
                <a:spLocks/>
              </p:cNvSpPr>
              <p:nvPr/>
            </p:nvSpPr>
            <p:spPr bwMode="auto">
              <a:xfrm>
                <a:off x="3570" y="3345"/>
                <a:ext cx="16" cy="21"/>
              </a:xfrm>
              <a:custGeom>
                <a:avLst/>
                <a:gdLst>
                  <a:gd name="T0" fmla="*/ 15 w 49"/>
                  <a:gd name="T1" fmla="*/ 0 h 84"/>
                  <a:gd name="T2" fmla="*/ 16 w 49"/>
                  <a:gd name="T3" fmla="*/ 1 h 84"/>
                  <a:gd name="T4" fmla="*/ 2 w 49"/>
                  <a:gd name="T5" fmla="*/ 21 h 84"/>
                  <a:gd name="T6" fmla="*/ 0 w 49"/>
                  <a:gd name="T7" fmla="*/ 21 h 84"/>
                  <a:gd name="T8" fmla="*/ 0 w 49"/>
                  <a:gd name="T9" fmla="*/ 20 h 84"/>
                  <a:gd name="T10" fmla="*/ 15 w 49"/>
                  <a:gd name="T11" fmla="*/ 0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84">
                    <a:moveTo>
                      <a:pt x="45" y="0"/>
                    </a:moveTo>
                    <a:lnTo>
                      <a:pt x="49" y="2"/>
                    </a:lnTo>
                    <a:lnTo>
                      <a:pt x="5" y="84"/>
                    </a:lnTo>
                    <a:lnTo>
                      <a:pt x="0" y="82"/>
                    </a:lnTo>
                    <a:lnTo>
                      <a:pt x="1" y="81"/>
                    </a:lnTo>
                    <a:lnTo>
                      <a:pt x="4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49"/>
              <p:cNvSpPr>
                <a:spLocks/>
              </p:cNvSpPr>
              <p:nvPr/>
            </p:nvSpPr>
            <p:spPr bwMode="auto">
              <a:xfrm>
                <a:off x="3568" y="3366"/>
                <a:ext cx="4" cy="27"/>
              </a:xfrm>
              <a:custGeom>
                <a:avLst/>
                <a:gdLst>
                  <a:gd name="T0" fmla="*/ 2 w 10"/>
                  <a:gd name="T1" fmla="*/ 0 h 109"/>
                  <a:gd name="T2" fmla="*/ 4 w 10"/>
                  <a:gd name="T3" fmla="*/ 0 h 109"/>
                  <a:gd name="T4" fmla="*/ 2 w 10"/>
                  <a:gd name="T5" fmla="*/ 27 h 109"/>
                  <a:gd name="T6" fmla="*/ 1 w 10"/>
                  <a:gd name="T7" fmla="*/ 27 h 109"/>
                  <a:gd name="T8" fmla="*/ 0 w 10"/>
                  <a:gd name="T9" fmla="*/ 27 h 109"/>
                  <a:gd name="T10" fmla="*/ 2 w 10"/>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9">
                    <a:moveTo>
                      <a:pt x="5" y="0"/>
                    </a:moveTo>
                    <a:lnTo>
                      <a:pt x="10" y="2"/>
                    </a:lnTo>
                    <a:lnTo>
                      <a:pt x="4" y="108"/>
                    </a:lnTo>
                    <a:lnTo>
                      <a:pt x="3" y="109"/>
                    </a:lnTo>
                    <a:lnTo>
                      <a:pt x="0" y="107"/>
                    </a:lnTo>
                    <a:lnTo>
                      <a:pt x="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50"/>
              <p:cNvSpPr>
                <a:spLocks/>
              </p:cNvSpPr>
              <p:nvPr/>
            </p:nvSpPr>
            <p:spPr bwMode="auto">
              <a:xfrm>
                <a:off x="3560" y="3393"/>
                <a:ext cx="8" cy="8"/>
              </a:xfrm>
              <a:custGeom>
                <a:avLst/>
                <a:gdLst>
                  <a:gd name="T0" fmla="*/ 7 w 26"/>
                  <a:gd name="T1" fmla="*/ 0 h 29"/>
                  <a:gd name="T2" fmla="*/ 8 w 26"/>
                  <a:gd name="T3" fmla="*/ 1 h 29"/>
                  <a:gd name="T4" fmla="*/ 1 w 26"/>
                  <a:gd name="T5" fmla="*/ 8 h 29"/>
                  <a:gd name="T6" fmla="*/ 0 w 26"/>
                  <a:gd name="T7" fmla="*/ 7 h 29"/>
                  <a:gd name="T8" fmla="*/ 0 w 26"/>
                  <a:gd name="T9" fmla="*/ 7 h 29"/>
                  <a:gd name="T10" fmla="*/ 7 w 26"/>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29">
                    <a:moveTo>
                      <a:pt x="24" y="0"/>
                    </a:moveTo>
                    <a:lnTo>
                      <a:pt x="26" y="2"/>
                    </a:lnTo>
                    <a:lnTo>
                      <a:pt x="2" y="29"/>
                    </a:lnTo>
                    <a:lnTo>
                      <a:pt x="0" y="26"/>
                    </a:lnTo>
                    <a:lnTo>
                      <a:pt x="2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51"/>
              <p:cNvSpPr>
                <a:spLocks/>
              </p:cNvSpPr>
              <p:nvPr/>
            </p:nvSpPr>
            <p:spPr bwMode="auto">
              <a:xfrm>
                <a:off x="3551" y="3400"/>
                <a:ext cx="9" cy="14"/>
              </a:xfrm>
              <a:custGeom>
                <a:avLst/>
                <a:gdLst>
                  <a:gd name="T0" fmla="*/ 8 w 29"/>
                  <a:gd name="T1" fmla="*/ 0 h 55"/>
                  <a:gd name="T2" fmla="*/ 9 w 29"/>
                  <a:gd name="T3" fmla="*/ 1 h 55"/>
                  <a:gd name="T4" fmla="*/ 1 w 29"/>
                  <a:gd name="T5" fmla="*/ 13 h 55"/>
                  <a:gd name="T6" fmla="*/ 1 w 29"/>
                  <a:gd name="T7" fmla="*/ 14 h 55"/>
                  <a:gd name="T8" fmla="*/ 0 w 29"/>
                  <a:gd name="T9" fmla="*/ 13 h 55"/>
                  <a:gd name="T10" fmla="*/ 8 w 29"/>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55">
                    <a:moveTo>
                      <a:pt x="27" y="0"/>
                    </a:moveTo>
                    <a:lnTo>
                      <a:pt x="29" y="3"/>
                    </a:lnTo>
                    <a:lnTo>
                      <a:pt x="3" y="53"/>
                    </a:lnTo>
                    <a:lnTo>
                      <a:pt x="2" y="55"/>
                    </a:lnTo>
                    <a:lnTo>
                      <a:pt x="0" y="51"/>
                    </a:lnTo>
                    <a:lnTo>
                      <a:pt x="2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452"/>
              <p:cNvSpPr>
                <a:spLocks/>
              </p:cNvSpPr>
              <p:nvPr/>
            </p:nvSpPr>
            <p:spPr bwMode="auto">
              <a:xfrm>
                <a:off x="3544" y="3413"/>
                <a:ext cx="6" cy="11"/>
              </a:xfrm>
              <a:custGeom>
                <a:avLst/>
                <a:gdLst>
                  <a:gd name="T0" fmla="*/ 5 w 17"/>
                  <a:gd name="T1" fmla="*/ 0 h 42"/>
                  <a:gd name="T2" fmla="*/ 6 w 17"/>
                  <a:gd name="T3" fmla="*/ 1 h 42"/>
                  <a:gd name="T4" fmla="*/ 1 w 17"/>
                  <a:gd name="T5" fmla="*/ 10 h 42"/>
                  <a:gd name="T6" fmla="*/ 1 w 17"/>
                  <a:gd name="T7" fmla="*/ 11 h 42"/>
                  <a:gd name="T8" fmla="*/ 0 w 17"/>
                  <a:gd name="T9" fmla="*/ 10 h 42"/>
                  <a:gd name="T10" fmla="*/ 5 w 17"/>
                  <a:gd name="T11" fmla="*/ 0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42">
                    <a:moveTo>
                      <a:pt x="15" y="0"/>
                    </a:moveTo>
                    <a:lnTo>
                      <a:pt x="17" y="3"/>
                    </a:lnTo>
                    <a:lnTo>
                      <a:pt x="3" y="40"/>
                    </a:lnTo>
                    <a:lnTo>
                      <a:pt x="2" y="42"/>
                    </a:lnTo>
                    <a:lnTo>
                      <a:pt x="0" y="38"/>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53"/>
              <p:cNvSpPr>
                <a:spLocks/>
              </p:cNvSpPr>
              <p:nvPr/>
            </p:nvSpPr>
            <p:spPr bwMode="auto">
              <a:xfrm>
                <a:off x="3313" y="3024"/>
                <a:ext cx="114" cy="349"/>
              </a:xfrm>
              <a:custGeom>
                <a:avLst/>
                <a:gdLst>
                  <a:gd name="T0" fmla="*/ 55 w 342"/>
                  <a:gd name="T1" fmla="*/ 325 h 1397"/>
                  <a:gd name="T2" fmla="*/ 53 w 342"/>
                  <a:gd name="T3" fmla="*/ 263 h 1397"/>
                  <a:gd name="T4" fmla="*/ 64 w 342"/>
                  <a:gd name="T5" fmla="*/ 251 h 1397"/>
                  <a:gd name="T6" fmla="*/ 68 w 342"/>
                  <a:gd name="T7" fmla="*/ 246 h 1397"/>
                  <a:gd name="T8" fmla="*/ 61 w 342"/>
                  <a:gd name="T9" fmla="*/ 235 h 1397"/>
                  <a:gd name="T10" fmla="*/ 41 w 342"/>
                  <a:gd name="T11" fmla="*/ 213 h 1397"/>
                  <a:gd name="T12" fmla="*/ 39 w 342"/>
                  <a:gd name="T13" fmla="*/ 212 h 1397"/>
                  <a:gd name="T14" fmla="*/ 21 w 342"/>
                  <a:gd name="T15" fmla="*/ 178 h 1397"/>
                  <a:gd name="T16" fmla="*/ 17 w 342"/>
                  <a:gd name="T17" fmla="*/ 164 h 1397"/>
                  <a:gd name="T18" fmla="*/ 12 w 342"/>
                  <a:gd name="T19" fmla="*/ 134 h 1397"/>
                  <a:gd name="T20" fmla="*/ 10 w 342"/>
                  <a:gd name="T21" fmla="*/ 119 h 1397"/>
                  <a:gd name="T22" fmla="*/ 8 w 342"/>
                  <a:gd name="T23" fmla="*/ 106 h 1397"/>
                  <a:gd name="T24" fmla="*/ 7 w 342"/>
                  <a:gd name="T25" fmla="*/ 103 h 1397"/>
                  <a:gd name="T26" fmla="*/ 5 w 342"/>
                  <a:gd name="T27" fmla="*/ 93 h 1397"/>
                  <a:gd name="T28" fmla="*/ 3 w 342"/>
                  <a:gd name="T29" fmla="*/ 83 h 1397"/>
                  <a:gd name="T30" fmla="*/ 0 w 342"/>
                  <a:gd name="T31" fmla="*/ 59 h 1397"/>
                  <a:gd name="T32" fmla="*/ 4 w 342"/>
                  <a:gd name="T33" fmla="*/ 40 h 1397"/>
                  <a:gd name="T34" fmla="*/ 9 w 342"/>
                  <a:gd name="T35" fmla="*/ 35 h 1397"/>
                  <a:gd name="T36" fmla="*/ 13 w 342"/>
                  <a:gd name="T37" fmla="*/ 24 h 1397"/>
                  <a:gd name="T38" fmla="*/ 18 w 342"/>
                  <a:gd name="T39" fmla="*/ 18 h 1397"/>
                  <a:gd name="T40" fmla="*/ 25 w 342"/>
                  <a:gd name="T41" fmla="*/ 11 h 1397"/>
                  <a:gd name="T42" fmla="*/ 31 w 342"/>
                  <a:gd name="T43" fmla="*/ 1 h 1397"/>
                  <a:gd name="T44" fmla="*/ 36 w 342"/>
                  <a:gd name="T45" fmla="*/ 0 h 1397"/>
                  <a:gd name="T46" fmla="*/ 85 w 342"/>
                  <a:gd name="T47" fmla="*/ 26 h 1397"/>
                  <a:gd name="T48" fmla="*/ 91 w 342"/>
                  <a:gd name="T49" fmla="*/ 42 h 1397"/>
                  <a:gd name="T50" fmla="*/ 93 w 342"/>
                  <a:gd name="T51" fmla="*/ 53 h 1397"/>
                  <a:gd name="T52" fmla="*/ 110 w 342"/>
                  <a:gd name="T53" fmla="*/ 159 h 1397"/>
                  <a:gd name="T54" fmla="*/ 112 w 342"/>
                  <a:gd name="T55" fmla="*/ 176 h 1397"/>
                  <a:gd name="T56" fmla="*/ 114 w 342"/>
                  <a:gd name="T57" fmla="*/ 193 h 1397"/>
                  <a:gd name="T58" fmla="*/ 109 w 342"/>
                  <a:gd name="T59" fmla="*/ 205 h 1397"/>
                  <a:gd name="T60" fmla="*/ 108 w 342"/>
                  <a:gd name="T61" fmla="*/ 206 h 1397"/>
                  <a:gd name="T62" fmla="*/ 107 w 342"/>
                  <a:gd name="T63" fmla="*/ 207 h 1397"/>
                  <a:gd name="T64" fmla="*/ 96 w 342"/>
                  <a:gd name="T65" fmla="*/ 229 h 1397"/>
                  <a:gd name="T66" fmla="*/ 96 w 342"/>
                  <a:gd name="T67" fmla="*/ 241 h 1397"/>
                  <a:gd name="T68" fmla="*/ 104 w 342"/>
                  <a:gd name="T69" fmla="*/ 276 h 1397"/>
                  <a:gd name="T70" fmla="*/ 101 w 342"/>
                  <a:gd name="T71" fmla="*/ 322 h 1397"/>
                  <a:gd name="T72" fmla="*/ 96 w 342"/>
                  <a:gd name="T73" fmla="*/ 341 h 1397"/>
                  <a:gd name="T74" fmla="*/ 91 w 342"/>
                  <a:gd name="T75" fmla="*/ 343 h 1397"/>
                  <a:gd name="T76" fmla="*/ 89 w 342"/>
                  <a:gd name="T77" fmla="*/ 344 h 1397"/>
                  <a:gd name="T78" fmla="*/ 74 w 342"/>
                  <a:gd name="T79" fmla="*/ 349 h 1397"/>
                  <a:gd name="T80" fmla="*/ 57 w 342"/>
                  <a:gd name="T81" fmla="*/ 330 h 13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2" h="1397">
                    <a:moveTo>
                      <a:pt x="170" y="1322"/>
                    </a:moveTo>
                    <a:lnTo>
                      <a:pt x="166" y="1302"/>
                    </a:lnTo>
                    <a:lnTo>
                      <a:pt x="140" y="1085"/>
                    </a:lnTo>
                    <a:lnTo>
                      <a:pt x="160" y="1052"/>
                    </a:lnTo>
                    <a:lnTo>
                      <a:pt x="178" y="1014"/>
                    </a:lnTo>
                    <a:lnTo>
                      <a:pt x="192" y="1006"/>
                    </a:lnTo>
                    <a:lnTo>
                      <a:pt x="205" y="988"/>
                    </a:lnTo>
                    <a:lnTo>
                      <a:pt x="204" y="984"/>
                    </a:lnTo>
                    <a:lnTo>
                      <a:pt x="203" y="978"/>
                    </a:lnTo>
                    <a:lnTo>
                      <a:pt x="184" y="941"/>
                    </a:lnTo>
                    <a:lnTo>
                      <a:pt x="147" y="887"/>
                    </a:lnTo>
                    <a:lnTo>
                      <a:pt x="122" y="854"/>
                    </a:lnTo>
                    <a:lnTo>
                      <a:pt x="120" y="852"/>
                    </a:lnTo>
                    <a:lnTo>
                      <a:pt x="118" y="848"/>
                    </a:lnTo>
                    <a:lnTo>
                      <a:pt x="86" y="790"/>
                    </a:lnTo>
                    <a:lnTo>
                      <a:pt x="64" y="713"/>
                    </a:lnTo>
                    <a:lnTo>
                      <a:pt x="58" y="684"/>
                    </a:lnTo>
                    <a:lnTo>
                      <a:pt x="52" y="655"/>
                    </a:lnTo>
                    <a:lnTo>
                      <a:pt x="43" y="595"/>
                    </a:lnTo>
                    <a:lnTo>
                      <a:pt x="36" y="535"/>
                    </a:lnTo>
                    <a:lnTo>
                      <a:pt x="33" y="506"/>
                    </a:lnTo>
                    <a:lnTo>
                      <a:pt x="30" y="478"/>
                    </a:lnTo>
                    <a:lnTo>
                      <a:pt x="27" y="451"/>
                    </a:lnTo>
                    <a:lnTo>
                      <a:pt x="23" y="424"/>
                    </a:lnTo>
                    <a:lnTo>
                      <a:pt x="23" y="420"/>
                    </a:lnTo>
                    <a:lnTo>
                      <a:pt x="22" y="414"/>
                    </a:lnTo>
                    <a:lnTo>
                      <a:pt x="20" y="400"/>
                    </a:lnTo>
                    <a:lnTo>
                      <a:pt x="15" y="373"/>
                    </a:lnTo>
                    <a:lnTo>
                      <a:pt x="12" y="353"/>
                    </a:lnTo>
                    <a:lnTo>
                      <a:pt x="9" y="331"/>
                    </a:lnTo>
                    <a:lnTo>
                      <a:pt x="1" y="259"/>
                    </a:lnTo>
                    <a:lnTo>
                      <a:pt x="0" y="236"/>
                    </a:lnTo>
                    <a:lnTo>
                      <a:pt x="5" y="174"/>
                    </a:lnTo>
                    <a:lnTo>
                      <a:pt x="13" y="161"/>
                    </a:lnTo>
                    <a:lnTo>
                      <a:pt x="22" y="158"/>
                    </a:lnTo>
                    <a:lnTo>
                      <a:pt x="28" y="141"/>
                    </a:lnTo>
                    <a:lnTo>
                      <a:pt x="30" y="138"/>
                    </a:lnTo>
                    <a:lnTo>
                      <a:pt x="39" y="97"/>
                    </a:lnTo>
                    <a:lnTo>
                      <a:pt x="50" y="76"/>
                    </a:lnTo>
                    <a:lnTo>
                      <a:pt x="53" y="74"/>
                    </a:lnTo>
                    <a:lnTo>
                      <a:pt x="65" y="61"/>
                    </a:lnTo>
                    <a:lnTo>
                      <a:pt x="75" y="46"/>
                    </a:lnTo>
                    <a:lnTo>
                      <a:pt x="75" y="33"/>
                    </a:lnTo>
                    <a:lnTo>
                      <a:pt x="92" y="4"/>
                    </a:lnTo>
                    <a:lnTo>
                      <a:pt x="97" y="0"/>
                    </a:lnTo>
                    <a:lnTo>
                      <a:pt x="108" y="0"/>
                    </a:lnTo>
                    <a:lnTo>
                      <a:pt x="232" y="73"/>
                    </a:lnTo>
                    <a:lnTo>
                      <a:pt x="256" y="106"/>
                    </a:lnTo>
                    <a:lnTo>
                      <a:pt x="261" y="125"/>
                    </a:lnTo>
                    <a:lnTo>
                      <a:pt x="272" y="169"/>
                    </a:lnTo>
                    <a:lnTo>
                      <a:pt x="274" y="179"/>
                    </a:lnTo>
                    <a:lnTo>
                      <a:pt x="279" y="211"/>
                    </a:lnTo>
                    <a:lnTo>
                      <a:pt x="280" y="254"/>
                    </a:lnTo>
                    <a:lnTo>
                      <a:pt x="329" y="636"/>
                    </a:lnTo>
                    <a:lnTo>
                      <a:pt x="333" y="670"/>
                    </a:lnTo>
                    <a:lnTo>
                      <a:pt x="337" y="706"/>
                    </a:lnTo>
                    <a:lnTo>
                      <a:pt x="340" y="741"/>
                    </a:lnTo>
                    <a:lnTo>
                      <a:pt x="342" y="774"/>
                    </a:lnTo>
                    <a:lnTo>
                      <a:pt x="332" y="811"/>
                    </a:lnTo>
                    <a:lnTo>
                      <a:pt x="326" y="822"/>
                    </a:lnTo>
                    <a:lnTo>
                      <a:pt x="324" y="822"/>
                    </a:lnTo>
                    <a:lnTo>
                      <a:pt x="323" y="823"/>
                    </a:lnTo>
                    <a:lnTo>
                      <a:pt x="322" y="824"/>
                    </a:lnTo>
                    <a:lnTo>
                      <a:pt x="322" y="827"/>
                    </a:lnTo>
                    <a:lnTo>
                      <a:pt x="295" y="859"/>
                    </a:lnTo>
                    <a:lnTo>
                      <a:pt x="288" y="915"/>
                    </a:lnTo>
                    <a:lnTo>
                      <a:pt x="288" y="940"/>
                    </a:lnTo>
                    <a:lnTo>
                      <a:pt x="289" y="964"/>
                    </a:lnTo>
                    <a:lnTo>
                      <a:pt x="312" y="1074"/>
                    </a:lnTo>
                    <a:lnTo>
                      <a:pt x="313" y="1106"/>
                    </a:lnTo>
                    <a:lnTo>
                      <a:pt x="312" y="1174"/>
                    </a:lnTo>
                    <a:lnTo>
                      <a:pt x="304" y="1289"/>
                    </a:lnTo>
                    <a:lnTo>
                      <a:pt x="289" y="1361"/>
                    </a:lnTo>
                    <a:lnTo>
                      <a:pt x="289" y="1366"/>
                    </a:lnTo>
                    <a:lnTo>
                      <a:pt x="288" y="1370"/>
                    </a:lnTo>
                    <a:lnTo>
                      <a:pt x="272" y="1374"/>
                    </a:lnTo>
                    <a:lnTo>
                      <a:pt x="269" y="1375"/>
                    </a:lnTo>
                    <a:lnTo>
                      <a:pt x="268" y="1378"/>
                    </a:lnTo>
                    <a:lnTo>
                      <a:pt x="268" y="1389"/>
                    </a:lnTo>
                    <a:lnTo>
                      <a:pt x="223" y="1397"/>
                    </a:lnTo>
                    <a:lnTo>
                      <a:pt x="219" y="1394"/>
                    </a:lnTo>
                    <a:lnTo>
                      <a:pt x="170" y="13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54"/>
              <p:cNvSpPr>
                <a:spLocks/>
              </p:cNvSpPr>
              <p:nvPr/>
            </p:nvSpPr>
            <p:spPr bwMode="auto">
              <a:xfrm>
                <a:off x="3359" y="3295"/>
                <a:ext cx="10" cy="55"/>
              </a:xfrm>
              <a:custGeom>
                <a:avLst/>
                <a:gdLst>
                  <a:gd name="T0" fmla="*/ 10 w 30"/>
                  <a:gd name="T1" fmla="*/ 55 h 219"/>
                  <a:gd name="T2" fmla="*/ 9 w 30"/>
                  <a:gd name="T3" fmla="*/ 55 h 219"/>
                  <a:gd name="T4" fmla="*/ 0 w 30"/>
                  <a:gd name="T5" fmla="*/ 1 h 219"/>
                  <a:gd name="T6" fmla="*/ 0 w 30"/>
                  <a:gd name="T7" fmla="*/ 0 h 219"/>
                  <a:gd name="T8" fmla="*/ 1 w 30"/>
                  <a:gd name="T9" fmla="*/ 1 h 219"/>
                  <a:gd name="T10" fmla="*/ 10 w 30"/>
                  <a:gd name="T11" fmla="*/ 55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219">
                    <a:moveTo>
                      <a:pt x="30" y="219"/>
                    </a:moveTo>
                    <a:lnTo>
                      <a:pt x="26" y="219"/>
                    </a:lnTo>
                    <a:lnTo>
                      <a:pt x="0" y="2"/>
                    </a:lnTo>
                    <a:lnTo>
                      <a:pt x="1" y="0"/>
                    </a:lnTo>
                    <a:lnTo>
                      <a:pt x="4" y="3"/>
                    </a:lnTo>
                    <a:lnTo>
                      <a:pt x="30" y="2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55"/>
              <p:cNvSpPr>
                <a:spLocks/>
              </p:cNvSpPr>
              <p:nvPr/>
            </p:nvSpPr>
            <p:spPr bwMode="auto">
              <a:xfrm>
                <a:off x="3359" y="3287"/>
                <a:ext cx="8" cy="9"/>
              </a:xfrm>
              <a:custGeom>
                <a:avLst/>
                <a:gdLst>
                  <a:gd name="T0" fmla="*/ 1 w 23"/>
                  <a:gd name="T1" fmla="*/ 9 h 36"/>
                  <a:gd name="T2" fmla="*/ 0 w 23"/>
                  <a:gd name="T3" fmla="*/ 8 h 36"/>
                  <a:gd name="T4" fmla="*/ 7 w 23"/>
                  <a:gd name="T5" fmla="*/ 0 h 36"/>
                  <a:gd name="T6" fmla="*/ 8 w 23"/>
                  <a:gd name="T7" fmla="*/ 1 h 36"/>
                  <a:gd name="T8" fmla="*/ 8 w 23"/>
                  <a:gd name="T9" fmla="*/ 1 h 36"/>
                  <a:gd name="T10" fmla="*/ 1 w 23"/>
                  <a:gd name="T11" fmla="*/ 9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6">
                    <a:moveTo>
                      <a:pt x="3" y="36"/>
                    </a:moveTo>
                    <a:lnTo>
                      <a:pt x="0" y="33"/>
                    </a:lnTo>
                    <a:lnTo>
                      <a:pt x="20" y="0"/>
                    </a:lnTo>
                    <a:lnTo>
                      <a:pt x="23" y="3"/>
                    </a:lnTo>
                    <a:lnTo>
                      <a:pt x="22" y="3"/>
                    </a:lnTo>
                    <a:lnTo>
                      <a:pt x="3" y="3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56"/>
              <p:cNvSpPr>
                <a:spLocks/>
              </p:cNvSpPr>
              <p:nvPr/>
            </p:nvSpPr>
            <p:spPr bwMode="auto">
              <a:xfrm>
                <a:off x="3366" y="3277"/>
                <a:ext cx="6" cy="10"/>
              </a:xfrm>
              <a:custGeom>
                <a:avLst/>
                <a:gdLst>
                  <a:gd name="T0" fmla="*/ 1 w 20"/>
                  <a:gd name="T1" fmla="*/ 10 h 40"/>
                  <a:gd name="T2" fmla="*/ 0 w 20"/>
                  <a:gd name="T3" fmla="*/ 9 h 40"/>
                  <a:gd name="T4" fmla="*/ 5 w 20"/>
                  <a:gd name="T5" fmla="*/ 0 h 40"/>
                  <a:gd name="T6" fmla="*/ 5 w 20"/>
                  <a:gd name="T7" fmla="*/ 0 h 40"/>
                  <a:gd name="T8" fmla="*/ 6 w 20"/>
                  <a:gd name="T9" fmla="*/ 1 h 40"/>
                  <a:gd name="T10" fmla="*/ 1 w 20"/>
                  <a:gd name="T11" fmla="*/ 1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40">
                    <a:moveTo>
                      <a:pt x="3" y="40"/>
                    </a:moveTo>
                    <a:lnTo>
                      <a:pt x="0" y="37"/>
                    </a:lnTo>
                    <a:lnTo>
                      <a:pt x="18" y="0"/>
                    </a:lnTo>
                    <a:lnTo>
                      <a:pt x="20" y="4"/>
                    </a:lnTo>
                    <a:lnTo>
                      <a:pt x="3" y="4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57"/>
              <p:cNvSpPr>
                <a:spLocks/>
              </p:cNvSpPr>
              <p:nvPr/>
            </p:nvSpPr>
            <p:spPr bwMode="auto">
              <a:xfrm>
                <a:off x="3376" y="3271"/>
                <a:ext cx="6" cy="5"/>
              </a:xfrm>
              <a:custGeom>
                <a:avLst/>
                <a:gdLst>
                  <a:gd name="T0" fmla="*/ 1 w 16"/>
                  <a:gd name="T1" fmla="*/ 5 h 20"/>
                  <a:gd name="T2" fmla="*/ 0 w 16"/>
                  <a:gd name="T3" fmla="*/ 4 h 20"/>
                  <a:gd name="T4" fmla="*/ 5 w 16"/>
                  <a:gd name="T5" fmla="*/ 0 h 20"/>
                  <a:gd name="T6" fmla="*/ 6 w 16"/>
                  <a:gd name="T7" fmla="*/ 0 h 20"/>
                  <a:gd name="T8" fmla="*/ 6 w 16"/>
                  <a:gd name="T9" fmla="*/ 0 h 20"/>
                  <a:gd name="T10" fmla="*/ 1 w 16"/>
                  <a:gd name="T11" fmla="*/ 5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20">
                    <a:moveTo>
                      <a:pt x="2" y="20"/>
                    </a:moveTo>
                    <a:lnTo>
                      <a:pt x="0" y="17"/>
                    </a:lnTo>
                    <a:lnTo>
                      <a:pt x="12" y="0"/>
                    </a:lnTo>
                    <a:lnTo>
                      <a:pt x="16" y="0"/>
                    </a:lnTo>
                    <a:lnTo>
                      <a:pt x="15" y="1"/>
                    </a:lnTo>
                    <a:lnTo>
                      <a:pt x="2" y="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458"/>
              <p:cNvSpPr>
                <a:spLocks/>
              </p:cNvSpPr>
              <p:nvPr/>
            </p:nvSpPr>
            <p:spPr bwMode="auto">
              <a:xfrm>
                <a:off x="3374" y="3259"/>
                <a:ext cx="7" cy="10"/>
              </a:xfrm>
              <a:custGeom>
                <a:avLst/>
                <a:gdLst>
                  <a:gd name="T0" fmla="*/ 7 w 22"/>
                  <a:gd name="T1" fmla="*/ 9 h 40"/>
                  <a:gd name="T2" fmla="*/ 6 w 22"/>
                  <a:gd name="T3" fmla="*/ 10 h 40"/>
                  <a:gd name="T4" fmla="*/ 0 w 22"/>
                  <a:gd name="T5" fmla="*/ 1 h 40"/>
                  <a:gd name="T6" fmla="*/ 1 w 22"/>
                  <a:gd name="T7" fmla="*/ 0 h 40"/>
                  <a:gd name="T8" fmla="*/ 1 w 22"/>
                  <a:gd name="T9" fmla="*/ 0 h 40"/>
                  <a:gd name="T10" fmla="*/ 7 w 22"/>
                  <a:gd name="T11" fmla="*/ 9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40">
                    <a:moveTo>
                      <a:pt x="22" y="37"/>
                    </a:moveTo>
                    <a:lnTo>
                      <a:pt x="19" y="40"/>
                    </a:lnTo>
                    <a:lnTo>
                      <a:pt x="0" y="3"/>
                    </a:lnTo>
                    <a:lnTo>
                      <a:pt x="2" y="0"/>
                    </a:lnTo>
                    <a:lnTo>
                      <a:pt x="3" y="0"/>
                    </a:lnTo>
                    <a:lnTo>
                      <a:pt x="22" y="3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59"/>
              <p:cNvSpPr>
                <a:spLocks/>
              </p:cNvSpPr>
              <p:nvPr/>
            </p:nvSpPr>
            <p:spPr bwMode="auto">
              <a:xfrm>
                <a:off x="3361" y="3245"/>
                <a:ext cx="13" cy="15"/>
              </a:xfrm>
              <a:custGeom>
                <a:avLst/>
                <a:gdLst>
                  <a:gd name="T0" fmla="*/ 13 w 39"/>
                  <a:gd name="T1" fmla="*/ 14 h 57"/>
                  <a:gd name="T2" fmla="*/ 12 w 39"/>
                  <a:gd name="T3" fmla="*/ 15 h 57"/>
                  <a:gd name="T4" fmla="*/ 0 w 39"/>
                  <a:gd name="T5" fmla="*/ 1 h 57"/>
                  <a:gd name="T6" fmla="*/ 1 w 39"/>
                  <a:gd name="T7" fmla="*/ 0 h 57"/>
                  <a:gd name="T8" fmla="*/ 1 w 39"/>
                  <a:gd name="T9" fmla="*/ 0 h 57"/>
                  <a:gd name="T10" fmla="*/ 13 w 39"/>
                  <a:gd name="T11" fmla="*/ 14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57">
                    <a:moveTo>
                      <a:pt x="39" y="54"/>
                    </a:moveTo>
                    <a:lnTo>
                      <a:pt x="37" y="57"/>
                    </a:lnTo>
                    <a:lnTo>
                      <a:pt x="0" y="2"/>
                    </a:lnTo>
                    <a:lnTo>
                      <a:pt x="2" y="0"/>
                    </a:lnTo>
                    <a:lnTo>
                      <a:pt x="39" y="5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60"/>
              <p:cNvSpPr>
                <a:spLocks/>
              </p:cNvSpPr>
              <p:nvPr/>
            </p:nvSpPr>
            <p:spPr bwMode="auto">
              <a:xfrm>
                <a:off x="3353" y="3237"/>
                <a:ext cx="9" cy="9"/>
              </a:xfrm>
              <a:custGeom>
                <a:avLst/>
                <a:gdLst>
                  <a:gd name="T0" fmla="*/ 9 w 27"/>
                  <a:gd name="T1" fmla="*/ 9 h 36"/>
                  <a:gd name="T2" fmla="*/ 8 w 27"/>
                  <a:gd name="T3" fmla="*/ 9 h 36"/>
                  <a:gd name="T4" fmla="*/ 0 w 27"/>
                  <a:gd name="T5" fmla="*/ 1 h 36"/>
                  <a:gd name="T6" fmla="*/ 1 w 27"/>
                  <a:gd name="T7" fmla="*/ 0 h 36"/>
                  <a:gd name="T8" fmla="*/ 1 w 27"/>
                  <a:gd name="T9" fmla="*/ 0 h 36"/>
                  <a:gd name="T10" fmla="*/ 9 w 27"/>
                  <a:gd name="T11" fmla="*/ 9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36">
                    <a:moveTo>
                      <a:pt x="27" y="34"/>
                    </a:moveTo>
                    <a:lnTo>
                      <a:pt x="25" y="36"/>
                    </a:lnTo>
                    <a:lnTo>
                      <a:pt x="0" y="4"/>
                    </a:lnTo>
                    <a:lnTo>
                      <a:pt x="2" y="0"/>
                    </a:lnTo>
                    <a:lnTo>
                      <a:pt x="27" y="3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461"/>
              <p:cNvSpPr>
                <a:spLocks/>
              </p:cNvSpPr>
              <p:nvPr/>
            </p:nvSpPr>
            <p:spPr bwMode="auto">
              <a:xfrm>
                <a:off x="3341" y="3221"/>
                <a:ext cx="12" cy="15"/>
              </a:xfrm>
              <a:custGeom>
                <a:avLst/>
                <a:gdLst>
                  <a:gd name="T0" fmla="*/ 12 w 35"/>
                  <a:gd name="T1" fmla="*/ 14 h 61"/>
                  <a:gd name="T2" fmla="*/ 11 w 35"/>
                  <a:gd name="T3" fmla="*/ 15 h 61"/>
                  <a:gd name="T4" fmla="*/ 0 w 35"/>
                  <a:gd name="T5" fmla="*/ 0 h 61"/>
                  <a:gd name="T6" fmla="*/ 0 w 35"/>
                  <a:gd name="T7" fmla="*/ 0 h 61"/>
                  <a:gd name="T8" fmla="*/ 1 w 35"/>
                  <a:gd name="T9" fmla="*/ 0 h 61"/>
                  <a:gd name="T10" fmla="*/ 12 w 35"/>
                  <a:gd name="T11" fmla="*/ 14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61">
                    <a:moveTo>
                      <a:pt x="35" y="58"/>
                    </a:moveTo>
                    <a:lnTo>
                      <a:pt x="32" y="61"/>
                    </a:lnTo>
                    <a:lnTo>
                      <a:pt x="0" y="2"/>
                    </a:lnTo>
                    <a:lnTo>
                      <a:pt x="3" y="0"/>
                    </a:lnTo>
                    <a:lnTo>
                      <a:pt x="35" y="5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62"/>
              <p:cNvSpPr>
                <a:spLocks/>
              </p:cNvSpPr>
              <p:nvPr/>
            </p:nvSpPr>
            <p:spPr bwMode="auto">
              <a:xfrm>
                <a:off x="3333" y="3202"/>
                <a:ext cx="9" cy="20"/>
              </a:xfrm>
              <a:custGeom>
                <a:avLst/>
                <a:gdLst>
                  <a:gd name="T0" fmla="*/ 9 w 26"/>
                  <a:gd name="T1" fmla="*/ 19 h 78"/>
                  <a:gd name="T2" fmla="*/ 8 w 26"/>
                  <a:gd name="T3" fmla="*/ 20 h 78"/>
                  <a:gd name="T4" fmla="*/ 0 w 26"/>
                  <a:gd name="T5" fmla="*/ 0 h 78"/>
                  <a:gd name="T6" fmla="*/ 0 w 26"/>
                  <a:gd name="T7" fmla="*/ 0 h 78"/>
                  <a:gd name="T8" fmla="*/ 1 w 26"/>
                  <a:gd name="T9" fmla="*/ 0 h 78"/>
                  <a:gd name="T10" fmla="*/ 9 w 26"/>
                  <a:gd name="T11" fmla="*/ 19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78">
                    <a:moveTo>
                      <a:pt x="26" y="76"/>
                    </a:moveTo>
                    <a:lnTo>
                      <a:pt x="23" y="78"/>
                    </a:lnTo>
                    <a:lnTo>
                      <a:pt x="1" y="1"/>
                    </a:lnTo>
                    <a:lnTo>
                      <a:pt x="0" y="1"/>
                    </a:lnTo>
                    <a:lnTo>
                      <a:pt x="4" y="0"/>
                    </a:lnTo>
                    <a:lnTo>
                      <a:pt x="26" y="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63"/>
              <p:cNvSpPr>
                <a:spLocks/>
              </p:cNvSpPr>
              <p:nvPr/>
            </p:nvSpPr>
            <p:spPr bwMode="auto">
              <a:xfrm>
                <a:off x="3331" y="3195"/>
                <a:ext cx="4" cy="8"/>
              </a:xfrm>
              <a:custGeom>
                <a:avLst/>
                <a:gdLst>
                  <a:gd name="T0" fmla="*/ 4 w 10"/>
                  <a:gd name="T1" fmla="*/ 8 h 30"/>
                  <a:gd name="T2" fmla="*/ 2 w 10"/>
                  <a:gd name="T3" fmla="*/ 8 h 30"/>
                  <a:gd name="T4" fmla="*/ 0 w 10"/>
                  <a:gd name="T5" fmla="*/ 0 h 30"/>
                  <a:gd name="T6" fmla="*/ 0 w 10"/>
                  <a:gd name="T7" fmla="*/ 0 h 30"/>
                  <a:gd name="T8" fmla="*/ 2 w 10"/>
                  <a:gd name="T9" fmla="*/ 0 h 30"/>
                  <a:gd name="T10" fmla="*/ 4 w 10"/>
                  <a:gd name="T11" fmla="*/ 8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30">
                    <a:moveTo>
                      <a:pt x="10" y="29"/>
                    </a:moveTo>
                    <a:lnTo>
                      <a:pt x="6" y="30"/>
                    </a:lnTo>
                    <a:lnTo>
                      <a:pt x="0" y="1"/>
                    </a:lnTo>
                    <a:lnTo>
                      <a:pt x="4" y="0"/>
                    </a:lnTo>
                    <a:lnTo>
                      <a:pt x="10" y="2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464"/>
              <p:cNvSpPr>
                <a:spLocks/>
              </p:cNvSpPr>
              <p:nvPr/>
            </p:nvSpPr>
            <p:spPr bwMode="auto">
              <a:xfrm>
                <a:off x="3323" y="3150"/>
                <a:ext cx="2" cy="8"/>
              </a:xfrm>
              <a:custGeom>
                <a:avLst/>
                <a:gdLst>
                  <a:gd name="T0" fmla="*/ 2 w 7"/>
                  <a:gd name="T1" fmla="*/ 8 h 29"/>
                  <a:gd name="T2" fmla="*/ 1 w 7"/>
                  <a:gd name="T3" fmla="*/ 8 h 29"/>
                  <a:gd name="T4" fmla="*/ 0 w 7"/>
                  <a:gd name="T5" fmla="*/ 0 h 29"/>
                  <a:gd name="T6" fmla="*/ 1 w 7"/>
                  <a:gd name="T7" fmla="*/ 0 h 29"/>
                  <a:gd name="T8" fmla="*/ 1 w 7"/>
                  <a:gd name="T9" fmla="*/ 0 h 29"/>
                  <a:gd name="T10" fmla="*/ 2 w 7"/>
                  <a:gd name="T11" fmla="*/ 8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9">
                    <a:moveTo>
                      <a:pt x="7" y="29"/>
                    </a:moveTo>
                    <a:lnTo>
                      <a:pt x="3" y="29"/>
                    </a:lnTo>
                    <a:lnTo>
                      <a:pt x="0" y="0"/>
                    </a:lnTo>
                    <a:lnTo>
                      <a:pt x="4" y="0"/>
                    </a:lnTo>
                    <a:lnTo>
                      <a:pt x="7" y="2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65"/>
              <p:cNvSpPr>
                <a:spLocks/>
              </p:cNvSpPr>
              <p:nvPr/>
            </p:nvSpPr>
            <p:spPr bwMode="auto">
              <a:xfrm>
                <a:off x="3322" y="3143"/>
                <a:ext cx="2" cy="7"/>
              </a:xfrm>
              <a:custGeom>
                <a:avLst/>
                <a:gdLst>
                  <a:gd name="T0" fmla="*/ 2 w 7"/>
                  <a:gd name="T1" fmla="*/ 7 h 28"/>
                  <a:gd name="T2" fmla="*/ 1 w 7"/>
                  <a:gd name="T3" fmla="*/ 7 h 28"/>
                  <a:gd name="T4" fmla="*/ 0 w 7"/>
                  <a:gd name="T5" fmla="*/ 0 h 28"/>
                  <a:gd name="T6" fmla="*/ 1 w 7"/>
                  <a:gd name="T7" fmla="*/ 0 h 28"/>
                  <a:gd name="T8" fmla="*/ 1 w 7"/>
                  <a:gd name="T9" fmla="*/ 0 h 28"/>
                  <a:gd name="T10" fmla="*/ 2 w 7"/>
                  <a:gd name="T11" fmla="*/ 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8">
                    <a:moveTo>
                      <a:pt x="7" y="28"/>
                    </a:moveTo>
                    <a:lnTo>
                      <a:pt x="3" y="28"/>
                    </a:lnTo>
                    <a:lnTo>
                      <a:pt x="0" y="0"/>
                    </a:lnTo>
                    <a:lnTo>
                      <a:pt x="4" y="0"/>
                    </a:lnTo>
                    <a:lnTo>
                      <a:pt x="7" y="2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466"/>
              <p:cNvSpPr>
                <a:spLocks/>
              </p:cNvSpPr>
              <p:nvPr/>
            </p:nvSpPr>
            <p:spPr bwMode="auto">
              <a:xfrm>
                <a:off x="3315" y="3107"/>
                <a:ext cx="2" cy="5"/>
              </a:xfrm>
              <a:custGeom>
                <a:avLst/>
                <a:gdLst>
                  <a:gd name="T0" fmla="*/ 2 w 7"/>
                  <a:gd name="T1" fmla="*/ 5 h 22"/>
                  <a:gd name="T2" fmla="*/ 1 w 7"/>
                  <a:gd name="T3" fmla="*/ 5 h 22"/>
                  <a:gd name="T4" fmla="*/ 0 w 7"/>
                  <a:gd name="T5" fmla="*/ 0 h 22"/>
                  <a:gd name="T6" fmla="*/ 0 w 7"/>
                  <a:gd name="T7" fmla="*/ 0 h 22"/>
                  <a:gd name="T8" fmla="*/ 1 w 7"/>
                  <a:gd name="T9" fmla="*/ 0 h 22"/>
                  <a:gd name="T10" fmla="*/ 2 w 7"/>
                  <a:gd name="T11" fmla="*/ 5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22">
                    <a:moveTo>
                      <a:pt x="7" y="22"/>
                    </a:moveTo>
                    <a:lnTo>
                      <a:pt x="3" y="22"/>
                    </a:lnTo>
                    <a:lnTo>
                      <a:pt x="0" y="0"/>
                    </a:lnTo>
                    <a:lnTo>
                      <a:pt x="4" y="0"/>
                    </a:lnTo>
                    <a:lnTo>
                      <a:pt x="7"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467"/>
              <p:cNvSpPr>
                <a:spLocks/>
              </p:cNvSpPr>
              <p:nvPr/>
            </p:nvSpPr>
            <p:spPr bwMode="auto">
              <a:xfrm>
                <a:off x="3312" y="3089"/>
                <a:ext cx="4" cy="18"/>
              </a:xfrm>
              <a:custGeom>
                <a:avLst/>
                <a:gdLst>
                  <a:gd name="T0" fmla="*/ 4 w 12"/>
                  <a:gd name="T1" fmla="*/ 18 h 72"/>
                  <a:gd name="T2" fmla="*/ 3 w 12"/>
                  <a:gd name="T3" fmla="*/ 18 h 72"/>
                  <a:gd name="T4" fmla="*/ 0 w 12"/>
                  <a:gd name="T5" fmla="*/ 0 h 72"/>
                  <a:gd name="T6" fmla="*/ 0 w 12"/>
                  <a:gd name="T7" fmla="*/ 0 h 72"/>
                  <a:gd name="T8" fmla="*/ 1 w 12"/>
                  <a:gd name="T9" fmla="*/ 0 h 72"/>
                  <a:gd name="T10" fmla="*/ 4 w 12"/>
                  <a:gd name="T11" fmla="*/ 1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72">
                    <a:moveTo>
                      <a:pt x="12" y="72"/>
                    </a:moveTo>
                    <a:lnTo>
                      <a:pt x="8" y="72"/>
                    </a:lnTo>
                    <a:lnTo>
                      <a:pt x="0" y="0"/>
                    </a:lnTo>
                    <a:lnTo>
                      <a:pt x="4" y="0"/>
                    </a:lnTo>
                    <a:lnTo>
                      <a:pt x="12" y="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468"/>
              <p:cNvSpPr>
                <a:spLocks/>
              </p:cNvSpPr>
              <p:nvPr/>
            </p:nvSpPr>
            <p:spPr bwMode="auto">
              <a:xfrm>
                <a:off x="3314" y="3063"/>
                <a:ext cx="3" cy="5"/>
              </a:xfrm>
              <a:custGeom>
                <a:avLst/>
                <a:gdLst>
                  <a:gd name="T0" fmla="*/ 1 w 10"/>
                  <a:gd name="T1" fmla="*/ 5 h 17"/>
                  <a:gd name="T2" fmla="*/ 0 w 10"/>
                  <a:gd name="T3" fmla="*/ 4 h 17"/>
                  <a:gd name="T4" fmla="*/ 2 w 10"/>
                  <a:gd name="T5" fmla="*/ 0 h 17"/>
                  <a:gd name="T6" fmla="*/ 3 w 10"/>
                  <a:gd name="T7" fmla="*/ 0 h 17"/>
                  <a:gd name="T8" fmla="*/ 3 w 10"/>
                  <a:gd name="T9" fmla="*/ 1 h 17"/>
                  <a:gd name="T10" fmla="*/ 1 w 10"/>
                  <a:gd name="T11" fmla="*/ 5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7">
                    <a:moveTo>
                      <a:pt x="3" y="17"/>
                    </a:moveTo>
                    <a:lnTo>
                      <a:pt x="0" y="15"/>
                    </a:lnTo>
                    <a:lnTo>
                      <a:pt x="8" y="1"/>
                    </a:lnTo>
                    <a:lnTo>
                      <a:pt x="9" y="0"/>
                    </a:lnTo>
                    <a:lnTo>
                      <a:pt x="10" y="5"/>
                    </a:lnTo>
                    <a:lnTo>
                      <a:pt x="3"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469"/>
              <p:cNvSpPr>
                <a:spLocks/>
              </p:cNvSpPr>
              <p:nvPr/>
            </p:nvSpPr>
            <p:spPr bwMode="auto">
              <a:xfrm>
                <a:off x="3322" y="3048"/>
                <a:ext cx="4" cy="11"/>
              </a:xfrm>
              <a:custGeom>
                <a:avLst/>
                <a:gdLst>
                  <a:gd name="T0" fmla="*/ 1 w 12"/>
                  <a:gd name="T1" fmla="*/ 11 h 43"/>
                  <a:gd name="T2" fmla="*/ 0 w 12"/>
                  <a:gd name="T3" fmla="*/ 10 h 43"/>
                  <a:gd name="T4" fmla="*/ 3 w 12"/>
                  <a:gd name="T5" fmla="*/ 0 h 43"/>
                  <a:gd name="T6" fmla="*/ 3 w 12"/>
                  <a:gd name="T7" fmla="*/ 0 h 43"/>
                  <a:gd name="T8" fmla="*/ 4 w 12"/>
                  <a:gd name="T9" fmla="*/ 1 h 43"/>
                  <a:gd name="T10" fmla="*/ 1 w 12"/>
                  <a:gd name="T11" fmla="*/ 11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43">
                    <a:moveTo>
                      <a:pt x="3" y="43"/>
                    </a:moveTo>
                    <a:lnTo>
                      <a:pt x="0" y="41"/>
                    </a:lnTo>
                    <a:lnTo>
                      <a:pt x="8" y="1"/>
                    </a:lnTo>
                    <a:lnTo>
                      <a:pt x="9" y="0"/>
                    </a:lnTo>
                    <a:lnTo>
                      <a:pt x="12" y="2"/>
                    </a:lnTo>
                    <a:lnTo>
                      <a:pt x="3" y="4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470"/>
              <p:cNvSpPr>
                <a:spLocks/>
              </p:cNvSpPr>
              <p:nvPr/>
            </p:nvSpPr>
            <p:spPr bwMode="auto">
              <a:xfrm>
                <a:off x="3337" y="3025"/>
                <a:ext cx="7" cy="8"/>
              </a:xfrm>
              <a:custGeom>
                <a:avLst/>
                <a:gdLst>
                  <a:gd name="T0" fmla="*/ 1 w 19"/>
                  <a:gd name="T1" fmla="*/ 8 h 32"/>
                  <a:gd name="T2" fmla="*/ 0 w 19"/>
                  <a:gd name="T3" fmla="*/ 7 h 32"/>
                  <a:gd name="T4" fmla="*/ 6 w 19"/>
                  <a:gd name="T5" fmla="*/ 0 h 32"/>
                  <a:gd name="T6" fmla="*/ 6 w 19"/>
                  <a:gd name="T7" fmla="*/ 0 h 32"/>
                  <a:gd name="T8" fmla="*/ 7 w 19"/>
                  <a:gd name="T9" fmla="*/ 1 h 32"/>
                  <a:gd name="T10" fmla="*/ 1 w 19"/>
                  <a:gd name="T11" fmla="*/ 8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2">
                    <a:moveTo>
                      <a:pt x="3" y="32"/>
                    </a:moveTo>
                    <a:lnTo>
                      <a:pt x="0" y="29"/>
                    </a:lnTo>
                    <a:lnTo>
                      <a:pt x="16" y="0"/>
                    </a:lnTo>
                    <a:lnTo>
                      <a:pt x="19" y="2"/>
                    </a:lnTo>
                    <a:lnTo>
                      <a:pt x="3" y="3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471"/>
              <p:cNvSpPr>
                <a:spLocks/>
              </p:cNvSpPr>
              <p:nvPr/>
            </p:nvSpPr>
            <p:spPr bwMode="auto">
              <a:xfrm>
                <a:off x="3349" y="3024"/>
                <a:ext cx="41" cy="19"/>
              </a:xfrm>
              <a:custGeom>
                <a:avLst/>
                <a:gdLst>
                  <a:gd name="T0" fmla="*/ 0 w 125"/>
                  <a:gd name="T1" fmla="*/ 1 h 77"/>
                  <a:gd name="T2" fmla="*/ 0 w 125"/>
                  <a:gd name="T3" fmla="*/ 0 h 77"/>
                  <a:gd name="T4" fmla="*/ 41 w 125"/>
                  <a:gd name="T5" fmla="*/ 18 h 77"/>
                  <a:gd name="T6" fmla="*/ 41 w 125"/>
                  <a:gd name="T7" fmla="*/ 18 h 77"/>
                  <a:gd name="T8" fmla="*/ 40 w 125"/>
                  <a:gd name="T9" fmla="*/ 19 h 77"/>
                  <a:gd name="T10" fmla="*/ 0 w 125"/>
                  <a:gd name="T11" fmla="*/ 1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5" h="77">
                    <a:moveTo>
                      <a:pt x="0" y="4"/>
                    </a:moveTo>
                    <a:lnTo>
                      <a:pt x="1" y="0"/>
                    </a:lnTo>
                    <a:lnTo>
                      <a:pt x="125" y="73"/>
                    </a:lnTo>
                    <a:lnTo>
                      <a:pt x="123" y="77"/>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472"/>
              <p:cNvSpPr>
                <a:spLocks/>
              </p:cNvSpPr>
              <p:nvPr/>
            </p:nvSpPr>
            <p:spPr bwMode="auto">
              <a:xfrm>
                <a:off x="3390" y="3042"/>
                <a:ext cx="9" cy="9"/>
              </a:xfrm>
              <a:custGeom>
                <a:avLst/>
                <a:gdLst>
                  <a:gd name="T0" fmla="*/ 0 w 27"/>
                  <a:gd name="T1" fmla="*/ 1 h 36"/>
                  <a:gd name="T2" fmla="*/ 1 w 27"/>
                  <a:gd name="T3" fmla="*/ 0 h 36"/>
                  <a:gd name="T4" fmla="*/ 9 w 27"/>
                  <a:gd name="T5" fmla="*/ 8 h 36"/>
                  <a:gd name="T6" fmla="*/ 9 w 27"/>
                  <a:gd name="T7" fmla="*/ 9 h 36"/>
                  <a:gd name="T8" fmla="*/ 8 w 27"/>
                  <a:gd name="T9" fmla="*/ 9 h 36"/>
                  <a:gd name="T10" fmla="*/ 0 w 27"/>
                  <a:gd name="T11" fmla="*/ 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36">
                    <a:moveTo>
                      <a:pt x="0" y="4"/>
                    </a:moveTo>
                    <a:lnTo>
                      <a:pt x="2" y="0"/>
                    </a:lnTo>
                    <a:lnTo>
                      <a:pt x="26" y="33"/>
                    </a:lnTo>
                    <a:lnTo>
                      <a:pt x="27" y="34"/>
                    </a:lnTo>
                    <a:lnTo>
                      <a:pt x="24" y="36"/>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473"/>
              <p:cNvSpPr>
                <a:spLocks/>
              </p:cNvSpPr>
              <p:nvPr/>
            </p:nvSpPr>
            <p:spPr bwMode="auto">
              <a:xfrm>
                <a:off x="3399" y="3055"/>
                <a:ext cx="5" cy="11"/>
              </a:xfrm>
              <a:custGeom>
                <a:avLst/>
                <a:gdLst>
                  <a:gd name="T0" fmla="*/ 0 w 15"/>
                  <a:gd name="T1" fmla="*/ 0 h 45"/>
                  <a:gd name="T2" fmla="*/ 1 w 15"/>
                  <a:gd name="T3" fmla="*/ 0 h 45"/>
                  <a:gd name="T4" fmla="*/ 5 w 15"/>
                  <a:gd name="T5" fmla="*/ 11 h 45"/>
                  <a:gd name="T6" fmla="*/ 5 w 15"/>
                  <a:gd name="T7" fmla="*/ 11 h 45"/>
                  <a:gd name="T8" fmla="*/ 3 w 15"/>
                  <a:gd name="T9" fmla="*/ 11 h 45"/>
                  <a:gd name="T10" fmla="*/ 0 w 15"/>
                  <a:gd name="T11" fmla="*/ 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45">
                    <a:moveTo>
                      <a:pt x="0" y="1"/>
                    </a:moveTo>
                    <a:lnTo>
                      <a:pt x="4" y="0"/>
                    </a:lnTo>
                    <a:lnTo>
                      <a:pt x="15" y="44"/>
                    </a:lnTo>
                    <a:lnTo>
                      <a:pt x="10" y="45"/>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474"/>
              <p:cNvSpPr>
                <a:spLocks/>
              </p:cNvSpPr>
              <p:nvPr/>
            </p:nvSpPr>
            <p:spPr bwMode="auto">
              <a:xfrm>
                <a:off x="3402" y="3066"/>
                <a:ext cx="3" cy="3"/>
              </a:xfrm>
              <a:custGeom>
                <a:avLst/>
                <a:gdLst>
                  <a:gd name="T0" fmla="*/ 0 w 7"/>
                  <a:gd name="T1" fmla="*/ 0 h 12"/>
                  <a:gd name="T2" fmla="*/ 2 w 7"/>
                  <a:gd name="T3" fmla="*/ 0 h 12"/>
                  <a:gd name="T4" fmla="*/ 3 w 7"/>
                  <a:gd name="T5" fmla="*/ 3 h 12"/>
                  <a:gd name="T6" fmla="*/ 3 w 7"/>
                  <a:gd name="T7" fmla="*/ 3 h 12"/>
                  <a:gd name="T8" fmla="*/ 1 w 7"/>
                  <a:gd name="T9" fmla="*/ 3 h 12"/>
                  <a:gd name="T10" fmla="*/ 0 w 7"/>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2">
                    <a:moveTo>
                      <a:pt x="0" y="1"/>
                    </a:moveTo>
                    <a:lnTo>
                      <a:pt x="5" y="0"/>
                    </a:lnTo>
                    <a:lnTo>
                      <a:pt x="7" y="10"/>
                    </a:lnTo>
                    <a:lnTo>
                      <a:pt x="3" y="12"/>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475"/>
              <p:cNvSpPr>
                <a:spLocks/>
              </p:cNvSpPr>
              <p:nvPr/>
            </p:nvSpPr>
            <p:spPr bwMode="auto">
              <a:xfrm>
                <a:off x="3403" y="3069"/>
                <a:ext cx="3" cy="8"/>
              </a:xfrm>
              <a:custGeom>
                <a:avLst/>
                <a:gdLst>
                  <a:gd name="T0" fmla="*/ 0 w 9"/>
                  <a:gd name="T1" fmla="*/ 1 h 32"/>
                  <a:gd name="T2" fmla="*/ 1 w 9"/>
                  <a:gd name="T3" fmla="*/ 0 h 32"/>
                  <a:gd name="T4" fmla="*/ 3 w 9"/>
                  <a:gd name="T5" fmla="*/ 8 h 32"/>
                  <a:gd name="T6" fmla="*/ 3 w 9"/>
                  <a:gd name="T7" fmla="*/ 8 h 32"/>
                  <a:gd name="T8" fmla="*/ 2 w 9"/>
                  <a:gd name="T9" fmla="*/ 8 h 32"/>
                  <a:gd name="T10" fmla="*/ 0 w 9"/>
                  <a:gd name="T11" fmla="*/ 1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32">
                    <a:moveTo>
                      <a:pt x="0" y="2"/>
                    </a:moveTo>
                    <a:lnTo>
                      <a:pt x="4" y="0"/>
                    </a:lnTo>
                    <a:lnTo>
                      <a:pt x="9" y="32"/>
                    </a:lnTo>
                    <a:lnTo>
                      <a:pt x="5" y="32"/>
                    </a:lnTo>
                    <a:lnTo>
                      <a:pt x="0" y="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476"/>
              <p:cNvSpPr>
                <a:spLocks/>
              </p:cNvSpPr>
              <p:nvPr/>
            </p:nvSpPr>
            <p:spPr bwMode="auto">
              <a:xfrm>
                <a:off x="3405" y="3087"/>
                <a:ext cx="18" cy="96"/>
              </a:xfrm>
              <a:custGeom>
                <a:avLst/>
                <a:gdLst>
                  <a:gd name="T0" fmla="*/ 0 w 53"/>
                  <a:gd name="T1" fmla="*/ 0 h 382"/>
                  <a:gd name="T2" fmla="*/ 1 w 53"/>
                  <a:gd name="T3" fmla="*/ 0 h 382"/>
                  <a:gd name="T4" fmla="*/ 18 w 53"/>
                  <a:gd name="T5" fmla="*/ 96 h 382"/>
                  <a:gd name="T6" fmla="*/ 18 w 53"/>
                  <a:gd name="T7" fmla="*/ 96 h 382"/>
                  <a:gd name="T8" fmla="*/ 17 w 53"/>
                  <a:gd name="T9" fmla="*/ 96 h 382"/>
                  <a:gd name="T10" fmla="*/ 0 w 53"/>
                  <a:gd name="T11" fmla="*/ 0 h 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382">
                    <a:moveTo>
                      <a:pt x="0" y="0"/>
                    </a:moveTo>
                    <a:lnTo>
                      <a:pt x="4" y="0"/>
                    </a:lnTo>
                    <a:lnTo>
                      <a:pt x="53" y="382"/>
                    </a:lnTo>
                    <a:lnTo>
                      <a:pt x="49" y="38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477"/>
              <p:cNvSpPr>
                <a:spLocks/>
              </p:cNvSpPr>
              <p:nvPr/>
            </p:nvSpPr>
            <p:spPr bwMode="auto">
              <a:xfrm>
                <a:off x="3425" y="3209"/>
                <a:ext cx="3" cy="9"/>
              </a:xfrm>
              <a:custGeom>
                <a:avLst/>
                <a:gdLst>
                  <a:gd name="T0" fmla="*/ 0 w 7"/>
                  <a:gd name="T1" fmla="*/ 0 h 34"/>
                  <a:gd name="T2" fmla="*/ 2 w 7"/>
                  <a:gd name="T3" fmla="*/ 0 h 34"/>
                  <a:gd name="T4" fmla="*/ 3 w 7"/>
                  <a:gd name="T5" fmla="*/ 9 h 34"/>
                  <a:gd name="T6" fmla="*/ 3 w 7"/>
                  <a:gd name="T7" fmla="*/ 9 h 34"/>
                  <a:gd name="T8" fmla="*/ 1 w 7"/>
                  <a:gd name="T9" fmla="*/ 9 h 34"/>
                  <a:gd name="T10" fmla="*/ 0 w 7"/>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34">
                    <a:moveTo>
                      <a:pt x="0" y="0"/>
                    </a:moveTo>
                    <a:lnTo>
                      <a:pt x="4" y="0"/>
                    </a:lnTo>
                    <a:lnTo>
                      <a:pt x="7" y="33"/>
                    </a:lnTo>
                    <a:lnTo>
                      <a:pt x="7" y="34"/>
                    </a:lnTo>
                    <a:lnTo>
                      <a:pt x="2" y="3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478"/>
              <p:cNvSpPr>
                <a:spLocks/>
              </p:cNvSpPr>
              <p:nvPr/>
            </p:nvSpPr>
            <p:spPr bwMode="auto">
              <a:xfrm>
                <a:off x="3423" y="3218"/>
                <a:ext cx="5" cy="9"/>
              </a:xfrm>
              <a:custGeom>
                <a:avLst/>
                <a:gdLst>
                  <a:gd name="T0" fmla="*/ 3 w 14"/>
                  <a:gd name="T1" fmla="*/ 0 h 39"/>
                  <a:gd name="T2" fmla="*/ 5 w 14"/>
                  <a:gd name="T3" fmla="*/ 0 h 39"/>
                  <a:gd name="T4" fmla="*/ 1 w 14"/>
                  <a:gd name="T5" fmla="*/ 9 h 39"/>
                  <a:gd name="T6" fmla="*/ 1 w 14"/>
                  <a:gd name="T7" fmla="*/ 9 h 39"/>
                  <a:gd name="T8" fmla="*/ 0 w 14"/>
                  <a:gd name="T9" fmla="*/ 8 h 39"/>
                  <a:gd name="T10" fmla="*/ 3 w 14"/>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39">
                    <a:moveTo>
                      <a:pt x="9" y="0"/>
                    </a:moveTo>
                    <a:lnTo>
                      <a:pt x="14" y="1"/>
                    </a:lnTo>
                    <a:lnTo>
                      <a:pt x="3" y="39"/>
                    </a:lnTo>
                    <a:lnTo>
                      <a:pt x="0" y="36"/>
                    </a:lnTo>
                    <a:lnTo>
                      <a:pt x="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479"/>
              <p:cNvSpPr>
                <a:spLocks/>
              </p:cNvSpPr>
              <p:nvPr/>
            </p:nvSpPr>
            <p:spPr bwMode="auto">
              <a:xfrm>
                <a:off x="3410" y="3230"/>
                <a:ext cx="10" cy="9"/>
              </a:xfrm>
              <a:custGeom>
                <a:avLst/>
                <a:gdLst>
                  <a:gd name="T0" fmla="*/ 9 w 30"/>
                  <a:gd name="T1" fmla="*/ 0 h 34"/>
                  <a:gd name="T2" fmla="*/ 10 w 30"/>
                  <a:gd name="T3" fmla="*/ 1 h 34"/>
                  <a:gd name="T4" fmla="*/ 1 w 30"/>
                  <a:gd name="T5" fmla="*/ 9 h 34"/>
                  <a:gd name="T6" fmla="*/ 0 w 30"/>
                  <a:gd name="T7" fmla="*/ 9 h 34"/>
                  <a:gd name="T8" fmla="*/ 0 w 30"/>
                  <a:gd name="T9" fmla="*/ 8 h 34"/>
                  <a:gd name="T10" fmla="*/ 9 w 30"/>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4">
                    <a:moveTo>
                      <a:pt x="27" y="0"/>
                    </a:moveTo>
                    <a:lnTo>
                      <a:pt x="30" y="2"/>
                    </a:lnTo>
                    <a:lnTo>
                      <a:pt x="4" y="34"/>
                    </a:lnTo>
                    <a:lnTo>
                      <a:pt x="0" y="33"/>
                    </a:lnTo>
                    <a:lnTo>
                      <a:pt x="1" y="32"/>
                    </a:lnTo>
                    <a:lnTo>
                      <a:pt x="2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480"/>
              <p:cNvSpPr>
                <a:spLocks/>
              </p:cNvSpPr>
              <p:nvPr/>
            </p:nvSpPr>
            <p:spPr bwMode="auto">
              <a:xfrm>
                <a:off x="3408" y="3239"/>
                <a:ext cx="4" cy="14"/>
              </a:xfrm>
              <a:custGeom>
                <a:avLst/>
                <a:gdLst>
                  <a:gd name="T0" fmla="*/ 3 w 11"/>
                  <a:gd name="T1" fmla="*/ 0 h 56"/>
                  <a:gd name="T2" fmla="*/ 4 w 11"/>
                  <a:gd name="T3" fmla="*/ 0 h 56"/>
                  <a:gd name="T4" fmla="*/ 1 w 11"/>
                  <a:gd name="T5" fmla="*/ 14 h 56"/>
                  <a:gd name="T6" fmla="*/ 0 w 11"/>
                  <a:gd name="T7" fmla="*/ 14 h 56"/>
                  <a:gd name="T8" fmla="*/ 0 w 11"/>
                  <a:gd name="T9" fmla="*/ 14 h 56"/>
                  <a:gd name="T10" fmla="*/ 3 w 11"/>
                  <a:gd name="T11" fmla="*/ 0 h 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56">
                    <a:moveTo>
                      <a:pt x="7" y="0"/>
                    </a:moveTo>
                    <a:lnTo>
                      <a:pt x="11" y="1"/>
                    </a:lnTo>
                    <a:lnTo>
                      <a:pt x="4" y="56"/>
                    </a:lnTo>
                    <a:lnTo>
                      <a:pt x="0" y="56"/>
                    </a:lnTo>
                    <a:lnTo>
                      <a:pt x="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481"/>
              <p:cNvSpPr>
                <a:spLocks/>
              </p:cNvSpPr>
              <p:nvPr/>
            </p:nvSpPr>
            <p:spPr bwMode="auto">
              <a:xfrm>
                <a:off x="3408" y="3265"/>
                <a:ext cx="9" cy="28"/>
              </a:xfrm>
              <a:custGeom>
                <a:avLst/>
                <a:gdLst>
                  <a:gd name="T0" fmla="*/ 0 w 27"/>
                  <a:gd name="T1" fmla="*/ 0 h 110"/>
                  <a:gd name="T2" fmla="*/ 1 w 27"/>
                  <a:gd name="T3" fmla="*/ 0 h 110"/>
                  <a:gd name="T4" fmla="*/ 9 w 27"/>
                  <a:gd name="T5" fmla="*/ 28 h 110"/>
                  <a:gd name="T6" fmla="*/ 9 w 27"/>
                  <a:gd name="T7" fmla="*/ 28 h 110"/>
                  <a:gd name="T8" fmla="*/ 8 w 27"/>
                  <a:gd name="T9" fmla="*/ 28 h 110"/>
                  <a:gd name="T10" fmla="*/ 0 w 27"/>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110">
                    <a:moveTo>
                      <a:pt x="0" y="1"/>
                    </a:moveTo>
                    <a:lnTo>
                      <a:pt x="4" y="0"/>
                    </a:lnTo>
                    <a:lnTo>
                      <a:pt x="27" y="110"/>
                    </a:lnTo>
                    <a:lnTo>
                      <a:pt x="23" y="110"/>
                    </a:lnTo>
                    <a:lnTo>
                      <a:pt x="0" y="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482"/>
              <p:cNvSpPr>
                <a:spLocks/>
              </p:cNvSpPr>
              <p:nvPr/>
            </p:nvSpPr>
            <p:spPr bwMode="auto">
              <a:xfrm>
                <a:off x="3408" y="3346"/>
                <a:ext cx="7" cy="18"/>
              </a:xfrm>
              <a:custGeom>
                <a:avLst/>
                <a:gdLst>
                  <a:gd name="T0" fmla="*/ 6 w 19"/>
                  <a:gd name="T1" fmla="*/ 0 h 72"/>
                  <a:gd name="T2" fmla="*/ 7 w 19"/>
                  <a:gd name="T3" fmla="*/ 0 h 72"/>
                  <a:gd name="T4" fmla="*/ 1 w 19"/>
                  <a:gd name="T5" fmla="*/ 18 h 72"/>
                  <a:gd name="T6" fmla="*/ 0 w 19"/>
                  <a:gd name="T7" fmla="*/ 18 h 72"/>
                  <a:gd name="T8" fmla="*/ 0 w 19"/>
                  <a:gd name="T9" fmla="*/ 18 h 72"/>
                  <a:gd name="T10" fmla="*/ 6 w 19"/>
                  <a:gd name="T11" fmla="*/ 0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72">
                    <a:moveTo>
                      <a:pt x="15" y="0"/>
                    </a:moveTo>
                    <a:lnTo>
                      <a:pt x="19" y="1"/>
                    </a:lnTo>
                    <a:lnTo>
                      <a:pt x="4" y="72"/>
                    </a:lnTo>
                    <a:lnTo>
                      <a:pt x="0" y="72"/>
                    </a:lnTo>
                    <a:lnTo>
                      <a:pt x="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483"/>
              <p:cNvSpPr>
                <a:spLocks/>
              </p:cNvSpPr>
              <p:nvPr/>
            </p:nvSpPr>
            <p:spPr bwMode="auto">
              <a:xfrm>
                <a:off x="3387" y="3371"/>
                <a:ext cx="15" cy="3"/>
              </a:xfrm>
              <a:custGeom>
                <a:avLst/>
                <a:gdLst>
                  <a:gd name="T0" fmla="*/ 14 w 46"/>
                  <a:gd name="T1" fmla="*/ 0 h 12"/>
                  <a:gd name="T2" fmla="*/ 15 w 46"/>
                  <a:gd name="T3" fmla="*/ 1 h 12"/>
                  <a:gd name="T4" fmla="*/ 0 w 46"/>
                  <a:gd name="T5" fmla="*/ 3 h 12"/>
                  <a:gd name="T6" fmla="*/ 0 w 46"/>
                  <a:gd name="T7" fmla="*/ 3 h 12"/>
                  <a:gd name="T8" fmla="*/ 0 w 46"/>
                  <a:gd name="T9" fmla="*/ 2 h 12"/>
                  <a:gd name="T10" fmla="*/ 14 w 46"/>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12">
                    <a:moveTo>
                      <a:pt x="44" y="0"/>
                    </a:moveTo>
                    <a:lnTo>
                      <a:pt x="46" y="4"/>
                    </a:lnTo>
                    <a:lnTo>
                      <a:pt x="1" y="12"/>
                    </a:lnTo>
                    <a:lnTo>
                      <a:pt x="0" y="12"/>
                    </a:lnTo>
                    <a:lnTo>
                      <a:pt x="1" y="7"/>
                    </a:lnTo>
                    <a:lnTo>
                      <a:pt x="4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484"/>
              <p:cNvSpPr>
                <a:spLocks/>
              </p:cNvSpPr>
              <p:nvPr/>
            </p:nvSpPr>
            <p:spPr bwMode="auto">
              <a:xfrm>
                <a:off x="3369" y="3354"/>
                <a:ext cx="17" cy="19"/>
              </a:xfrm>
              <a:custGeom>
                <a:avLst/>
                <a:gdLst>
                  <a:gd name="T0" fmla="*/ 17 w 52"/>
                  <a:gd name="T1" fmla="*/ 18 h 74"/>
                  <a:gd name="T2" fmla="*/ 16 w 52"/>
                  <a:gd name="T3" fmla="*/ 19 h 74"/>
                  <a:gd name="T4" fmla="*/ 0 w 52"/>
                  <a:gd name="T5" fmla="*/ 1 h 74"/>
                  <a:gd name="T6" fmla="*/ 0 w 52"/>
                  <a:gd name="T7" fmla="*/ 1 h 74"/>
                  <a:gd name="T8" fmla="*/ 1 w 52"/>
                  <a:gd name="T9" fmla="*/ 0 h 74"/>
                  <a:gd name="T10" fmla="*/ 17 w 52"/>
                  <a:gd name="T11" fmla="*/ 18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74">
                    <a:moveTo>
                      <a:pt x="52" y="72"/>
                    </a:moveTo>
                    <a:lnTo>
                      <a:pt x="50" y="74"/>
                    </a:lnTo>
                    <a:lnTo>
                      <a:pt x="1" y="3"/>
                    </a:lnTo>
                    <a:lnTo>
                      <a:pt x="0" y="3"/>
                    </a:lnTo>
                    <a:lnTo>
                      <a:pt x="4" y="0"/>
                    </a:lnTo>
                    <a:lnTo>
                      <a:pt x="52" y="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407339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2"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 fill="hold"/>
                                        <p:tgtEl>
                                          <p:spTgt spid="43"/>
                                        </p:tgtEl>
                                        <p:attrNameLst>
                                          <p:attrName>ppt_x</p:attrName>
                                        </p:attrNameLst>
                                      </p:cBhvr>
                                      <p:tavLst>
                                        <p:tav tm="0">
                                          <p:val>
                                            <p:strVal val="1+#ppt_w/2"/>
                                          </p:val>
                                        </p:tav>
                                        <p:tav tm="100000">
                                          <p:val>
                                            <p:strVal val="#ppt_x"/>
                                          </p:val>
                                        </p:tav>
                                      </p:tavLst>
                                    </p:anim>
                                    <p:anim calcmode="lin" valueType="num">
                                      <p:cBhvr additive="base">
                                        <p:cTn id="12" dur="1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1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1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4" dur="1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8"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1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8" dur="100" fill="hold"/>
                                        <p:tgtEl>
                                          <p:spTgt spid="4">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5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50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 calcmode="lin" valueType="num">
                                      <p:cBhvr additive="base">
                                        <p:cTn id="57" dur="1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58" dur="1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par>
                                <p:cTn id="59" presetID="2" presetClass="entr" presetSubtype="8" fill="hold" nodeType="with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 calcmode="lin" valueType="num">
                                      <p:cBhvr additive="base">
                                        <p:cTn id="61" dur="1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62" dur="100" fill="hold"/>
                                        <p:tgtEl>
                                          <p:spTgt spid="4">
                                            <p:txEl>
                                              <p:pRg st="5" end="5"/>
                                            </p:txEl>
                                          </p:spTgt>
                                        </p:tgtEl>
                                        <p:attrNameLst>
                                          <p:attrName>ppt_y</p:attrName>
                                        </p:attrNameLst>
                                      </p:cBhvr>
                                      <p:tavLst>
                                        <p:tav tm="0">
                                          <p:val>
                                            <p:strVal val="#ppt_y"/>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anim calcmode="lin" valueType="num">
                                      <p:cBhvr additive="base">
                                        <p:cTn id="71" dur="1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72" dur="1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par>
                                <p:cTn id="73" presetID="2" presetClass="entr" presetSubtype="8"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 calcmode="lin" valueType="num">
                                      <p:cBhvr additive="base">
                                        <p:cTn id="75" dur="1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76" dur="100" fill="hold"/>
                                        <p:tgtEl>
                                          <p:spTgt spid="4">
                                            <p:txEl>
                                              <p:pRg st="7" end="7"/>
                                            </p:txEl>
                                          </p:spTgt>
                                        </p:tgtEl>
                                        <p:attrNameLst>
                                          <p:attrName>ppt_y</p:attrName>
                                        </p:attrNameLst>
                                      </p:cBhvr>
                                      <p:tavLst>
                                        <p:tav tm="0">
                                          <p:val>
                                            <p:strVal val="#ppt_y"/>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4">
                                            <p:txEl>
                                              <p:pRg st="8" end="8"/>
                                            </p:txEl>
                                          </p:spTgt>
                                        </p:tgtEl>
                                        <p:attrNameLst>
                                          <p:attrName>style.visibility</p:attrName>
                                        </p:attrNameLst>
                                      </p:cBhvr>
                                      <p:to>
                                        <p:strVal val="visible"/>
                                      </p:to>
                                    </p:set>
                                    <p:anim calcmode="lin" valueType="num">
                                      <p:cBhvr additive="base">
                                        <p:cTn id="89" dur="1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90" dur="100" fill="hold"/>
                                        <p:tgtEl>
                                          <p:spTgt spid="4">
                                            <p:txEl>
                                              <p:pRg st="8" end="8"/>
                                            </p:txEl>
                                          </p:spTgt>
                                        </p:tgtEl>
                                        <p:attrNameLst>
                                          <p:attrName>ppt_y</p:attrName>
                                        </p:attrNameLst>
                                      </p:cBhvr>
                                      <p:tavLst>
                                        <p:tav tm="0">
                                          <p:val>
                                            <p:strVal val="#ppt_y"/>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 calcmode="lin" valueType="num">
                                      <p:cBhvr additive="base">
                                        <p:cTn id="93" dur="100" fill="hold"/>
                                        <p:tgtEl>
                                          <p:spTgt spid="42"/>
                                        </p:tgtEl>
                                        <p:attrNameLst>
                                          <p:attrName>ppt_x</p:attrName>
                                        </p:attrNameLst>
                                      </p:cBhvr>
                                      <p:tavLst>
                                        <p:tav tm="0">
                                          <p:val>
                                            <p:strVal val="#ppt_x"/>
                                          </p:val>
                                        </p:tav>
                                        <p:tav tm="100000">
                                          <p:val>
                                            <p:strVal val="#ppt_x"/>
                                          </p:val>
                                        </p:tav>
                                      </p:tavLst>
                                    </p:anim>
                                    <p:anim calcmode="lin" valueType="num">
                                      <p:cBhvr additive="base">
                                        <p:cTn id="94" dur="1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Octal Number System</a:t>
            </a:r>
          </a:p>
        </p:txBody>
      </p:sp>
      <p:sp>
        <p:nvSpPr>
          <p:cNvPr id="6" name="Rectangle 3"/>
          <p:cNvSpPr txBox="1">
            <a:spLocks noChangeArrowheads="1"/>
          </p:cNvSpPr>
          <p:nvPr/>
        </p:nvSpPr>
        <p:spPr>
          <a:xfrm>
            <a:off x="431800" y="1089025"/>
            <a:ext cx="8280400" cy="40449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Base = 8 </a:t>
            </a:r>
          </a:p>
          <a:p>
            <a:pPr lvl="1"/>
            <a:r>
              <a:rPr lang="en-US" sz="2000" dirty="0" smtClean="0">
                <a:sym typeface="Wingdings" panose="05000000000000000000" pitchFamily="2" charset="2"/>
              </a:rPr>
              <a:t>8 digits { 0, 1, 2, 3, 4, 5, 6, 7 }</a:t>
            </a:r>
          </a:p>
          <a:p>
            <a:r>
              <a:rPr lang="en-US" sz="2400" dirty="0" smtClean="0">
                <a:sym typeface="Wingdings" panose="05000000000000000000" pitchFamily="2" charset="2"/>
              </a:rPr>
              <a:t>Weights</a:t>
            </a:r>
          </a:p>
          <a:p>
            <a:pPr lvl="1"/>
            <a:r>
              <a:rPr lang="en-US" sz="2000" dirty="0" smtClean="0">
                <a:sym typeface="Wingdings" panose="05000000000000000000" pitchFamily="2" charset="2"/>
              </a:rPr>
              <a:t>Weight = (</a:t>
            </a:r>
            <a:r>
              <a:rPr lang="en-US" sz="2000" i="1" dirty="0" smtClean="0">
                <a:sym typeface="Wingdings" panose="05000000000000000000" pitchFamily="2" charset="2"/>
              </a:rPr>
              <a:t>Base) </a:t>
            </a:r>
            <a:r>
              <a:rPr lang="en-US" sz="2000" i="1" baseline="50000" dirty="0" smtClean="0">
                <a:sym typeface="Wingdings" panose="05000000000000000000" pitchFamily="2" charset="2"/>
              </a:rPr>
              <a:t>Position</a:t>
            </a:r>
            <a:endParaRPr lang="en-US" sz="2000" i="1" dirty="0" smtClean="0">
              <a:sym typeface="Wingdings" panose="05000000000000000000" pitchFamily="2" charset="2"/>
            </a:endParaRPr>
          </a:p>
          <a:p>
            <a:r>
              <a:rPr lang="en-US" sz="2400" dirty="0" smtClean="0">
                <a:sym typeface="Wingdings" panose="05000000000000000000" pitchFamily="2" charset="2"/>
              </a:rPr>
              <a:t>Magnitude</a:t>
            </a:r>
          </a:p>
          <a:p>
            <a:pPr lvl="1"/>
            <a:r>
              <a:rPr lang="en-US" sz="2000" dirty="0" smtClean="0">
                <a:sym typeface="Wingdings" panose="05000000000000000000" pitchFamily="2" charset="2"/>
              </a:rPr>
              <a:t>Sum of “</a:t>
            </a:r>
            <a:r>
              <a:rPr lang="en-US" sz="2000" i="1" dirty="0" smtClean="0">
                <a:sym typeface="Wingdings" panose="05000000000000000000" pitchFamily="2" charset="2"/>
              </a:rPr>
              <a:t>Digit</a:t>
            </a:r>
            <a:r>
              <a:rPr lang="en-US" sz="2000" dirty="0" smtClean="0">
                <a:sym typeface="Wingdings" panose="05000000000000000000" pitchFamily="2" charset="2"/>
              </a:rPr>
              <a:t> x </a:t>
            </a:r>
            <a:r>
              <a:rPr lang="en-US" sz="2000" i="1" dirty="0" smtClean="0">
                <a:sym typeface="Wingdings" panose="05000000000000000000" pitchFamily="2" charset="2"/>
              </a:rPr>
              <a:t>Weight</a:t>
            </a:r>
            <a:r>
              <a:rPr lang="en-US" sz="2000" dirty="0" smtClean="0">
                <a:sym typeface="Wingdings" panose="05000000000000000000" pitchFamily="2" charset="2"/>
              </a:rPr>
              <a:t>”</a:t>
            </a:r>
          </a:p>
          <a:p>
            <a:r>
              <a:rPr lang="en-US" sz="2400" dirty="0" smtClean="0">
                <a:sym typeface="Wingdings" panose="05000000000000000000" pitchFamily="2" charset="2"/>
              </a:rPr>
              <a:t>Formal Notation</a:t>
            </a:r>
            <a:endParaRPr lang="en-US" sz="2400" dirty="0" smtClean="0"/>
          </a:p>
        </p:txBody>
      </p:sp>
      <p:sp>
        <p:nvSpPr>
          <p:cNvPr id="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5"/>
          <p:cNvGrpSpPr>
            <a:grpSpLocks/>
          </p:cNvGrpSpPr>
          <p:nvPr/>
        </p:nvGrpSpPr>
        <p:grpSpPr bwMode="auto">
          <a:xfrm>
            <a:off x="5729288" y="2374900"/>
            <a:ext cx="3062287" cy="1233488"/>
            <a:chOff x="3609" y="1496"/>
            <a:chExt cx="1929" cy="777"/>
          </a:xfrm>
        </p:grpSpPr>
        <p:sp>
          <p:nvSpPr>
            <p:cNvPr id="10"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1"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2"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3" name="Oval 9"/>
            <p:cNvSpPr>
              <a:spLocks noChangeArrowheads="1"/>
            </p:cNvSpPr>
            <p:nvPr/>
          </p:nvSpPr>
          <p:spPr bwMode="auto">
            <a:xfrm>
              <a:off x="4695" y="1935"/>
              <a:ext cx="113" cy="114"/>
            </a:xfrm>
            <a:prstGeom prst="ellipse">
              <a:avLst/>
            </a:prstGeom>
            <a:solidFill>
              <a:schemeClr val="tx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4"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5" name="Rectangle 11"/>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6" name="Text Box 12"/>
            <p:cNvSpPr txBox="1">
              <a:spLocks noChangeArrowheads="1"/>
            </p:cNvSpPr>
            <p:nvPr/>
          </p:nvSpPr>
          <p:spPr bwMode="auto">
            <a:xfrm>
              <a:off x="401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7" name="Text Box 13"/>
            <p:cNvSpPr txBox="1">
              <a:spLocks noChangeArrowheads="1"/>
            </p:cNvSpPr>
            <p:nvPr/>
          </p:nvSpPr>
          <p:spPr bwMode="auto">
            <a:xfrm>
              <a:off x="4355"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0</a:t>
              </a:r>
            </a:p>
          </p:txBody>
        </p:sp>
        <p:sp>
          <p:nvSpPr>
            <p:cNvPr id="18" name="Text Box 14"/>
            <p:cNvSpPr txBox="1">
              <a:spLocks noChangeArrowheads="1"/>
            </p:cNvSpPr>
            <p:nvPr/>
          </p:nvSpPr>
          <p:spPr bwMode="auto">
            <a:xfrm>
              <a:off x="4922"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9" name="Text Box 15"/>
            <p:cNvSpPr txBox="1">
              <a:spLocks noChangeArrowheads="1"/>
            </p:cNvSpPr>
            <p:nvPr/>
          </p:nvSpPr>
          <p:spPr bwMode="auto">
            <a:xfrm>
              <a:off x="367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20" name="Text Box 16"/>
            <p:cNvSpPr txBox="1">
              <a:spLocks noChangeArrowheads="1"/>
            </p:cNvSpPr>
            <p:nvPr/>
          </p:nvSpPr>
          <p:spPr bwMode="auto">
            <a:xfrm>
              <a:off x="5261"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21" name="Text Box 17"/>
            <p:cNvSpPr txBox="1">
              <a:spLocks noChangeArrowheads="1"/>
            </p:cNvSpPr>
            <p:nvPr/>
          </p:nvSpPr>
          <p:spPr bwMode="auto">
            <a:xfrm>
              <a:off x="4014"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8</a:t>
              </a:r>
            </a:p>
          </p:txBody>
        </p:sp>
        <p:sp>
          <p:nvSpPr>
            <p:cNvPr id="22" name="Text Box 18"/>
            <p:cNvSpPr txBox="1">
              <a:spLocks noChangeArrowheads="1"/>
            </p:cNvSpPr>
            <p:nvPr/>
          </p:nvSpPr>
          <p:spPr bwMode="auto">
            <a:xfrm>
              <a:off x="4355"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a:t>
              </a:r>
            </a:p>
          </p:txBody>
        </p:sp>
        <p:sp>
          <p:nvSpPr>
            <p:cNvPr id="23" name="Text Box 19"/>
            <p:cNvSpPr txBox="1">
              <a:spLocks noChangeArrowheads="1"/>
            </p:cNvSpPr>
            <p:nvPr/>
          </p:nvSpPr>
          <p:spPr bwMode="auto">
            <a:xfrm>
              <a:off x="4922"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1/8</a:t>
              </a:r>
            </a:p>
          </p:txBody>
        </p:sp>
        <p:sp>
          <p:nvSpPr>
            <p:cNvPr id="24" name="Text Box 20"/>
            <p:cNvSpPr txBox="1">
              <a:spLocks noChangeArrowheads="1"/>
            </p:cNvSpPr>
            <p:nvPr/>
          </p:nvSpPr>
          <p:spPr bwMode="auto">
            <a:xfrm>
              <a:off x="3609" y="1496"/>
              <a:ext cx="3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64</a:t>
              </a:r>
            </a:p>
          </p:txBody>
        </p:sp>
        <p:sp>
          <p:nvSpPr>
            <p:cNvPr id="25" name="Text Box 21"/>
            <p:cNvSpPr txBox="1">
              <a:spLocks noChangeArrowheads="1"/>
            </p:cNvSpPr>
            <p:nvPr/>
          </p:nvSpPr>
          <p:spPr bwMode="auto">
            <a:xfrm>
              <a:off x="5197" y="1496"/>
              <a:ext cx="3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1/64</a:t>
              </a:r>
            </a:p>
          </p:txBody>
        </p:sp>
      </p:grpSp>
      <p:sp>
        <p:nvSpPr>
          <p:cNvPr id="26" name="Text Box 22"/>
          <p:cNvSpPr txBox="1">
            <a:spLocks noChangeArrowheads="1"/>
          </p:cNvSpPr>
          <p:nvPr/>
        </p:nvSpPr>
        <p:spPr bwMode="auto">
          <a:xfrm>
            <a:off x="58324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5</a:t>
            </a:r>
          </a:p>
        </p:txBody>
      </p:sp>
      <p:sp>
        <p:nvSpPr>
          <p:cNvPr id="27" name="Text Box 23"/>
          <p:cNvSpPr txBox="1">
            <a:spLocks noChangeArrowheads="1"/>
          </p:cNvSpPr>
          <p:nvPr/>
        </p:nvSpPr>
        <p:spPr bwMode="auto">
          <a:xfrm>
            <a:off x="637222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28" name="Text Box 24"/>
          <p:cNvSpPr txBox="1">
            <a:spLocks noChangeArrowheads="1"/>
          </p:cNvSpPr>
          <p:nvPr/>
        </p:nvSpPr>
        <p:spPr bwMode="auto">
          <a:xfrm>
            <a:off x="69119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2</a:t>
            </a:r>
          </a:p>
        </p:txBody>
      </p:sp>
      <p:sp>
        <p:nvSpPr>
          <p:cNvPr id="29" name="Text Box 25"/>
          <p:cNvSpPr txBox="1">
            <a:spLocks noChangeArrowheads="1"/>
          </p:cNvSpPr>
          <p:nvPr/>
        </p:nvSpPr>
        <p:spPr bwMode="auto">
          <a:xfrm>
            <a:off x="781208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7</a:t>
            </a:r>
          </a:p>
        </p:txBody>
      </p:sp>
      <p:sp>
        <p:nvSpPr>
          <p:cNvPr id="30" name="Text Box 26"/>
          <p:cNvSpPr txBox="1">
            <a:spLocks noChangeArrowheads="1"/>
          </p:cNvSpPr>
          <p:nvPr/>
        </p:nvSpPr>
        <p:spPr bwMode="auto">
          <a:xfrm>
            <a:off x="835183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4</a:t>
            </a:r>
          </a:p>
        </p:txBody>
      </p:sp>
      <p:sp>
        <p:nvSpPr>
          <p:cNvPr id="31" name="Text Box 27"/>
          <p:cNvSpPr txBox="1">
            <a:spLocks noChangeArrowheads="1"/>
          </p:cNvSpPr>
          <p:nvPr/>
        </p:nvSpPr>
        <p:spPr bwMode="auto">
          <a:xfrm>
            <a:off x="5472113" y="3789363"/>
            <a:ext cx="3600450"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000" b="1" u="none" dirty="0">
                <a:solidFill>
                  <a:schemeClr val="accent1"/>
                </a:solidFill>
                <a:latin typeface="Arial" panose="020B0604020202020204" pitchFamily="34" charset="0"/>
                <a:cs typeface="Arial" panose="020B0604020202020204" pitchFamily="34" charset="0"/>
              </a:rPr>
              <a:t>5 </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tx1"/>
                </a:solidFill>
                <a:latin typeface="Arial" panose="020B0604020202020204" pitchFamily="34" charset="0"/>
                <a:cs typeface="Arial" panose="020B0604020202020204" pitchFamily="34" charset="0"/>
              </a:rPr>
              <a:t>8</a:t>
            </a:r>
            <a:r>
              <a:rPr lang="en-US" sz="2000" b="1" i="0" u="none" baseline="50000" dirty="0">
                <a:solidFill>
                  <a:schemeClr val="accent2"/>
                </a:solidFill>
                <a:latin typeface="Arial" panose="020B0604020202020204" pitchFamily="34" charset="0"/>
                <a:cs typeface="Arial" panose="020B0604020202020204" pitchFamily="34" charset="0"/>
              </a:rPr>
              <a:t>2</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accent1"/>
                </a:solidFill>
                <a:latin typeface="Arial" panose="020B0604020202020204" pitchFamily="34" charset="0"/>
                <a:cs typeface="Arial" panose="020B0604020202020204" pitchFamily="34" charset="0"/>
              </a:rPr>
              <a:t>1 </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tx1"/>
                </a:solidFill>
                <a:latin typeface="Arial" panose="020B0604020202020204" pitchFamily="34" charset="0"/>
                <a:cs typeface="Arial" panose="020B0604020202020204" pitchFamily="34" charset="0"/>
              </a:rPr>
              <a:t>8</a:t>
            </a:r>
            <a:r>
              <a:rPr lang="en-US" sz="2000" b="1" i="0" u="none" baseline="50000" dirty="0">
                <a:solidFill>
                  <a:schemeClr val="accent2"/>
                </a:solidFill>
                <a:latin typeface="Arial" panose="020B0604020202020204" pitchFamily="34" charset="0"/>
                <a:cs typeface="Arial" panose="020B0604020202020204" pitchFamily="34" charset="0"/>
              </a:rPr>
              <a:t>1</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accent1"/>
                </a:solidFill>
                <a:latin typeface="Arial" panose="020B0604020202020204" pitchFamily="34" charset="0"/>
                <a:cs typeface="Arial" panose="020B0604020202020204" pitchFamily="34" charset="0"/>
              </a:rPr>
              <a:t>2 </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tx1"/>
                </a:solidFill>
                <a:latin typeface="Arial" panose="020B0604020202020204" pitchFamily="34" charset="0"/>
                <a:cs typeface="Arial" panose="020B0604020202020204" pitchFamily="34" charset="0"/>
              </a:rPr>
              <a:t>8</a:t>
            </a:r>
            <a:r>
              <a:rPr lang="en-US" sz="2000" b="1" i="0" u="none" baseline="50000" dirty="0">
                <a:solidFill>
                  <a:schemeClr val="accent2"/>
                </a:solidFill>
                <a:latin typeface="Arial" panose="020B0604020202020204" pitchFamily="34" charset="0"/>
                <a:cs typeface="Arial" panose="020B0604020202020204" pitchFamily="34" charset="0"/>
              </a:rPr>
              <a:t>0</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accent1"/>
                </a:solidFill>
                <a:latin typeface="Arial" panose="020B0604020202020204" pitchFamily="34" charset="0"/>
                <a:cs typeface="Arial" panose="020B0604020202020204" pitchFamily="34" charset="0"/>
              </a:rPr>
              <a:t>7 </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tx1"/>
                </a:solidFill>
                <a:latin typeface="Arial" panose="020B0604020202020204" pitchFamily="34" charset="0"/>
                <a:cs typeface="Arial" panose="020B0604020202020204" pitchFamily="34" charset="0"/>
              </a:rPr>
              <a:t>8</a:t>
            </a:r>
            <a:r>
              <a:rPr lang="en-US" sz="2000" b="1" i="0" u="none" baseline="50000" dirty="0">
                <a:solidFill>
                  <a:schemeClr val="accent2"/>
                </a:solidFill>
                <a:latin typeface="Arial" panose="020B0604020202020204" pitchFamily="34" charset="0"/>
                <a:cs typeface="Arial" panose="020B0604020202020204" pitchFamily="34" charset="0"/>
              </a:rPr>
              <a:t>-1</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a:solidFill>
                  <a:schemeClr val="accent1"/>
                </a:solidFill>
                <a:latin typeface="Arial" panose="020B0604020202020204" pitchFamily="34" charset="0"/>
                <a:cs typeface="Arial" panose="020B0604020202020204" pitchFamily="34" charset="0"/>
              </a:rPr>
              <a:t>4 </a:t>
            </a:r>
            <a:r>
              <a:rPr lang="en-US" sz="2000" b="1" i="0" u="none" dirty="0">
                <a:solidFill>
                  <a:schemeClr val="tx1"/>
                </a:solidFill>
                <a:latin typeface="Arial" panose="020B0604020202020204" pitchFamily="34" charset="0"/>
                <a:cs typeface="Arial" panose="020B0604020202020204" pitchFamily="34" charset="0"/>
              </a:rPr>
              <a:t>*</a:t>
            </a:r>
            <a:r>
              <a:rPr lang="en-US" sz="2000" b="1" u="none" dirty="0" smtClean="0">
                <a:solidFill>
                  <a:schemeClr val="tx1"/>
                </a:solidFill>
                <a:latin typeface="Arial" panose="020B0604020202020204" pitchFamily="34" charset="0"/>
                <a:cs typeface="Arial" panose="020B0604020202020204" pitchFamily="34" charset="0"/>
              </a:rPr>
              <a:t>8</a:t>
            </a:r>
            <a:r>
              <a:rPr lang="en-US" sz="2000" b="1" i="0" u="none" baseline="50000" dirty="0" smtClean="0">
                <a:solidFill>
                  <a:schemeClr val="accent2"/>
                </a:solidFill>
                <a:latin typeface="Arial" panose="020B0604020202020204" pitchFamily="34" charset="0"/>
                <a:cs typeface="Arial" panose="020B0604020202020204" pitchFamily="34" charset="0"/>
              </a:rPr>
              <a:t>-2</a:t>
            </a:r>
            <a:endParaRPr lang="en-US" sz="2000" b="1" i="0" u="none" baseline="50000" dirty="0">
              <a:solidFill>
                <a:schemeClr val="accent2"/>
              </a:solidFill>
              <a:latin typeface="Arial" panose="020B0604020202020204" pitchFamily="34" charset="0"/>
              <a:cs typeface="Arial" panose="020B0604020202020204" pitchFamily="34" charset="0"/>
            </a:endParaRPr>
          </a:p>
          <a:p>
            <a:pPr>
              <a:lnSpc>
                <a:spcPct val="90000"/>
              </a:lnSpc>
              <a:spcBef>
                <a:spcPct val="50000"/>
              </a:spcBef>
              <a:buClr>
                <a:schemeClr val="bg1"/>
              </a:buClr>
              <a:buFont typeface="Arial" panose="020B0604020202020204" pitchFamily="34" charset="0"/>
              <a:buNone/>
            </a:pPr>
            <a:r>
              <a:rPr lang="en-US" sz="2400" b="1" i="0" u="none" dirty="0">
                <a:solidFill>
                  <a:schemeClr val="tx1"/>
                </a:solidFill>
                <a:latin typeface="Arial" panose="020B0604020202020204" pitchFamily="34" charset="0"/>
                <a:cs typeface="Arial" panose="020B0604020202020204" pitchFamily="34" charset="0"/>
              </a:rPr>
              <a:t>          =(330.9375)</a:t>
            </a:r>
            <a:r>
              <a:rPr lang="en-US" sz="2400" b="1" i="0" u="none" baseline="-25000" dirty="0">
                <a:solidFill>
                  <a:schemeClr val="accent2"/>
                </a:solidFill>
                <a:latin typeface="Arial" panose="020B0604020202020204" pitchFamily="34" charset="0"/>
                <a:cs typeface="Arial" panose="020B0604020202020204" pitchFamily="34" charset="0"/>
              </a:rPr>
              <a:t>10</a:t>
            </a:r>
            <a:endParaRPr lang="en-US" sz="2000" b="1" i="0" u="none" dirty="0">
              <a:solidFill>
                <a:schemeClr val="accent2"/>
              </a:solidFill>
              <a:latin typeface="Arial" panose="020B0604020202020204" pitchFamily="34" charset="0"/>
              <a:cs typeface="Arial" panose="020B0604020202020204" pitchFamily="34" charset="0"/>
            </a:endParaRPr>
          </a:p>
        </p:txBody>
      </p:sp>
      <p:sp>
        <p:nvSpPr>
          <p:cNvPr id="32" name="Text Box 28"/>
          <p:cNvSpPr txBox="1">
            <a:spLocks noChangeArrowheads="1"/>
          </p:cNvSpPr>
          <p:nvPr/>
        </p:nvSpPr>
        <p:spPr bwMode="auto">
          <a:xfrm>
            <a:off x="6551613" y="4868863"/>
            <a:ext cx="1979612"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400" b="1" i="0" u="none">
                <a:solidFill>
                  <a:schemeClr val="tx1"/>
                </a:solidFill>
                <a:latin typeface="Arial" panose="020B0604020202020204" pitchFamily="34" charset="0"/>
                <a:cs typeface="Arial" panose="020B0604020202020204" pitchFamily="34" charset="0"/>
              </a:rPr>
              <a:t>  (</a:t>
            </a:r>
            <a:r>
              <a:rPr lang="en-US" sz="2400" b="1" i="0" u="none">
                <a:solidFill>
                  <a:schemeClr val="accent1"/>
                </a:solidFill>
                <a:latin typeface="Arial" panose="020B0604020202020204" pitchFamily="34" charset="0"/>
                <a:cs typeface="Arial" panose="020B0604020202020204" pitchFamily="34" charset="0"/>
              </a:rPr>
              <a:t>512</a:t>
            </a:r>
            <a:r>
              <a:rPr lang="en-US" sz="2400" b="1" i="0" u="none">
                <a:solidFill>
                  <a:schemeClr val="tx1"/>
                </a:solidFill>
                <a:latin typeface="Arial" panose="020B0604020202020204" pitchFamily="34" charset="0"/>
                <a:cs typeface="Arial" panose="020B0604020202020204" pitchFamily="34" charset="0"/>
              </a:rPr>
              <a:t>.</a:t>
            </a:r>
            <a:r>
              <a:rPr lang="en-US" sz="2400" b="1" i="0" u="none">
                <a:solidFill>
                  <a:schemeClr val="accent1"/>
                </a:solidFill>
                <a:latin typeface="Arial" panose="020B0604020202020204" pitchFamily="34" charset="0"/>
                <a:cs typeface="Arial" panose="020B0604020202020204" pitchFamily="34" charset="0"/>
              </a:rPr>
              <a:t>74</a:t>
            </a:r>
            <a:r>
              <a:rPr lang="en-US" sz="2400" b="1" i="0" u="none">
                <a:solidFill>
                  <a:schemeClr val="tx1"/>
                </a:solidFill>
                <a:latin typeface="Arial" panose="020B0604020202020204" pitchFamily="34" charset="0"/>
                <a:cs typeface="Arial" panose="020B0604020202020204" pitchFamily="34" charset="0"/>
              </a:rPr>
              <a:t>)</a:t>
            </a:r>
            <a:r>
              <a:rPr lang="en-US" sz="2400" b="1" i="0" u="none" baseline="-25000">
                <a:solidFill>
                  <a:schemeClr val="accent2"/>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72315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1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1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1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1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 calcmode="lin" valueType="num">
                                      <p:cBhvr additive="base">
                                        <p:cTn id="55" dur="1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6">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 calcmode="lin" valueType="num">
                                      <p:cBhvr additive="base">
                                        <p:cTn id="65" dur="1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6">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100" fill="hold"/>
                                        <p:tgtEl>
                                          <p:spTgt spid="32"/>
                                        </p:tgtEl>
                                        <p:attrNameLst>
                                          <p:attrName>ppt_x</p:attrName>
                                        </p:attrNameLst>
                                      </p:cBhvr>
                                      <p:tavLst>
                                        <p:tav tm="0">
                                          <p:val>
                                            <p:strVal val="#ppt_x"/>
                                          </p:val>
                                        </p:tav>
                                        <p:tav tm="100000">
                                          <p:val>
                                            <p:strVal val="#ppt_x"/>
                                          </p:val>
                                        </p:tav>
                                      </p:tavLst>
                                    </p:anim>
                                    <p:anim calcmode="lin" valueType="num">
                                      <p:cBhvr additive="base">
                                        <p:cTn id="70" dur="100" fill="hold"/>
                                        <p:tgtEl>
                                          <p:spTgt spid="32"/>
                                        </p:tgtEl>
                                        <p:attrNameLst>
                                          <p:attrName>ppt_y</p:attrName>
                                        </p:attrNameLst>
                                      </p:cBhvr>
                                      <p:tavLst>
                                        <p:tav tm="0">
                                          <p:val>
                                            <p:strVal val="1+#ppt_h/2"/>
                                          </p:val>
                                        </p:tav>
                                        <p:tav tm="100000">
                                          <p:val>
                                            <p:strVal val="#ppt_y"/>
                                          </p:val>
                                        </p:tav>
                                      </p:tavLst>
                                    </p:anim>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fr-FR" sz="3200" b="1" dirty="0" err="1"/>
              <a:t>Binary</a:t>
            </a:r>
            <a:r>
              <a:rPr lang="fr-FR" sz="3200" b="1" dirty="0"/>
              <a:t> </a:t>
            </a:r>
            <a:r>
              <a:rPr lang="fr-FR" sz="3200" b="1" dirty="0" err="1"/>
              <a:t>Number</a:t>
            </a:r>
            <a:r>
              <a:rPr lang="fr-FR" sz="3200" b="1" dirty="0"/>
              <a:t> System</a:t>
            </a:r>
            <a:endParaRPr lang="en-US" sz="3200" b="1" dirty="0"/>
          </a:p>
        </p:txBody>
      </p:sp>
      <p:sp>
        <p:nvSpPr>
          <p:cNvPr id="7" name="Rectangle 3"/>
          <p:cNvSpPr txBox="1">
            <a:spLocks noChangeArrowheads="1"/>
          </p:cNvSpPr>
          <p:nvPr/>
        </p:nvSpPr>
        <p:spPr>
          <a:xfrm>
            <a:off x="431800" y="1089025"/>
            <a:ext cx="8280400" cy="54213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Base = 2 </a:t>
            </a:r>
          </a:p>
          <a:p>
            <a:pPr lvl="1"/>
            <a:r>
              <a:rPr lang="en-US" sz="2000" dirty="0" smtClean="0">
                <a:sym typeface="Wingdings" panose="05000000000000000000" pitchFamily="2" charset="2"/>
              </a:rPr>
              <a:t>2 digits { 0, 1 }, called </a:t>
            </a:r>
            <a:r>
              <a:rPr lang="en-US" sz="1800" i="1" dirty="0" smtClean="0">
                <a:solidFill>
                  <a:schemeClr val="accent1"/>
                </a:solidFill>
                <a:sym typeface="Wingdings" panose="05000000000000000000" pitchFamily="2" charset="2"/>
              </a:rPr>
              <a:t>b</a:t>
            </a:r>
            <a:r>
              <a:rPr lang="en-US" sz="2000" dirty="0" smtClean="0">
                <a:sym typeface="Wingdings" panose="05000000000000000000" pitchFamily="2" charset="2"/>
              </a:rPr>
              <a:t>inary dig</a:t>
            </a:r>
            <a:r>
              <a:rPr lang="en-US" sz="1800" i="1" dirty="0" smtClean="0">
                <a:solidFill>
                  <a:schemeClr val="accent1"/>
                </a:solidFill>
                <a:sym typeface="Wingdings" panose="05000000000000000000" pitchFamily="2" charset="2"/>
              </a:rPr>
              <a:t>its</a:t>
            </a:r>
            <a:r>
              <a:rPr lang="en-US" sz="2000" dirty="0" smtClean="0">
                <a:sym typeface="Wingdings" panose="05000000000000000000" pitchFamily="2" charset="2"/>
              </a:rPr>
              <a:t> or “</a:t>
            </a:r>
            <a:r>
              <a:rPr lang="en-US" sz="2000" i="1" dirty="0" smtClean="0">
                <a:solidFill>
                  <a:schemeClr val="accent1"/>
                </a:solidFill>
                <a:sym typeface="Wingdings" panose="05000000000000000000" pitchFamily="2" charset="2"/>
              </a:rPr>
              <a:t>bits</a:t>
            </a:r>
            <a:r>
              <a:rPr lang="en-US" sz="2000" dirty="0" smtClean="0">
                <a:sym typeface="Wingdings" panose="05000000000000000000" pitchFamily="2" charset="2"/>
              </a:rPr>
              <a:t>”</a:t>
            </a:r>
          </a:p>
          <a:p>
            <a:r>
              <a:rPr lang="en-US" sz="2400" dirty="0" smtClean="0">
                <a:sym typeface="Wingdings" panose="05000000000000000000" pitchFamily="2" charset="2"/>
              </a:rPr>
              <a:t>Weights</a:t>
            </a:r>
          </a:p>
          <a:p>
            <a:pPr lvl="1"/>
            <a:r>
              <a:rPr lang="en-US" sz="2000" dirty="0" smtClean="0">
                <a:sym typeface="Wingdings" panose="05000000000000000000" pitchFamily="2" charset="2"/>
              </a:rPr>
              <a:t>Weight = (</a:t>
            </a:r>
            <a:r>
              <a:rPr lang="en-US" sz="2000" i="1" dirty="0" smtClean="0">
                <a:sym typeface="Wingdings" panose="05000000000000000000" pitchFamily="2" charset="2"/>
              </a:rPr>
              <a:t>Base) </a:t>
            </a:r>
            <a:r>
              <a:rPr lang="en-US" sz="2000" i="1" baseline="50000" dirty="0" smtClean="0">
                <a:sym typeface="Wingdings" panose="05000000000000000000" pitchFamily="2" charset="2"/>
              </a:rPr>
              <a:t>Position</a:t>
            </a:r>
            <a:endParaRPr lang="en-US" sz="2000" i="1" dirty="0" smtClean="0">
              <a:sym typeface="Wingdings" panose="05000000000000000000" pitchFamily="2" charset="2"/>
            </a:endParaRPr>
          </a:p>
          <a:p>
            <a:r>
              <a:rPr lang="en-US" sz="2400" dirty="0" smtClean="0">
                <a:sym typeface="Wingdings" panose="05000000000000000000" pitchFamily="2" charset="2"/>
              </a:rPr>
              <a:t>Magnitude</a:t>
            </a:r>
          </a:p>
          <a:p>
            <a:pPr lvl="1"/>
            <a:r>
              <a:rPr lang="en-US" sz="2000" dirty="0" smtClean="0">
                <a:sym typeface="Wingdings" panose="05000000000000000000" pitchFamily="2" charset="2"/>
              </a:rPr>
              <a:t>Sum of “</a:t>
            </a:r>
            <a:r>
              <a:rPr lang="en-US" sz="2000" i="1" dirty="0" smtClean="0">
                <a:sym typeface="Wingdings" panose="05000000000000000000" pitchFamily="2" charset="2"/>
              </a:rPr>
              <a:t>Bit</a:t>
            </a:r>
            <a:r>
              <a:rPr lang="en-US" sz="2000" dirty="0" smtClean="0">
                <a:sym typeface="Wingdings" panose="05000000000000000000" pitchFamily="2" charset="2"/>
              </a:rPr>
              <a:t> x </a:t>
            </a:r>
            <a:r>
              <a:rPr lang="en-US" sz="2000" i="1" dirty="0" smtClean="0">
                <a:sym typeface="Wingdings" panose="05000000000000000000" pitchFamily="2" charset="2"/>
              </a:rPr>
              <a:t>Weight</a:t>
            </a:r>
            <a:r>
              <a:rPr lang="en-US" sz="2000" dirty="0" smtClean="0">
                <a:sym typeface="Wingdings" panose="05000000000000000000" pitchFamily="2" charset="2"/>
              </a:rPr>
              <a:t>”</a:t>
            </a:r>
          </a:p>
          <a:p>
            <a:r>
              <a:rPr lang="en-US" sz="2400" dirty="0" smtClean="0">
                <a:sym typeface="Wingdings" panose="05000000000000000000" pitchFamily="2" charset="2"/>
              </a:rPr>
              <a:t>Formal Notation</a:t>
            </a:r>
          </a:p>
          <a:p>
            <a:r>
              <a:rPr lang="en-US" sz="2400" dirty="0" smtClean="0">
                <a:sym typeface="Wingdings" panose="05000000000000000000" pitchFamily="2" charset="2"/>
              </a:rPr>
              <a:t>Groups of bits       </a:t>
            </a:r>
            <a:r>
              <a:rPr lang="en-US" sz="1800" dirty="0" smtClean="0"/>
              <a:t>4 bits = </a:t>
            </a:r>
            <a:r>
              <a:rPr lang="en-US" sz="1800" i="1" dirty="0" smtClean="0"/>
              <a:t>Nibble</a:t>
            </a:r>
          </a:p>
          <a:p>
            <a:pPr>
              <a:buFont typeface="Wingdings 2" panose="05020102010507070707" pitchFamily="18" charset="2"/>
              <a:buNone/>
            </a:pPr>
            <a:r>
              <a:rPr lang="en-US" sz="2800" dirty="0" smtClean="0"/>
              <a:t>                                </a:t>
            </a:r>
            <a:r>
              <a:rPr lang="en-US" sz="1800" dirty="0" smtClean="0"/>
              <a:t>8 bits = </a:t>
            </a:r>
            <a:r>
              <a:rPr lang="en-US" sz="1800" i="1" dirty="0" smtClean="0"/>
              <a:t>Byte</a:t>
            </a:r>
          </a:p>
        </p:txBody>
      </p:sp>
      <p:sp>
        <p:nvSpPr>
          <p:cNvPr id="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5"/>
          <p:cNvGrpSpPr>
            <a:grpSpLocks/>
          </p:cNvGrpSpPr>
          <p:nvPr/>
        </p:nvGrpSpPr>
        <p:grpSpPr bwMode="auto">
          <a:xfrm>
            <a:off x="5729288" y="2374900"/>
            <a:ext cx="3062287" cy="1233488"/>
            <a:chOff x="3609" y="1496"/>
            <a:chExt cx="1929" cy="777"/>
          </a:xfrm>
        </p:grpSpPr>
        <p:sp>
          <p:nvSpPr>
            <p:cNvPr id="10"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1"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2"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3" name="Oval 9"/>
            <p:cNvSpPr>
              <a:spLocks noChangeArrowheads="1"/>
            </p:cNvSpPr>
            <p:nvPr/>
          </p:nvSpPr>
          <p:spPr bwMode="auto">
            <a:xfrm>
              <a:off x="4695" y="1935"/>
              <a:ext cx="113" cy="114"/>
            </a:xfrm>
            <a:prstGeom prst="ellipse">
              <a:avLst/>
            </a:prstGeom>
            <a:solidFill>
              <a:schemeClr val="tx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4"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5" name="Rectangle 11"/>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16" name="Text Box 12"/>
            <p:cNvSpPr txBox="1">
              <a:spLocks noChangeArrowheads="1"/>
            </p:cNvSpPr>
            <p:nvPr/>
          </p:nvSpPr>
          <p:spPr bwMode="auto">
            <a:xfrm>
              <a:off x="401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7" name="Text Box 13"/>
            <p:cNvSpPr txBox="1">
              <a:spLocks noChangeArrowheads="1"/>
            </p:cNvSpPr>
            <p:nvPr/>
          </p:nvSpPr>
          <p:spPr bwMode="auto">
            <a:xfrm>
              <a:off x="4355"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0</a:t>
              </a:r>
            </a:p>
          </p:txBody>
        </p:sp>
        <p:sp>
          <p:nvSpPr>
            <p:cNvPr id="18" name="Text Box 14"/>
            <p:cNvSpPr txBox="1">
              <a:spLocks noChangeArrowheads="1"/>
            </p:cNvSpPr>
            <p:nvPr/>
          </p:nvSpPr>
          <p:spPr bwMode="auto">
            <a:xfrm>
              <a:off x="4922"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19" name="Text Box 15"/>
            <p:cNvSpPr txBox="1">
              <a:spLocks noChangeArrowheads="1"/>
            </p:cNvSpPr>
            <p:nvPr/>
          </p:nvSpPr>
          <p:spPr bwMode="auto">
            <a:xfrm>
              <a:off x="367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20" name="Text Box 16"/>
            <p:cNvSpPr txBox="1">
              <a:spLocks noChangeArrowheads="1"/>
            </p:cNvSpPr>
            <p:nvPr/>
          </p:nvSpPr>
          <p:spPr bwMode="auto">
            <a:xfrm>
              <a:off x="5261"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21" name="Text Box 17"/>
            <p:cNvSpPr txBox="1">
              <a:spLocks noChangeArrowheads="1"/>
            </p:cNvSpPr>
            <p:nvPr/>
          </p:nvSpPr>
          <p:spPr bwMode="auto">
            <a:xfrm>
              <a:off x="4014"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2</a:t>
              </a:r>
            </a:p>
          </p:txBody>
        </p:sp>
        <p:sp>
          <p:nvSpPr>
            <p:cNvPr id="22" name="Text Box 18"/>
            <p:cNvSpPr txBox="1">
              <a:spLocks noChangeArrowheads="1"/>
            </p:cNvSpPr>
            <p:nvPr/>
          </p:nvSpPr>
          <p:spPr bwMode="auto">
            <a:xfrm>
              <a:off x="4355"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a:t>
              </a:r>
            </a:p>
          </p:txBody>
        </p:sp>
        <p:sp>
          <p:nvSpPr>
            <p:cNvPr id="23" name="Text Box 19"/>
            <p:cNvSpPr txBox="1">
              <a:spLocks noChangeArrowheads="1"/>
            </p:cNvSpPr>
            <p:nvPr/>
          </p:nvSpPr>
          <p:spPr bwMode="auto">
            <a:xfrm>
              <a:off x="4922"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1/2</a:t>
              </a:r>
            </a:p>
          </p:txBody>
        </p:sp>
        <p:sp>
          <p:nvSpPr>
            <p:cNvPr id="24" name="Text Box 20"/>
            <p:cNvSpPr txBox="1">
              <a:spLocks noChangeArrowheads="1"/>
            </p:cNvSpPr>
            <p:nvPr/>
          </p:nvSpPr>
          <p:spPr bwMode="auto">
            <a:xfrm>
              <a:off x="3609" y="1496"/>
              <a:ext cx="3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4</a:t>
              </a:r>
            </a:p>
          </p:txBody>
        </p:sp>
        <p:sp>
          <p:nvSpPr>
            <p:cNvPr id="25" name="Text Box 21"/>
            <p:cNvSpPr txBox="1">
              <a:spLocks noChangeArrowheads="1"/>
            </p:cNvSpPr>
            <p:nvPr/>
          </p:nvSpPr>
          <p:spPr bwMode="auto">
            <a:xfrm>
              <a:off x="5197" y="1496"/>
              <a:ext cx="34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1/4</a:t>
              </a:r>
            </a:p>
          </p:txBody>
        </p:sp>
      </p:grpSp>
      <p:sp>
        <p:nvSpPr>
          <p:cNvPr id="26" name="Text Box 22"/>
          <p:cNvSpPr txBox="1">
            <a:spLocks noChangeArrowheads="1"/>
          </p:cNvSpPr>
          <p:nvPr/>
        </p:nvSpPr>
        <p:spPr bwMode="auto">
          <a:xfrm>
            <a:off x="58324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27" name="Text Box 23"/>
          <p:cNvSpPr txBox="1">
            <a:spLocks noChangeArrowheads="1"/>
          </p:cNvSpPr>
          <p:nvPr/>
        </p:nvSpPr>
        <p:spPr bwMode="auto">
          <a:xfrm>
            <a:off x="637222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0</a:t>
            </a:r>
          </a:p>
        </p:txBody>
      </p:sp>
      <p:sp>
        <p:nvSpPr>
          <p:cNvPr id="28" name="Text Box 24"/>
          <p:cNvSpPr txBox="1">
            <a:spLocks noChangeArrowheads="1"/>
          </p:cNvSpPr>
          <p:nvPr/>
        </p:nvSpPr>
        <p:spPr bwMode="auto">
          <a:xfrm>
            <a:off x="69119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29" name="Text Box 25"/>
          <p:cNvSpPr txBox="1">
            <a:spLocks noChangeArrowheads="1"/>
          </p:cNvSpPr>
          <p:nvPr/>
        </p:nvSpPr>
        <p:spPr bwMode="auto">
          <a:xfrm>
            <a:off x="781208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0</a:t>
            </a:r>
          </a:p>
        </p:txBody>
      </p:sp>
      <p:sp>
        <p:nvSpPr>
          <p:cNvPr id="30" name="Text Box 26"/>
          <p:cNvSpPr txBox="1">
            <a:spLocks noChangeArrowheads="1"/>
          </p:cNvSpPr>
          <p:nvPr/>
        </p:nvSpPr>
        <p:spPr bwMode="auto">
          <a:xfrm>
            <a:off x="835183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31" name="Text Box 27"/>
          <p:cNvSpPr txBox="1">
            <a:spLocks noChangeArrowheads="1"/>
          </p:cNvSpPr>
          <p:nvPr/>
        </p:nvSpPr>
        <p:spPr bwMode="auto">
          <a:xfrm>
            <a:off x="5472112" y="3789363"/>
            <a:ext cx="3748087"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000" b="1" u="none" dirty="0">
                <a:solidFill>
                  <a:schemeClr val="accent1"/>
                </a:solidFill>
                <a:latin typeface="+mj-lt"/>
                <a:cs typeface="Arial" panose="020B0604020202020204" pitchFamily="34" charset="0"/>
              </a:rPr>
              <a:t>1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2</a:t>
            </a:r>
            <a:r>
              <a:rPr lang="en-US" sz="2000" b="1" i="0" u="none" baseline="50000" dirty="0">
                <a:solidFill>
                  <a:schemeClr val="accent2"/>
                </a:solidFill>
                <a:latin typeface="+mj-lt"/>
                <a:cs typeface="Arial" panose="020B0604020202020204" pitchFamily="34" charset="0"/>
              </a:rPr>
              <a:t>2</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0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2</a:t>
            </a:r>
            <a:r>
              <a:rPr lang="en-US" sz="2000" b="1" i="0" u="none" baseline="50000" dirty="0">
                <a:solidFill>
                  <a:schemeClr val="accent2"/>
                </a:solidFill>
                <a:latin typeface="+mj-lt"/>
                <a:cs typeface="Arial" panose="020B0604020202020204" pitchFamily="34" charset="0"/>
              </a:rPr>
              <a:t>1</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1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2</a:t>
            </a:r>
            <a:r>
              <a:rPr lang="en-US" sz="2000" b="1" i="0" u="none" baseline="50000" dirty="0">
                <a:solidFill>
                  <a:schemeClr val="accent2"/>
                </a:solidFill>
                <a:latin typeface="+mj-lt"/>
                <a:cs typeface="Arial" panose="020B0604020202020204" pitchFamily="34" charset="0"/>
              </a:rPr>
              <a:t>0</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0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2</a:t>
            </a:r>
            <a:r>
              <a:rPr lang="en-US" sz="2000" b="1" i="0" u="none" baseline="50000" dirty="0">
                <a:solidFill>
                  <a:schemeClr val="accent2"/>
                </a:solidFill>
                <a:latin typeface="+mj-lt"/>
                <a:cs typeface="Arial" panose="020B0604020202020204" pitchFamily="34" charset="0"/>
              </a:rPr>
              <a:t>-1</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1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2</a:t>
            </a:r>
            <a:r>
              <a:rPr lang="en-US" sz="2000" b="1" i="0" u="none" baseline="50000" dirty="0">
                <a:solidFill>
                  <a:schemeClr val="accent2"/>
                </a:solidFill>
                <a:latin typeface="+mj-lt"/>
                <a:cs typeface="Arial" panose="020B0604020202020204" pitchFamily="34" charset="0"/>
              </a:rPr>
              <a:t>-2</a:t>
            </a:r>
          </a:p>
          <a:p>
            <a:pPr>
              <a:lnSpc>
                <a:spcPct val="90000"/>
              </a:lnSpc>
              <a:spcBef>
                <a:spcPct val="50000"/>
              </a:spcBef>
              <a:buClr>
                <a:schemeClr val="bg1"/>
              </a:buClr>
              <a:buFont typeface="Arial" panose="020B0604020202020204" pitchFamily="34" charset="0"/>
              <a:buNone/>
            </a:pPr>
            <a:r>
              <a:rPr lang="en-US" sz="2400" b="1" i="0" u="none" dirty="0">
                <a:solidFill>
                  <a:schemeClr val="tx1"/>
                </a:solidFill>
                <a:latin typeface="+mj-lt"/>
                <a:cs typeface="Arial" panose="020B0604020202020204" pitchFamily="34" charset="0"/>
              </a:rPr>
              <a:t>              =(5.25)</a:t>
            </a:r>
            <a:r>
              <a:rPr lang="en-US" sz="2400" b="1" i="0" u="none" baseline="-25000" dirty="0">
                <a:solidFill>
                  <a:schemeClr val="accent2"/>
                </a:solidFill>
                <a:latin typeface="+mj-lt"/>
                <a:cs typeface="Arial" panose="020B0604020202020204" pitchFamily="34" charset="0"/>
              </a:rPr>
              <a:t>10</a:t>
            </a:r>
            <a:endParaRPr lang="en-US" sz="2000" b="1" i="0" u="none" dirty="0">
              <a:solidFill>
                <a:schemeClr val="accent2"/>
              </a:solidFill>
              <a:latin typeface="+mj-lt"/>
              <a:cs typeface="Arial" panose="020B0604020202020204" pitchFamily="34" charset="0"/>
            </a:endParaRPr>
          </a:p>
        </p:txBody>
      </p:sp>
      <p:sp>
        <p:nvSpPr>
          <p:cNvPr id="32" name="Text Box 28"/>
          <p:cNvSpPr txBox="1">
            <a:spLocks noChangeArrowheads="1"/>
          </p:cNvSpPr>
          <p:nvPr/>
        </p:nvSpPr>
        <p:spPr bwMode="auto">
          <a:xfrm>
            <a:off x="6551613" y="4868863"/>
            <a:ext cx="1979612"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400" b="1" i="0" u="none" dirty="0">
                <a:solidFill>
                  <a:schemeClr val="tx1"/>
                </a:solidFill>
                <a:latin typeface="+mj-lt"/>
                <a:cs typeface="Arial" panose="020B0604020202020204" pitchFamily="34" charset="0"/>
              </a:rPr>
              <a:t>  (</a:t>
            </a:r>
            <a:r>
              <a:rPr lang="en-US" sz="2400" b="1" i="0" u="none" dirty="0">
                <a:solidFill>
                  <a:schemeClr val="accent1"/>
                </a:solidFill>
                <a:latin typeface="+mj-lt"/>
                <a:cs typeface="Arial" panose="020B0604020202020204" pitchFamily="34" charset="0"/>
              </a:rPr>
              <a:t>101</a:t>
            </a:r>
            <a:r>
              <a:rPr lang="en-US" sz="2400" b="1" i="0" u="none" dirty="0">
                <a:solidFill>
                  <a:schemeClr val="tx1"/>
                </a:solidFill>
                <a:latin typeface="+mj-lt"/>
                <a:cs typeface="Arial" panose="020B0604020202020204" pitchFamily="34" charset="0"/>
              </a:rPr>
              <a:t>.</a:t>
            </a:r>
            <a:r>
              <a:rPr lang="en-US" sz="2400" b="1" i="0" u="none" dirty="0">
                <a:solidFill>
                  <a:schemeClr val="accent1"/>
                </a:solidFill>
                <a:latin typeface="+mj-lt"/>
                <a:cs typeface="Arial" panose="020B0604020202020204" pitchFamily="34" charset="0"/>
              </a:rPr>
              <a:t>01</a:t>
            </a:r>
            <a:r>
              <a:rPr lang="en-US" sz="2400" b="1" i="0" u="none" dirty="0">
                <a:solidFill>
                  <a:schemeClr val="tx1"/>
                </a:solidFill>
                <a:latin typeface="+mj-lt"/>
                <a:cs typeface="Arial" panose="020B0604020202020204" pitchFamily="34" charset="0"/>
              </a:rPr>
              <a:t>)</a:t>
            </a:r>
            <a:r>
              <a:rPr lang="en-US" sz="2400" b="1" i="0" u="none" baseline="-25000" dirty="0">
                <a:solidFill>
                  <a:schemeClr val="accent2"/>
                </a:solidFill>
                <a:latin typeface="+mj-lt"/>
                <a:cs typeface="Arial" panose="020B0604020202020204" pitchFamily="34" charset="0"/>
              </a:rPr>
              <a:t>2</a:t>
            </a:r>
          </a:p>
        </p:txBody>
      </p:sp>
      <p:sp>
        <p:nvSpPr>
          <p:cNvPr id="33" name="Rectangle 29"/>
          <p:cNvSpPr>
            <a:spLocks noChangeArrowheads="1"/>
          </p:cNvSpPr>
          <p:nvPr/>
        </p:nvSpPr>
        <p:spPr bwMode="auto">
          <a:xfrm>
            <a:off x="6011863" y="5453063"/>
            <a:ext cx="1081087" cy="357187"/>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400" b="1" i="0" u="none">
                <a:solidFill>
                  <a:schemeClr val="tx1"/>
                </a:solidFill>
                <a:latin typeface="Arial" panose="020B0604020202020204" pitchFamily="34" charset="0"/>
                <a:cs typeface="Arial" panose="020B0604020202020204" pitchFamily="34" charset="0"/>
              </a:rPr>
              <a:t>1 0 1 1</a:t>
            </a:r>
          </a:p>
        </p:txBody>
      </p:sp>
      <p:sp>
        <p:nvSpPr>
          <p:cNvPr id="34" name="Rectangle 30"/>
          <p:cNvSpPr>
            <a:spLocks noChangeArrowheads="1"/>
          </p:cNvSpPr>
          <p:nvPr/>
        </p:nvSpPr>
        <p:spPr bwMode="auto">
          <a:xfrm>
            <a:off x="6011863" y="6110288"/>
            <a:ext cx="2160587" cy="357187"/>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400" b="1" i="0" u="none">
                <a:solidFill>
                  <a:schemeClr val="tx1"/>
                </a:solidFill>
                <a:latin typeface="Arial" panose="020B0604020202020204" pitchFamily="34" charset="0"/>
                <a:cs typeface="Arial" panose="020B0604020202020204" pitchFamily="34" charset="0"/>
              </a:rPr>
              <a:t>1 1 0 0 0 1 0 1</a:t>
            </a:r>
          </a:p>
        </p:txBody>
      </p:sp>
    </p:spTree>
    <p:extLst>
      <p:ext uri="{BB962C8B-B14F-4D97-AF65-F5344CB8AC3E}">
        <p14:creationId xmlns:p14="http://schemas.microsoft.com/office/powerpoint/2010/main" val="401835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1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1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1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 calcmode="lin" valueType="num">
                                      <p:cBhvr additive="base">
                                        <p:cTn id="51" dur="1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 calcmode="lin" valueType="num">
                                      <p:cBhvr additive="base">
                                        <p:cTn id="55" dur="1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7">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 calcmode="lin" valueType="num">
                                      <p:cBhvr additive="base">
                                        <p:cTn id="65" dur="1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100" fill="hold"/>
                                        <p:tgtEl>
                                          <p:spTgt spid="32"/>
                                        </p:tgtEl>
                                        <p:attrNameLst>
                                          <p:attrName>ppt_x</p:attrName>
                                        </p:attrNameLst>
                                      </p:cBhvr>
                                      <p:tavLst>
                                        <p:tav tm="0">
                                          <p:val>
                                            <p:strVal val="#ppt_x"/>
                                          </p:val>
                                        </p:tav>
                                        <p:tav tm="100000">
                                          <p:val>
                                            <p:strVal val="#ppt_x"/>
                                          </p:val>
                                        </p:tav>
                                      </p:tavLst>
                                    </p:anim>
                                    <p:anim calcmode="lin" valueType="num">
                                      <p:cBhvr additive="base">
                                        <p:cTn id="70" dur="1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anim calcmode="lin" valueType="num">
                                      <p:cBhvr additive="base">
                                        <p:cTn id="75" dur="1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76" dur="100" fill="hold"/>
                                        <p:tgtEl>
                                          <p:spTgt spid="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
                                            <p:txEl>
                                              <p:pRg st="8" end="8"/>
                                            </p:txEl>
                                          </p:spTgt>
                                        </p:tgtEl>
                                        <p:attrNameLst>
                                          <p:attrName>style.visibility</p:attrName>
                                        </p:attrNameLst>
                                      </p:cBhvr>
                                      <p:to>
                                        <p:strVal val="visible"/>
                                      </p:to>
                                    </p:set>
                                    <p:anim calcmode="lin" valueType="num">
                                      <p:cBhvr additive="base">
                                        <p:cTn id="85" dur="1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86" dur="100" fill="hold"/>
                                        <p:tgtEl>
                                          <p:spTgt spid="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par>
                                <p:cTn id="87" presetID="2" presetClass="entr" presetSubtype="4"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ppt_x"/>
                                          </p:val>
                                        </p:tav>
                                        <p:tav tm="100000">
                                          <p:val>
                                            <p:strVal val="#ppt_x"/>
                                          </p:val>
                                        </p:tav>
                                      </p:tavLst>
                                    </p:anim>
                                    <p:anim calcmode="lin" valueType="num">
                                      <p:cBhvr additive="base">
                                        <p:cTn id="90" dur="500" fill="hold"/>
                                        <p:tgtEl>
                                          <p:spTgt spid="34"/>
                                        </p:tgtEl>
                                        <p:attrNameLst>
                                          <p:attrName>ppt_y</p:attrName>
                                        </p:attrNameLst>
                                      </p:cBhvr>
                                      <p:tavLst>
                                        <p:tav tm="0">
                                          <p:val>
                                            <p:strVal val="1+#ppt_h/2"/>
                                          </p:val>
                                        </p:tav>
                                        <p:tav tm="100000">
                                          <p:val>
                                            <p:strVal val="#ppt_y"/>
                                          </p:val>
                                        </p:tav>
                                      </p:tavLst>
                                    </p:anim>
                                  </p:childTnLst>
                                </p:cTn>
                              </p:par>
                              <p:par>
                                <p:cTn id="91" presetID="1"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p:bldP spid="27" grpId="0"/>
      <p:bldP spid="28" grpId="0"/>
      <p:bldP spid="29" grpId="0"/>
      <p:bldP spid="30" grpId="0"/>
      <p:bldP spid="31" grpId="0"/>
      <p:bldP spid="33"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9224"/>
            <a:ext cx="8915400" cy="1143000"/>
          </a:xfrm>
        </p:spPr>
        <p:txBody>
          <a:bodyPr>
            <a:normAutofit/>
          </a:bodyPr>
          <a:lstStyle/>
          <a:p>
            <a:r>
              <a:rPr lang="fr-FR" sz="3200" b="1" dirty="0" err="1"/>
              <a:t>Hexadecimal</a:t>
            </a:r>
            <a:r>
              <a:rPr lang="fr-FR" sz="3200" b="1" dirty="0"/>
              <a:t> </a:t>
            </a:r>
            <a:r>
              <a:rPr lang="fr-FR" sz="3200" b="1" dirty="0" err="1"/>
              <a:t>Number</a:t>
            </a:r>
            <a:r>
              <a:rPr lang="fr-FR" sz="3200" b="1" dirty="0"/>
              <a:t> System</a:t>
            </a:r>
            <a:endParaRPr lang="en-US" sz="3200" b="1" dirty="0"/>
          </a:p>
        </p:txBody>
      </p:sp>
      <p:sp>
        <p:nvSpPr>
          <p:cNvPr id="16" name="Rectangle 3"/>
          <p:cNvSpPr txBox="1">
            <a:spLocks noChangeArrowheads="1"/>
          </p:cNvSpPr>
          <p:nvPr/>
        </p:nvSpPr>
        <p:spPr>
          <a:xfrm>
            <a:off x="431800" y="1089025"/>
            <a:ext cx="8280400" cy="40449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Base = 16 </a:t>
            </a:r>
          </a:p>
          <a:p>
            <a:pPr lvl="1"/>
            <a:r>
              <a:rPr lang="en-US" sz="2000" dirty="0" smtClean="0">
                <a:sym typeface="Wingdings" panose="05000000000000000000" pitchFamily="2" charset="2"/>
              </a:rPr>
              <a:t>16 digits { 0, 1, 2, 3, 4, 5, 6, 7, 8, 9, A, B, C, D, E, F }</a:t>
            </a:r>
          </a:p>
          <a:p>
            <a:r>
              <a:rPr lang="en-US" sz="2400" dirty="0" smtClean="0">
                <a:sym typeface="Wingdings" panose="05000000000000000000" pitchFamily="2" charset="2"/>
              </a:rPr>
              <a:t>Weights</a:t>
            </a:r>
          </a:p>
          <a:p>
            <a:pPr lvl="1"/>
            <a:r>
              <a:rPr lang="en-US" sz="2000" dirty="0" smtClean="0">
                <a:sym typeface="Wingdings" panose="05000000000000000000" pitchFamily="2" charset="2"/>
              </a:rPr>
              <a:t>Weight = (</a:t>
            </a:r>
            <a:r>
              <a:rPr lang="en-US" sz="2000" i="1" dirty="0" smtClean="0">
                <a:sym typeface="Wingdings" panose="05000000000000000000" pitchFamily="2" charset="2"/>
              </a:rPr>
              <a:t>Base) </a:t>
            </a:r>
            <a:r>
              <a:rPr lang="en-US" sz="2000" i="1" baseline="50000" dirty="0" smtClean="0">
                <a:sym typeface="Wingdings" panose="05000000000000000000" pitchFamily="2" charset="2"/>
              </a:rPr>
              <a:t>Position</a:t>
            </a:r>
            <a:endParaRPr lang="en-US" sz="2000" i="1" dirty="0" smtClean="0">
              <a:sym typeface="Wingdings" panose="05000000000000000000" pitchFamily="2" charset="2"/>
            </a:endParaRPr>
          </a:p>
          <a:p>
            <a:r>
              <a:rPr lang="en-US" sz="2400" dirty="0" smtClean="0">
                <a:sym typeface="Wingdings" panose="05000000000000000000" pitchFamily="2" charset="2"/>
              </a:rPr>
              <a:t>Magnitude</a:t>
            </a:r>
          </a:p>
          <a:p>
            <a:pPr lvl="1"/>
            <a:r>
              <a:rPr lang="en-US" sz="2000" dirty="0" smtClean="0">
                <a:sym typeface="Wingdings" panose="05000000000000000000" pitchFamily="2" charset="2"/>
              </a:rPr>
              <a:t>Sum of “</a:t>
            </a:r>
            <a:r>
              <a:rPr lang="en-US" sz="2000" i="1" dirty="0" smtClean="0">
                <a:sym typeface="Wingdings" panose="05000000000000000000" pitchFamily="2" charset="2"/>
              </a:rPr>
              <a:t>Digit</a:t>
            </a:r>
            <a:r>
              <a:rPr lang="en-US" sz="2000" dirty="0" smtClean="0">
                <a:sym typeface="Wingdings" panose="05000000000000000000" pitchFamily="2" charset="2"/>
              </a:rPr>
              <a:t> x </a:t>
            </a:r>
            <a:r>
              <a:rPr lang="en-US" sz="2000" i="1" dirty="0" smtClean="0">
                <a:sym typeface="Wingdings" panose="05000000000000000000" pitchFamily="2" charset="2"/>
              </a:rPr>
              <a:t>Weight</a:t>
            </a:r>
            <a:r>
              <a:rPr lang="en-US" sz="2000" dirty="0" smtClean="0">
                <a:sym typeface="Wingdings" panose="05000000000000000000" pitchFamily="2" charset="2"/>
              </a:rPr>
              <a:t>”</a:t>
            </a:r>
          </a:p>
          <a:p>
            <a:r>
              <a:rPr lang="en-US" sz="2400" dirty="0" smtClean="0">
                <a:sym typeface="Wingdings" panose="05000000000000000000" pitchFamily="2" charset="2"/>
              </a:rPr>
              <a:t>Formal Notation</a:t>
            </a:r>
          </a:p>
        </p:txBody>
      </p:sp>
      <p:sp>
        <p:nvSpPr>
          <p:cNvPr id="17"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 name="Group 5"/>
          <p:cNvGrpSpPr>
            <a:grpSpLocks/>
          </p:cNvGrpSpPr>
          <p:nvPr/>
        </p:nvGrpSpPr>
        <p:grpSpPr bwMode="auto">
          <a:xfrm>
            <a:off x="5729288" y="2374900"/>
            <a:ext cx="3062287" cy="1233488"/>
            <a:chOff x="3609" y="1496"/>
            <a:chExt cx="1929" cy="777"/>
          </a:xfrm>
        </p:grpSpPr>
        <p:sp>
          <p:nvSpPr>
            <p:cNvPr id="19"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0"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1"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2" name="Oval 9"/>
            <p:cNvSpPr>
              <a:spLocks noChangeArrowheads="1"/>
            </p:cNvSpPr>
            <p:nvPr/>
          </p:nvSpPr>
          <p:spPr bwMode="auto">
            <a:xfrm>
              <a:off x="4695" y="1935"/>
              <a:ext cx="113" cy="114"/>
            </a:xfrm>
            <a:prstGeom prst="ellipse">
              <a:avLst/>
            </a:prstGeom>
            <a:solidFill>
              <a:schemeClr val="tx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3"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4" name="Rectangle 11"/>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eaLnBrk="1" hangingPunct="1"/>
              <a:endParaRPr lang="en-US"/>
            </a:p>
          </p:txBody>
        </p:sp>
        <p:sp>
          <p:nvSpPr>
            <p:cNvPr id="25" name="Text Box 12"/>
            <p:cNvSpPr txBox="1">
              <a:spLocks noChangeArrowheads="1"/>
            </p:cNvSpPr>
            <p:nvPr/>
          </p:nvSpPr>
          <p:spPr bwMode="auto">
            <a:xfrm>
              <a:off x="401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26" name="Text Box 13"/>
            <p:cNvSpPr txBox="1">
              <a:spLocks noChangeArrowheads="1"/>
            </p:cNvSpPr>
            <p:nvPr/>
          </p:nvSpPr>
          <p:spPr bwMode="auto">
            <a:xfrm>
              <a:off x="4355"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0</a:t>
              </a:r>
            </a:p>
          </p:txBody>
        </p:sp>
        <p:sp>
          <p:nvSpPr>
            <p:cNvPr id="27" name="Text Box 14"/>
            <p:cNvSpPr txBox="1">
              <a:spLocks noChangeArrowheads="1"/>
            </p:cNvSpPr>
            <p:nvPr/>
          </p:nvSpPr>
          <p:spPr bwMode="auto">
            <a:xfrm>
              <a:off x="4922"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-1</a:t>
              </a:r>
            </a:p>
          </p:txBody>
        </p:sp>
        <p:sp>
          <p:nvSpPr>
            <p:cNvPr id="28" name="Text Box 15"/>
            <p:cNvSpPr txBox="1">
              <a:spLocks noChangeArrowheads="1"/>
            </p:cNvSpPr>
            <p:nvPr/>
          </p:nvSpPr>
          <p:spPr bwMode="auto">
            <a:xfrm>
              <a:off x="3674"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29" name="Text Box 16"/>
            <p:cNvSpPr txBox="1">
              <a:spLocks noChangeArrowheads="1"/>
            </p:cNvSpPr>
            <p:nvPr/>
          </p:nvSpPr>
          <p:spPr bwMode="auto">
            <a:xfrm>
              <a:off x="5261" y="2117"/>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latin typeface="Arial" panose="020B0604020202020204" pitchFamily="34" charset="0"/>
                  <a:cs typeface="Arial" panose="020B0604020202020204" pitchFamily="34" charset="0"/>
                </a:rPr>
                <a:t>-2</a:t>
              </a:r>
            </a:p>
          </p:txBody>
        </p:sp>
        <p:sp>
          <p:nvSpPr>
            <p:cNvPr id="30" name="Text Box 17"/>
            <p:cNvSpPr txBox="1">
              <a:spLocks noChangeArrowheads="1"/>
            </p:cNvSpPr>
            <p:nvPr/>
          </p:nvSpPr>
          <p:spPr bwMode="auto">
            <a:xfrm>
              <a:off x="4014"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16</a:t>
              </a:r>
            </a:p>
          </p:txBody>
        </p:sp>
        <p:sp>
          <p:nvSpPr>
            <p:cNvPr id="31" name="Text Box 18"/>
            <p:cNvSpPr txBox="1">
              <a:spLocks noChangeArrowheads="1"/>
            </p:cNvSpPr>
            <p:nvPr/>
          </p:nvSpPr>
          <p:spPr bwMode="auto">
            <a:xfrm>
              <a:off x="4355" y="1496"/>
              <a:ext cx="22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1</a:t>
              </a:r>
            </a:p>
          </p:txBody>
        </p:sp>
        <p:sp>
          <p:nvSpPr>
            <p:cNvPr id="32" name="Text Box 19"/>
            <p:cNvSpPr txBox="1">
              <a:spLocks noChangeArrowheads="1"/>
            </p:cNvSpPr>
            <p:nvPr/>
          </p:nvSpPr>
          <p:spPr bwMode="auto">
            <a:xfrm>
              <a:off x="4922" y="1496"/>
              <a:ext cx="227"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400" b="1" u="none">
                  <a:solidFill>
                    <a:srgbClr val="0066CC"/>
                  </a:solidFill>
                  <a:latin typeface="Arial" panose="020B0604020202020204" pitchFamily="34" charset="0"/>
                  <a:cs typeface="Arial" panose="020B0604020202020204" pitchFamily="34" charset="0"/>
                </a:rPr>
                <a:t>1/16</a:t>
              </a:r>
            </a:p>
          </p:txBody>
        </p:sp>
        <p:sp>
          <p:nvSpPr>
            <p:cNvPr id="33" name="Text Box 20"/>
            <p:cNvSpPr txBox="1">
              <a:spLocks noChangeArrowheads="1"/>
            </p:cNvSpPr>
            <p:nvPr/>
          </p:nvSpPr>
          <p:spPr bwMode="auto">
            <a:xfrm>
              <a:off x="3609" y="1496"/>
              <a:ext cx="3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800" b="1" u="none">
                  <a:solidFill>
                    <a:srgbClr val="0066CC"/>
                  </a:solidFill>
                  <a:latin typeface="Arial" panose="020B0604020202020204" pitchFamily="34" charset="0"/>
                  <a:cs typeface="Arial" panose="020B0604020202020204" pitchFamily="34" charset="0"/>
                </a:rPr>
                <a:t>256</a:t>
              </a:r>
            </a:p>
          </p:txBody>
        </p:sp>
        <p:sp>
          <p:nvSpPr>
            <p:cNvPr id="34" name="Text Box 21"/>
            <p:cNvSpPr txBox="1">
              <a:spLocks noChangeArrowheads="1"/>
            </p:cNvSpPr>
            <p:nvPr/>
          </p:nvSpPr>
          <p:spPr bwMode="auto">
            <a:xfrm>
              <a:off x="5197" y="1496"/>
              <a:ext cx="341"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lr>
                  <a:srgbClr val="0000FF"/>
                </a:buClr>
                <a:buSzPct val="90000"/>
                <a:buFont typeface="Wingdings 2" panose="05020102010507070707" pitchFamily="18" charset="2"/>
                <a:buChar char="©"/>
                <a:defRPr kumimoji="1" sz="2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1pPr>
              <a:lvl2pPr marL="800100" indent="-342900">
                <a:spcBef>
                  <a:spcPct val="20000"/>
                </a:spcBef>
                <a:buClr>
                  <a:srgbClr val="FF9900"/>
                </a:buClr>
                <a:buSzPct val="70000"/>
                <a:buFont typeface="Wingdings" panose="05000000000000000000" pitchFamily="2" charset="2"/>
                <a:buChar char="u"/>
                <a:defRPr kumimoji="1" sz="20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2pPr>
              <a:lvl3pPr marL="1257300" indent="-342900">
                <a:spcBef>
                  <a:spcPct val="20000"/>
                </a:spcBef>
                <a:buClr>
                  <a:srgbClr val="1B1BFF"/>
                </a:buClr>
                <a:buSzPct val="80000"/>
                <a:buFont typeface="Times New Roman" panose="02020603050405020304" pitchFamily="18" charset="0"/>
                <a:buChar char="»"/>
                <a:defRPr kumimoji="1">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3pPr>
              <a:lvl4pPr marL="1714500" indent="-342900">
                <a:spcBef>
                  <a:spcPct val="20000"/>
                </a:spcBef>
                <a:buClr>
                  <a:schemeClr val="accent1"/>
                </a:buClr>
                <a:buFont typeface="Book Antiqua" panose="02040602050305030304" pitchFamily="18" charset="0"/>
                <a:buChar char="−"/>
                <a:defRPr kumimoji="1" sz="16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4pPr>
              <a:lvl5pPr marL="2171700" indent="-342900">
                <a:spcBef>
                  <a:spcPct val="20000"/>
                </a:spcBef>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5pPr>
              <a:lvl6pPr marL="26289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6pPr>
              <a:lvl7pPr marL="30861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7pPr>
              <a:lvl8pPr marL="35433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8pPr>
              <a:lvl9pPr marL="4000500" indent="-34290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anose="02020603050405020304" pitchFamily="18" charset="0"/>
                  <a:ea typeface="PMingLiU" panose="02020500000000000000" pitchFamily="18" charset="-120"/>
                  <a:cs typeface="Times New Roman" panose="02020603050405020304" pitchFamily="18" charset="0"/>
                </a:defRPr>
              </a:lvl9pPr>
            </a:lstStyle>
            <a:p>
              <a:pPr algn="ctr">
                <a:lnSpc>
                  <a:spcPct val="90000"/>
                </a:lnSpc>
                <a:spcBef>
                  <a:spcPct val="50000"/>
                </a:spcBef>
                <a:buClr>
                  <a:schemeClr val="bg1"/>
                </a:buClr>
                <a:buSzTx/>
                <a:buFont typeface="Arial" panose="020B0604020202020204" pitchFamily="34" charset="0"/>
                <a:buNone/>
              </a:pPr>
              <a:r>
                <a:rPr kumimoji="0" lang="en-US" sz="1400" b="1" u="none">
                  <a:solidFill>
                    <a:srgbClr val="0066CC"/>
                  </a:solidFill>
                  <a:latin typeface="Arial" panose="020B0604020202020204" pitchFamily="34" charset="0"/>
                  <a:cs typeface="Arial" panose="020B0604020202020204" pitchFamily="34" charset="0"/>
                </a:rPr>
                <a:t>1/256</a:t>
              </a:r>
            </a:p>
          </p:txBody>
        </p:sp>
      </p:grpSp>
      <p:sp>
        <p:nvSpPr>
          <p:cNvPr id="35" name="Text Box 22"/>
          <p:cNvSpPr txBox="1">
            <a:spLocks noChangeArrowheads="1"/>
          </p:cNvSpPr>
          <p:nvPr/>
        </p:nvSpPr>
        <p:spPr bwMode="auto">
          <a:xfrm>
            <a:off x="58324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1</a:t>
            </a:r>
          </a:p>
        </p:txBody>
      </p:sp>
      <p:sp>
        <p:nvSpPr>
          <p:cNvPr id="36" name="Text Box 23"/>
          <p:cNvSpPr txBox="1">
            <a:spLocks noChangeArrowheads="1"/>
          </p:cNvSpPr>
          <p:nvPr/>
        </p:nvSpPr>
        <p:spPr bwMode="auto">
          <a:xfrm>
            <a:off x="637222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dirty="0">
                <a:solidFill>
                  <a:schemeClr val="accent1"/>
                </a:solidFill>
                <a:latin typeface="Arial" panose="020B0604020202020204" pitchFamily="34" charset="0"/>
                <a:cs typeface="Arial" panose="020B0604020202020204" pitchFamily="34" charset="0"/>
              </a:rPr>
              <a:t>E</a:t>
            </a:r>
          </a:p>
        </p:txBody>
      </p:sp>
      <p:sp>
        <p:nvSpPr>
          <p:cNvPr id="37" name="Text Box 24"/>
          <p:cNvSpPr txBox="1">
            <a:spLocks noChangeArrowheads="1"/>
          </p:cNvSpPr>
          <p:nvPr/>
        </p:nvSpPr>
        <p:spPr bwMode="auto">
          <a:xfrm>
            <a:off x="6911975" y="2709863"/>
            <a:ext cx="3603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5</a:t>
            </a:r>
          </a:p>
        </p:txBody>
      </p:sp>
      <p:sp>
        <p:nvSpPr>
          <p:cNvPr id="38" name="Text Box 25"/>
          <p:cNvSpPr txBox="1">
            <a:spLocks noChangeArrowheads="1"/>
          </p:cNvSpPr>
          <p:nvPr/>
        </p:nvSpPr>
        <p:spPr bwMode="auto">
          <a:xfrm>
            <a:off x="781208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7</a:t>
            </a:r>
          </a:p>
        </p:txBody>
      </p:sp>
      <p:sp>
        <p:nvSpPr>
          <p:cNvPr id="39" name="Text Box 26"/>
          <p:cNvSpPr txBox="1">
            <a:spLocks noChangeArrowheads="1"/>
          </p:cNvSpPr>
          <p:nvPr/>
        </p:nvSpPr>
        <p:spPr bwMode="auto">
          <a:xfrm>
            <a:off x="8351838" y="2709863"/>
            <a:ext cx="3603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ctr">
              <a:lnSpc>
                <a:spcPct val="90000"/>
              </a:lnSpc>
              <a:spcBef>
                <a:spcPct val="50000"/>
              </a:spcBef>
              <a:buClr>
                <a:schemeClr val="bg1"/>
              </a:buClr>
              <a:buFont typeface="Arial" panose="020B0604020202020204" pitchFamily="34" charset="0"/>
              <a:buNone/>
            </a:pPr>
            <a:r>
              <a:rPr lang="en-US" sz="2800" b="1" i="0" u="none">
                <a:solidFill>
                  <a:schemeClr val="accent1"/>
                </a:solidFill>
                <a:latin typeface="Arial" panose="020B0604020202020204" pitchFamily="34" charset="0"/>
                <a:cs typeface="Arial" panose="020B0604020202020204" pitchFamily="34" charset="0"/>
              </a:rPr>
              <a:t>A</a:t>
            </a:r>
          </a:p>
        </p:txBody>
      </p:sp>
      <p:sp>
        <p:nvSpPr>
          <p:cNvPr id="40" name="Text Box 27"/>
          <p:cNvSpPr txBox="1">
            <a:spLocks noChangeArrowheads="1"/>
          </p:cNvSpPr>
          <p:nvPr/>
        </p:nvSpPr>
        <p:spPr bwMode="auto">
          <a:xfrm>
            <a:off x="4572000" y="3789363"/>
            <a:ext cx="4500563"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000" b="1" u="none" dirty="0">
                <a:solidFill>
                  <a:schemeClr val="accent1"/>
                </a:solidFill>
                <a:latin typeface="+mj-lt"/>
                <a:cs typeface="Arial" panose="020B0604020202020204" pitchFamily="34" charset="0"/>
              </a:rPr>
              <a:t>1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16</a:t>
            </a:r>
            <a:r>
              <a:rPr lang="en-US" sz="2000" b="1" i="0" u="none" baseline="50000" dirty="0">
                <a:solidFill>
                  <a:schemeClr val="accent2"/>
                </a:solidFill>
                <a:latin typeface="+mj-lt"/>
                <a:cs typeface="Arial" panose="020B0604020202020204" pitchFamily="34" charset="0"/>
              </a:rPr>
              <a:t>2</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14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16</a:t>
            </a:r>
            <a:r>
              <a:rPr lang="en-US" sz="2000" b="1" i="0" u="none" baseline="50000" dirty="0">
                <a:solidFill>
                  <a:schemeClr val="accent2"/>
                </a:solidFill>
                <a:latin typeface="+mj-lt"/>
                <a:cs typeface="Arial" panose="020B0604020202020204" pitchFamily="34" charset="0"/>
              </a:rPr>
              <a:t>1</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5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16</a:t>
            </a:r>
            <a:r>
              <a:rPr lang="en-US" sz="2000" b="1" i="0" u="none" baseline="50000" dirty="0">
                <a:solidFill>
                  <a:schemeClr val="accent2"/>
                </a:solidFill>
                <a:latin typeface="+mj-lt"/>
                <a:cs typeface="Arial" panose="020B0604020202020204" pitchFamily="34" charset="0"/>
              </a:rPr>
              <a:t>0</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7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16</a:t>
            </a:r>
            <a:r>
              <a:rPr lang="en-US" sz="2000" b="1" i="0" u="none" baseline="50000" dirty="0">
                <a:solidFill>
                  <a:schemeClr val="accent2"/>
                </a:solidFill>
                <a:latin typeface="+mj-lt"/>
                <a:cs typeface="Arial" panose="020B0604020202020204" pitchFamily="34" charset="0"/>
              </a:rPr>
              <a:t>-1</a:t>
            </a:r>
            <a:r>
              <a:rPr lang="en-US" sz="2000" b="1" i="0" u="none" dirty="0">
                <a:solidFill>
                  <a:schemeClr val="tx1"/>
                </a:solidFill>
                <a:latin typeface="+mj-lt"/>
                <a:cs typeface="Arial" panose="020B0604020202020204" pitchFamily="34" charset="0"/>
              </a:rPr>
              <a:t>+</a:t>
            </a:r>
            <a:r>
              <a:rPr lang="en-US" sz="2000" b="1" u="none" dirty="0">
                <a:solidFill>
                  <a:schemeClr val="accent1"/>
                </a:solidFill>
                <a:latin typeface="+mj-lt"/>
                <a:cs typeface="Arial" panose="020B0604020202020204" pitchFamily="34" charset="0"/>
              </a:rPr>
              <a:t>10 </a:t>
            </a:r>
            <a:r>
              <a:rPr lang="en-US" sz="2000" b="1" i="0" u="none" dirty="0">
                <a:solidFill>
                  <a:schemeClr val="tx1"/>
                </a:solidFill>
                <a:latin typeface="+mj-lt"/>
                <a:cs typeface="Arial" panose="020B0604020202020204" pitchFamily="34" charset="0"/>
              </a:rPr>
              <a:t>*</a:t>
            </a:r>
            <a:r>
              <a:rPr lang="en-US" sz="2000" b="1" u="none" dirty="0">
                <a:solidFill>
                  <a:schemeClr val="tx1"/>
                </a:solidFill>
                <a:latin typeface="+mj-lt"/>
                <a:cs typeface="Arial" panose="020B0604020202020204" pitchFamily="34" charset="0"/>
              </a:rPr>
              <a:t>16</a:t>
            </a:r>
            <a:r>
              <a:rPr lang="en-US" sz="2000" b="1" i="0" u="none" baseline="50000" dirty="0">
                <a:solidFill>
                  <a:schemeClr val="accent2"/>
                </a:solidFill>
                <a:latin typeface="+mj-lt"/>
                <a:cs typeface="Arial" panose="020B0604020202020204" pitchFamily="34" charset="0"/>
              </a:rPr>
              <a:t>-2</a:t>
            </a:r>
          </a:p>
          <a:p>
            <a:pPr>
              <a:lnSpc>
                <a:spcPct val="90000"/>
              </a:lnSpc>
              <a:spcBef>
                <a:spcPct val="50000"/>
              </a:spcBef>
              <a:buClr>
                <a:schemeClr val="bg1"/>
              </a:buClr>
              <a:buFont typeface="Arial" panose="020B0604020202020204" pitchFamily="34" charset="0"/>
              <a:buNone/>
            </a:pPr>
            <a:r>
              <a:rPr lang="en-US" sz="2400" b="1" i="0" u="none" dirty="0">
                <a:solidFill>
                  <a:schemeClr val="tx1"/>
                </a:solidFill>
                <a:latin typeface="+mj-lt"/>
                <a:cs typeface="Arial" panose="020B0604020202020204" pitchFamily="34" charset="0"/>
              </a:rPr>
              <a:t>               =(485.4765625)</a:t>
            </a:r>
            <a:r>
              <a:rPr lang="en-US" sz="2400" b="1" i="0" u="none" baseline="-25000" dirty="0">
                <a:solidFill>
                  <a:schemeClr val="accent2"/>
                </a:solidFill>
                <a:latin typeface="+mj-lt"/>
                <a:cs typeface="Arial" panose="020B0604020202020204" pitchFamily="34" charset="0"/>
              </a:rPr>
              <a:t>10</a:t>
            </a:r>
          </a:p>
        </p:txBody>
      </p:sp>
      <p:sp>
        <p:nvSpPr>
          <p:cNvPr id="41" name="Text Box 28"/>
          <p:cNvSpPr txBox="1">
            <a:spLocks noChangeArrowheads="1"/>
          </p:cNvSpPr>
          <p:nvPr/>
        </p:nvSpPr>
        <p:spPr bwMode="auto">
          <a:xfrm>
            <a:off x="6192838" y="4804657"/>
            <a:ext cx="1979612"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400" i="1" u="sng">
                <a:solidFill>
                  <a:srgbClr val="003366"/>
                </a:solidFill>
                <a:latin typeface="Times New Roman" panose="02020603050405020304" pitchFamily="18" charset="0"/>
                <a:ea typeface="PMingLiU" panose="02020500000000000000" pitchFamily="18" charset="-120"/>
              </a:defRPr>
            </a:lvl1pPr>
            <a:lvl2pPr marL="742950" indent="-285750">
              <a:defRPr sz="1400" i="1" u="sng">
                <a:solidFill>
                  <a:srgbClr val="003366"/>
                </a:solidFill>
                <a:latin typeface="Times New Roman" panose="02020603050405020304" pitchFamily="18" charset="0"/>
                <a:ea typeface="PMingLiU" panose="02020500000000000000" pitchFamily="18" charset="-120"/>
              </a:defRPr>
            </a:lvl2pPr>
            <a:lvl3pPr marL="1143000" indent="-228600">
              <a:defRPr sz="1400" i="1" u="sng">
                <a:solidFill>
                  <a:srgbClr val="003366"/>
                </a:solidFill>
                <a:latin typeface="Times New Roman" panose="02020603050405020304" pitchFamily="18" charset="0"/>
                <a:ea typeface="PMingLiU" panose="02020500000000000000" pitchFamily="18" charset="-120"/>
              </a:defRPr>
            </a:lvl3pPr>
            <a:lvl4pPr marL="1600200" indent="-228600">
              <a:defRPr sz="1400" i="1" u="sng">
                <a:solidFill>
                  <a:srgbClr val="003366"/>
                </a:solidFill>
                <a:latin typeface="Times New Roman" panose="02020603050405020304" pitchFamily="18" charset="0"/>
                <a:ea typeface="PMingLiU" panose="02020500000000000000" pitchFamily="18" charset="-120"/>
              </a:defRPr>
            </a:lvl4pPr>
            <a:lvl5pPr marL="2057400" indent="-22860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nSpc>
                <a:spcPct val="90000"/>
              </a:lnSpc>
              <a:spcBef>
                <a:spcPct val="50000"/>
              </a:spcBef>
              <a:buClr>
                <a:schemeClr val="bg1"/>
              </a:buClr>
              <a:buFont typeface="Arial" panose="020B0604020202020204" pitchFamily="34" charset="0"/>
              <a:buNone/>
            </a:pPr>
            <a:r>
              <a:rPr lang="en-US" sz="2400" b="1" i="0" u="none" dirty="0">
                <a:solidFill>
                  <a:schemeClr val="tx1"/>
                </a:solidFill>
                <a:latin typeface="+mj-lt"/>
                <a:cs typeface="Arial" panose="020B0604020202020204" pitchFamily="34" charset="0"/>
              </a:rPr>
              <a:t>(</a:t>
            </a:r>
            <a:r>
              <a:rPr lang="en-US" sz="2400" b="1" i="0" u="none" dirty="0">
                <a:solidFill>
                  <a:schemeClr val="accent1"/>
                </a:solidFill>
                <a:latin typeface="+mj-lt"/>
                <a:cs typeface="Arial" panose="020B0604020202020204" pitchFamily="34" charset="0"/>
              </a:rPr>
              <a:t>1E5</a:t>
            </a:r>
            <a:r>
              <a:rPr lang="en-US" sz="2400" b="1" i="0" u="none" dirty="0">
                <a:solidFill>
                  <a:schemeClr val="tx1"/>
                </a:solidFill>
                <a:latin typeface="+mj-lt"/>
                <a:cs typeface="Arial" panose="020B0604020202020204" pitchFamily="34" charset="0"/>
              </a:rPr>
              <a:t>.</a:t>
            </a:r>
            <a:r>
              <a:rPr lang="en-US" sz="2400" b="1" i="0" u="none" dirty="0">
                <a:solidFill>
                  <a:schemeClr val="accent1"/>
                </a:solidFill>
                <a:latin typeface="+mj-lt"/>
                <a:cs typeface="Arial" panose="020B0604020202020204" pitchFamily="34" charset="0"/>
              </a:rPr>
              <a:t>7A</a:t>
            </a:r>
            <a:r>
              <a:rPr lang="en-US" sz="2400" b="1" i="0" u="none" dirty="0">
                <a:solidFill>
                  <a:schemeClr val="tx1"/>
                </a:solidFill>
                <a:latin typeface="+mj-lt"/>
                <a:cs typeface="Arial" panose="020B0604020202020204" pitchFamily="34" charset="0"/>
              </a:rPr>
              <a:t>)</a:t>
            </a:r>
            <a:r>
              <a:rPr lang="en-US" sz="2400" b="1" i="0" u="none" baseline="-25000" dirty="0">
                <a:solidFill>
                  <a:schemeClr val="accent2"/>
                </a:solidFill>
                <a:latin typeface="+mj-lt"/>
                <a:cs typeface="Arial" panose="020B0604020202020204" pitchFamily="34" charset="0"/>
              </a:rPr>
              <a:t>16</a:t>
            </a:r>
          </a:p>
        </p:txBody>
      </p:sp>
    </p:spTree>
    <p:extLst>
      <p:ext uri="{BB962C8B-B14F-4D97-AF65-F5344CB8AC3E}">
        <p14:creationId xmlns:p14="http://schemas.microsoft.com/office/powerpoint/2010/main" val="101553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1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1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 calcmode="lin" valueType="num">
                                      <p:cBhvr additive="base">
                                        <p:cTn id="11" dur="1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 calcmode="lin" valueType="num">
                                      <p:cBhvr additive="base">
                                        <p:cTn id="17" dur="1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1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 calcmode="lin" valueType="num">
                                      <p:cBhvr additive="base">
                                        <p:cTn id="21" dur="1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1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6">
                                            <p:txEl>
                                              <p:pRg st="4" end="4"/>
                                            </p:txEl>
                                          </p:spTgt>
                                        </p:tgtEl>
                                        <p:attrNameLst>
                                          <p:attrName>style.visibility</p:attrName>
                                        </p:attrNameLst>
                                      </p:cBhvr>
                                      <p:to>
                                        <p:strVal val="visible"/>
                                      </p:to>
                                    </p:set>
                                    <p:anim calcmode="lin" valueType="num">
                                      <p:cBhvr additive="base">
                                        <p:cTn id="51" dur="1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1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16">
                                            <p:txEl>
                                              <p:pRg st="5" end="5"/>
                                            </p:txEl>
                                          </p:spTgt>
                                        </p:tgtEl>
                                        <p:attrNameLst>
                                          <p:attrName>style.visibility</p:attrName>
                                        </p:attrNameLst>
                                      </p:cBhvr>
                                      <p:to>
                                        <p:strVal val="visible"/>
                                      </p:to>
                                    </p:set>
                                    <p:anim calcmode="lin" valueType="num">
                                      <p:cBhvr additive="base">
                                        <p:cTn id="55" dur="1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16">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ppt_x"/>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100" fill="hold"/>
                                        <p:tgtEl>
                                          <p:spTgt spid="16">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16">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100" fill="hold"/>
                                        <p:tgtEl>
                                          <p:spTgt spid="41"/>
                                        </p:tgtEl>
                                        <p:attrNameLst>
                                          <p:attrName>ppt_x</p:attrName>
                                        </p:attrNameLst>
                                      </p:cBhvr>
                                      <p:tavLst>
                                        <p:tav tm="0">
                                          <p:val>
                                            <p:strVal val="#ppt_x"/>
                                          </p:val>
                                        </p:tav>
                                        <p:tav tm="100000">
                                          <p:val>
                                            <p:strVal val="#ppt_x"/>
                                          </p:val>
                                        </p:tav>
                                      </p:tavLst>
                                    </p:anim>
                                    <p:anim calcmode="lin" valueType="num">
                                      <p:cBhvr additive="base">
                                        <p:cTn id="70" dur="100" fill="hold"/>
                                        <p:tgtEl>
                                          <p:spTgt spid="41"/>
                                        </p:tgtEl>
                                        <p:attrNameLst>
                                          <p:attrName>ppt_y</p:attrName>
                                        </p:attrNameLst>
                                      </p:cBhvr>
                                      <p:tavLst>
                                        <p:tav tm="0">
                                          <p:val>
                                            <p:strVal val="1+#ppt_h/2"/>
                                          </p:val>
                                        </p:tav>
                                        <p:tav tm="100000">
                                          <p:val>
                                            <p:strVal val="#ppt_y"/>
                                          </p:val>
                                        </p:tav>
                                      </p:tavLst>
                                    </p:anim>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36" grpId="0"/>
      <p:bldP spid="37" grpId="0"/>
      <p:bldP spid="38" grpId="0"/>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826873" y="179457"/>
            <a:ext cx="4450064" cy="584775"/>
          </a:xfrm>
          <a:prstGeom prst="rect">
            <a:avLst/>
          </a:prstGeom>
        </p:spPr>
        <p:txBody>
          <a:bodyPr wrap="none">
            <a:spAutoFit/>
          </a:bodyPr>
          <a:lstStyle/>
          <a:p>
            <a:r>
              <a:rPr lang="en-US" sz="3200" b="1" dirty="0">
                <a:latin typeface="+mj-lt"/>
                <a:ea typeface="+mj-ea"/>
                <a:cs typeface="+mj-cs"/>
              </a:rPr>
              <a:t>Conversion Among Bases</a:t>
            </a:r>
          </a:p>
        </p:txBody>
      </p:sp>
      <p:sp>
        <p:nvSpPr>
          <p:cNvPr id="5" name="Oval 4"/>
          <p:cNvSpPr>
            <a:spLocks noChangeArrowheads="1"/>
          </p:cNvSpPr>
          <p:nvPr/>
        </p:nvSpPr>
        <p:spPr bwMode="auto">
          <a:xfrm>
            <a:off x="5735638" y="4467225"/>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6" name="Oval 5"/>
          <p:cNvSpPr>
            <a:spLocks noChangeArrowheads="1"/>
          </p:cNvSpPr>
          <p:nvPr/>
        </p:nvSpPr>
        <p:spPr bwMode="auto">
          <a:xfrm>
            <a:off x="1601788" y="22098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t>Decimal</a:t>
            </a:r>
          </a:p>
        </p:txBody>
      </p:sp>
      <p:sp>
        <p:nvSpPr>
          <p:cNvPr id="7" name="Oval 6"/>
          <p:cNvSpPr>
            <a:spLocks noChangeArrowheads="1"/>
          </p:cNvSpPr>
          <p:nvPr/>
        </p:nvSpPr>
        <p:spPr bwMode="auto">
          <a:xfrm>
            <a:off x="5716588" y="22098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8" name="Oval 7"/>
          <p:cNvSpPr>
            <a:spLocks noChangeArrowheads="1"/>
          </p:cNvSpPr>
          <p:nvPr/>
        </p:nvSpPr>
        <p:spPr bwMode="auto">
          <a:xfrm>
            <a:off x="1601788" y="43719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9" name="Line 8"/>
          <p:cNvSpPr>
            <a:spLocks noChangeShapeType="1"/>
          </p:cNvSpPr>
          <p:nvPr/>
        </p:nvSpPr>
        <p:spPr bwMode="auto">
          <a:xfrm flipV="1">
            <a:off x="4114800" y="2771775"/>
            <a:ext cx="1676400" cy="1752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 name="Line 9"/>
          <p:cNvSpPr>
            <a:spLocks noChangeShapeType="1"/>
          </p:cNvSpPr>
          <p:nvPr/>
        </p:nvSpPr>
        <p:spPr bwMode="auto">
          <a:xfrm flipH="1" flipV="1">
            <a:off x="4114800" y="2771775"/>
            <a:ext cx="1676400" cy="1752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10"/>
          <p:cNvSpPr>
            <a:spLocks noChangeShapeType="1"/>
          </p:cNvSpPr>
          <p:nvPr/>
        </p:nvSpPr>
        <p:spPr bwMode="auto">
          <a:xfrm flipV="1">
            <a:off x="7010400" y="3076575"/>
            <a:ext cx="0" cy="12192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11"/>
          <p:cNvSpPr>
            <a:spLocks noChangeShapeType="1"/>
          </p:cNvSpPr>
          <p:nvPr/>
        </p:nvSpPr>
        <p:spPr bwMode="auto">
          <a:xfrm flipV="1">
            <a:off x="2819400" y="3000375"/>
            <a:ext cx="0" cy="12192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 name="Line 12"/>
          <p:cNvSpPr>
            <a:spLocks noChangeShapeType="1"/>
          </p:cNvSpPr>
          <p:nvPr/>
        </p:nvSpPr>
        <p:spPr bwMode="auto">
          <a:xfrm rot="5400000" flipV="1">
            <a:off x="4953000" y="1933575"/>
            <a:ext cx="0" cy="12192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13"/>
          <p:cNvSpPr>
            <a:spLocks noChangeShapeType="1"/>
          </p:cNvSpPr>
          <p:nvPr/>
        </p:nvSpPr>
        <p:spPr bwMode="auto">
          <a:xfrm rot="5400000" flipV="1">
            <a:off x="4953000" y="4143375"/>
            <a:ext cx="0" cy="12192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 name="Rectangle 3"/>
          <p:cNvSpPr/>
          <p:nvPr/>
        </p:nvSpPr>
        <p:spPr>
          <a:xfrm>
            <a:off x="152400" y="1085418"/>
            <a:ext cx="2316660" cy="461665"/>
          </a:xfrm>
          <a:prstGeom prst="rect">
            <a:avLst/>
          </a:prstGeom>
        </p:spPr>
        <p:txBody>
          <a:bodyPr wrap="none">
            <a:spAutoFit/>
          </a:bodyPr>
          <a:lstStyle/>
          <a:p>
            <a:r>
              <a:rPr lang="en-US" sz="2400" b="1" dirty="0"/>
              <a:t>The possibilities:</a:t>
            </a:r>
          </a:p>
        </p:txBody>
      </p:sp>
    </p:spTree>
    <p:extLst>
      <p:ext uri="{BB962C8B-B14F-4D97-AF65-F5344CB8AC3E}">
        <p14:creationId xmlns:p14="http://schemas.microsoft.com/office/powerpoint/2010/main" val="2478529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smtClean="0"/>
              <a:t>Contd.. </a:t>
            </a:r>
            <a:endParaRPr lang="en-US" sz="3200" b="1" dirty="0"/>
          </a:p>
        </p:txBody>
      </p:sp>
      <p:sp>
        <p:nvSpPr>
          <p:cNvPr id="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Text Box 2"/>
          <p:cNvSpPr txBox="1">
            <a:spLocks noChangeArrowheads="1"/>
          </p:cNvSpPr>
          <p:nvPr/>
        </p:nvSpPr>
        <p:spPr bwMode="auto">
          <a:xfrm>
            <a:off x="1752600" y="2362200"/>
            <a:ext cx="6019800" cy="15525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latin typeface="Courier New" panose="02070309020205020404" pitchFamily="49" charset="0"/>
              </a:rPr>
              <a:t>125</a:t>
            </a:r>
            <a:r>
              <a:rPr lang="en-US" baseline="-25000" dirty="0">
                <a:latin typeface="Courier New" panose="02070309020205020404" pitchFamily="49" charset="0"/>
              </a:rPr>
              <a:t>10</a:t>
            </a:r>
            <a:r>
              <a:rPr lang="en-US" dirty="0">
                <a:latin typeface="Courier New" panose="02070309020205020404" pitchFamily="49" charset="0"/>
              </a:rPr>
              <a:t> =&gt;	5 x 10</a:t>
            </a:r>
            <a:r>
              <a:rPr lang="en-US" baseline="30000" dirty="0">
                <a:latin typeface="Courier New" panose="02070309020205020404" pitchFamily="49" charset="0"/>
              </a:rPr>
              <a:t>0</a:t>
            </a:r>
            <a:r>
              <a:rPr lang="en-US" dirty="0">
                <a:latin typeface="Courier New" panose="02070309020205020404" pitchFamily="49" charset="0"/>
              </a:rPr>
              <a:t>	=   5</a:t>
            </a:r>
            <a:br>
              <a:rPr lang="en-US" dirty="0">
                <a:latin typeface="Courier New" panose="02070309020205020404" pitchFamily="49" charset="0"/>
              </a:rPr>
            </a:br>
            <a:r>
              <a:rPr lang="en-US" dirty="0">
                <a:latin typeface="Courier New" panose="02070309020205020404" pitchFamily="49" charset="0"/>
              </a:rPr>
              <a:t>		2 x 10</a:t>
            </a:r>
            <a:r>
              <a:rPr lang="en-US" baseline="30000" dirty="0">
                <a:latin typeface="Courier New" panose="02070309020205020404" pitchFamily="49" charset="0"/>
              </a:rPr>
              <a:t>1</a:t>
            </a:r>
            <a:r>
              <a:rPr lang="en-US" dirty="0">
                <a:latin typeface="Courier New" panose="02070309020205020404" pitchFamily="49" charset="0"/>
              </a:rPr>
              <a:t>	=  20</a:t>
            </a:r>
            <a:br>
              <a:rPr lang="en-US" dirty="0">
                <a:latin typeface="Courier New" panose="02070309020205020404" pitchFamily="49" charset="0"/>
              </a:rPr>
            </a:br>
            <a:r>
              <a:rPr lang="en-US" dirty="0">
                <a:latin typeface="Courier New" panose="02070309020205020404" pitchFamily="49" charset="0"/>
              </a:rPr>
              <a:t>		1 x 10</a:t>
            </a:r>
            <a:r>
              <a:rPr lang="en-US" baseline="30000" dirty="0">
                <a:latin typeface="Courier New" panose="02070309020205020404" pitchFamily="49" charset="0"/>
              </a:rPr>
              <a:t>2	</a:t>
            </a:r>
            <a:r>
              <a:rPr lang="en-US" dirty="0">
                <a:latin typeface="Courier New" panose="02070309020205020404" pitchFamily="49" charset="0"/>
              </a:rPr>
              <a:t>= 100</a:t>
            </a:r>
            <a:br>
              <a:rPr lang="en-US" dirty="0">
                <a:latin typeface="Courier New" panose="02070309020205020404" pitchFamily="49" charset="0"/>
              </a:rPr>
            </a:br>
            <a:r>
              <a:rPr lang="en-US" dirty="0">
                <a:latin typeface="Courier New" panose="02070309020205020404" pitchFamily="49" charset="0"/>
              </a:rPr>
              <a:t>				  125</a:t>
            </a:r>
          </a:p>
        </p:txBody>
      </p:sp>
      <p:sp>
        <p:nvSpPr>
          <p:cNvPr id="37" name="Line 3"/>
          <p:cNvSpPr>
            <a:spLocks noChangeShapeType="1"/>
          </p:cNvSpPr>
          <p:nvPr/>
        </p:nvSpPr>
        <p:spPr bwMode="auto">
          <a:xfrm>
            <a:off x="5715000" y="35052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 name="AutoShape 4"/>
          <p:cNvSpPr>
            <a:spLocks noChangeArrowheads="1"/>
          </p:cNvSpPr>
          <p:nvPr/>
        </p:nvSpPr>
        <p:spPr bwMode="auto">
          <a:xfrm>
            <a:off x="3505200" y="4343400"/>
            <a:ext cx="990600" cy="762000"/>
          </a:xfrm>
          <a:prstGeom prst="wedgeRoundRectCallout">
            <a:avLst>
              <a:gd name="adj1" fmla="val 51282"/>
              <a:gd name="adj2" fmla="val -145208"/>
              <a:gd name="adj3" fmla="val 16667"/>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latin typeface="+mj-lt"/>
              </a:rPr>
              <a:t>Base</a:t>
            </a:r>
          </a:p>
        </p:txBody>
      </p:sp>
      <p:sp>
        <p:nvSpPr>
          <p:cNvPr id="39" name="AutoShape 5"/>
          <p:cNvSpPr>
            <a:spLocks noChangeArrowheads="1"/>
          </p:cNvSpPr>
          <p:nvPr/>
        </p:nvSpPr>
        <p:spPr bwMode="auto">
          <a:xfrm>
            <a:off x="4800600" y="1143000"/>
            <a:ext cx="1295400" cy="762000"/>
          </a:xfrm>
          <a:prstGeom prst="wedgeRoundRectCallout">
            <a:avLst>
              <a:gd name="adj1" fmla="val -41421"/>
              <a:gd name="adj2" fmla="val 107292"/>
              <a:gd name="adj3" fmla="val 16667"/>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latin typeface="+mj-lt"/>
              </a:rPr>
              <a:t>Weight</a:t>
            </a:r>
          </a:p>
        </p:txBody>
      </p:sp>
    </p:spTree>
    <p:extLst>
      <p:ext uri="{BB962C8B-B14F-4D97-AF65-F5344CB8AC3E}">
        <p14:creationId xmlns:p14="http://schemas.microsoft.com/office/powerpoint/2010/main" val="292915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9224"/>
            <a:ext cx="8915400" cy="1143000"/>
          </a:xfrm>
        </p:spPr>
        <p:txBody>
          <a:bodyPr>
            <a:normAutofit/>
          </a:bodyPr>
          <a:lstStyle/>
          <a:p>
            <a:r>
              <a:rPr lang="fr-FR" sz="3200" b="1" dirty="0" err="1"/>
              <a:t>Binary</a:t>
            </a:r>
            <a:r>
              <a:rPr lang="fr-FR" sz="3200" b="1" dirty="0"/>
              <a:t> to </a:t>
            </a:r>
            <a:r>
              <a:rPr lang="fr-FR" sz="3200" b="1" dirty="0" err="1"/>
              <a:t>Decimal</a:t>
            </a:r>
            <a:endParaRPr lang="en-US" sz="3200" b="1" dirty="0"/>
          </a:p>
        </p:txBody>
      </p:sp>
      <p:sp>
        <p:nvSpPr>
          <p:cNvPr id="3" name="Rectangle 2"/>
          <p:cNvSpPr/>
          <p:nvPr/>
        </p:nvSpPr>
        <p:spPr>
          <a:xfrm>
            <a:off x="7961" y="932892"/>
            <a:ext cx="1485343" cy="461665"/>
          </a:xfrm>
          <a:prstGeom prst="rect">
            <a:avLst/>
          </a:prstGeom>
        </p:spPr>
        <p:txBody>
          <a:bodyPr wrap="none">
            <a:spAutoFit/>
          </a:bodyPr>
          <a:lstStyle/>
          <a:p>
            <a:r>
              <a:rPr lang="en-US" sz="2400" b="1" dirty="0"/>
              <a:t>Technique</a:t>
            </a:r>
          </a:p>
        </p:txBody>
      </p:sp>
      <p:sp>
        <p:nvSpPr>
          <p:cNvPr id="4" name="Rectangle 3"/>
          <p:cNvSpPr/>
          <p:nvPr/>
        </p:nvSpPr>
        <p:spPr>
          <a:xfrm>
            <a:off x="7961" y="1568060"/>
            <a:ext cx="9898039" cy="1200329"/>
          </a:xfrm>
          <a:prstGeom prst="rect">
            <a:avLst/>
          </a:prstGeom>
        </p:spPr>
        <p:txBody>
          <a:bodyPr wrap="square">
            <a:spAutoFit/>
          </a:bodyPr>
          <a:lstStyle/>
          <a:p>
            <a:pPr marL="800100" lvl="1" indent="-342900">
              <a:buFont typeface="Arial" panose="020B0604020202020204" pitchFamily="34" charset="0"/>
              <a:buChar char="•"/>
            </a:pPr>
            <a:r>
              <a:rPr lang="en-US" sz="2400" dirty="0"/>
              <a:t>Multiply each bit by 2</a:t>
            </a:r>
            <a:r>
              <a:rPr lang="en-US" sz="3600" i="1" baseline="30000" dirty="0"/>
              <a:t>n</a:t>
            </a:r>
            <a:r>
              <a:rPr lang="en-US" sz="2400" dirty="0"/>
              <a:t>, where </a:t>
            </a:r>
            <a:r>
              <a:rPr lang="en-US" sz="2400" i="1" dirty="0"/>
              <a:t>n</a:t>
            </a:r>
            <a:r>
              <a:rPr lang="en-US" sz="2400" dirty="0"/>
              <a:t> is the “weight” of the bit</a:t>
            </a:r>
          </a:p>
          <a:p>
            <a:pPr marL="800100" lvl="1" indent="-342900">
              <a:buFont typeface="Arial" panose="020B0604020202020204" pitchFamily="34" charset="0"/>
              <a:buChar char="•"/>
            </a:pPr>
            <a:r>
              <a:rPr lang="en-US" sz="2400" dirty="0"/>
              <a:t>The weight is the position of the bit, starting from 0 on the right</a:t>
            </a:r>
          </a:p>
          <a:p>
            <a:pPr marL="800100" lvl="1" indent="-342900">
              <a:buFont typeface="Arial" panose="020B0604020202020204" pitchFamily="34" charset="0"/>
              <a:buChar char="•"/>
            </a:pPr>
            <a:r>
              <a:rPr lang="en-US" sz="2400" dirty="0"/>
              <a:t>Add the results</a:t>
            </a:r>
          </a:p>
        </p:txBody>
      </p:sp>
      <p:sp>
        <p:nvSpPr>
          <p:cNvPr id="5" name="Rectangle 4"/>
          <p:cNvSpPr/>
          <p:nvPr/>
        </p:nvSpPr>
        <p:spPr>
          <a:xfrm>
            <a:off x="4191000" y="2757226"/>
            <a:ext cx="1269899" cy="461665"/>
          </a:xfrm>
          <a:prstGeom prst="rect">
            <a:avLst/>
          </a:prstGeom>
        </p:spPr>
        <p:txBody>
          <a:bodyPr wrap="none">
            <a:spAutoFit/>
          </a:bodyPr>
          <a:lstStyle/>
          <a:p>
            <a:r>
              <a:rPr lang="en-US" sz="2400" b="1" dirty="0"/>
              <a:t>Example</a:t>
            </a:r>
          </a:p>
        </p:txBody>
      </p:sp>
      <p:sp>
        <p:nvSpPr>
          <p:cNvPr id="42" name="Text Box 3"/>
          <p:cNvSpPr txBox="1">
            <a:spLocks noChangeArrowheads="1"/>
          </p:cNvSpPr>
          <p:nvPr/>
        </p:nvSpPr>
        <p:spPr bwMode="auto">
          <a:xfrm>
            <a:off x="1512638" y="3647390"/>
            <a:ext cx="6629400" cy="3378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49263">
              <a:defRPr sz="2400">
                <a:solidFill>
                  <a:schemeClr val="tx1"/>
                </a:solidFill>
                <a:latin typeface="Times New Roman" panose="02020603050405020304" pitchFamily="18" charset="0"/>
              </a:defRPr>
            </a:lvl1pPr>
            <a:lvl2pPr marL="742950" indent="-285750" defTabSz="449263">
              <a:defRPr sz="2400">
                <a:solidFill>
                  <a:schemeClr val="tx1"/>
                </a:solidFill>
                <a:latin typeface="Times New Roman" panose="02020603050405020304" pitchFamily="18" charset="0"/>
              </a:defRPr>
            </a:lvl2pPr>
            <a:lvl3pPr marL="1143000" indent="-228600" defTabSz="449263">
              <a:defRPr sz="2400">
                <a:solidFill>
                  <a:schemeClr val="tx1"/>
                </a:solidFill>
                <a:latin typeface="Times New Roman" panose="02020603050405020304" pitchFamily="18" charset="0"/>
              </a:defRPr>
            </a:lvl3pPr>
            <a:lvl4pPr marL="1600200" indent="-228600" defTabSz="449263">
              <a:defRPr sz="2400">
                <a:solidFill>
                  <a:schemeClr val="tx1"/>
                </a:solidFill>
                <a:latin typeface="Times New Roman" panose="02020603050405020304" pitchFamily="18" charset="0"/>
              </a:defRPr>
            </a:lvl4pPr>
            <a:lvl5pPr marL="2057400" indent="-228600" defTabSz="449263">
              <a:defRPr sz="2400">
                <a:solidFill>
                  <a:schemeClr val="tx1"/>
                </a:solidFill>
                <a:latin typeface="Times New Roman" panose="02020603050405020304" pitchFamily="18" charset="0"/>
              </a:defRPr>
            </a:lvl5pPr>
            <a:lvl6pPr marL="2514600" indent="-228600" defTabSz="449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49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49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492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latin typeface="Courier New" panose="02070309020205020404" pitchFamily="49" charset="0"/>
              </a:rPr>
              <a:t>101011</a:t>
            </a:r>
            <a:r>
              <a:rPr lang="en-US" baseline="-25000" dirty="0">
                <a:latin typeface="Courier New" panose="02070309020205020404" pitchFamily="49" charset="0"/>
              </a:rPr>
              <a:t>2</a:t>
            </a:r>
            <a:r>
              <a:rPr lang="en-US" dirty="0">
                <a:latin typeface="Courier New" panose="02070309020205020404" pitchFamily="49" charset="0"/>
              </a:rPr>
              <a:t> =&gt; 	1 x 2</a:t>
            </a:r>
            <a:r>
              <a:rPr lang="en-US" baseline="30000" dirty="0">
                <a:latin typeface="Courier New" panose="02070309020205020404" pitchFamily="49" charset="0"/>
              </a:rPr>
              <a:t>0</a:t>
            </a:r>
            <a:r>
              <a:rPr lang="en-US" dirty="0">
                <a:latin typeface="Courier New" panose="02070309020205020404" pitchFamily="49" charset="0"/>
              </a:rPr>
              <a:t> = 	 1</a:t>
            </a:r>
            <a:br>
              <a:rPr lang="en-US" dirty="0">
                <a:latin typeface="Courier New" panose="02070309020205020404" pitchFamily="49" charset="0"/>
              </a:rPr>
            </a:br>
            <a:r>
              <a:rPr lang="en-US" dirty="0">
                <a:latin typeface="Courier New" panose="02070309020205020404" pitchFamily="49" charset="0"/>
              </a:rPr>
              <a:t>					1 x 2</a:t>
            </a:r>
            <a:r>
              <a:rPr lang="en-US" baseline="30000" dirty="0">
                <a:latin typeface="Courier New" panose="02070309020205020404" pitchFamily="49" charset="0"/>
              </a:rPr>
              <a:t>1</a:t>
            </a:r>
            <a:r>
              <a:rPr lang="en-US" dirty="0">
                <a:latin typeface="Courier New" panose="02070309020205020404" pitchFamily="49" charset="0"/>
              </a:rPr>
              <a:t> =	 2</a:t>
            </a:r>
            <a:br>
              <a:rPr lang="en-US" dirty="0">
                <a:latin typeface="Courier New" panose="02070309020205020404" pitchFamily="49" charset="0"/>
              </a:rPr>
            </a:br>
            <a:r>
              <a:rPr lang="en-US" dirty="0">
                <a:latin typeface="Courier New" panose="02070309020205020404" pitchFamily="49" charset="0"/>
              </a:rPr>
              <a:t>					0 x 2</a:t>
            </a:r>
            <a:r>
              <a:rPr lang="en-US" baseline="30000" dirty="0">
                <a:latin typeface="Courier New" panose="02070309020205020404" pitchFamily="49" charset="0"/>
              </a:rPr>
              <a:t>2</a:t>
            </a:r>
            <a:r>
              <a:rPr lang="en-US" dirty="0">
                <a:latin typeface="Courier New" panose="02070309020205020404" pitchFamily="49" charset="0"/>
              </a:rPr>
              <a:t> = 	 0</a:t>
            </a:r>
            <a:br>
              <a:rPr lang="en-US" dirty="0">
                <a:latin typeface="Courier New" panose="02070309020205020404" pitchFamily="49" charset="0"/>
              </a:rPr>
            </a:br>
            <a:r>
              <a:rPr lang="en-US" dirty="0">
                <a:latin typeface="Courier New" panose="02070309020205020404" pitchFamily="49" charset="0"/>
              </a:rPr>
              <a:t>					1 x 2</a:t>
            </a:r>
            <a:r>
              <a:rPr lang="en-US" baseline="30000" dirty="0">
                <a:latin typeface="Courier New" panose="02070309020205020404" pitchFamily="49" charset="0"/>
              </a:rPr>
              <a:t>3</a:t>
            </a:r>
            <a:r>
              <a:rPr lang="en-US" dirty="0">
                <a:latin typeface="Courier New" panose="02070309020205020404" pitchFamily="49" charset="0"/>
              </a:rPr>
              <a:t> = 	 8</a:t>
            </a:r>
            <a:br>
              <a:rPr lang="en-US" dirty="0">
                <a:latin typeface="Courier New" panose="02070309020205020404" pitchFamily="49" charset="0"/>
              </a:rPr>
            </a:br>
            <a:r>
              <a:rPr lang="en-US" dirty="0">
                <a:latin typeface="Courier New" panose="02070309020205020404" pitchFamily="49" charset="0"/>
              </a:rPr>
              <a:t>					0 x 2</a:t>
            </a:r>
            <a:r>
              <a:rPr lang="en-US" baseline="30000" dirty="0">
                <a:latin typeface="Courier New" panose="02070309020205020404" pitchFamily="49" charset="0"/>
              </a:rPr>
              <a:t>4</a:t>
            </a:r>
            <a:r>
              <a:rPr lang="en-US" dirty="0">
                <a:latin typeface="Courier New" panose="02070309020205020404" pitchFamily="49" charset="0"/>
              </a:rPr>
              <a:t> =	 0</a:t>
            </a:r>
            <a:br>
              <a:rPr lang="en-US" dirty="0">
                <a:latin typeface="Courier New" panose="02070309020205020404" pitchFamily="49" charset="0"/>
              </a:rPr>
            </a:br>
            <a:r>
              <a:rPr lang="en-US" dirty="0">
                <a:latin typeface="Courier New" panose="02070309020205020404" pitchFamily="49" charset="0"/>
              </a:rPr>
              <a:t>					1 x 2</a:t>
            </a:r>
            <a:r>
              <a:rPr lang="en-US" baseline="30000" dirty="0">
                <a:latin typeface="Courier New" panose="02070309020205020404" pitchFamily="49" charset="0"/>
              </a:rPr>
              <a:t>5</a:t>
            </a:r>
            <a:r>
              <a:rPr lang="en-US" dirty="0">
                <a:latin typeface="Courier New" panose="02070309020205020404" pitchFamily="49" charset="0"/>
              </a:rPr>
              <a:t> = 	32</a:t>
            </a:r>
          </a:p>
          <a:p>
            <a:pPr>
              <a:spcBef>
                <a:spcPct val="50000"/>
              </a:spcBef>
            </a:pPr>
            <a:r>
              <a:rPr lang="en-US" dirty="0">
                <a:latin typeface="Courier New" panose="02070309020205020404" pitchFamily="49" charset="0"/>
              </a:rPr>
              <a:t>									43</a:t>
            </a:r>
            <a:r>
              <a:rPr lang="en-US" baseline="-25000" dirty="0">
                <a:latin typeface="Courier New" panose="02070309020205020404" pitchFamily="49" charset="0"/>
              </a:rPr>
              <a:t>10</a:t>
            </a:r>
            <a:r>
              <a:rPr lang="en-US" dirty="0">
                <a:latin typeface="Courier New" panose="02070309020205020404" pitchFamily="49" charset="0"/>
              </a:rPr>
              <a:t>	</a:t>
            </a:r>
          </a:p>
          <a:p>
            <a:pPr>
              <a:spcBef>
                <a:spcPct val="50000"/>
              </a:spcBef>
            </a:pPr>
            <a:r>
              <a:rPr lang="en-US" dirty="0">
                <a:latin typeface="Courier New" panose="02070309020205020404" pitchFamily="49" charset="0"/>
              </a:rPr>
              <a:t>		</a:t>
            </a:r>
          </a:p>
        </p:txBody>
      </p:sp>
      <p:sp>
        <p:nvSpPr>
          <p:cNvPr id="43" name="Line 4"/>
          <p:cNvSpPr>
            <a:spLocks noChangeShapeType="1"/>
          </p:cNvSpPr>
          <p:nvPr/>
        </p:nvSpPr>
        <p:spPr bwMode="auto">
          <a:xfrm>
            <a:off x="5551238" y="593339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4" name="AutoShape 7"/>
          <p:cNvSpPr>
            <a:spLocks noChangeArrowheads="1"/>
          </p:cNvSpPr>
          <p:nvPr/>
        </p:nvSpPr>
        <p:spPr bwMode="auto">
          <a:xfrm>
            <a:off x="1828800" y="3022278"/>
            <a:ext cx="1186112" cy="393226"/>
          </a:xfrm>
          <a:prstGeom prst="wedgeRoundRectCallout">
            <a:avLst>
              <a:gd name="adj1" fmla="val 15972"/>
              <a:gd name="adj2" fmla="val 125000"/>
              <a:gd name="adj3" fmla="val 16667"/>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dirty="0">
                <a:latin typeface="+mj-lt"/>
              </a:rPr>
              <a:t>Bit “0”</a:t>
            </a:r>
          </a:p>
        </p:txBody>
      </p:sp>
    </p:spTree>
    <p:extLst>
      <p:ext uri="{BB962C8B-B14F-4D97-AF65-F5344CB8AC3E}">
        <p14:creationId xmlns:p14="http://schemas.microsoft.com/office/powerpoint/2010/main" val="406528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304800"/>
            <a:ext cx="8915400" cy="1143000"/>
          </a:xfrm>
        </p:spPr>
        <p:txBody>
          <a:bodyPr anchor="ctr"/>
          <a:lstStyle/>
          <a:p>
            <a:r>
              <a:rPr lang="en-US" sz="3200" b="1" dirty="0"/>
              <a:t>Digital Electronics</a:t>
            </a:r>
            <a:endParaRPr lang="en-US" sz="3200" b="1" dirty="0"/>
          </a:p>
        </p:txBody>
      </p:sp>
      <p:sp>
        <p:nvSpPr>
          <p:cNvPr id="174083" name="Rectangle 3"/>
          <p:cNvSpPr>
            <a:spLocks noGrp="1" noChangeArrowheads="1"/>
          </p:cNvSpPr>
          <p:nvPr>
            <p:ph idx="1"/>
          </p:nvPr>
        </p:nvSpPr>
        <p:spPr/>
        <p:txBody>
          <a:bodyPr/>
          <a:lstStyle/>
          <a:p>
            <a:pPr algn="just">
              <a:defRPr/>
            </a:pPr>
            <a:r>
              <a:rPr lang="en-IN" sz="2400" dirty="0" smtClean="0">
                <a:solidFill>
                  <a:prstClr val="black"/>
                </a:solidFill>
              </a:rPr>
              <a:t>At the end of this lecture, student will be able to :</a:t>
            </a:r>
          </a:p>
          <a:p>
            <a:pPr lvl="1" algn="just">
              <a:buFont typeface="Arial" pitchFamily="34" charset="0"/>
              <a:buChar char="•"/>
            </a:pPr>
            <a:r>
              <a:rPr lang="en-US" sz="2000" dirty="0"/>
              <a:t>Introduction to digital electronics </a:t>
            </a:r>
            <a:endParaRPr lang="en-US" sz="2000" dirty="0" smtClean="0"/>
          </a:p>
          <a:p>
            <a:pPr lvl="1" algn="just">
              <a:buFont typeface="Arial" pitchFamily="34" charset="0"/>
              <a:buChar char="•"/>
            </a:pPr>
            <a:r>
              <a:rPr lang="en-US" sz="2000" dirty="0" smtClean="0"/>
              <a:t>Understand the evolution </a:t>
            </a:r>
            <a:r>
              <a:rPr lang="en-US" sz="2000" dirty="0"/>
              <a:t>Of Integrated Circuits</a:t>
            </a:r>
          </a:p>
          <a:p>
            <a:pPr lvl="1" algn="just">
              <a:buFont typeface="Arial" pitchFamily="34" charset="0"/>
              <a:buChar char="•"/>
            </a:pPr>
            <a:r>
              <a:rPr lang="en-IN" sz="2000" dirty="0" smtClean="0"/>
              <a:t>Define </a:t>
            </a:r>
            <a:r>
              <a:rPr lang="en-US" sz="2000" dirty="0"/>
              <a:t>An integrated </a:t>
            </a:r>
            <a:r>
              <a:rPr lang="en-US" sz="2000" dirty="0" smtClean="0"/>
              <a:t>circuit</a:t>
            </a:r>
          </a:p>
          <a:p>
            <a:pPr lvl="1" algn="just">
              <a:buFont typeface="Arial" pitchFamily="34" charset="0"/>
              <a:buChar char="•"/>
            </a:pPr>
            <a:r>
              <a:rPr lang="en-US" sz="2000" dirty="0" smtClean="0"/>
              <a:t>Classification of an </a:t>
            </a:r>
            <a:r>
              <a:rPr lang="en-US" sz="2000" dirty="0"/>
              <a:t>integrated </a:t>
            </a:r>
            <a:r>
              <a:rPr lang="en-US" sz="2000" dirty="0" smtClean="0"/>
              <a:t>circuit</a:t>
            </a:r>
          </a:p>
          <a:p>
            <a:pPr lvl="1" algn="just">
              <a:buFont typeface="Arial" pitchFamily="34" charset="0"/>
              <a:buChar char="•"/>
            </a:pPr>
            <a:r>
              <a:rPr lang="en-US" sz="2000" dirty="0"/>
              <a:t>Acquire the knowledge of Positional-Value System</a:t>
            </a:r>
          </a:p>
          <a:p>
            <a:pPr lvl="1" algn="just">
              <a:buFont typeface="Arial" pitchFamily="34" charset="0"/>
              <a:buChar char="•"/>
            </a:pPr>
            <a:r>
              <a:rPr lang="en-US" sz="2000" dirty="0"/>
              <a:t>List of the Various radix</a:t>
            </a:r>
          </a:p>
          <a:p>
            <a:pPr lvl="1" algn="just">
              <a:buFont typeface="Arial" pitchFamily="34" charset="0"/>
              <a:buChar char="•"/>
            </a:pPr>
            <a:r>
              <a:rPr lang="en-US" sz="2000" dirty="0"/>
              <a:t>Distinguish between various number </a:t>
            </a:r>
            <a:r>
              <a:rPr lang="en-US" sz="2000" dirty="0" smtClean="0"/>
              <a:t>systems</a:t>
            </a:r>
          </a:p>
          <a:p>
            <a:pPr lvl="1" algn="just">
              <a:buFont typeface="Arial" pitchFamily="34" charset="0"/>
              <a:buChar char="•"/>
            </a:pPr>
            <a:r>
              <a:rPr lang="en-US" sz="2000" dirty="0"/>
              <a:t>Convert binary to decimal conversion</a:t>
            </a:r>
          </a:p>
          <a:p>
            <a:pPr lvl="1" algn="just">
              <a:buFont typeface="Arial" pitchFamily="34" charset="0"/>
              <a:buChar char="•"/>
            </a:pPr>
            <a:r>
              <a:rPr lang="en-US" sz="2000" dirty="0"/>
              <a:t>Acquire the knowledge of octal to decimal conversion</a:t>
            </a:r>
          </a:p>
          <a:p>
            <a:pPr lvl="1" algn="just">
              <a:buFont typeface="Arial" pitchFamily="34" charset="0"/>
              <a:buChar char="•"/>
            </a:pPr>
            <a:r>
              <a:rPr lang="en-US" sz="2000" dirty="0"/>
              <a:t>Convert hexadecimal to decimal conversion</a:t>
            </a:r>
          </a:p>
          <a:p>
            <a:pPr lvl="1" algn="just">
              <a:buFont typeface="Arial" pitchFamily="34" charset="0"/>
              <a:buChar char="•"/>
            </a:pPr>
            <a:r>
              <a:rPr lang="en-US" sz="2000" dirty="0"/>
              <a:t>Acquire the knowledge of decimal to binary conversion</a:t>
            </a:r>
          </a:p>
          <a:p>
            <a:pPr lvl="1" algn="just">
              <a:buFont typeface="Arial" pitchFamily="34" charset="0"/>
              <a:buChar char="•"/>
            </a:pPr>
            <a:endParaRPr lang="en-US" sz="2000" dirty="0" smtClean="0"/>
          </a:p>
          <a:p>
            <a:pPr lvl="1" algn="just">
              <a:buFont typeface="Arial" pitchFamily="34" charset="0"/>
              <a:buChar char="•"/>
            </a:pPr>
            <a:endParaRPr lang="en-US" sz="2000" dirty="0" smtClean="0"/>
          </a:p>
          <a:p>
            <a:pPr lvl="1" algn="just">
              <a:buFont typeface="Arial" pitchFamily="34" charset="0"/>
              <a:buChar char="•"/>
            </a:pPr>
            <a:endParaRPr lang="en-US" sz="2000" dirty="0" smtClean="0"/>
          </a:p>
          <a:p>
            <a:pPr marL="457200" lvl="1" indent="0" algn="just">
              <a:buNone/>
            </a:pPr>
            <a:endParaRPr lang="en-IN" sz="2000" dirty="0" smtClean="0">
              <a:solidFill>
                <a:prstClr val="black"/>
              </a:solidFill>
              <a:cs typeface="Arial" charset="0"/>
            </a:endParaRPr>
          </a:p>
        </p:txBody>
      </p:sp>
    </p:spTree>
    <p:extLst>
      <p:ext uri="{BB962C8B-B14F-4D97-AF65-F5344CB8AC3E}">
        <p14:creationId xmlns:p14="http://schemas.microsoft.com/office/powerpoint/2010/main" val="659613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915400" cy="1143000"/>
          </a:xfrm>
        </p:spPr>
        <p:txBody>
          <a:bodyPr>
            <a:normAutofit/>
          </a:bodyPr>
          <a:lstStyle/>
          <a:p>
            <a:r>
              <a:rPr lang="fr-FR" sz="3200" b="1" dirty="0"/>
              <a:t>Octal to </a:t>
            </a:r>
            <a:r>
              <a:rPr lang="fr-FR" sz="3200" b="1" dirty="0" err="1"/>
              <a:t>Decimal</a:t>
            </a:r>
            <a:endParaRPr lang="en-US" sz="3200" b="1" dirty="0"/>
          </a:p>
        </p:txBody>
      </p:sp>
      <p:sp>
        <p:nvSpPr>
          <p:cNvPr id="6" name="Oval 3"/>
          <p:cNvSpPr>
            <a:spLocks noChangeArrowheads="1"/>
          </p:cNvSpPr>
          <p:nvPr/>
        </p:nvSpPr>
        <p:spPr bwMode="auto">
          <a:xfrm>
            <a:off x="5888038" y="41148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7" name="Oval 4"/>
          <p:cNvSpPr>
            <a:spLocks noChangeArrowheads="1"/>
          </p:cNvSpPr>
          <p:nvPr/>
        </p:nvSpPr>
        <p:spPr bwMode="auto">
          <a:xfrm>
            <a:off x="1754188" y="19050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8" name="Oval 5"/>
          <p:cNvSpPr>
            <a:spLocks noChangeArrowheads="1"/>
          </p:cNvSpPr>
          <p:nvPr/>
        </p:nvSpPr>
        <p:spPr bwMode="auto">
          <a:xfrm>
            <a:off x="5868988" y="19050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9" name="Oval 6"/>
          <p:cNvSpPr>
            <a:spLocks noChangeArrowheads="1"/>
          </p:cNvSpPr>
          <p:nvPr/>
        </p:nvSpPr>
        <p:spPr bwMode="auto">
          <a:xfrm>
            <a:off x="1754188" y="40671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10" name="Line 7"/>
          <p:cNvSpPr>
            <a:spLocks noChangeShapeType="1"/>
          </p:cNvSpPr>
          <p:nvPr/>
        </p:nvSpPr>
        <p:spPr bwMode="auto">
          <a:xfrm rot="16200000" flipV="1">
            <a:off x="5086350" y="1543050"/>
            <a:ext cx="0" cy="13335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953739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fr-FR" sz="3200" b="1" dirty="0"/>
              <a:t>Octal to </a:t>
            </a:r>
            <a:r>
              <a:rPr lang="fr-FR" sz="3200" b="1" dirty="0" err="1"/>
              <a:t>Decimal</a:t>
            </a:r>
            <a:endParaRPr lang="en-US" sz="3200" b="1" dirty="0"/>
          </a:p>
        </p:txBody>
      </p:sp>
      <p:sp>
        <p:nvSpPr>
          <p:cNvPr id="3" name="Rectangle 2"/>
          <p:cNvSpPr/>
          <p:nvPr/>
        </p:nvSpPr>
        <p:spPr>
          <a:xfrm>
            <a:off x="152400" y="744372"/>
            <a:ext cx="1485343" cy="461665"/>
          </a:xfrm>
          <a:prstGeom prst="rect">
            <a:avLst/>
          </a:prstGeom>
        </p:spPr>
        <p:txBody>
          <a:bodyPr wrap="none">
            <a:spAutoFit/>
          </a:bodyPr>
          <a:lstStyle/>
          <a:p>
            <a:r>
              <a:rPr lang="en-US" sz="2400" b="1" dirty="0"/>
              <a:t>Technique</a:t>
            </a:r>
          </a:p>
        </p:txBody>
      </p:sp>
      <p:sp>
        <p:nvSpPr>
          <p:cNvPr id="4" name="Rectangle 3"/>
          <p:cNvSpPr/>
          <p:nvPr/>
        </p:nvSpPr>
        <p:spPr>
          <a:xfrm>
            <a:off x="7961" y="1287207"/>
            <a:ext cx="9906000" cy="1200329"/>
          </a:xfrm>
          <a:prstGeom prst="rect">
            <a:avLst/>
          </a:prstGeom>
        </p:spPr>
        <p:txBody>
          <a:bodyPr wrap="square">
            <a:spAutoFit/>
          </a:bodyPr>
          <a:lstStyle/>
          <a:p>
            <a:pPr marL="800100" lvl="1" indent="-342900">
              <a:buFont typeface="Arial" panose="020B0604020202020204" pitchFamily="34" charset="0"/>
              <a:buChar char="•"/>
            </a:pPr>
            <a:r>
              <a:rPr lang="en-US" sz="2400" dirty="0"/>
              <a:t>Multiply each bit by 8</a:t>
            </a:r>
            <a:r>
              <a:rPr lang="en-US" sz="3600" i="1" baseline="30000" dirty="0"/>
              <a:t>n</a:t>
            </a:r>
            <a:r>
              <a:rPr lang="en-US" sz="2400" dirty="0"/>
              <a:t>, where </a:t>
            </a:r>
            <a:r>
              <a:rPr lang="en-US" sz="2400" i="1" dirty="0"/>
              <a:t>n</a:t>
            </a:r>
            <a:r>
              <a:rPr lang="en-US" sz="2400" dirty="0"/>
              <a:t> is the “weight” of the bit</a:t>
            </a:r>
          </a:p>
          <a:p>
            <a:pPr marL="800100" lvl="1" indent="-342900">
              <a:buFont typeface="Arial" panose="020B0604020202020204" pitchFamily="34" charset="0"/>
              <a:buChar char="•"/>
            </a:pPr>
            <a:r>
              <a:rPr lang="en-US" sz="2400" dirty="0"/>
              <a:t>The weight is the position of the bit, starting from 0 on the right</a:t>
            </a:r>
          </a:p>
          <a:p>
            <a:pPr marL="800100" lvl="1" indent="-342900">
              <a:buFont typeface="Arial" panose="020B0604020202020204" pitchFamily="34" charset="0"/>
              <a:buChar char="•"/>
            </a:pPr>
            <a:r>
              <a:rPr lang="en-US" sz="2400" dirty="0"/>
              <a:t>Add the results</a:t>
            </a:r>
          </a:p>
        </p:txBody>
      </p:sp>
      <p:sp>
        <p:nvSpPr>
          <p:cNvPr id="5" name="Rectangle 4"/>
          <p:cNvSpPr/>
          <p:nvPr/>
        </p:nvSpPr>
        <p:spPr>
          <a:xfrm>
            <a:off x="4038600" y="2727435"/>
            <a:ext cx="1269899" cy="461665"/>
          </a:xfrm>
          <a:prstGeom prst="rect">
            <a:avLst/>
          </a:prstGeom>
        </p:spPr>
        <p:txBody>
          <a:bodyPr wrap="none">
            <a:spAutoFit/>
          </a:bodyPr>
          <a:lstStyle/>
          <a:p>
            <a:r>
              <a:rPr lang="en-US" sz="2400" b="1" dirty="0"/>
              <a:t>Example</a:t>
            </a:r>
          </a:p>
        </p:txBody>
      </p:sp>
      <p:sp>
        <p:nvSpPr>
          <p:cNvPr id="7" name="Text Box 3"/>
          <p:cNvSpPr txBox="1">
            <a:spLocks noChangeArrowheads="1"/>
          </p:cNvSpPr>
          <p:nvPr/>
        </p:nvSpPr>
        <p:spPr bwMode="auto">
          <a:xfrm>
            <a:off x="1993799" y="3429000"/>
            <a:ext cx="6629400" cy="15525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latin typeface="Courier New" panose="02070309020205020404" pitchFamily="49" charset="0"/>
              </a:rPr>
              <a:t>724</a:t>
            </a:r>
            <a:r>
              <a:rPr lang="en-US" baseline="-25000" dirty="0">
                <a:latin typeface="Courier New" panose="02070309020205020404" pitchFamily="49" charset="0"/>
              </a:rPr>
              <a:t>8</a:t>
            </a:r>
            <a:r>
              <a:rPr lang="en-US" dirty="0">
                <a:latin typeface="Courier New" panose="02070309020205020404" pitchFamily="49" charset="0"/>
              </a:rPr>
              <a:t> =&gt; 	4 x 8</a:t>
            </a:r>
            <a:r>
              <a:rPr lang="en-US" baseline="30000" dirty="0">
                <a:latin typeface="Courier New" panose="02070309020205020404" pitchFamily="49" charset="0"/>
              </a:rPr>
              <a:t>0</a:t>
            </a:r>
            <a:r>
              <a:rPr lang="en-US" dirty="0">
                <a:latin typeface="Courier New" panose="02070309020205020404" pitchFamily="49" charset="0"/>
              </a:rPr>
              <a:t> = 	  4</a:t>
            </a:r>
            <a:br>
              <a:rPr lang="en-US" dirty="0">
                <a:latin typeface="Courier New" panose="02070309020205020404" pitchFamily="49" charset="0"/>
              </a:rPr>
            </a:br>
            <a:r>
              <a:rPr lang="en-US" dirty="0">
                <a:latin typeface="Courier New" panose="02070309020205020404" pitchFamily="49" charset="0"/>
              </a:rPr>
              <a:t>		2 x 8</a:t>
            </a:r>
            <a:r>
              <a:rPr lang="en-US" baseline="30000" dirty="0">
                <a:latin typeface="Courier New" panose="02070309020205020404" pitchFamily="49" charset="0"/>
              </a:rPr>
              <a:t>1</a:t>
            </a:r>
            <a:r>
              <a:rPr lang="en-US" dirty="0">
                <a:latin typeface="Courier New" panose="02070309020205020404" pitchFamily="49" charset="0"/>
              </a:rPr>
              <a:t> = 	 16</a:t>
            </a:r>
            <a:br>
              <a:rPr lang="en-US" dirty="0">
                <a:latin typeface="Courier New" panose="02070309020205020404" pitchFamily="49" charset="0"/>
              </a:rPr>
            </a:br>
            <a:r>
              <a:rPr lang="en-US" dirty="0">
                <a:latin typeface="Courier New" panose="02070309020205020404" pitchFamily="49" charset="0"/>
              </a:rPr>
              <a:t>		7 x 8</a:t>
            </a:r>
            <a:r>
              <a:rPr lang="en-US" baseline="30000" dirty="0">
                <a:latin typeface="Courier New" panose="02070309020205020404" pitchFamily="49" charset="0"/>
              </a:rPr>
              <a:t>2</a:t>
            </a:r>
            <a:r>
              <a:rPr lang="en-US" dirty="0">
                <a:latin typeface="Courier New" panose="02070309020205020404" pitchFamily="49" charset="0"/>
              </a:rPr>
              <a:t> = 	448</a:t>
            </a:r>
            <a:br>
              <a:rPr lang="en-US" dirty="0">
                <a:latin typeface="Courier New" panose="02070309020205020404" pitchFamily="49" charset="0"/>
              </a:rPr>
            </a:br>
            <a:r>
              <a:rPr lang="en-US" dirty="0">
                <a:latin typeface="Courier New" panose="02070309020205020404" pitchFamily="49" charset="0"/>
              </a:rPr>
              <a:t>				468</a:t>
            </a:r>
            <a:r>
              <a:rPr lang="en-US" baseline="-25000" dirty="0">
                <a:latin typeface="Courier New" panose="02070309020205020404" pitchFamily="49" charset="0"/>
              </a:rPr>
              <a:t>10</a:t>
            </a:r>
          </a:p>
        </p:txBody>
      </p:sp>
    </p:spTree>
    <p:extLst>
      <p:ext uri="{BB962C8B-B14F-4D97-AF65-F5344CB8AC3E}">
        <p14:creationId xmlns:p14="http://schemas.microsoft.com/office/powerpoint/2010/main" val="2678822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Hexadecimal to Decimal</a:t>
            </a:r>
          </a:p>
        </p:txBody>
      </p:sp>
      <p:sp>
        <p:nvSpPr>
          <p:cNvPr id="20"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21"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22"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23"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24" name="Line 7"/>
          <p:cNvSpPr>
            <a:spLocks noChangeShapeType="1"/>
          </p:cNvSpPr>
          <p:nvPr/>
        </p:nvSpPr>
        <p:spPr bwMode="auto">
          <a:xfrm rot="16200000" flipV="1">
            <a:off x="3771900" y="2705100"/>
            <a:ext cx="1447800" cy="15240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752266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1263"/>
            <a:ext cx="8915400" cy="1143000"/>
          </a:xfrm>
        </p:spPr>
        <p:txBody>
          <a:bodyPr>
            <a:normAutofit/>
          </a:bodyPr>
          <a:lstStyle/>
          <a:p>
            <a:r>
              <a:rPr lang="en-US" sz="3200" b="1" dirty="0"/>
              <a:t>Hexadecimal to Decimal</a:t>
            </a:r>
          </a:p>
        </p:txBody>
      </p:sp>
      <p:sp>
        <p:nvSpPr>
          <p:cNvPr id="22" name="Line 15"/>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3" name="Rectangle 2"/>
          <p:cNvSpPr/>
          <p:nvPr/>
        </p:nvSpPr>
        <p:spPr>
          <a:xfrm>
            <a:off x="17060" y="814401"/>
            <a:ext cx="1485343" cy="461665"/>
          </a:xfrm>
          <a:prstGeom prst="rect">
            <a:avLst/>
          </a:prstGeom>
        </p:spPr>
        <p:txBody>
          <a:bodyPr wrap="none">
            <a:spAutoFit/>
          </a:bodyPr>
          <a:lstStyle/>
          <a:p>
            <a:r>
              <a:rPr lang="en-US" sz="2400" b="1" dirty="0"/>
              <a:t>Technique</a:t>
            </a:r>
          </a:p>
        </p:txBody>
      </p:sp>
      <p:sp>
        <p:nvSpPr>
          <p:cNvPr id="4" name="Rectangle 3"/>
          <p:cNvSpPr/>
          <p:nvPr/>
        </p:nvSpPr>
        <p:spPr>
          <a:xfrm>
            <a:off x="0" y="1447800"/>
            <a:ext cx="9906000" cy="1200329"/>
          </a:xfrm>
          <a:prstGeom prst="rect">
            <a:avLst/>
          </a:prstGeom>
        </p:spPr>
        <p:txBody>
          <a:bodyPr wrap="square">
            <a:spAutoFit/>
          </a:bodyPr>
          <a:lstStyle/>
          <a:p>
            <a:pPr marL="800100" lvl="1" indent="-342900">
              <a:buFont typeface="Arial" panose="020B0604020202020204" pitchFamily="34" charset="0"/>
              <a:buChar char="•"/>
            </a:pPr>
            <a:r>
              <a:rPr lang="en-US" sz="2400" dirty="0"/>
              <a:t>Multiply each bit by 16</a:t>
            </a:r>
            <a:r>
              <a:rPr lang="en-US" sz="3600" i="1" baseline="30000" dirty="0"/>
              <a:t>n</a:t>
            </a:r>
            <a:r>
              <a:rPr lang="en-US" sz="2400" dirty="0"/>
              <a:t>, where </a:t>
            </a:r>
            <a:r>
              <a:rPr lang="en-US" sz="2400" i="1" dirty="0"/>
              <a:t>n</a:t>
            </a:r>
            <a:r>
              <a:rPr lang="en-US" sz="2400" dirty="0"/>
              <a:t> is the “weight” of the bit</a:t>
            </a:r>
          </a:p>
          <a:p>
            <a:pPr marL="800100" lvl="1" indent="-342900">
              <a:buFont typeface="Arial" panose="020B0604020202020204" pitchFamily="34" charset="0"/>
              <a:buChar char="•"/>
            </a:pPr>
            <a:r>
              <a:rPr lang="en-US" sz="2400" dirty="0"/>
              <a:t>The weight is the position of the bit, starting from 0 on the right</a:t>
            </a:r>
          </a:p>
          <a:p>
            <a:pPr marL="800100" lvl="1" indent="-342900">
              <a:buFont typeface="Arial" panose="020B0604020202020204" pitchFamily="34" charset="0"/>
              <a:buChar char="•"/>
            </a:pPr>
            <a:r>
              <a:rPr lang="en-US" sz="2400" dirty="0"/>
              <a:t>Add the results</a:t>
            </a:r>
          </a:p>
        </p:txBody>
      </p:sp>
      <p:sp>
        <p:nvSpPr>
          <p:cNvPr id="5" name="Rectangle 4"/>
          <p:cNvSpPr/>
          <p:nvPr/>
        </p:nvSpPr>
        <p:spPr>
          <a:xfrm>
            <a:off x="3975809" y="2793705"/>
            <a:ext cx="1269899" cy="461665"/>
          </a:xfrm>
          <a:prstGeom prst="rect">
            <a:avLst/>
          </a:prstGeom>
        </p:spPr>
        <p:txBody>
          <a:bodyPr wrap="none">
            <a:spAutoFit/>
          </a:bodyPr>
          <a:lstStyle/>
          <a:p>
            <a:r>
              <a:rPr lang="en-US" sz="2400" b="1" dirty="0"/>
              <a:t>Example</a:t>
            </a:r>
          </a:p>
        </p:txBody>
      </p:sp>
      <p:sp>
        <p:nvSpPr>
          <p:cNvPr id="27" name="Text Box 3"/>
          <p:cNvSpPr txBox="1">
            <a:spLocks noChangeArrowheads="1"/>
          </p:cNvSpPr>
          <p:nvPr/>
        </p:nvSpPr>
        <p:spPr bwMode="auto">
          <a:xfrm>
            <a:off x="1295400" y="3827552"/>
            <a:ext cx="7086600" cy="17351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latin typeface="Courier New" panose="02070309020205020404" pitchFamily="49" charset="0"/>
              </a:rPr>
              <a:t>ABC</a:t>
            </a:r>
            <a:r>
              <a:rPr lang="en-US" baseline="-25000" dirty="0">
                <a:latin typeface="Courier New" panose="02070309020205020404" pitchFamily="49" charset="0"/>
              </a:rPr>
              <a:t>16</a:t>
            </a:r>
            <a:r>
              <a:rPr lang="en-US" dirty="0">
                <a:latin typeface="Courier New" panose="02070309020205020404" pitchFamily="49" charset="0"/>
              </a:rPr>
              <a:t> =&gt;	C x 16</a:t>
            </a:r>
            <a:r>
              <a:rPr lang="en-US" baseline="30000" dirty="0">
                <a:latin typeface="Courier New" panose="02070309020205020404" pitchFamily="49" charset="0"/>
              </a:rPr>
              <a:t>0</a:t>
            </a:r>
            <a:r>
              <a:rPr lang="en-US" dirty="0">
                <a:latin typeface="Courier New" panose="02070309020205020404" pitchFamily="49" charset="0"/>
              </a:rPr>
              <a:t> = 12 x   1 =   12</a:t>
            </a:r>
            <a:br>
              <a:rPr lang="en-US" dirty="0">
                <a:latin typeface="Courier New" panose="02070309020205020404" pitchFamily="49" charset="0"/>
              </a:rPr>
            </a:br>
            <a:r>
              <a:rPr lang="en-US" dirty="0">
                <a:latin typeface="Courier New" panose="02070309020205020404" pitchFamily="49" charset="0"/>
              </a:rPr>
              <a:t>       	B x 16</a:t>
            </a:r>
            <a:r>
              <a:rPr lang="en-US" baseline="30000" dirty="0">
                <a:latin typeface="Courier New" panose="02070309020205020404" pitchFamily="49" charset="0"/>
              </a:rPr>
              <a:t>1</a:t>
            </a:r>
            <a:r>
              <a:rPr lang="en-US" dirty="0">
                <a:latin typeface="Courier New" panose="02070309020205020404" pitchFamily="49" charset="0"/>
              </a:rPr>
              <a:t> = 11 x  16 =  176</a:t>
            </a:r>
            <a:br>
              <a:rPr lang="en-US" dirty="0">
                <a:latin typeface="Courier New" panose="02070309020205020404" pitchFamily="49" charset="0"/>
              </a:rPr>
            </a:br>
            <a:r>
              <a:rPr lang="en-US" dirty="0">
                <a:latin typeface="Courier New" panose="02070309020205020404" pitchFamily="49" charset="0"/>
              </a:rPr>
              <a:t> 		A x 16</a:t>
            </a:r>
            <a:r>
              <a:rPr lang="en-US" baseline="30000" dirty="0">
                <a:latin typeface="Courier New" panose="02070309020205020404" pitchFamily="49" charset="0"/>
              </a:rPr>
              <a:t>2</a:t>
            </a:r>
            <a:r>
              <a:rPr lang="en-US" dirty="0">
                <a:latin typeface="Courier New" panose="02070309020205020404" pitchFamily="49" charset="0"/>
              </a:rPr>
              <a:t> = 10 x 256 = 2560</a:t>
            </a:r>
          </a:p>
          <a:p>
            <a:pPr>
              <a:spcBef>
                <a:spcPct val="50000"/>
              </a:spcBef>
            </a:pPr>
            <a:r>
              <a:rPr lang="en-US" dirty="0">
                <a:latin typeface="Courier New" panose="02070309020205020404" pitchFamily="49" charset="0"/>
              </a:rPr>
              <a:t>		                     2748</a:t>
            </a:r>
            <a:r>
              <a:rPr lang="en-US" baseline="-25000" dirty="0">
                <a:latin typeface="Courier New" panose="02070309020205020404" pitchFamily="49" charset="0"/>
              </a:rPr>
              <a:t>10</a:t>
            </a:r>
          </a:p>
        </p:txBody>
      </p:sp>
    </p:spTree>
    <p:extLst>
      <p:ext uri="{BB962C8B-B14F-4D97-AF65-F5344CB8AC3E}">
        <p14:creationId xmlns:p14="http://schemas.microsoft.com/office/powerpoint/2010/main" val="13136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Decimal to Binary</a:t>
            </a:r>
          </a:p>
        </p:txBody>
      </p:sp>
      <p:sp>
        <p:nvSpPr>
          <p:cNvPr id="12" name="Line 4"/>
          <p:cNvSpPr>
            <a:spLocks noChangeShapeType="1"/>
          </p:cNvSpPr>
          <p:nvPr/>
        </p:nvSpPr>
        <p:spPr bwMode="auto">
          <a:xfrm>
            <a:off x="8532813" y="6742113"/>
            <a:ext cx="5397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3" name="Rectangle 2"/>
          <p:cNvSpPr/>
          <p:nvPr/>
        </p:nvSpPr>
        <p:spPr>
          <a:xfrm>
            <a:off x="0" y="951447"/>
            <a:ext cx="1485343" cy="461665"/>
          </a:xfrm>
          <a:prstGeom prst="rect">
            <a:avLst/>
          </a:prstGeom>
        </p:spPr>
        <p:txBody>
          <a:bodyPr wrap="none">
            <a:spAutoFit/>
          </a:bodyPr>
          <a:lstStyle/>
          <a:p>
            <a:r>
              <a:rPr lang="en-US" sz="2400" b="1" dirty="0"/>
              <a:t>Technique</a:t>
            </a:r>
          </a:p>
        </p:txBody>
      </p:sp>
      <p:sp>
        <p:nvSpPr>
          <p:cNvPr id="4" name="Rectangle 3"/>
          <p:cNvSpPr/>
          <p:nvPr/>
        </p:nvSpPr>
        <p:spPr>
          <a:xfrm>
            <a:off x="15922" y="1524000"/>
            <a:ext cx="9906000" cy="1569660"/>
          </a:xfrm>
          <a:prstGeom prst="rect">
            <a:avLst/>
          </a:prstGeom>
        </p:spPr>
        <p:txBody>
          <a:bodyPr wrap="square">
            <a:spAutoFit/>
          </a:bodyPr>
          <a:lstStyle/>
          <a:p>
            <a:pPr marL="800100" lvl="1" indent="-342900">
              <a:buFont typeface="Arial" panose="020B0604020202020204" pitchFamily="34" charset="0"/>
              <a:buChar char="•"/>
            </a:pPr>
            <a:r>
              <a:rPr lang="en-US" sz="2400" dirty="0"/>
              <a:t>Divide by two, keep track of the remainder</a:t>
            </a:r>
          </a:p>
          <a:p>
            <a:pPr marL="800100" lvl="1" indent="-342900">
              <a:buFont typeface="Arial" panose="020B0604020202020204" pitchFamily="34" charset="0"/>
              <a:buChar char="•"/>
            </a:pPr>
            <a:r>
              <a:rPr lang="en-US" sz="2400" dirty="0"/>
              <a:t>First remainder is bit 0 (LSB, least-significant bit)</a:t>
            </a:r>
          </a:p>
          <a:p>
            <a:pPr marL="800100" lvl="1" indent="-342900">
              <a:buFont typeface="Arial" panose="020B0604020202020204" pitchFamily="34" charset="0"/>
              <a:buChar char="•"/>
            </a:pPr>
            <a:r>
              <a:rPr lang="en-US" sz="2400" dirty="0"/>
              <a:t>Second remainder is bit 1</a:t>
            </a:r>
          </a:p>
          <a:p>
            <a:pPr marL="800100" lvl="1" indent="-342900">
              <a:buFont typeface="Arial" panose="020B0604020202020204" pitchFamily="34" charset="0"/>
              <a:buChar char="•"/>
            </a:pPr>
            <a:r>
              <a:rPr lang="en-US" sz="2400" dirty="0"/>
              <a:t>Etc.</a:t>
            </a:r>
          </a:p>
        </p:txBody>
      </p:sp>
    </p:spTree>
    <p:extLst>
      <p:ext uri="{BB962C8B-B14F-4D97-AF65-F5344CB8AC3E}">
        <p14:creationId xmlns:p14="http://schemas.microsoft.com/office/powerpoint/2010/main" val="31237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repeatCount="indefinite" fill="hold" nodeType="withEffect">
                                  <p:stCondLst>
                                    <p:cond delay="0"/>
                                  </p:stCondLst>
                                  <p:childTnLst>
                                    <p:animClr clrSpc="rgb" dir="cw">
                                      <p:cBhvr>
                                        <p:cTn id="6" dur="500" fill="hold"/>
                                        <p:tgtEl>
                                          <p:spTgt spid="12"/>
                                        </p:tgtEl>
                                        <p:attrNameLst>
                                          <p:attrName>stroke.color</p:attrName>
                                        </p:attrNameLst>
                                      </p:cBhvr>
                                      <p:to>
                                        <a:schemeClr val="accent1"/>
                                      </p:to>
                                    </p:animClr>
                                    <p:set>
                                      <p:cBhvr>
                                        <p:cTn id="7" dur="500" fill="hold"/>
                                        <p:tgtEl>
                                          <p:spTgt spid="1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56" y="131763"/>
            <a:ext cx="8915400" cy="1143000"/>
          </a:xfrm>
        </p:spPr>
        <p:txBody>
          <a:bodyPr>
            <a:normAutofit/>
          </a:bodyPr>
          <a:lstStyle/>
          <a:p>
            <a:r>
              <a:rPr lang="en-US" sz="3200" b="1" dirty="0"/>
              <a:t>Decimal to Binary</a:t>
            </a:r>
          </a:p>
        </p:txBody>
      </p:sp>
      <p:sp>
        <p:nvSpPr>
          <p:cNvPr id="48" name="Line 39"/>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latin typeface="+mj-lt"/>
            </a:endParaRPr>
          </a:p>
        </p:txBody>
      </p:sp>
      <p:sp>
        <p:nvSpPr>
          <p:cNvPr id="51" name="Text Box 1027"/>
          <p:cNvSpPr txBox="1">
            <a:spLocks noChangeArrowheads="1"/>
          </p:cNvSpPr>
          <p:nvPr/>
        </p:nvSpPr>
        <p:spPr bwMode="auto">
          <a:xfrm>
            <a:off x="533400" y="2057400"/>
            <a:ext cx="20574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125</a:t>
            </a:r>
            <a:r>
              <a:rPr lang="en-US" baseline="-25000">
                <a:latin typeface="Courier New" panose="02070309020205020404" pitchFamily="49" charset="0"/>
              </a:rPr>
              <a:t>10</a:t>
            </a:r>
            <a:r>
              <a:rPr lang="en-US">
                <a:latin typeface="Courier New" panose="02070309020205020404" pitchFamily="49" charset="0"/>
              </a:rPr>
              <a:t> = ?</a:t>
            </a:r>
            <a:r>
              <a:rPr lang="en-US" baseline="-25000">
                <a:latin typeface="Courier New" panose="02070309020205020404" pitchFamily="49" charset="0"/>
              </a:rPr>
              <a:t>2</a:t>
            </a:r>
          </a:p>
        </p:txBody>
      </p:sp>
      <p:grpSp>
        <p:nvGrpSpPr>
          <p:cNvPr id="52" name="Group 1028"/>
          <p:cNvGrpSpPr>
            <a:grpSpLocks/>
          </p:cNvGrpSpPr>
          <p:nvPr/>
        </p:nvGrpSpPr>
        <p:grpSpPr bwMode="auto">
          <a:xfrm>
            <a:off x="3771900" y="1981200"/>
            <a:ext cx="2057400" cy="822325"/>
            <a:chOff x="2232" y="816"/>
            <a:chExt cx="1296" cy="518"/>
          </a:xfrm>
        </p:grpSpPr>
        <p:sp>
          <p:nvSpPr>
            <p:cNvPr id="53" name="Text Box 1029"/>
            <p:cNvSpPr txBox="1">
              <a:spLocks noChangeArrowheads="1"/>
            </p:cNvSpPr>
            <p:nvPr/>
          </p:nvSpPr>
          <p:spPr bwMode="auto">
            <a:xfrm>
              <a:off x="2232" y="816"/>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2 125</a:t>
              </a:r>
              <a:br>
                <a:rPr lang="en-US">
                  <a:latin typeface="Courier New" panose="02070309020205020404" pitchFamily="49" charset="0"/>
                </a:rPr>
              </a:br>
              <a:r>
                <a:rPr lang="en-US">
                  <a:latin typeface="Courier New" panose="02070309020205020404" pitchFamily="49" charset="0"/>
                </a:rPr>
                <a:t>   62   1</a:t>
              </a:r>
              <a:endParaRPr lang="en-US" baseline="-25000">
                <a:latin typeface="Courier New" panose="02070309020205020404" pitchFamily="49" charset="0"/>
              </a:endParaRPr>
            </a:p>
          </p:txBody>
        </p:sp>
        <p:sp>
          <p:nvSpPr>
            <p:cNvPr id="54" name="Line 1030"/>
            <p:cNvSpPr>
              <a:spLocks noChangeShapeType="1"/>
            </p:cNvSpPr>
            <p:nvPr/>
          </p:nvSpPr>
          <p:spPr bwMode="auto">
            <a:xfrm>
              <a:off x="2448" y="86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 name="Line 1031"/>
            <p:cNvSpPr>
              <a:spLocks noChangeShapeType="1"/>
            </p:cNvSpPr>
            <p:nvPr/>
          </p:nvSpPr>
          <p:spPr bwMode="auto">
            <a:xfrm>
              <a:off x="2448" y="1056"/>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6" name="Group 1032"/>
          <p:cNvGrpSpPr>
            <a:grpSpLocks/>
          </p:cNvGrpSpPr>
          <p:nvPr/>
        </p:nvGrpSpPr>
        <p:grpSpPr bwMode="auto">
          <a:xfrm>
            <a:off x="3771900" y="2362200"/>
            <a:ext cx="2057400" cy="822325"/>
            <a:chOff x="2232" y="1056"/>
            <a:chExt cx="1296" cy="518"/>
          </a:xfrm>
        </p:grpSpPr>
        <p:sp>
          <p:nvSpPr>
            <p:cNvPr id="57" name="Text Box 1033"/>
            <p:cNvSpPr txBox="1">
              <a:spLocks noChangeArrowheads="1"/>
            </p:cNvSpPr>
            <p:nvPr/>
          </p:nvSpPr>
          <p:spPr bwMode="auto">
            <a:xfrm>
              <a:off x="2232" y="1056"/>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31   0</a:t>
              </a:r>
              <a:endParaRPr lang="en-US" baseline="-25000">
                <a:latin typeface="Courier New" panose="02070309020205020404" pitchFamily="49" charset="0"/>
              </a:endParaRPr>
            </a:p>
          </p:txBody>
        </p:sp>
        <p:sp>
          <p:nvSpPr>
            <p:cNvPr id="58" name="Line 1034"/>
            <p:cNvSpPr>
              <a:spLocks noChangeShapeType="1"/>
            </p:cNvSpPr>
            <p:nvPr/>
          </p:nvSpPr>
          <p:spPr bwMode="auto">
            <a:xfrm>
              <a:off x="2448" y="110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9" name="Line 1035"/>
            <p:cNvSpPr>
              <a:spLocks noChangeShapeType="1"/>
            </p:cNvSpPr>
            <p:nvPr/>
          </p:nvSpPr>
          <p:spPr bwMode="auto">
            <a:xfrm>
              <a:off x="2448" y="1296"/>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0" name="Group 1036"/>
          <p:cNvGrpSpPr>
            <a:grpSpLocks/>
          </p:cNvGrpSpPr>
          <p:nvPr/>
        </p:nvGrpSpPr>
        <p:grpSpPr bwMode="auto">
          <a:xfrm>
            <a:off x="3771900" y="2743200"/>
            <a:ext cx="2057400" cy="822325"/>
            <a:chOff x="2232" y="1296"/>
            <a:chExt cx="1296" cy="518"/>
          </a:xfrm>
        </p:grpSpPr>
        <p:sp>
          <p:nvSpPr>
            <p:cNvPr id="61" name="Text Box 1037"/>
            <p:cNvSpPr txBox="1">
              <a:spLocks noChangeArrowheads="1"/>
            </p:cNvSpPr>
            <p:nvPr/>
          </p:nvSpPr>
          <p:spPr bwMode="auto">
            <a:xfrm>
              <a:off x="2232" y="1296"/>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15   1</a:t>
              </a:r>
              <a:endParaRPr lang="en-US" baseline="-25000">
                <a:latin typeface="Courier New" panose="02070309020205020404" pitchFamily="49" charset="0"/>
              </a:endParaRPr>
            </a:p>
          </p:txBody>
        </p:sp>
        <p:sp>
          <p:nvSpPr>
            <p:cNvPr id="62" name="Line 1038"/>
            <p:cNvSpPr>
              <a:spLocks noChangeShapeType="1"/>
            </p:cNvSpPr>
            <p:nvPr/>
          </p:nvSpPr>
          <p:spPr bwMode="auto">
            <a:xfrm>
              <a:off x="2448" y="134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 name="Line 1039"/>
            <p:cNvSpPr>
              <a:spLocks noChangeShapeType="1"/>
            </p:cNvSpPr>
            <p:nvPr/>
          </p:nvSpPr>
          <p:spPr bwMode="auto">
            <a:xfrm>
              <a:off x="2448" y="1536"/>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4" name="Group 1040"/>
          <p:cNvGrpSpPr>
            <a:grpSpLocks/>
          </p:cNvGrpSpPr>
          <p:nvPr/>
        </p:nvGrpSpPr>
        <p:grpSpPr bwMode="auto">
          <a:xfrm>
            <a:off x="3756025" y="3136900"/>
            <a:ext cx="2057400" cy="822325"/>
            <a:chOff x="624" y="2112"/>
            <a:chExt cx="1296" cy="518"/>
          </a:xfrm>
        </p:grpSpPr>
        <p:sp>
          <p:nvSpPr>
            <p:cNvPr id="65" name="Text Box 1041"/>
            <p:cNvSpPr txBox="1">
              <a:spLocks noChangeArrowheads="1"/>
            </p:cNvSpPr>
            <p:nvPr/>
          </p:nvSpPr>
          <p:spPr bwMode="auto">
            <a:xfrm>
              <a:off x="624" y="2112"/>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7   1</a:t>
              </a:r>
              <a:endParaRPr lang="en-US" baseline="-25000">
                <a:latin typeface="Courier New" panose="02070309020205020404" pitchFamily="49" charset="0"/>
              </a:endParaRPr>
            </a:p>
          </p:txBody>
        </p:sp>
        <p:sp>
          <p:nvSpPr>
            <p:cNvPr id="66" name="Line 1042"/>
            <p:cNvSpPr>
              <a:spLocks noChangeShapeType="1"/>
            </p:cNvSpPr>
            <p:nvPr/>
          </p:nvSpPr>
          <p:spPr bwMode="auto">
            <a:xfrm>
              <a:off x="864" y="21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 name="Line 1043"/>
            <p:cNvSpPr>
              <a:spLocks noChangeShapeType="1"/>
            </p:cNvSpPr>
            <p:nvPr/>
          </p:nvSpPr>
          <p:spPr bwMode="auto">
            <a:xfrm>
              <a:off x="864" y="2352"/>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8" name="Group 1044"/>
          <p:cNvGrpSpPr>
            <a:grpSpLocks/>
          </p:cNvGrpSpPr>
          <p:nvPr/>
        </p:nvGrpSpPr>
        <p:grpSpPr bwMode="auto">
          <a:xfrm>
            <a:off x="3787775" y="3532188"/>
            <a:ext cx="2057400" cy="822325"/>
            <a:chOff x="2232" y="1783"/>
            <a:chExt cx="1296" cy="518"/>
          </a:xfrm>
        </p:grpSpPr>
        <p:sp>
          <p:nvSpPr>
            <p:cNvPr id="69" name="Text Box 1045"/>
            <p:cNvSpPr txBox="1">
              <a:spLocks noChangeArrowheads="1"/>
            </p:cNvSpPr>
            <p:nvPr/>
          </p:nvSpPr>
          <p:spPr bwMode="auto">
            <a:xfrm>
              <a:off x="2232" y="1783"/>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3   1</a:t>
              </a:r>
              <a:endParaRPr lang="en-US" baseline="-25000">
                <a:latin typeface="Courier New" panose="02070309020205020404" pitchFamily="49" charset="0"/>
              </a:endParaRPr>
            </a:p>
          </p:txBody>
        </p:sp>
        <p:sp>
          <p:nvSpPr>
            <p:cNvPr id="70" name="Line 1046"/>
            <p:cNvSpPr>
              <a:spLocks noChangeShapeType="1"/>
            </p:cNvSpPr>
            <p:nvPr/>
          </p:nvSpPr>
          <p:spPr bwMode="auto">
            <a:xfrm>
              <a:off x="2448" y="1831"/>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 name="Line 1047"/>
            <p:cNvSpPr>
              <a:spLocks noChangeShapeType="1"/>
            </p:cNvSpPr>
            <p:nvPr/>
          </p:nvSpPr>
          <p:spPr bwMode="auto">
            <a:xfrm>
              <a:off x="2448" y="2023"/>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72" name="Group 1048"/>
          <p:cNvGrpSpPr>
            <a:grpSpLocks/>
          </p:cNvGrpSpPr>
          <p:nvPr/>
        </p:nvGrpSpPr>
        <p:grpSpPr bwMode="auto">
          <a:xfrm>
            <a:off x="3787775" y="3914775"/>
            <a:ext cx="2057400" cy="822325"/>
            <a:chOff x="2232" y="2976"/>
            <a:chExt cx="1296" cy="518"/>
          </a:xfrm>
        </p:grpSpPr>
        <p:sp>
          <p:nvSpPr>
            <p:cNvPr id="73" name="Text Box 1049"/>
            <p:cNvSpPr txBox="1">
              <a:spLocks noChangeArrowheads="1"/>
            </p:cNvSpPr>
            <p:nvPr/>
          </p:nvSpPr>
          <p:spPr bwMode="auto">
            <a:xfrm>
              <a:off x="2232" y="2976"/>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1   1</a:t>
              </a:r>
              <a:endParaRPr lang="en-US" baseline="-25000">
                <a:latin typeface="Courier New" panose="02070309020205020404" pitchFamily="49" charset="0"/>
              </a:endParaRPr>
            </a:p>
          </p:txBody>
        </p:sp>
        <p:sp>
          <p:nvSpPr>
            <p:cNvPr id="74" name="Line 1050"/>
            <p:cNvSpPr>
              <a:spLocks noChangeShapeType="1"/>
            </p:cNvSpPr>
            <p:nvPr/>
          </p:nvSpPr>
          <p:spPr bwMode="auto">
            <a:xfrm>
              <a:off x="2448" y="3001"/>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 name="Line 1051"/>
            <p:cNvSpPr>
              <a:spLocks noChangeShapeType="1"/>
            </p:cNvSpPr>
            <p:nvPr/>
          </p:nvSpPr>
          <p:spPr bwMode="auto">
            <a:xfrm>
              <a:off x="2448" y="3216"/>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76" name="Group 1052"/>
          <p:cNvGrpSpPr>
            <a:grpSpLocks/>
          </p:cNvGrpSpPr>
          <p:nvPr/>
        </p:nvGrpSpPr>
        <p:grpSpPr bwMode="auto">
          <a:xfrm>
            <a:off x="3771900" y="4295775"/>
            <a:ext cx="2057400" cy="822325"/>
            <a:chOff x="2232" y="2284"/>
            <a:chExt cx="1296" cy="518"/>
          </a:xfrm>
        </p:grpSpPr>
        <p:sp>
          <p:nvSpPr>
            <p:cNvPr id="77" name="Text Box 1053"/>
            <p:cNvSpPr txBox="1">
              <a:spLocks noChangeArrowheads="1"/>
            </p:cNvSpPr>
            <p:nvPr/>
          </p:nvSpPr>
          <p:spPr bwMode="auto">
            <a:xfrm>
              <a:off x="2232" y="2284"/>
              <a:ext cx="129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a:t>
              </a:r>
              <a:br>
                <a:rPr lang="en-US">
                  <a:latin typeface="Courier New" panose="02070309020205020404" pitchFamily="49" charset="0"/>
                </a:rPr>
              </a:br>
              <a:r>
                <a:rPr lang="en-US">
                  <a:latin typeface="Courier New" panose="02070309020205020404" pitchFamily="49" charset="0"/>
                </a:rPr>
                <a:t>    0   1</a:t>
              </a:r>
              <a:endParaRPr lang="en-US" baseline="-25000">
                <a:latin typeface="Courier New" panose="02070309020205020404" pitchFamily="49" charset="0"/>
              </a:endParaRPr>
            </a:p>
          </p:txBody>
        </p:sp>
        <p:sp>
          <p:nvSpPr>
            <p:cNvPr id="78" name="Line 1054"/>
            <p:cNvSpPr>
              <a:spLocks noChangeShapeType="1"/>
            </p:cNvSpPr>
            <p:nvPr/>
          </p:nvSpPr>
          <p:spPr bwMode="auto">
            <a:xfrm>
              <a:off x="2448" y="2332"/>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 name="Line 1055"/>
            <p:cNvSpPr>
              <a:spLocks noChangeShapeType="1"/>
            </p:cNvSpPr>
            <p:nvPr/>
          </p:nvSpPr>
          <p:spPr bwMode="auto">
            <a:xfrm>
              <a:off x="2448" y="2524"/>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80" name="Text Box 1056"/>
          <p:cNvSpPr txBox="1">
            <a:spLocks noChangeArrowheads="1"/>
          </p:cNvSpPr>
          <p:nvPr/>
        </p:nvSpPr>
        <p:spPr bwMode="auto">
          <a:xfrm>
            <a:off x="5715000" y="5867400"/>
            <a:ext cx="3276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125</a:t>
            </a:r>
            <a:r>
              <a:rPr lang="en-US" baseline="-25000">
                <a:latin typeface="Courier New" panose="02070309020205020404" pitchFamily="49" charset="0"/>
              </a:rPr>
              <a:t>10</a:t>
            </a:r>
            <a:r>
              <a:rPr lang="en-US">
                <a:latin typeface="Courier New" panose="02070309020205020404" pitchFamily="49" charset="0"/>
              </a:rPr>
              <a:t> = 1111101</a:t>
            </a:r>
            <a:r>
              <a:rPr lang="en-US" baseline="-25000">
                <a:latin typeface="Courier New" panose="02070309020205020404" pitchFamily="49" charset="0"/>
              </a:rPr>
              <a:t>2</a:t>
            </a:r>
          </a:p>
        </p:txBody>
      </p:sp>
      <p:sp>
        <p:nvSpPr>
          <p:cNvPr id="81" name="Freeform 1057"/>
          <p:cNvSpPr>
            <a:spLocks/>
          </p:cNvSpPr>
          <p:nvPr/>
        </p:nvSpPr>
        <p:spPr bwMode="auto">
          <a:xfrm>
            <a:off x="5683250" y="2514600"/>
            <a:ext cx="2819400" cy="3276600"/>
          </a:xfrm>
          <a:custGeom>
            <a:avLst/>
            <a:gdLst>
              <a:gd name="T0" fmla="*/ 0 w 1776"/>
              <a:gd name="T1" fmla="*/ 0 h 2064"/>
              <a:gd name="T2" fmla="*/ 1644650 w 1776"/>
              <a:gd name="T3" fmla="*/ 647700 h 2064"/>
              <a:gd name="T4" fmla="*/ 2819400 w 1776"/>
              <a:gd name="T5" fmla="*/ 3276600 h 2064"/>
              <a:gd name="T6" fmla="*/ 0 60000 65536"/>
              <a:gd name="T7" fmla="*/ 0 60000 65536"/>
              <a:gd name="T8" fmla="*/ 0 60000 65536"/>
            </a:gdLst>
            <a:ahLst/>
            <a:cxnLst>
              <a:cxn ang="T6">
                <a:pos x="T0" y="T1"/>
              </a:cxn>
              <a:cxn ang="T7">
                <a:pos x="T2" y="T3"/>
              </a:cxn>
              <a:cxn ang="T8">
                <a:pos x="T4" y="T5"/>
              </a:cxn>
            </a:cxnLst>
            <a:rect l="0" t="0" r="r" b="b"/>
            <a:pathLst>
              <a:path w="1776" h="2064">
                <a:moveTo>
                  <a:pt x="0" y="0"/>
                </a:moveTo>
                <a:cubicBezTo>
                  <a:pt x="173" y="68"/>
                  <a:pt x="740" y="64"/>
                  <a:pt x="1036" y="408"/>
                </a:cubicBezTo>
                <a:cubicBezTo>
                  <a:pt x="1332" y="752"/>
                  <a:pt x="1622" y="1719"/>
                  <a:pt x="1776" y="2064"/>
                </a:cubicBezTo>
              </a:path>
            </a:pathLst>
          </a:custGeom>
          <a:noFill/>
          <a:ln w="57150">
            <a:solidFill>
              <a:srgbClr val="CC0000"/>
            </a:solidFill>
            <a:round/>
            <a:headEn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 name="Rectangle 81"/>
          <p:cNvSpPr/>
          <p:nvPr/>
        </p:nvSpPr>
        <p:spPr>
          <a:xfrm>
            <a:off x="627714" y="1043930"/>
            <a:ext cx="1269899" cy="461665"/>
          </a:xfrm>
          <a:prstGeom prst="rect">
            <a:avLst/>
          </a:prstGeom>
        </p:spPr>
        <p:txBody>
          <a:bodyPr wrap="none">
            <a:spAutoFit/>
          </a:bodyPr>
          <a:lstStyle/>
          <a:p>
            <a:r>
              <a:rPr lang="en-US" sz="2400" b="1" dirty="0"/>
              <a:t>Example</a:t>
            </a:r>
          </a:p>
        </p:txBody>
      </p:sp>
    </p:spTree>
    <p:extLst>
      <p:ext uri="{BB962C8B-B14F-4D97-AF65-F5344CB8AC3E}">
        <p14:creationId xmlns:p14="http://schemas.microsoft.com/office/powerpoint/2010/main" val="4072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left)">
                                      <p:cBhvr>
                                        <p:cTn id="3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80" grpId="0" build="p" autoUpdateAnimBg="0"/>
      <p:bldP spid="8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595032" y="269587"/>
            <a:ext cx="2715936" cy="584775"/>
          </a:xfrm>
          <a:prstGeom prst="rect">
            <a:avLst/>
          </a:prstGeom>
        </p:spPr>
        <p:txBody>
          <a:bodyPr wrap="none">
            <a:spAutoFit/>
          </a:bodyPr>
          <a:lstStyle/>
          <a:p>
            <a:r>
              <a:rPr lang="en-US" sz="3200" b="1" dirty="0">
                <a:latin typeface="+mj-lt"/>
                <a:ea typeface="+mj-ea"/>
                <a:cs typeface="+mj-cs"/>
              </a:rPr>
              <a:t>Octal to Binary</a:t>
            </a:r>
          </a:p>
        </p:txBody>
      </p:sp>
      <p:sp>
        <p:nvSpPr>
          <p:cNvPr id="15" name="Oval 3"/>
          <p:cNvSpPr>
            <a:spLocks noChangeArrowheads="1"/>
          </p:cNvSpPr>
          <p:nvPr/>
        </p:nvSpPr>
        <p:spPr bwMode="auto">
          <a:xfrm>
            <a:off x="58118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16" name="Oval 4"/>
          <p:cNvSpPr>
            <a:spLocks noChangeArrowheads="1"/>
          </p:cNvSpPr>
          <p:nvPr/>
        </p:nvSpPr>
        <p:spPr bwMode="auto">
          <a:xfrm>
            <a:off x="16779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17" name="Oval 5"/>
          <p:cNvSpPr>
            <a:spLocks noChangeArrowheads="1"/>
          </p:cNvSpPr>
          <p:nvPr/>
        </p:nvSpPr>
        <p:spPr bwMode="auto">
          <a:xfrm>
            <a:off x="57927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19" name="Oval 6"/>
          <p:cNvSpPr>
            <a:spLocks noChangeArrowheads="1"/>
          </p:cNvSpPr>
          <p:nvPr/>
        </p:nvSpPr>
        <p:spPr bwMode="auto">
          <a:xfrm>
            <a:off x="16779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20" name="Line 7"/>
          <p:cNvSpPr>
            <a:spLocks noChangeShapeType="1"/>
          </p:cNvSpPr>
          <p:nvPr/>
        </p:nvSpPr>
        <p:spPr bwMode="auto">
          <a:xfrm flipH="1">
            <a:off x="4267200" y="2743200"/>
            <a:ext cx="1524000" cy="14478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635066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Octal to Binary</a:t>
            </a:r>
          </a:p>
        </p:txBody>
      </p:sp>
      <p:sp>
        <p:nvSpPr>
          <p:cNvPr id="4" name="Rectangle 3"/>
          <p:cNvSpPr/>
          <p:nvPr/>
        </p:nvSpPr>
        <p:spPr>
          <a:xfrm>
            <a:off x="152400" y="730724"/>
            <a:ext cx="1485343" cy="461665"/>
          </a:xfrm>
          <a:prstGeom prst="rect">
            <a:avLst/>
          </a:prstGeom>
        </p:spPr>
        <p:txBody>
          <a:bodyPr wrap="none">
            <a:spAutoFit/>
          </a:bodyPr>
          <a:lstStyle/>
          <a:p>
            <a:r>
              <a:rPr lang="en-US" sz="2400" b="1" dirty="0"/>
              <a:t>Technique</a:t>
            </a:r>
          </a:p>
        </p:txBody>
      </p:sp>
      <p:sp>
        <p:nvSpPr>
          <p:cNvPr id="5" name="Rectangle 4"/>
          <p:cNvSpPr/>
          <p:nvPr/>
        </p:nvSpPr>
        <p:spPr>
          <a:xfrm>
            <a:off x="0" y="1394557"/>
            <a:ext cx="9906000" cy="461665"/>
          </a:xfrm>
          <a:prstGeom prst="rect">
            <a:avLst/>
          </a:prstGeom>
        </p:spPr>
        <p:txBody>
          <a:bodyPr wrap="square">
            <a:spAutoFit/>
          </a:bodyPr>
          <a:lstStyle/>
          <a:p>
            <a:pPr marL="800100" lvl="1" indent="-342900">
              <a:buFont typeface="Arial" panose="020B0604020202020204" pitchFamily="34" charset="0"/>
              <a:buChar char="•"/>
            </a:pPr>
            <a:r>
              <a:rPr lang="en-US" sz="2400" dirty="0"/>
              <a:t>Convert each octal digit to a 3-bit equivalent binary representation</a:t>
            </a:r>
          </a:p>
        </p:txBody>
      </p:sp>
      <p:sp>
        <p:nvSpPr>
          <p:cNvPr id="6" name="Rectangle 5"/>
          <p:cNvSpPr/>
          <p:nvPr/>
        </p:nvSpPr>
        <p:spPr>
          <a:xfrm>
            <a:off x="260121" y="2058390"/>
            <a:ext cx="1269899" cy="461665"/>
          </a:xfrm>
          <a:prstGeom prst="rect">
            <a:avLst/>
          </a:prstGeom>
        </p:spPr>
        <p:txBody>
          <a:bodyPr wrap="none">
            <a:spAutoFit/>
          </a:bodyPr>
          <a:lstStyle/>
          <a:p>
            <a:r>
              <a:rPr lang="en-US" sz="2400" b="1" dirty="0"/>
              <a:t>Example</a:t>
            </a:r>
          </a:p>
        </p:txBody>
      </p:sp>
      <p:sp>
        <p:nvSpPr>
          <p:cNvPr id="14" name="Text Box 3"/>
          <p:cNvSpPr txBox="1">
            <a:spLocks noChangeArrowheads="1"/>
          </p:cNvSpPr>
          <p:nvPr/>
        </p:nvSpPr>
        <p:spPr bwMode="auto">
          <a:xfrm>
            <a:off x="1447800" y="2686966"/>
            <a:ext cx="20574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705</a:t>
            </a:r>
            <a:r>
              <a:rPr lang="en-US" baseline="-25000" dirty="0">
                <a:latin typeface="Courier New" panose="02070309020205020404" pitchFamily="49" charset="0"/>
              </a:rPr>
              <a:t>8</a:t>
            </a:r>
            <a:r>
              <a:rPr lang="en-US" dirty="0">
                <a:latin typeface="Courier New" panose="02070309020205020404" pitchFamily="49" charset="0"/>
              </a:rPr>
              <a:t> = ?</a:t>
            </a:r>
            <a:r>
              <a:rPr lang="en-US" baseline="-25000" dirty="0">
                <a:latin typeface="Courier New" panose="02070309020205020404" pitchFamily="49" charset="0"/>
              </a:rPr>
              <a:t>2</a:t>
            </a:r>
          </a:p>
        </p:txBody>
      </p:sp>
      <p:grpSp>
        <p:nvGrpSpPr>
          <p:cNvPr id="15" name="Group 4"/>
          <p:cNvGrpSpPr>
            <a:grpSpLocks/>
          </p:cNvGrpSpPr>
          <p:nvPr/>
        </p:nvGrpSpPr>
        <p:grpSpPr bwMode="auto">
          <a:xfrm>
            <a:off x="3505200" y="3505200"/>
            <a:ext cx="2667000" cy="1552575"/>
            <a:chOff x="2208" y="1680"/>
            <a:chExt cx="1680" cy="978"/>
          </a:xfrm>
        </p:grpSpPr>
        <p:sp>
          <p:nvSpPr>
            <p:cNvPr id="16" name="Text Box 5"/>
            <p:cNvSpPr txBox="1">
              <a:spLocks noChangeArrowheads="1"/>
            </p:cNvSpPr>
            <p:nvPr/>
          </p:nvSpPr>
          <p:spPr bwMode="auto">
            <a:xfrm>
              <a:off x="2208" y="1680"/>
              <a:ext cx="1680" cy="97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 7   0   5</a:t>
              </a:r>
            </a:p>
            <a:p>
              <a:pPr>
                <a:spcBef>
                  <a:spcPct val="50000"/>
                </a:spcBef>
              </a:pPr>
              <a:endParaRPr lang="en-US">
                <a:latin typeface="Courier New" panose="02070309020205020404" pitchFamily="49" charset="0"/>
              </a:endParaRPr>
            </a:p>
            <a:p>
              <a:pPr>
                <a:spcBef>
                  <a:spcPct val="50000"/>
                </a:spcBef>
              </a:pPr>
              <a:r>
                <a:rPr lang="en-US">
                  <a:latin typeface="Courier New" panose="02070309020205020404" pitchFamily="49" charset="0"/>
                </a:rPr>
                <a:t>111 000 101</a:t>
              </a:r>
            </a:p>
          </p:txBody>
        </p:sp>
        <p:sp>
          <p:nvSpPr>
            <p:cNvPr id="17" name="Line 6"/>
            <p:cNvSpPr>
              <a:spLocks noChangeShapeType="1"/>
            </p:cNvSpPr>
            <p:nvPr/>
          </p:nvSpPr>
          <p:spPr bwMode="auto">
            <a:xfrm>
              <a:off x="2400"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 name="Line 7"/>
            <p:cNvSpPr>
              <a:spLocks noChangeShapeType="1"/>
            </p:cNvSpPr>
            <p:nvPr/>
          </p:nvSpPr>
          <p:spPr bwMode="auto">
            <a:xfrm>
              <a:off x="2880"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Line 8"/>
            <p:cNvSpPr>
              <a:spLocks noChangeShapeType="1"/>
            </p:cNvSpPr>
            <p:nvPr/>
          </p:nvSpPr>
          <p:spPr bwMode="auto">
            <a:xfrm>
              <a:off x="3360"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0" name="Text Box 9"/>
          <p:cNvSpPr txBox="1">
            <a:spLocks noChangeArrowheads="1"/>
          </p:cNvSpPr>
          <p:nvPr/>
        </p:nvSpPr>
        <p:spPr bwMode="auto">
          <a:xfrm>
            <a:off x="6019800" y="5486400"/>
            <a:ext cx="35814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705</a:t>
            </a:r>
            <a:r>
              <a:rPr lang="en-US" baseline="-25000">
                <a:latin typeface="Courier New" panose="02070309020205020404" pitchFamily="49" charset="0"/>
              </a:rPr>
              <a:t>8</a:t>
            </a:r>
            <a:r>
              <a:rPr lang="en-US">
                <a:latin typeface="Courier New" panose="02070309020205020404" pitchFamily="49" charset="0"/>
              </a:rPr>
              <a:t> = 111000101</a:t>
            </a:r>
            <a:r>
              <a:rPr lang="en-US" baseline="-25000">
                <a:latin typeface="Courier New" panose="02070309020205020404" pitchFamily="49" charset="0"/>
              </a:rPr>
              <a:t>2</a:t>
            </a:r>
          </a:p>
        </p:txBody>
      </p:sp>
    </p:spTree>
    <p:extLst>
      <p:ext uri="{BB962C8B-B14F-4D97-AF65-F5344CB8AC3E}">
        <p14:creationId xmlns:p14="http://schemas.microsoft.com/office/powerpoint/2010/main" val="318255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Hexadecimal to Binary</a:t>
            </a:r>
          </a:p>
        </p:txBody>
      </p:sp>
      <p:sp>
        <p:nvSpPr>
          <p:cNvPr id="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3"/>
          <p:cNvSpPr>
            <a:spLocks noChangeArrowheads="1"/>
          </p:cNvSpPr>
          <p:nvPr/>
        </p:nvSpPr>
        <p:spPr bwMode="auto">
          <a:xfrm>
            <a:off x="58118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10" name="Oval 4"/>
          <p:cNvSpPr>
            <a:spLocks noChangeArrowheads="1"/>
          </p:cNvSpPr>
          <p:nvPr/>
        </p:nvSpPr>
        <p:spPr bwMode="auto">
          <a:xfrm>
            <a:off x="16779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11" name="Oval 5"/>
          <p:cNvSpPr>
            <a:spLocks noChangeArrowheads="1"/>
          </p:cNvSpPr>
          <p:nvPr/>
        </p:nvSpPr>
        <p:spPr bwMode="auto">
          <a:xfrm>
            <a:off x="57927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12" name="Oval 6"/>
          <p:cNvSpPr>
            <a:spLocks noChangeArrowheads="1"/>
          </p:cNvSpPr>
          <p:nvPr/>
        </p:nvSpPr>
        <p:spPr bwMode="auto">
          <a:xfrm>
            <a:off x="16779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13" name="Line 7"/>
          <p:cNvSpPr>
            <a:spLocks noChangeShapeType="1"/>
          </p:cNvSpPr>
          <p:nvPr/>
        </p:nvSpPr>
        <p:spPr bwMode="auto">
          <a:xfrm flipH="1">
            <a:off x="4381500" y="44958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88903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95300" y="158750"/>
            <a:ext cx="8915400" cy="1143000"/>
          </a:xfrm>
        </p:spPr>
        <p:txBody>
          <a:bodyPr>
            <a:normAutofit/>
          </a:bodyPr>
          <a:lstStyle/>
          <a:p>
            <a:r>
              <a:rPr lang="en-US" sz="3200" b="1" dirty="0"/>
              <a:t>Hexadecimal to Binary</a:t>
            </a:r>
          </a:p>
        </p:txBody>
      </p:sp>
      <p:sp>
        <p:nvSpPr>
          <p:cNvPr id="3" name="Rectangle 2"/>
          <p:cNvSpPr/>
          <p:nvPr/>
        </p:nvSpPr>
        <p:spPr>
          <a:xfrm>
            <a:off x="-4550" y="740486"/>
            <a:ext cx="9910549" cy="830997"/>
          </a:xfrm>
          <a:prstGeom prst="rect">
            <a:avLst/>
          </a:prstGeom>
        </p:spPr>
        <p:txBody>
          <a:bodyPr wrap="square">
            <a:spAutoFit/>
          </a:bodyPr>
          <a:lstStyle/>
          <a:p>
            <a:r>
              <a:rPr lang="en-US" sz="2400" b="1" dirty="0"/>
              <a:t>Technique</a:t>
            </a:r>
          </a:p>
          <a:p>
            <a:pPr lvl="1"/>
            <a:r>
              <a:rPr lang="en-US" sz="2400" dirty="0"/>
              <a:t>Convert each hexadecimal digit to a 4-bit equivalent binary representation</a:t>
            </a:r>
          </a:p>
        </p:txBody>
      </p:sp>
      <p:sp>
        <p:nvSpPr>
          <p:cNvPr id="10" name="Rectangle 9"/>
          <p:cNvSpPr/>
          <p:nvPr/>
        </p:nvSpPr>
        <p:spPr>
          <a:xfrm>
            <a:off x="0" y="1691554"/>
            <a:ext cx="1269899" cy="461665"/>
          </a:xfrm>
          <a:prstGeom prst="rect">
            <a:avLst/>
          </a:prstGeom>
        </p:spPr>
        <p:txBody>
          <a:bodyPr wrap="none">
            <a:spAutoFit/>
          </a:bodyPr>
          <a:lstStyle/>
          <a:p>
            <a:r>
              <a:rPr lang="en-US" sz="2400" b="1" dirty="0"/>
              <a:t>Example</a:t>
            </a:r>
          </a:p>
        </p:txBody>
      </p:sp>
      <p:sp>
        <p:nvSpPr>
          <p:cNvPr id="11" name="Text Box 3"/>
          <p:cNvSpPr txBox="1">
            <a:spLocks noChangeArrowheads="1"/>
          </p:cNvSpPr>
          <p:nvPr/>
        </p:nvSpPr>
        <p:spPr bwMode="auto">
          <a:xfrm>
            <a:off x="634949" y="2209800"/>
            <a:ext cx="20574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10AF</a:t>
            </a:r>
            <a:r>
              <a:rPr lang="en-US" baseline="-25000" dirty="0">
                <a:latin typeface="Courier New" panose="02070309020205020404" pitchFamily="49" charset="0"/>
              </a:rPr>
              <a:t>16</a:t>
            </a:r>
            <a:r>
              <a:rPr lang="en-US" dirty="0">
                <a:latin typeface="Courier New" panose="02070309020205020404" pitchFamily="49" charset="0"/>
              </a:rPr>
              <a:t> = ?</a:t>
            </a:r>
            <a:r>
              <a:rPr lang="en-US" baseline="-25000" dirty="0">
                <a:latin typeface="Courier New" panose="02070309020205020404" pitchFamily="49" charset="0"/>
              </a:rPr>
              <a:t>2</a:t>
            </a:r>
          </a:p>
        </p:txBody>
      </p:sp>
      <p:grpSp>
        <p:nvGrpSpPr>
          <p:cNvPr id="12" name="Group 4"/>
          <p:cNvGrpSpPr>
            <a:grpSpLocks/>
          </p:cNvGrpSpPr>
          <p:nvPr/>
        </p:nvGrpSpPr>
        <p:grpSpPr bwMode="auto">
          <a:xfrm>
            <a:off x="2819400" y="2667000"/>
            <a:ext cx="3810000" cy="1552575"/>
            <a:chOff x="2208" y="1680"/>
            <a:chExt cx="2400" cy="978"/>
          </a:xfrm>
        </p:grpSpPr>
        <p:sp>
          <p:nvSpPr>
            <p:cNvPr id="13" name="Text Box 5"/>
            <p:cNvSpPr txBox="1">
              <a:spLocks noChangeArrowheads="1"/>
            </p:cNvSpPr>
            <p:nvPr/>
          </p:nvSpPr>
          <p:spPr bwMode="auto">
            <a:xfrm>
              <a:off x="2208" y="1680"/>
              <a:ext cx="2400" cy="97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dirty="0">
                  <a:latin typeface="Courier New" panose="02070309020205020404" pitchFamily="49" charset="0"/>
                </a:rPr>
                <a:t> 1    0    A    F</a:t>
              </a:r>
            </a:p>
            <a:p>
              <a:pPr>
                <a:spcBef>
                  <a:spcPct val="50000"/>
                </a:spcBef>
              </a:pPr>
              <a:endParaRPr lang="en-US" dirty="0">
                <a:latin typeface="Courier New" panose="02070309020205020404" pitchFamily="49" charset="0"/>
              </a:endParaRPr>
            </a:p>
            <a:p>
              <a:pPr>
                <a:spcBef>
                  <a:spcPct val="50000"/>
                </a:spcBef>
              </a:pPr>
              <a:r>
                <a:rPr lang="en-US" dirty="0">
                  <a:latin typeface="Courier New" panose="02070309020205020404" pitchFamily="49" charset="0"/>
                </a:rPr>
                <a:t>0001 0000 1010 1111</a:t>
              </a:r>
            </a:p>
          </p:txBody>
        </p:sp>
        <p:sp>
          <p:nvSpPr>
            <p:cNvPr id="14" name="Line 6"/>
            <p:cNvSpPr>
              <a:spLocks noChangeShapeType="1"/>
            </p:cNvSpPr>
            <p:nvPr/>
          </p:nvSpPr>
          <p:spPr bwMode="auto">
            <a:xfrm>
              <a:off x="2448"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7"/>
            <p:cNvSpPr>
              <a:spLocks noChangeShapeType="1"/>
            </p:cNvSpPr>
            <p:nvPr/>
          </p:nvSpPr>
          <p:spPr bwMode="auto">
            <a:xfrm>
              <a:off x="3024"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8"/>
            <p:cNvSpPr>
              <a:spLocks noChangeShapeType="1"/>
            </p:cNvSpPr>
            <p:nvPr/>
          </p:nvSpPr>
          <p:spPr bwMode="auto">
            <a:xfrm>
              <a:off x="3600"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 name="Line 9"/>
            <p:cNvSpPr>
              <a:spLocks noChangeShapeType="1"/>
            </p:cNvSpPr>
            <p:nvPr/>
          </p:nvSpPr>
          <p:spPr bwMode="auto">
            <a:xfrm>
              <a:off x="4224" y="1968"/>
              <a:ext cx="0" cy="384"/>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8" name="Text Box 10"/>
          <p:cNvSpPr txBox="1">
            <a:spLocks noChangeArrowheads="1"/>
          </p:cNvSpPr>
          <p:nvPr/>
        </p:nvSpPr>
        <p:spPr bwMode="auto">
          <a:xfrm>
            <a:off x="4038600" y="5334000"/>
            <a:ext cx="4800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10AF</a:t>
            </a:r>
            <a:r>
              <a:rPr lang="en-US" baseline="-25000">
                <a:latin typeface="Courier New" panose="02070309020205020404" pitchFamily="49" charset="0"/>
              </a:rPr>
              <a:t>16</a:t>
            </a:r>
            <a:r>
              <a:rPr lang="en-US">
                <a:latin typeface="Courier New" panose="02070309020205020404" pitchFamily="49" charset="0"/>
              </a:rPr>
              <a:t> = 0001000010101111</a:t>
            </a:r>
            <a:r>
              <a:rPr lang="en-US" baseline="-25000">
                <a:latin typeface="Courier New" panose="02070309020205020404" pitchFamily="49" charset="0"/>
              </a:rPr>
              <a:t>2</a:t>
            </a:r>
          </a:p>
        </p:txBody>
      </p:sp>
    </p:spTree>
    <p:extLst>
      <p:ext uri="{BB962C8B-B14F-4D97-AF65-F5344CB8AC3E}">
        <p14:creationId xmlns:p14="http://schemas.microsoft.com/office/powerpoint/2010/main" val="251226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b="1" dirty="0" smtClean="0"/>
              <a:t>Topics</a:t>
            </a:r>
            <a:endParaRPr lang="en-US" sz="3200" b="1" dirty="0"/>
          </a:p>
        </p:txBody>
      </p:sp>
      <p:sp>
        <p:nvSpPr>
          <p:cNvPr id="3" name="Content Placeholder 2"/>
          <p:cNvSpPr>
            <a:spLocks noGrp="1"/>
          </p:cNvSpPr>
          <p:nvPr>
            <p:ph idx="1"/>
          </p:nvPr>
        </p:nvSpPr>
        <p:spPr/>
        <p:txBody>
          <a:bodyPr/>
          <a:lstStyle/>
          <a:p>
            <a:r>
              <a:rPr lang="en-US" sz="2400" dirty="0"/>
              <a:t>Evolution Of Integrated </a:t>
            </a:r>
            <a:r>
              <a:rPr lang="en-US" sz="2400" dirty="0" smtClean="0"/>
              <a:t>Circuits</a:t>
            </a:r>
          </a:p>
          <a:p>
            <a:r>
              <a:rPr lang="en-US" sz="2400" dirty="0"/>
              <a:t>INTEGRATED CIRCUITS: SSI, MSI, LSI, </a:t>
            </a:r>
            <a:r>
              <a:rPr lang="en-US" sz="2400" dirty="0" smtClean="0"/>
              <a:t>VLSI</a:t>
            </a:r>
          </a:p>
          <a:p>
            <a:r>
              <a:rPr lang="en-US" sz="2400" dirty="0"/>
              <a:t>Binary, Octal and Hexadecimal number systems and </a:t>
            </a:r>
            <a:r>
              <a:rPr lang="en-US" sz="2400" dirty="0" smtClean="0"/>
              <a:t>conversions</a:t>
            </a:r>
          </a:p>
          <a:p>
            <a:r>
              <a:rPr lang="en-US" sz="2400" dirty="0"/>
              <a:t>Boolean </a:t>
            </a:r>
            <a:r>
              <a:rPr lang="en-US" sz="2400" dirty="0" smtClean="0"/>
              <a:t>Algebra</a:t>
            </a:r>
          </a:p>
          <a:p>
            <a:r>
              <a:rPr lang="en-US" sz="2400" dirty="0"/>
              <a:t>Truth table of logic gates- AND, OR, NOT, NAND, NOR; Universal gates.</a:t>
            </a:r>
          </a:p>
          <a:p>
            <a:endParaRPr lang="en-US" sz="2400" dirty="0"/>
          </a:p>
          <a:p>
            <a:pPr algn="just"/>
            <a:endParaRPr lang="en-US" sz="2400" dirty="0" smtClean="0">
              <a:solidFill>
                <a:prstClr val="black"/>
              </a:solidFill>
              <a:cs typeface="Arial" charset="0"/>
            </a:endParaRPr>
          </a:p>
          <a:p>
            <a:pPr lvl="2"/>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1143000"/>
          </a:xfrm>
        </p:spPr>
        <p:txBody>
          <a:bodyPr>
            <a:normAutofit/>
          </a:bodyPr>
          <a:lstStyle/>
          <a:p>
            <a:r>
              <a:rPr lang="fr-FR" sz="3200" b="1" dirty="0" err="1"/>
              <a:t>Decimal</a:t>
            </a:r>
            <a:r>
              <a:rPr lang="fr-FR" sz="3200" b="1" dirty="0"/>
              <a:t> to Octal</a:t>
            </a:r>
            <a:endParaRPr lang="en-US" sz="3200" b="1" dirty="0"/>
          </a:p>
        </p:txBody>
      </p:sp>
      <p:sp>
        <p:nvSpPr>
          <p:cNvPr id="9" name="Oval 3"/>
          <p:cNvSpPr>
            <a:spLocks noChangeArrowheads="1"/>
          </p:cNvSpPr>
          <p:nvPr/>
        </p:nvSpPr>
        <p:spPr bwMode="auto">
          <a:xfrm>
            <a:off x="57356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10" name="Oval 4"/>
          <p:cNvSpPr>
            <a:spLocks noChangeArrowheads="1"/>
          </p:cNvSpPr>
          <p:nvPr/>
        </p:nvSpPr>
        <p:spPr bwMode="auto">
          <a:xfrm>
            <a:off x="16017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11" name="Oval 5"/>
          <p:cNvSpPr>
            <a:spLocks noChangeArrowheads="1"/>
          </p:cNvSpPr>
          <p:nvPr/>
        </p:nvSpPr>
        <p:spPr bwMode="auto">
          <a:xfrm>
            <a:off x="57165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12" name="Oval 6"/>
          <p:cNvSpPr>
            <a:spLocks noChangeArrowheads="1"/>
          </p:cNvSpPr>
          <p:nvPr/>
        </p:nvSpPr>
        <p:spPr bwMode="auto">
          <a:xfrm>
            <a:off x="16017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13" name="Line 7"/>
          <p:cNvSpPr>
            <a:spLocks noChangeShapeType="1"/>
          </p:cNvSpPr>
          <p:nvPr/>
        </p:nvSpPr>
        <p:spPr bwMode="auto">
          <a:xfrm>
            <a:off x="4305300" y="23622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14264489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58220" y="218590"/>
            <a:ext cx="89154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200" b="1" dirty="0" err="1" smtClean="0"/>
              <a:t>Decimal</a:t>
            </a:r>
            <a:r>
              <a:rPr lang="fr-FR" sz="3200" b="1" dirty="0" smtClean="0"/>
              <a:t> to Octal</a:t>
            </a:r>
            <a:endParaRPr lang="en-US" sz="3200" b="1" dirty="0"/>
          </a:p>
        </p:txBody>
      </p:sp>
      <p:sp>
        <p:nvSpPr>
          <p:cNvPr id="4" name="Rectangle 3"/>
          <p:cNvSpPr/>
          <p:nvPr/>
        </p:nvSpPr>
        <p:spPr>
          <a:xfrm>
            <a:off x="27296" y="823401"/>
            <a:ext cx="4953000" cy="1200329"/>
          </a:xfrm>
          <a:prstGeom prst="rect">
            <a:avLst/>
          </a:prstGeom>
        </p:spPr>
        <p:txBody>
          <a:bodyPr>
            <a:spAutoFit/>
          </a:bodyPr>
          <a:lstStyle/>
          <a:p>
            <a:r>
              <a:rPr lang="en-US" sz="2400" b="1" dirty="0"/>
              <a:t>Technique</a:t>
            </a:r>
          </a:p>
          <a:p>
            <a:pPr marL="800100" lvl="1" indent="-342900">
              <a:buFont typeface="Arial" panose="020B0604020202020204" pitchFamily="34" charset="0"/>
              <a:buChar char="•"/>
            </a:pPr>
            <a:r>
              <a:rPr lang="en-US" sz="2400" dirty="0"/>
              <a:t>Divide by 8</a:t>
            </a:r>
          </a:p>
          <a:p>
            <a:pPr marL="800100" lvl="1" indent="-342900">
              <a:buFont typeface="Arial" panose="020B0604020202020204" pitchFamily="34" charset="0"/>
              <a:buChar char="•"/>
            </a:pPr>
            <a:r>
              <a:rPr lang="en-US" sz="2400" dirty="0"/>
              <a:t>Keep track of the remainder</a:t>
            </a:r>
          </a:p>
        </p:txBody>
      </p:sp>
      <p:sp>
        <p:nvSpPr>
          <p:cNvPr id="12" name="Rectangle 11"/>
          <p:cNvSpPr/>
          <p:nvPr/>
        </p:nvSpPr>
        <p:spPr>
          <a:xfrm>
            <a:off x="27296" y="2389904"/>
            <a:ext cx="1269899" cy="461665"/>
          </a:xfrm>
          <a:prstGeom prst="rect">
            <a:avLst/>
          </a:prstGeom>
        </p:spPr>
        <p:txBody>
          <a:bodyPr wrap="none">
            <a:spAutoFit/>
          </a:bodyPr>
          <a:lstStyle/>
          <a:p>
            <a:r>
              <a:rPr lang="en-US" sz="2400" b="1" dirty="0"/>
              <a:t>Example</a:t>
            </a:r>
          </a:p>
        </p:txBody>
      </p:sp>
      <p:sp>
        <p:nvSpPr>
          <p:cNvPr id="13" name="Text Box 3"/>
          <p:cNvSpPr txBox="1">
            <a:spLocks noChangeArrowheads="1"/>
          </p:cNvSpPr>
          <p:nvPr/>
        </p:nvSpPr>
        <p:spPr bwMode="auto">
          <a:xfrm>
            <a:off x="1066800" y="2858273"/>
            <a:ext cx="20574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1234</a:t>
            </a:r>
            <a:r>
              <a:rPr lang="en-US" baseline="-25000">
                <a:latin typeface="Courier New" panose="02070309020205020404" pitchFamily="49" charset="0"/>
              </a:rPr>
              <a:t>10</a:t>
            </a:r>
            <a:r>
              <a:rPr lang="en-US">
                <a:latin typeface="Courier New" panose="02070309020205020404" pitchFamily="49" charset="0"/>
              </a:rPr>
              <a:t> = ?</a:t>
            </a:r>
            <a:r>
              <a:rPr lang="en-US" baseline="-25000">
                <a:latin typeface="Courier New" panose="02070309020205020404" pitchFamily="49" charset="0"/>
              </a:rPr>
              <a:t>8</a:t>
            </a:r>
          </a:p>
        </p:txBody>
      </p:sp>
      <p:sp>
        <p:nvSpPr>
          <p:cNvPr id="14" name="Text Box 4"/>
          <p:cNvSpPr txBox="1">
            <a:spLocks noChangeArrowheads="1"/>
          </p:cNvSpPr>
          <p:nvPr/>
        </p:nvSpPr>
        <p:spPr bwMode="auto">
          <a:xfrm>
            <a:off x="3857625" y="3495675"/>
            <a:ext cx="2192338" cy="82232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8  1234</a:t>
            </a:r>
          </a:p>
          <a:p>
            <a:r>
              <a:rPr lang="en-US">
                <a:latin typeface="Courier New" panose="02070309020205020404" pitchFamily="49" charset="0"/>
              </a:rPr>
              <a:t>    154   2</a:t>
            </a:r>
          </a:p>
        </p:txBody>
      </p:sp>
      <p:sp>
        <p:nvSpPr>
          <p:cNvPr id="15" name="Line 5"/>
          <p:cNvSpPr>
            <a:spLocks noChangeShapeType="1"/>
          </p:cNvSpPr>
          <p:nvPr/>
        </p:nvSpPr>
        <p:spPr bwMode="auto">
          <a:xfrm>
            <a:off x="4254500" y="3581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6"/>
          <p:cNvSpPr>
            <a:spLocks noChangeShapeType="1"/>
          </p:cNvSpPr>
          <p:nvPr/>
        </p:nvSpPr>
        <p:spPr bwMode="auto">
          <a:xfrm>
            <a:off x="4254500" y="3886200"/>
            <a:ext cx="106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7" name="Group 7"/>
          <p:cNvGrpSpPr>
            <a:grpSpLocks/>
          </p:cNvGrpSpPr>
          <p:nvPr/>
        </p:nvGrpSpPr>
        <p:grpSpPr bwMode="auto">
          <a:xfrm>
            <a:off x="3840163" y="3886200"/>
            <a:ext cx="2192337" cy="822325"/>
            <a:chOff x="1056" y="2688"/>
            <a:chExt cx="1381" cy="518"/>
          </a:xfrm>
        </p:grpSpPr>
        <p:sp>
          <p:nvSpPr>
            <p:cNvPr id="18" name="Text Box 8"/>
            <p:cNvSpPr txBox="1">
              <a:spLocks noChangeArrowheads="1"/>
            </p:cNvSpPr>
            <p:nvPr/>
          </p:nvSpPr>
          <p:spPr bwMode="auto">
            <a:xfrm>
              <a:off x="1056" y="2688"/>
              <a:ext cx="1381"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8</a:t>
              </a:r>
            </a:p>
            <a:p>
              <a:r>
                <a:rPr lang="en-US">
                  <a:latin typeface="Courier New" panose="02070309020205020404" pitchFamily="49" charset="0"/>
                </a:rPr>
                <a:t>     19   2</a:t>
              </a:r>
            </a:p>
          </p:txBody>
        </p:sp>
        <p:sp>
          <p:nvSpPr>
            <p:cNvPr id="19" name="Line 9"/>
            <p:cNvSpPr>
              <a:spLocks noChangeShapeType="1"/>
            </p:cNvSpPr>
            <p:nvPr/>
          </p:nvSpPr>
          <p:spPr bwMode="auto">
            <a:xfrm>
              <a:off x="1306" y="2742"/>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 name="Line 10"/>
            <p:cNvSpPr>
              <a:spLocks noChangeShapeType="1"/>
            </p:cNvSpPr>
            <p:nvPr/>
          </p:nvSpPr>
          <p:spPr bwMode="auto">
            <a:xfrm>
              <a:off x="1306" y="2934"/>
              <a:ext cx="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1" name="Group 11"/>
          <p:cNvGrpSpPr>
            <a:grpSpLocks/>
          </p:cNvGrpSpPr>
          <p:nvPr/>
        </p:nvGrpSpPr>
        <p:grpSpPr bwMode="auto">
          <a:xfrm>
            <a:off x="3843338" y="4283075"/>
            <a:ext cx="2192337" cy="822325"/>
            <a:chOff x="2640" y="2688"/>
            <a:chExt cx="1381" cy="518"/>
          </a:xfrm>
        </p:grpSpPr>
        <p:sp>
          <p:nvSpPr>
            <p:cNvPr id="22" name="Text Box 12"/>
            <p:cNvSpPr txBox="1">
              <a:spLocks noChangeArrowheads="1"/>
            </p:cNvSpPr>
            <p:nvPr/>
          </p:nvSpPr>
          <p:spPr bwMode="auto">
            <a:xfrm>
              <a:off x="2640" y="2688"/>
              <a:ext cx="1381"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8</a:t>
              </a:r>
            </a:p>
            <a:p>
              <a:r>
                <a:rPr lang="en-US">
                  <a:latin typeface="Courier New" panose="02070309020205020404" pitchFamily="49" charset="0"/>
                </a:rPr>
                <a:t>      2   3</a:t>
              </a:r>
            </a:p>
          </p:txBody>
        </p:sp>
        <p:sp>
          <p:nvSpPr>
            <p:cNvPr id="23" name="Line 13"/>
            <p:cNvSpPr>
              <a:spLocks noChangeShapeType="1"/>
            </p:cNvSpPr>
            <p:nvPr/>
          </p:nvSpPr>
          <p:spPr bwMode="auto">
            <a:xfrm>
              <a:off x="2890" y="2742"/>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 name="Line 14"/>
            <p:cNvSpPr>
              <a:spLocks noChangeShapeType="1"/>
            </p:cNvSpPr>
            <p:nvPr/>
          </p:nvSpPr>
          <p:spPr bwMode="auto">
            <a:xfrm>
              <a:off x="2890" y="2934"/>
              <a:ext cx="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5" name="Group 15"/>
          <p:cNvGrpSpPr>
            <a:grpSpLocks/>
          </p:cNvGrpSpPr>
          <p:nvPr/>
        </p:nvGrpSpPr>
        <p:grpSpPr bwMode="auto">
          <a:xfrm>
            <a:off x="3843338" y="4673600"/>
            <a:ext cx="2192337" cy="822325"/>
            <a:chOff x="4224" y="2688"/>
            <a:chExt cx="1381" cy="518"/>
          </a:xfrm>
        </p:grpSpPr>
        <p:sp>
          <p:nvSpPr>
            <p:cNvPr id="26" name="Text Box 16"/>
            <p:cNvSpPr txBox="1">
              <a:spLocks noChangeArrowheads="1"/>
            </p:cNvSpPr>
            <p:nvPr/>
          </p:nvSpPr>
          <p:spPr bwMode="auto">
            <a:xfrm>
              <a:off x="4224" y="2688"/>
              <a:ext cx="1381"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8</a:t>
              </a:r>
            </a:p>
            <a:p>
              <a:r>
                <a:rPr lang="en-US">
                  <a:latin typeface="Courier New" panose="02070309020205020404" pitchFamily="49" charset="0"/>
                </a:rPr>
                <a:t>      0   2</a:t>
              </a:r>
            </a:p>
          </p:txBody>
        </p:sp>
        <p:sp>
          <p:nvSpPr>
            <p:cNvPr id="27" name="Line 17"/>
            <p:cNvSpPr>
              <a:spLocks noChangeShapeType="1"/>
            </p:cNvSpPr>
            <p:nvPr/>
          </p:nvSpPr>
          <p:spPr bwMode="auto">
            <a:xfrm>
              <a:off x="4474" y="2742"/>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Line 18"/>
            <p:cNvSpPr>
              <a:spLocks noChangeShapeType="1"/>
            </p:cNvSpPr>
            <p:nvPr/>
          </p:nvSpPr>
          <p:spPr bwMode="auto">
            <a:xfrm>
              <a:off x="4474" y="2934"/>
              <a:ext cx="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9" name="Text Box 19"/>
          <p:cNvSpPr txBox="1">
            <a:spLocks noChangeArrowheads="1"/>
          </p:cNvSpPr>
          <p:nvPr/>
        </p:nvSpPr>
        <p:spPr bwMode="auto">
          <a:xfrm>
            <a:off x="6324600" y="6172200"/>
            <a:ext cx="2895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1234</a:t>
            </a:r>
            <a:r>
              <a:rPr lang="en-US" baseline="-25000">
                <a:latin typeface="Courier New" panose="02070309020205020404" pitchFamily="49" charset="0"/>
              </a:rPr>
              <a:t>10</a:t>
            </a:r>
            <a:r>
              <a:rPr lang="en-US">
                <a:latin typeface="Courier New" panose="02070309020205020404" pitchFamily="49" charset="0"/>
              </a:rPr>
              <a:t> = 2322</a:t>
            </a:r>
            <a:r>
              <a:rPr lang="en-US" baseline="-25000">
                <a:latin typeface="Courier New" panose="02070309020205020404" pitchFamily="49" charset="0"/>
              </a:rPr>
              <a:t>8</a:t>
            </a:r>
          </a:p>
        </p:txBody>
      </p:sp>
      <p:sp>
        <p:nvSpPr>
          <p:cNvPr id="30" name="Freeform 20"/>
          <p:cNvSpPr>
            <a:spLocks/>
          </p:cNvSpPr>
          <p:nvPr/>
        </p:nvSpPr>
        <p:spPr bwMode="auto">
          <a:xfrm>
            <a:off x="6172200" y="4038600"/>
            <a:ext cx="2514600" cy="2057400"/>
          </a:xfrm>
          <a:custGeom>
            <a:avLst/>
            <a:gdLst>
              <a:gd name="T0" fmla="*/ 0 w 1584"/>
              <a:gd name="T1" fmla="*/ 0 h 1296"/>
              <a:gd name="T2" fmla="*/ 1471613 w 1584"/>
              <a:gd name="T3" fmla="*/ 461963 h 1296"/>
              <a:gd name="T4" fmla="*/ 2514600 w 1584"/>
              <a:gd name="T5" fmla="*/ 2057400 h 1296"/>
              <a:gd name="T6" fmla="*/ 0 60000 65536"/>
              <a:gd name="T7" fmla="*/ 0 60000 65536"/>
              <a:gd name="T8" fmla="*/ 0 60000 65536"/>
            </a:gdLst>
            <a:ahLst/>
            <a:cxnLst>
              <a:cxn ang="T6">
                <a:pos x="T0" y="T1"/>
              </a:cxn>
              <a:cxn ang="T7">
                <a:pos x="T2" y="T3"/>
              </a:cxn>
              <a:cxn ang="T8">
                <a:pos x="T4" y="T5"/>
              </a:cxn>
            </a:cxnLst>
            <a:rect l="0" t="0" r="r" b="b"/>
            <a:pathLst>
              <a:path w="1584" h="1296">
                <a:moveTo>
                  <a:pt x="0" y="0"/>
                </a:moveTo>
                <a:cubicBezTo>
                  <a:pt x="154" y="48"/>
                  <a:pt x="663" y="75"/>
                  <a:pt x="927" y="291"/>
                </a:cubicBezTo>
                <a:cubicBezTo>
                  <a:pt x="1191" y="507"/>
                  <a:pt x="1447" y="1087"/>
                  <a:pt x="1584" y="1296"/>
                </a:cubicBezTo>
              </a:path>
            </a:pathLst>
          </a:custGeom>
          <a:noFill/>
          <a:ln w="57150">
            <a:solidFill>
              <a:srgbClr val="CC0000"/>
            </a:solidFill>
            <a:round/>
            <a:headEn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2436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left)">
                                      <p:cBhvr>
                                        <p:cTn id="19" dur="500"/>
                                        <p:tgtEl>
                                          <p:spTgt spid="2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fr-FR" sz="3200" b="1" dirty="0" err="1"/>
              <a:t>Decimal</a:t>
            </a:r>
            <a:r>
              <a:rPr lang="fr-FR" sz="3200" b="1" dirty="0"/>
              <a:t> to </a:t>
            </a:r>
            <a:r>
              <a:rPr lang="fr-FR" sz="3200" b="1" dirty="0" err="1"/>
              <a:t>Hexadecimal</a:t>
            </a:r>
            <a:endParaRPr lang="en-US" sz="3200" b="1" dirty="0"/>
          </a:p>
        </p:txBody>
      </p:sp>
      <p:sp>
        <p:nvSpPr>
          <p:cNvPr id="8" name="Oval 3"/>
          <p:cNvSpPr>
            <a:spLocks noChangeArrowheads="1"/>
          </p:cNvSpPr>
          <p:nvPr/>
        </p:nvSpPr>
        <p:spPr bwMode="auto">
          <a:xfrm>
            <a:off x="58880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9" name="Oval 4"/>
          <p:cNvSpPr>
            <a:spLocks noChangeArrowheads="1"/>
          </p:cNvSpPr>
          <p:nvPr/>
        </p:nvSpPr>
        <p:spPr bwMode="auto">
          <a:xfrm>
            <a:off x="17541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10" name="Oval 5"/>
          <p:cNvSpPr>
            <a:spLocks noChangeArrowheads="1"/>
          </p:cNvSpPr>
          <p:nvPr/>
        </p:nvSpPr>
        <p:spPr bwMode="auto">
          <a:xfrm>
            <a:off x="58689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11" name="Oval 6"/>
          <p:cNvSpPr>
            <a:spLocks noChangeArrowheads="1"/>
          </p:cNvSpPr>
          <p:nvPr/>
        </p:nvSpPr>
        <p:spPr bwMode="auto">
          <a:xfrm>
            <a:off x="17541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12" name="Line 7"/>
          <p:cNvSpPr>
            <a:spLocks noChangeShapeType="1"/>
          </p:cNvSpPr>
          <p:nvPr/>
        </p:nvSpPr>
        <p:spPr bwMode="auto">
          <a:xfrm>
            <a:off x="4191000" y="2667000"/>
            <a:ext cx="1676400" cy="15240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093714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fr-FR" sz="3200" b="1" dirty="0" err="1"/>
              <a:t>Decimal</a:t>
            </a:r>
            <a:r>
              <a:rPr lang="fr-FR" sz="3200" b="1" dirty="0"/>
              <a:t> to </a:t>
            </a:r>
            <a:r>
              <a:rPr lang="fr-FR" sz="3200" b="1" dirty="0" err="1"/>
              <a:t>Hexadecimal</a:t>
            </a:r>
            <a:endParaRPr lang="en-US" sz="3200" b="1" dirty="0"/>
          </a:p>
        </p:txBody>
      </p:sp>
      <p:sp>
        <p:nvSpPr>
          <p:cNvPr id="13" name="Rectangle 3"/>
          <p:cNvSpPr txBox="1">
            <a:spLocks noChangeArrowheads="1"/>
          </p:cNvSpPr>
          <p:nvPr/>
        </p:nvSpPr>
        <p:spPr>
          <a:xfrm>
            <a:off x="152400" y="763706"/>
            <a:ext cx="77724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latin typeface="+mj-lt"/>
              </a:rPr>
              <a:t>Technique</a:t>
            </a:r>
          </a:p>
          <a:p>
            <a:pPr lvl="1">
              <a:buFont typeface="Arial" panose="020B0604020202020204" pitchFamily="34" charset="0"/>
              <a:buChar char="•"/>
            </a:pPr>
            <a:r>
              <a:rPr lang="en-US" sz="2400" dirty="0" smtClean="0">
                <a:latin typeface="+mj-lt"/>
              </a:rPr>
              <a:t>Divide by 16</a:t>
            </a:r>
          </a:p>
          <a:p>
            <a:pPr lvl="1">
              <a:buFont typeface="Arial" panose="020B0604020202020204" pitchFamily="34" charset="0"/>
              <a:buChar char="•"/>
            </a:pPr>
            <a:r>
              <a:rPr lang="en-US" sz="2400" dirty="0" smtClean="0">
                <a:latin typeface="+mj-lt"/>
              </a:rPr>
              <a:t>Keep track of the remainder</a:t>
            </a:r>
          </a:p>
        </p:txBody>
      </p:sp>
      <p:sp>
        <p:nvSpPr>
          <p:cNvPr id="14" name="Rectangle 13"/>
          <p:cNvSpPr/>
          <p:nvPr/>
        </p:nvSpPr>
        <p:spPr>
          <a:xfrm>
            <a:off x="154675" y="2133600"/>
            <a:ext cx="1269899" cy="461665"/>
          </a:xfrm>
          <a:prstGeom prst="rect">
            <a:avLst/>
          </a:prstGeom>
        </p:spPr>
        <p:txBody>
          <a:bodyPr wrap="none">
            <a:spAutoFit/>
          </a:bodyPr>
          <a:lstStyle/>
          <a:p>
            <a:r>
              <a:rPr lang="en-US" sz="2400" b="1" dirty="0"/>
              <a:t>Example</a:t>
            </a:r>
          </a:p>
        </p:txBody>
      </p:sp>
      <p:sp>
        <p:nvSpPr>
          <p:cNvPr id="15" name="Text Box 3"/>
          <p:cNvSpPr txBox="1">
            <a:spLocks noChangeArrowheads="1"/>
          </p:cNvSpPr>
          <p:nvPr/>
        </p:nvSpPr>
        <p:spPr bwMode="auto">
          <a:xfrm>
            <a:off x="762000" y="2590800"/>
            <a:ext cx="2895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1234</a:t>
            </a:r>
            <a:r>
              <a:rPr lang="en-US" baseline="-25000">
                <a:latin typeface="Courier New" panose="02070309020205020404" pitchFamily="49" charset="0"/>
              </a:rPr>
              <a:t>10</a:t>
            </a:r>
            <a:r>
              <a:rPr lang="en-US">
                <a:latin typeface="Courier New" panose="02070309020205020404" pitchFamily="49" charset="0"/>
              </a:rPr>
              <a:t> = ?</a:t>
            </a:r>
            <a:r>
              <a:rPr lang="en-US" baseline="-25000">
                <a:latin typeface="Courier New" panose="02070309020205020404" pitchFamily="49" charset="0"/>
              </a:rPr>
              <a:t>16</a:t>
            </a:r>
          </a:p>
        </p:txBody>
      </p:sp>
      <p:sp>
        <p:nvSpPr>
          <p:cNvPr id="16" name="Text Box 4"/>
          <p:cNvSpPr txBox="1">
            <a:spLocks noChangeArrowheads="1"/>
          </p:cNvSpPr>
          <p:nvPr/>
        </p:nvSpPr>
        <p:spPr bwMode="auto">
          <a:xfrm>
            <a:off x="6477000" y="6248400"/>
            <a:ext cx="2895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1234</a:t>
            </a:r>
            <a:r>
              <a:rPr lang="en-US" baseline="-25000">
                <a:latin typeface="Courier New" panose="02070309020205020404" pitchFamily="49" charset="0"/>
              </a:rPr>
              <a:t>10</a:t>
            </a:r>
            <a:r>
              <a:rPr lang="en-US">
                <a:latin typeface="Courier New" panose="02070309020205020404" pitchFamily="49" charset="0"/>
              </a:rPr>
              <a:t> = 4D2</a:t>
            </a:r>
            <a:r>
              <a:rPr lang="en-US" baseline="-25000">
                <a:latin typeface="Courier New" panose="02070309020205020404" pitchFamily="49" charset="0"/>
              </a:rPr>
              <a:t>16</a:t>
            </a:r>
          </a:p>
        </p:txBody>
      </p:sp>
      <p:sp>
        <p:nvSpPr>
          <p:cNvPr id="17" name="Freeform 5"/>
          <p:cNvSpPr>
            <a:spLocks/>
          </p:cNvSpPr>
          <p:nvPr/>
        </p:nvSpPr>
        <p:spPr bwMode="auto">
          <a:xfrm>
            <a:off x="6324600" y="3995738"/>
            <a:ext cx="2395538" cy="2211387"/>
          </a:xfrm>
          <a:custGeom>
            <a:avLst/>
            <a:gdLst>
              <a:gd name="T0" fmla="*/ 0 w 1509"/>
              <a:gd name="T1" fmla="*/ 119062 h 1393"/>
              <a:gd name="T2" fmla="*/ 1647825 w 1509"/>
              <a:gd name="T3" fmla="*/ 349250 h 1393"/>
              <a:gd name="T4" fmla="*/ 2395538 w 1509"/>
              <a:gd name="T5" fmla="*/ 2211387 h 1393"/>
              <a:gd name="T6" fmla="*/ 0 60000 65536"/>
              <a:gd name="T7" fmla="*/ 0 60000 65536"/>
              <a:gd name="T8" fmla="*/ 0 60000 65536"/>
            </a:gdLst>
            <a:ahLst/>
            <a:cxnLst>
              <a:cxn ang="T6">
                <a:pos x="T0" y="T1"/>
              </a:cxn>
              <a:cxn ang="T7">
                <a:pos x="T2" y="T3"/>
              </a:cxn>
              <a:cxn ang="T8">
                <a:pos x="T4" y="T5"/>
              </a:cxn>
            </a:cxnLst>
            <a:rect l="0" t="0" r="r" b="b"/>
            <a:pathLst>
              <a:path w="1509" h="1393">
                <a:moveTo>
                  <a:pt x="0" y="75"/>
                </a:moveTo>
                <a:cubicBezTo>
                  <a:pt x="173" y="99"/>
                  <a:pt x="787" y="0"/>
                  <a:pt x="1038" y="220"/>
                </a:cubicBezTo>
                <a:cubicBezTo>
                  <a:pt x="1302" y="436"/>
                  <a:pt x="1411" y="1149"/>
                  <a:pt x="1509" y="1393"/>
                </a:cubicBezTo>
              </a:path>
            </a:pathLst>
          </a:custGeom>
          <a:noFill/>
          <a:ln w="57150">
            <a:solidFill>
              <a:srgbClr val="CC0000"/>
            </a:solidFill>
            <a:round/>
            <a:headEn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8" name="Group 6"/>
          <p:cNvGrpSpPr>
            <a:grpSpLocks/>
          </p:cNvGrpSpPr>
          <p:nvPr/>
        </p:nvGrpSpPr>
        <p:grpSpPr bwMode="auto">
          <a:xfrm>
            <a:off x="3733800" y="3571875"/>
            <a:ext cx="3581400" cy="1593850"/>
            <a:chOff x="2064" y="1482"/>
            <a:chExt cx="2256" cy="1004"/>
          </a:xfrm>
        </p:grpSpPr>
        <p:sp>
          <p:nvSpPr>
            <p:cNvPr id="19" name="Text Box 7"/>
            <p:cNvSpPr txBox="1">
              <a:spLocks noChangeArrowheads="1"/>
            </p:cNvSpPr>
            <p:nvPr/>
          </p:nvSpPr>
          <p:spPr bwMode="auto">
            <a:xfrm>
              <a:off x="2064" y="1482"/>
              <a:ext cx="1555"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16  1234</a:t>
              </a:r>
            </a:p>
            <a:p>
              <a:r>
                <a:rPr lang="en-US">
                  <a:latin typeface="Courier New" panose="02070309020205020404" pitchFamily="49" charset="0"/>
                </a:rPr>
                <a:t>      77   2</a:t>
              </a:r>
            </a:p>
          </p:txBody>
        </p:sp>
        <p:sp>
          <p:nvSpPr>
            <p:cNvPr id="25" name="Line 8"/>
            <p:cNvSpPr>
              <a:spLocks noChangeShapeType="1"/>
            </p:cNvSpPr>
            <p:nvPr/>
          </p:nvSpPr>
          <p:spPr bwMode="auto">
            <a:xfrm>
              <a:off x="2488" y="1536"/>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9"/>
            <p:cNvSpPr>
              <a:spLocks noChangeShapeType="1"/>
            </p:cNvSpPr>
            <p:nvPr/>
          </p:nvSpPr>
          <p:spPr bwMode="auto">
            <a:xfrm>
              <a:off x="2488" y="1728"/>
              <a:ext cx="6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7" name="Group 10"/>
            <p:cNvGrpSpPr>
              <a:grpSpLocks/>
            </p:cNvGrpSpPr>
            <p:nvPr/>
          </p:nvGrpSpPr>
          <p:grpSpPr bwMode="auto">
            <a:xfrm>
              <a:off x="2084" y="1726"/>
              <a:ext cx="2236" cy="518"/>
              <a:chOff x="2084" y="1726"/>
              <a:chExt cx="2236" cy="518"/>
            </a:xfrm>
          </p:grpSpPr>
          <p:sp>
            <p:nvSpPr>
              <p:cNvPr id="32" name="Text Box 11"/>
              <p:cNvSpPr txBox="1">
                <a:spLocks noChangeArrowheads="1"/>
              </p:cNvSpPr>
              <p:nvPr/>
            </p:nvSpPr>
            <p:spPr bwMode="auto">
              <a:xfrm>
                <a:off x="2084" y="1726"/>
                <a:ext cx="223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16</a:t>
                </a:r>
              </a:p>
              <a:p>
                <a:r>
                  <a:rPr lang="en-US">
                    <a:latin typeface="Courier New" panose="02070309020205020404" pitchFamily="49" charset="0"/>
                  </a:rPr>
                  <a:t>       4   13 = D</a:t>
                </a:r>
              </a:p>
            </p:txBody>
          </p:sp>
          <p:sp>
            <p:nvSpPr>
              <p:cNvPr id="33" name="Line 12"/>
              <p:cNvSpPr>
                <a:spLocks noChangeShapeType="1"/>
              </p:cNvSpPr>
              <p:nvPr/>
            </p:nvSpPr>
            <p:spPr bwMode="auto">
              <a:xfrm>
                <a:off x="2478" y="1780"/>
                <a:ext cx="1"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 name="Line 13"/>
              <p:cNvSpPr>
                <a:spLocks noChangeShapeType="1"/>
              </p:cNvSpPr>
              <p:nvPr/>
            </p:nvSpPr>
            <p:spPr bwMode="auto">
              <a:xfrm>
                <a:off x="2478" y="1966"/>
                <a:ext cx="65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8" name="Group 14"/>
            <p:cNvGrpSpPr>
              <a:grpSpLocks/>
            </p:cNvGrpSpPr>
            <p:nvPr/>
          </p:nvGrpSpPr>
          <p:grpSpPr bwMode="auto">
            <a:xfrm>
              <a:off x="2084" y="1968"/>
              <a:ext cx="2236" cy="518"/>
              <a:chOff x="2084" y="1726"/>
              <a:chExt cx="2236" cy="518"/>
            </a:xfrm>
          </p:grpSpPr>
          <p:sp>
            <p:nvSpPr>
              <p:cNvPr id="29" name="Text Box 15"/>
              <p:cNvSpPr txBox="1">
                <a:spLocks noChangeArrowheads="1"/>
              </p:cNvSpPr>
              <p:nvPr/>
            </p:nvSpPr>
            <p:spPr bwMode="auto">
              <a:xfrm>
                <a:off x="2084" y="1726"/>
                <a:ext cx="2236" cy="51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urier New" panose="02070309020205020404" pitchFamily="49" charset="0"/>
                  </a:rPr>
                  <a:t>16</a:t>
                </a:r>
              </a:p>
              <a:p>
                <a:r>
                  <a:rPr lang="en-US">
                    <a:latin typeface="Courier New" panose="02070309020205020404" pitchFamily="49" charset="0"/>
                  </a:rPr>
                  <a:t>       0   4</a:t>
                </a:r>
              </a:p>
            </p:txBody>
          </p:sp>
          <p:sp>
            <p:nvSpPr>
              <p:cNvPr id="30" name="Line 16"/>
              <p:cNvSpPr>
                <a:spLocks noChangeShapeType="1"/>
              </p:cNvSpPr>
              <p:nvPr/>
            </p:nvSpPr>
            <p:spPr bwMode="auto">
              <a:xfrm>
                <a:off x="2478" y="1780"/>
                <a:ext cx="1"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1" name="Line 17"/>
              <p:cNvSpPr>
                <a:spLocks noChangeShapeType="1"/>
              </p:cNvSpPr>
              <p:nvPr/>
            </p:nvSpPr>
            <p:spPr bwMode="auto">
              <a:xfrm>
                <a:off x="2478" y="1966"/>
                <a:ext cx="65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Tree>
    <p:extLst>
      <p:ext uri="{BB962C8B-B14F-4D97-AF65-F5344CB8AC3E}">
        <p14:creationId xmlns:p14="http://schemas.microsoft.com/office/powerpoint/2010/main" val="7301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1263"/>
            <a:ext cx="8915400" cy="1143000"/>
          </a:xfrm>
        </p:spPr>
        <p:txBody>
          <a:bodyPr>
            <a:normAutofit/>
          </a:bodyPr>
          <a:lstStyle/>
          <a:p>
            <a:r>
              <a:rPr lang="en-US" sz="3200" b="1" dirty="0"/>
              <a:t>Binary to Octal</a:t>
            </a:r>
          </a:p>
        </p:txBody>
      </p:sp>
      <p:sp>
        <p:nvSpPr>
          <p:cNvPr id="18" name="Oval 3"/>
          <p:cNvSpPr>
            <a:spLocks noChangeArrowheads="1"/>
          </p:cNvSpPr>
          <p:nvPr/>
        </p:nvSpPr>
        <p:spPr bwMode="auto">
          <a:xfrm>
            <a:off x="5888038" y="41148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19" name="Oval 4"/>
          <p:cNvSpPr>
            <a:spLocks noChangeArrowheads="1"/>
          </p:cNvSpPr>
          <p:nvPr/>
        </p:nvSpPr>
        <p:spPr bwMode="auto">
          <a:xfrm>
            <a:off x="1754188" y="19050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20" name="Oval 5"/>
          <p:cNvSpPr>
            <a:spLocks noChangeArrowheads="1"/>
          </p:cNvSpPr>
          <p:nvPr/>
        </p:nvSpPr>
        <p:spPr bwMode="auto">
          <a:xfrm>
            <a:off x="5868988" y="19050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21" name="Oval 6"/>
          <p:cNvSpPr>
            <a:spLocks noChangeArrowheads="1"/>
          </p:cNvSpPr>
          <p:nvPr/>
        </p:nvSpPr>
        <p:spPr bwMode="auto">
          <a:xfrm>
            <a:off x="1754188" y="40671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23" name="Line 7"/>
          <p:cNvSpPr>
            <a:spLocks noChangeShapeType="1"/>
          </p:cNvSpPr>
          <p:nvPr/>
        </p:nvSpPr>
        <p:spPr bwMode="auto">
          <a:xfrm flipV="1">
            <a:off x="4343400" y="2667000"/>
            <a:ext cx="1752600" cy="14478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1817483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1263"/>
            <a:ext cx="8915400" cy="1143000"/>
          </a:xfrm>
        </p:spPr>
        <p:txBody>
          <a:bodyPr>
            <a:normAutofit/>
          </a:bodyPr>
          <a:lstStyle/>
          <a:p>
            <a:r>
              <a:rPr lang="en-US" sz="3200" b="1" dirty="0"/>
              <a:t>Binary to Octal</a:t>
            </a:r>
          </a:p>
        </p:txBody>
      </p:sp>
      <p:sp>
        <p:nvSpPr>
          <p:cNvPr id="6" name="Rectangle 5"/>
          <p:cNvSpPr/>
          <p:nvPr/>
        </p:nvSpPr>
        <p:spPr>
          <a:xfrm>
            <a:off x="0" y="694098"/>
            <a:ext cx="6629400" cy="1200329"/>
          </a:xfrm>
          <a:prstGeom prst="rect">
            <a:avLst/>
          </a:prstGeom>
        </p:spPr>
        <p:txBody>
          <a:bodyPr wrap="square">
            <a:spAutoFit/>
          </a:bodyPr>
          <a:lstStyle/>
          <a:p>
            <a:r>
              <a:rPr lang="en-US" sz="2400" b="1" dirty="0"/>
              <a:t>Technique</a:t>
            </a:r>
          </a:p>
          <a:p>
            <a:pPr marL="800100" lvl="1" indent="-342900">
              <a:buFont typeface="Arial" panose="020B0604020202020204" pitchFamily="34" charset="0"/>
              <a:buChar char="•"/>
            </a:pPr>
            <a:r>
              <a:rPr lang="en-US" sz="2400" dirty="0"/>
              <a:t>Group bits in threes, starting on right</a:t>
            </a:r>
          </a:p>
          <a:p>
            <a:pPr marL="800100" lvl="1" indent="-342900">
              <a:buFont typeface="Arial" panose="020B0604020202020204" pitchFamily="34" charset="0"/>
              <a:buChar char="•"/>
            </a:pPr>
            <a:r>
              <a:rPr lang="en-US" sz="2400" dirty="0"/>
              <a:t>Convert to octal digits</a:t>
            </a:r>
          </a:p>
        </p:txBody>
      </p:sp>
      <p:sp>
        <p:nvSpPr>
          <p:cNvPr id="9" name="Rectangle 8"/>
          <p:cNvSpPr/>
          <p:nvPr/>
        </p:nvSpPr>
        <p:spPr>
          <a:xfrm>
            <a:off x="0" y="1981284"/>
            <a:ext cx="1269899" cy="461665"/>
          </a:xfrm>
          <a:prstGeom prst="rect">
            <a:avLst/>
          </a:prstGeom>
        </p:spPr>
        <p:txBody>
          <a:bodyPr wrap="none">
            <a:spAutoFit/>
          </a:bodyPr>
          <a:lstStyle/>
          <a:p>
            <a:r>
              <a:rPr lang="en-US" sz="2400" b="1" dirty="0"/>
              <a:t>Example</a:t>
            </a:r>
          </a:p>
        </p:txBody>
      </p:sp>
      <p:sp>
        <p:nvSpPr>
          <p:cNvPr id="10" name="Text Box 3"/>
          <p:cNvSpPr txBox="1">
            <a:spLocks noChangeArrowheads="1"/>
          </p:cNvSpPr>
          <p:nvPr/>
        </p:nvSpPr>
        <p:spPr bwMode="auto">
          <a:xfrm>
            <a:off x="425450" y="2471213"/>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1011010111</a:t>
            </a:r>
            <a:r>
              <a:rPr lang="en-US" baseline="-25000" dirty="0">
                <a:latin typeface="Courier New" panose="02070309020205020404" pitchFamily="49" charset="0"/>
              </a:rPr>
              <a:t>2</a:t>
            </a:r>
            <a:r>
              <a:rPr lang="en-US" dirty="0">
                <a:latin typeface="Courier New" panose="02070309020205020404" pitchFamily="49" charset="0"/>
              </a:rPr>
              <a:t> = ?</a:t>
            </a:r>
            <a:r>
              <a:rPr lang="en-US" baseline="-25000" dirty="0">
                <a:latin typeface="Courier New" panose="02070309020205020404" pitchFamily="49" charset="0"/>
              </a:rPr>
              <a:t>8</a:t>
            </a:r>
          </a:p>
        </p:txBody>
      </p:sp>
      <p:grpSp>
        <p:nvGrpSpPr>
          <p:cNvPr id="11" name="Group 4"/>
          <p:cNvGrpSpPr>
            <a:grpSpLocks/>
          </p:cNvGrpSpPr>
          <p:nvPr/>
        </p:nvGrpSpPr>
        <p:grpSpPr bwMode="auto">
          <a:xfrm>
            <a:off x="3886200" y="3505200"/>
            <a:ext cx="4267200" cy="1552575"/>
            <a:chOff x="2160" y="1680"/>
            <a:chExt cx="2688" cy="978"/>
          </a:xfrm>
        </p:grpSpPr>
        <p:sp>
          <p:nvSpPr>
            <p:cNvPr id="12" name="Text Box 5"/>
            <p:cNvSpPr txBox="1">
              <a:spLocks noChangeArrowheads="1"/>
            </p:cNvSpPr>
            <p:nvPr/>
          </p:nvSpPr>
          <p:spPr bwMode="auto">
            <a:xfrm>
              <a:off x="2160" y="1680"/>
              <a:ext cx="2688" cy="97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1 011 010 111</a:t>
              </a:r>
            </a:p>
            <a:p>
              <a:pPr>
                <a:spcBef>
                  <a:spcPct val="50000"/>
                </a:spcBef>
              </a:pPr>
              <a:endParaRPr lang="en-US">
                <a:latin typeface="Courier New" panose="02070309020205020404" pitchFamily="49" charset="0"/>
              </a:endParaRPr>
            </a:p>
            <a:p>
              <a:pPr>
                <a:spcBef>
                  <a:spcPct val="50000"/>
                </a:spcBef>
              </a:pPr>
              <a:r>
                <a:rPr lang="en-US">
                  <a:latin typeface="Courier New" panose="02070309020205020404" pitchFamily="49" charset="0"/>
                </a:rPr>
                <a:t>1  3   2   7</a:t>
              </a:r>
              <a:r>
                <a:rPr lang="en-US" baseline="-25000">
                  <a:latin typeface="Courier New" panose="02070309020205020404" pitchFamily="49" charset="0"/>
                </a:rPr>
                <a:t>  </a:t>
              </a:r>
            </a:p>
          </p:txBody>
        </p:sp>
        <p:sp>
          <p:nvSpPr>
            <p:cNvPr id="13" name="Line 6"/>
            <p:cNvSpPr>
              <a:spLocks noChangeShapeType="1"/>
            </p:cNvSpPr>
            <p:nvPr/>
          </p:nvSpPr>
          <p:spPr bwMode="auto">
            <a:xfrm>
              <a:off x="2236" y="1968"/>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7"/>
            <p:cNvSpPr>
              <a:spLocks noChangeShapeType="1"/>
            </p:cNvSpPr>
            <p:nvPr/>
          </p:nvSpPr>
          <p:spPr bwMode="auto">
            <a:xfrm>
              <a:off x="2668" y="194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8"/>
            <p:cNvSpPr>
              <a:spLocks noChangeShapeType="1"/>
            </p:cNvSpPr>
            <p:nvPr/>
          </p:nvSpPr>
          <p:spPr bwMode="auto">
            <a:xfrm>
              <a:off x="3100" y="194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9"/>
            <p:cNvSpPr>
              <a:spLocks noChangeShapeType="1"/>
            </p:cNvSpPr>
            <p:nvPr/>
          </p:nvSpPr>
          <p:spPr bwMode="auto">
            <a:xfrm>
              <a:off x="3532" y="194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7" name="Text Box 10"/>
          <p:cNvSpPr txBox="1">
            <a:spLocks noChangeArrowheads="1"/>
          </p:cNvSpPr>
          <p:nvPr/>
        </p:nvSpPr>
        <p:spPr bwMode="auto">
          <a:xfrm>
            <a:off x="5109381" y="5476875"/>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atin typeface="Courier New" panose="02070309020205020404" pitchFamily="49" charset="0"/>
              </a:rPr>
              <a:t>1011010111</a:t>
            </a:r>
            <a:r>
              <a:rPr lang="en-US" baseline="-25000">
                <a:latin typeface="Courier New" panose="02070309020205020404" pitchFamily="49" charset="0"/>
              </a:rPr>
              <a:t>2</a:t>
            </a:r>
            <a:r>
              <a:rPr lang="en-US">
                <a:latin typeface="Courier New" panose="02070309020205020404" pitchFamily="49" charset="0"/>
              </a:rPr>
              <a:t> = 1327</a:t>
            </a:r>
            <a:r>
              <a:rPr lang="en-US" baseline="-25000">
                <a:latin typeface="Courier New" panose="02070309020205020404" pitchFamily="49" charset="0"/>
              </a:rPr>
              <a:t>8</a:t>
            </a:r>
          </a:p>
        </p:txBody>
      </p:sp>
    </p:spTree>
    <p:extLst>
      <p:ext uri="{BB962C8B-B14F-4D97-AF65-F5344CB8AC3E}">
        <p14:creationId xmlns:p14="http://schemas.microsoft.com/office/powerpoint/2010/main" val="17235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left)">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56" y="131763"/>
            <a:ext cx="8915400" cy="1143000"/>
          </a:xfrm>
        </p:spPr>
        <p:txBody>
          <a:bodyPr>
            <a:normAutofit/>
          </a:bodyPr>
          <a:lstStyle/>
          <a:p>
            <a:r>
              <a:rPr lang="en-US" sz="3200" b="1" dirty="0"/>
              <a:t>Binary to Hexadecimal</a:t>
            </a:r>
          </a:p>
        </p:txBody>
      </p:sp>
      <p:sp>
        <p:nvSpPr>
          <p:cNvPr id="3" name="Rectangle 2"/>
          <p:cNvSpPr/>
          <p:nvPr/>
        </p:nvSpPr>
        <p:spPr>
          <a:xfrm>
            <a:off x="0" y="813098"/>
            <a:ext cx="6629400" cy="1200329"/>
          </a:xfrm>
          <a:prstGeom prst="rect">
            <a:avLst/>
          </a:prstGeom>
        </p:spPr>
        <p:txBody>
          <a:bodyPr wrap="square">
            <a:spAutoFit/>
          </a:bodyPr>
          <a:lstStyle/>
          <a:p>
            <a:r>
              <a:rPr lang="en-US" sz="2400" b="1" dirty="0"/>
              <a:t>Technique</a:t>
            </a:r>
          </a:p>
          <a:p>
            <a:pPr marL="800100" lvl="1" indent="-342900">
              <a:buFont typeface="Arial" panose="020B0604020202020204" pitchFamily="34" charset="0"/>
              <a:buChar char="•"/>
            </a:pPr>
            <a:r>
              <a:rPr lang="en-US" sz="2400" dirty="0"/>
              <a:t>Group bits in fours, starting on right</a:t>
            </a:r>
          </a:p>
          <a:p>
            <a:pPr marL="800100" lvl="1" indent="-342900">
              <a:buFont typeface="Arial" panose="020B0604020202020204" pitchFamily="34" charset="0"/>
              <a:buChar char="•"/>
            </a:pPr>
            <a:r>
              <a:rPr lang="en-US" sz="2400" dirty="0"/>
              <a:t>Convert to hexadecimal digits</a:t>
            </a:r>
          </a:p>
        </p:txBody>
      </p:sp>
      <p:sp>
        <p:nvSpPr>
          <p:cNvPr id="37" name="Rectangle 36"/>
          <p:cNvSpPr/>
          <p:nvPr/>
        </p:nvSpPr>
        <p:spPr>
          <a:xfrm>
            <a:off x="0" y="1981284"/>
            <a:ext cx="1269899" cy="461665"/>
          </a:xfrm>
          <a:prstGeom prst="rect">
            <a:avLst/>
          </a:prstGeom>
        </p:spPr>
        <p:txBody>
          <a:bodyPr wrap="none">
            <a:spAutoFit/>
          </a:bodyPr>
          <a:lstStyle/>
          <a:p>
            <a:r>
              <a:rPr lang="en-US" sz="2400" b="1" dirty="0"/>
              <a:t>Example</a:t>
            </a:r>
          </a:p>
        </p:txBody>
      </p:sp>
      <p:sp>
        <p:nvSpPr>
          <p:cNvPr id="38" name="Text Box 3"/>
          <p:cNvSpPr txBox="1">
            <a:spLocks noChangeArrowheads="1"/>
          </p:cNvSpPr>
          <p:nvPr/>
        </p:nvSpPr>
        <p:spPr bwMode="auto">
          <a:xfrm>
            <a:off x="634949" y="2590252"/>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1010111011</a:t>
            </a:r>
            <a:r>
              <a:rPr lang="en-US" baseline="-25000" dirty="0">
                <a:latin typeface="Courier New" panose="02070309020205020404" pitchFamily="49" charset="0"/>
              </a:rPr>
              <a:t>2</a:t>
            </a:r>
            <a:r>
              <a:rPr lang="en-US" dirty="0">
                <a:latin typeface="Courier New" panose="02070309020205020404" pitchFamily="49" charset="0"/>
              </a:rPr>
              <a:t> = ?</a:t>
            </a:r>
            <a:r>
              <a:rPr lang="en-US" baseline="-25000" dirty="0">
                <a:latin typeface="Courier New" panose="02070309020205020404" pitchFamily="49" charset="0"/>
              </a:rPr>
              <a:t>16</a:t>
            </a:r>
          </a:p>
        </p:txBody>
      </p:sp>
      <p:sp>
        <p:nvSpPr>
          <p:cNvPr id="39" name="Text Box 4"/>
          <p:cNvSpPr txBox="1">
            <a:spLocks noChangeArrowheads="1"/>
          </p:cNvSpPr>
          <p:nvPr/>
        </p:nvSpPr>
        <p:spPr bwMode="auto">
          <a:xfrm>
            <a:off x="4191000" y="3352800"/>
            <a:ext cx="4267200" cy="15525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10 1011 1011</a:t>
            </a:r>
          </a:p>
          <a:p>
            <a:pPr>
              <a:spcBef>
                <a:spcPct val="50000"/>
              </a:spcBef>
            </a:pPr>
            <a:endParaRPr lang="en-US">
              <a:latin typeface="Courier New" panose="02070309020205020404" pitchFamily="49" charset="0"/>
            </a:endParaRPr>
          </a:p>
          <a:p>
            <a:pPr>
              <a:spcBef>
                <a:spcPct val="50000"/>
              </a:spcBef>
              <a:buFontTx/>
              <a:buAutoNum type="arabicPlain" startAt="2"/>
            </a:pPr>
            <a:r>
              <a:rPr lang="en-US">
                <a:latin typeface="Courier New" panose="02070309020205020404" pitchFamily="49" charset="0"/>
              </a:rPr>
              <a:t>  B     B</a:t>
            </a:r>
            <a:r>
              <a:rPr lang="en-US" baseline="-25000">
                <a:latin typeface="Courier New" panose="02070309020205020404" pitchFamily="49" charset="0"/>
              </a:rPr>
              <a:t>  </a:t>
            </a:r>
          </a:p>
        </p:txBody>
      </p:sp>
      <p:sp>
        <p:nvSpPr>
          <p:cNvPr id="40" name="Line 5"/>
          <p:cNvSpPr>
            <a:spLocks noChangeShapeType="1"/>
          </p:cNvSpPr>
          <p:nvPr/>
        </p:nvSpPr>
        <p:spPr bwMode="auto">
          <a:xfrm>
            <a:off x="4343400" y="3771900"/>
            <a:ext cx="0" cy="6858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 name="Line 6"/>
          <p:cNvSpPr>
            <a:spLocks noChangeShapeType="1"/>
          </p:cNvSpPr>
          <p:nvPr/>
        </p:nvSpPr>
        <p:spPr bwMode="auto">
          <a:xfrm>
            <a:off x="5257800" y="3771900"/>
            <a:ext cx="0" cy="6858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 name="Line 7"/>
          <p:cNvSpPr>
            <a:spLocks noChangeShapeType="1"/>
          </p:cNvSpPr>
          <p:nvPr/>
        </p:nvSpPr>
        <p:spPr bwMode="auto">
          <a:xfrm>
            <a:off x="6172200" y="3771900"/>
            <a:ext cx="0" cy="6858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3" name="Text Box 8"/>
          <p:cNvSpPr txBox="1">
            <a:spLocks noChangeArrowheads="1"/>
          </p:cNvSpPr>
          <p:nvPr/>
        </p:nvSpPr>
        <p:spPr bwMode="auto">
          <a:xfrm>
            <a:off x="5486400" y="5486400"/>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1010111011</a:t>
            </a:r>
            <a:r>
              <a:rPr lang="en-US" baseline="-25000" dirty="0">
                <a:latin typeface="Courier New" panose="02070309020205020404" pitchFamily="49" charset="0"/>
              </a:rPr>
              <a:t>2</a:t>
            </a:r>
            <a:r>
              <a:rPr lang="en-US" dirty="0">
                <a:latin typeface="Courier New" panose="02070309020205020404" pitchFamily="49" charset="0"/>
              </a:rPr>
              <a:t> = 2BB</a:t>
            </a:r>
            <a:r>
              <a:rPr lang="en-US" baseline="-25000" dirty="0">
                <a:latin typeface="Courier New" panose="02070309020205020404" pitchFamily="49" charset="0"/>
              </a:rPr>
              <a:t>16</a:t>
            </a:r>
          </a:p>
        </p:txBody>
      </p:sp>
    </p:spTree>
    <p:extLst>
      <p:ext uri="{BB962C8B-B14F-4D97-AF65-F5344CB8AC3E}">
        <p14:creationId xmlns:p14="http://schemas.microsoft.com/office/powerpoint/2010/main" val="248315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152400"/>
            <a:ext cx="3800977" cy="584775"/>
          </a:xfrm>
          <a:prstGeom prst="rect">
            <a:avLst/>
          </a:prstGeom>
        </p:spPr>
        <p:txBody>
          <a:bodyPr wrap="none">
            <a:spAutoFit/>
          </a:bodyPr>
          <a:lstStyle/>
          <a:p>
            <a:pPr algn="ctr">
              <a:spcBef>
                <a:spcPct val="0"/>
              </a:spcBef>
            </a:pPr>
            <a:r>
              <a:rPr lang="en-US" sz="3200" b="1" dirty="0">
                <a:latin typeface="+mj-lt"/>
                <a:ea typeface="+mj-ea"/>
                <a:cs typeface="+mj-cs"/>
              </a:rPr>
              <a:t>Octal to Hexadecimal</a:t>
            </a:r>
          </a:p>
        </p:txBody>
      </p:sp>
      <p:sp>
        <p:nvSpPr>
          <p:cNvPr id="5" name="Oval 3"/>
          <p:cNvSpPr>
            <a:spLocks noChangeArrowheads="1"/>
          </p:cNvSpPr>
          <p:nvPr/>
        </p:nvSpPr>
        <p:spPr bwMode="auto">
          <a:xfrm>
            <a:off x="5888038" y="40386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6" name="Oval 4"/>
          <p:cNvSpPr>
            <a:spLocks noChangeArrowheads="1"/>
          </p:cNvSpPr>
          <p:nvPr/>
        </p:nvSpPr>
        <p:spPr bwMode="auto">
          <a:xfrm>
            <a:off x="1754188" y="18288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7" name="Oval 5"/>
          <p:cNvSpPr>
            <a:spLocks noChangeArrowheads="1"/>
          </p:cNvSpPr>
          <p:nvPr/>
        </p:nvSpPr>
        <p:spPr bwMode="auto">
          <a:xfrm>
            <a:off x="5868988" y="18288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8" name="Oval 6"/>
          <p:cNvSpPr>
            <a:spLocks noChangeArrowheads="1"/>
          </p:cNvSpPr>
          <p:nvPr/>
        </p:nvSpPr>
        <p:spPr bwMode="auto">
          <a:xfrm>
            <a:off x="1754188" y="39909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9" name="Line 7"/>
          <p:cNvSpPr>
            <a:spLocks noChangeShapeType="1"/>
          </p:cNvSpPr>
          <p:nvPr/>
        </p:nvSpPr>
        <p:spPr bwMode="auto">
          <a:xfrm>
            <a:off x="7162800" y="2743200"/>
            <a:ext cx="0" cy="114300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582250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52400"/>
            <a:ext cx="3800977" cy="584775"/>
          </a:xfrm>
          <a:prstGeom prst="rect">
            <a:avLst/>
          </a:prstGeom>
        </p:spPr>
        <p:txBody>
          <a:bodyPr wrap="none">
            <a:spAutoFit/>
          </a:bodyPr>
          <a:lstStyle/>
          <a:p>
            <a:pPr algn="ctr">
              <a:spcBef>
                <a:spcPct val="0"/>
              </a:spcBef>
            </a:pPr>
            <a:r>
              <a:rPr lang="en-US" sz="3200" b="1" dirty="0">
                <a:latin typeface="+mj-lt"/>
                <a:ea typeface="+mj-ea"/>
                <a:cs typeface="+mj-cs"/>
              </a:rPr>
              <a:t>Octal to Hexadecimal</a:t>
            </a:r>
          </a:p>
        </p:txBody>
      </p:sp>
      <p:sp>
        <p:nvSpPr>
          <p:cNvPr id="3" name="Rectangle 2"/>
          <p:cNvSpPr/>
          <p:nvPr/>
        </p:nvSpPr>
        <p:spPr>
          <a:xfrm>
            <a:off x="19334" y="737175"/>
            <a:ext cx="4953000" cy="830997"/>
          </a:xfrm>
          <a:prstGeom prst="rect">
            <a:avLst/>
          </a:prstGeom>
        </p:spPr>
        <p:txBody>
          <a:bodyPr>
            <a:spAutoFit/>
          </a:bodyPr>
          <a:lstStyle/>
          <a:p>
            <a:r>
              <a:rPr lang="en-US" sz="2400" b="1" dirty="0"/>
              <a:t>Technique</a:t>
            </a:r>
          </a:p>
          <a:p>
            <a:pPr marL="800100" lvl="1" indent="-342900">
              <a:buFont typeface="Arial" panose="020B0604020202020204" pitchFamily="34" charset="0"/>
              <a:buChar char="•"/>
            </a:pPr>
            <a:r>
              <a:rPr lang="en-US" sz="2400" dirty="0"/>
              <a:t>Use binary as an intermediary</a:t>
            </a:r>
          </a:p>
        </p:txBody>
      </p:sp>
      <p:sp>
        <p:nvSpPr>
          <p:cNvPr id="4" name="Text Box 3"/>
          <p:cNvSpPr txBox="1">
            <a:spLocks noChangeArrowheads="1"/>
          </p:cNvSpPr>
          <p:nvPr/>
        </p:nvSpPr>
        <p:spPr bwMode="auto">
          <a:xfrm>
            <a:off x="413793" y="2246099"/>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atin typeface="Courier New" panose="02070309020205020404" pitchFamily="49" charset="0"/>
              </a:rPr>
              <a:t>1076</a:t>
            </a:r>
            <a:r>
              <a:rPr lang="en-US" baseline="-25000">
                <a:latin typeface="Courier New" panose="02070309020205020404" pitchFamily="49" charset="0"/>
              </a:rPr>
              <a:t>8</a:t>
            </a:r>
            <a:r>
              <a:rPr lang="en-US">
                <a:latin typeface="Courier New" panose="02070309020205020404" pitchFamily="49" charset="0"/>
              </a:rPr>
              <a:t> = ?</a:t>
            </a:r>
            <a:r>
              <a:rPr lang="en-US" baseline="-25000">
                <a:latin typeface="Courier New" panose="02070309020205020404" pitchFamily="49" charset="0"/>
              </a:rPr>
              <a:t>16</a:t>
            </a:r>
          </a:p>
        </p:txBody>
      </p:sp>
      <p:grpSp>
        <p:nvGrpSpPr>
          <p:cNvPr id="5" name="Group 4"/>
          <p:cNvGrpSpPr>
            <a:grpSpLocks/>
          </p:cNvGrpSpPr>
          <p:nvPr/>
        </p:nvGrpSpPr>
        <p:grpSpPr bwMode="auto">
          <a:xfrm>
            <a:off x="3429000" y="2638425"/>
            <a:ext cx="4267200" cy="2286000"/>
            <a:chOff x="1920" y="1326"/>
            <a:chExt cx="2688" cy="1440"/>
          </a:xfrm>
        </p:grpSpPr>
        <p:sp>
          <p:nvSpPr>
            <p:cNvPr id="6" name="Text Box 5"/>
            <p:cNvSpPr txBox="1">
              <a:spLocks noChangeArrowheads="1"/>
            </p:cNvSpPr>
            <p:nvPr/>
          </p:nvSpPr>
          <p:spPr bwMode="auto">
            <a:xfrm>
              <a:off x="1920" y="1326"/>
              <a:ext cx="2688" cy="144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 1    0     7     6</a:t>
              </a:r>
            </a:p>
            <a:p>
              <a:pPr>
                <a:spcBef>
                  <a:spcPct val="50000"/>
                </a:spcBef>
                <a:buFontTx/>
                <a:buAutoNum type="arabicPlain"/>
              </a:pPr>
              <a:endParaRPr lang="en-US">
                <a:latin typeface="Courier New" panose="02070309020205020404" pitchFamily="49" charset="0"/>
              </a:endParaRPr>
            </a:p>
            <a:p>
              <a:pPr>
                <a:spcBef>
                  <a:spcPct val="50000"/>
                </a:spcBef>
              </a:pPr>
              <a:r>
                <a:rPr lang="en-US">
                  <a:latin typeface="Courier New" panose="02070309020205020404" pitchFamily="49" charset="0"/>
                </a:rPr>
                <a:t>001  000   111   110</a:t>
              </a:r>
            </a:p>
            <a:p>
              <a:pPr>
                <a:spcBef>
                  <a:spcPct val="50000"/>
                </a:spcBef>
                <a:buFontTx/>
                <a:buAutoNum type="arabicPlain"/>
              </a:pPr>
              <a:endParaRPr lang="en-US" baseline="-25000">
                <a:latin typeface="Courier New" panose="02070309020205020404" pitchFamily="49" charset="0"/>
              </a:endParaRPr>
            </a:p>
            <a:p>
              <a:pPr>
                <a:spcBef>
                  <a:spcPct val="50000"/>
                </a:spcBef>
              </a:pPr>
              <a:endParaRPr lang="en-US" baseline="-25000">
                <a:latin typeface="Courier New" panose="02070309020205020404" pitchFamily="49" charset="0"/>
              </a:endParaRPr>
            </a:p>
          </p:txBody>
        </p:sp>
        <p:sp>
          <p:nvSpPr>
            <p:cNvPr id="7" name="Line 6"/>
            <p:cNvSpPr>
              <a:spLocks noChangeShapeType="1"/>
            </p:cNvSpPr>
            <p:nvPr/>
          </p:nvSpPr>
          <p:spPr bwMode="auto">
            <a:xfrm>
              <a:off x="2160"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Line 7"/>
            <p:cNvSpPr>
              <a:spLocks noChangeShapeType="1"/>
            </p:cNvSpPr>
            <p:nvPr/>
          </p:nvSpPr>
          <p:spPr bwMode="auto">
            <a:xfrm>
              <a:off x="3408"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 name="Line 8"/>
            <p:cNvSpPr>
              <a:spLocks noChangeShapeType="1"/>
            </p:cNvSpPr>
            <p:nvPr/>
          </p:nvSpPr>
          <p:spPr bwMode="auto">
            <a:xfrm>
              <a:off x="2736"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 name="Line 9"/>
            <p:cNvSpPr>
              <a:spLocks noChangeShapeType="1"/>
            </p:cNvSpPr>
            <p:nvPr/>
          </p:nvSpPr>
          <p:spPr bwMode="auto">
            <a:xfrm>
              <a:off x="4128"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1" name="Group 10"/>
          <p:cNvGrpSpPr>
            <a:grpSpLocks/>
          </p:cNvGrpSpPr>
          <p:nvPr/>
        </p:nvGrpSpPr>
        <p:grpSpPr bwMode="auto">
          <a:xfrm>
            <a:off x="3886200" y="3851275"/>
            <a:ext cx="3276600" cy="1254125"/>
            <a:chOff x="2208" y="2090"/>
            <a:chExt cx="2064" cy="790"/>
          </a:xfrm>
        </p:grpSpPr>
        <p:sp>
          <p:nvSpPr>
            <p:cNvPr id="12" name="Text Box 11"/>
            <p:cNvSpPr txBox="1">
              <a:spLocks noChangeArrowheads="1"/>
            </p:cNvSpPr>
            <p:nvPr/>
          </p:nvSpPr>
          <p:spPr bwMode="auto">
            <a:xfrm>
              <a:off x="2208" y="2592"/>
              <a:ext cx="2064" cy="28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2     3       E</a:t>
              </a:r>
            </a:p>
          </p:txBody>
        </p:sp>
        <p:sp>
          <p:nvSpPr>
            <p:cNvPr id="13" name="Line 12"/>
            <p:cNvSpPr>
              <a:spLocks noChangeShapeType="1"/>
            </p:cNvSpPr>
            <p:nvPr/>
          </p:nvSpPr>
          <p:spPr bwMode="auto">
            <a:xfrm>
              <a:off x="3476" y="209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13"/>
            <p:cNvSpPr>
              <a:spLocks noChangeShapeType="1"/>
            </p:cNvSpPr>
            <p:nvPr/>
          </p:nvSpPr>
          <p:spPr bwMode="auto">
            <a:xfrm>
              <a:off x="2660" y="209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5" name="Text Box 14"/>
          <p:cNvSpPr txBox="1">
            <a:spLocks noChangeArrowheads="1"/>
          </p:cNvSpPr>
          <p:nvPr/>
        </p:nvSpPr>
        <p:spPr bwMode="auto">
          <a:xfrm>
            <a:off x="5181600" y="5680075"/>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dirty="0">
                <a:latin typeface="Courier New" panose="02070309020205020404" pitchFamily="49" charset="0"/>
              </a:rPr>
              <a:t>1076</a:t>
            </a:r>
            <a:r>
              <a:rPr lang="en-US" baseline="-25000" dirty="0">
                <a:latin typeface="Courier New" panose="02070309020205020404" pitchFamily="49" charset="0"/>
              </a:rPr>
              <a:t>8</a:t>
            </a:r>
            <a:r>
              <a:rPr lang="en-US" dirty="0">
                <a:latin typeface="Courier New" panose="02070309020205020404" pitchFamily="49" charset="0"/>
              </a:rPr>
              <a:t> = 23E</a:t>
            </a:r>
            <a:r>
              <a:rPr lang="en-US" baseline="-25000" dirty="0">
                <a:latin typeface="Courier New" panose="02070309020205020404" pitchFamily="49" charset="0"/>
              </a:rPr>
              <a:t>16</a:t>
            </a:r>
          </a:p>
        </p:txBody>
      </p:sp>
      <p:sp>
        <p:nvSpPr>
          <p:cNvPr id="16" name="Rectangle 15"/>
          <p:cNvSpPr/>
          <p:nvPr/>
        </p:nvSpPr>
        <p:spPr>
          <a:xfrm>
            <a:off x="19334" y="1680494"/>
            <a:ext cx="1269899" cy="461665"/>
          </a:xfrm>
          <a:prstGeom prst="rect">
            <a:avLst/>
          </a:prstGeom>
        </p:spPr>
        <p:txBody>
          <a:bodyPr wrap="none">
            <a:spAutoFit/>
          </a:bodyPr>
          <a:lstStyle/>
          <a:p>
            <a:r>
              <a:rPr lang="en-US" sz="2400" b="1" dirty="0"/>
              <a:t>Example</a:t>
            </a:r>
          </a:p>
        </p:txBody>
      </p:sp>
    </p:spTree>
    <p:extLst>
      <p:ext uri="{BB962C8B-B14F-4D97-AF65-F5344CB8AC3E}">
        <p14:creationId xmlns:p14="http://schemas.microsoft.com/office/powerpoint/2010/main" val="32426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wipe(left)">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52400"/>
            <a:ext cx="3800977" cy="584775"/>
          </a:xfrm>
          <a:prstGeom prst="rect">
            <a:avLst/>
          </a:prstGeom>
        </p:spPr>
        <p:txBody>
          <a:bodyPr wrap="none">
            <a:spAutoFit/>
          </a:bodyPr>
          <a:lstStyle/>
          <a:p>
            <a:pPr algn="ctr">
              <a:spcBef>
                <a:spcPct val="0"/>
              </a:spcBef>
            </a:pPr>
            <a:r>
              <a:rPr lang="en-US" sz="3200" b="1" dirty="0">
                <a:latin typeface="+mj-lt"/>
                <a:ea typeface="+mj-ea"/>
                <a:cs typeface="+mj-cs"/>
              </a:rPr>
              <a:t>Hexadecimal to Octal</a:t>
            </a:r>
          </a:p>
        </p:txBody>
      </p:sp>
      <p:sp>
        <p:nvSpPr>
          <p:cNvPr id="3" name="Oval 3"/>
          <p:cNvSpPr>
            <a:spLocks noChangeArrowheads="1"/>
          </p:cNvSpPr>
          <p:nvPr/>
        </p:nvSpPr>
        <p:spPr bwMode="auto">
          <a:xfrm>
            <a:off x="5811838" y="4191000"/>
            <a:ext cx="2474912" cy="6286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Hexadecimal</a:t>
            </a:r>
          </a:p>
        </p:txBody>
      </p:sp>
      <p:sp>
        <p:nvSpPr>
          <p:cNvPr id="4" name="Oval 4"/>
          <p:cNvSpPr>
            <a:spLocks noChangeArrowheads="1"/>
          </p:cNvSpPr>
          <p:nvPr/>
        </p:nvSpPr>
        <p:spPr bwMode="auto">
          <a:xfrm>
            <a:off x="16779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Decimal</a:t>
            </a:r>
          </a:p>
        </p:txBody>
      </p:sp>
      <p:sp>
        <p:nvSpPr>
          <p:cNvPr id="5" name="Oval 5"/>
          <p:cNvSpPr>
            <a:spLocks noChangeArrowheads="1"/>
          </p:cNvSpPr>
          <p:nvPr/>
        </p:nvSpPr>
        <p:spPr bwMode="auto">
          <a:xfrm>
            <a:off x="5792788" y="1981200"/>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Octal</a:t>
            </a:r>
          </a:p>
        </p:txBody>
      </p:sp>
      <p:sp>
        <p:nvSpPr>
          <p:cNvPr id="6" name="Oval 6"/>
          <p:cNvSpPr>
            <a:spLocks noChangeArrowheads="1"/>
          </p:cNvSpPr>
          <p:nvPr/>
        </p:nvSpPr>
        <p:spPr bwMode="auto">
          <a:xfrm>
            <a:off x="1677988" y="4143375"/>
            <a:ext cx="2513012" cy="666750"/>
          </a:xfrm>
          <a:prstGeom prst="ellipse">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t>Binary</a:t>
            </a:r>
          </a:p>
        </p:txBody>
      </p:sp>
      <p:sp>
        <p:nvSpPr>
          <p:cNvPr id="7" name="Line 9"/>
          <p:cNvSpPr>
            <a:spLocks noChangeShapeType="1"/>
          </p:cNvSpPr>
          <p:nvPr/>
        </p:nvSpPr>
        <p:spPr bwMode="auto">
          <a:xfrm>
            <a:off x="7086600" y="2895600"/>
            <a:ext cx="0" cy="1143000"/>
          </a:xfrm>
          <a:prstGeom prst="line">
            <a:avLst/>
          </a:prstGeom>
          <a:noFill/>
          <a:ln w="5715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144291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b="1" dirty="0"/>
              <a:t>Introduction to digital electronics </a:t>
            </a:r>
          </a:p>
        </p:txBody>
      </p:sp>
      <p:sp>
        <p:nvSpPr>
          <p:cNvPr id="5" name="Rectangle 4"/>
          <p:cNvSpPr/>
          <p:nvPr/>
        </p:nvSpPr>
        <p:spPr>
          <a:xfrm>
            <a:off x="0" y="1813719"/>
            <a:ext cx="9906000"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mj-lt"/>
              </a:rPr>
              <a:t>Digital Electronics is </a:t>
            </a:r>
            <a:r>
              <a:rPr lang="en-US" sz="2400" dirty="0" smtClean="0">
                <a:latin typeface="+mj-lt"/>
              </a:rPr>
              <a:t>the </a:t>
            </a:r>
            <a:r>
              <a:rPr lang="en-US" sz="2400" dirty="0">
                <a:latin typeface="+mj-lt"/>
              </a:rPr>
              <a:t>branch of electronics which deals with the digital signals to perform various tasks and meet various requirements </a:t>
            </a:r>
            <a:endParaRPr lang="en-US" sz="2400" dirty="0" smtClean="0">
              <a:latin typeface="+mj-lt"/>
            </a:endParaRPr>
          </a:p>
          <a:p>
            <a:pPr marL="342900" indent="-342900" algn="just">
              <a:lnSpc>
                <a:spcPct val="150000"/>
              </a:lnSpc>
              <a:buFont typeface="Arial" panose="020B0604020202020204" pitchFamily="34" charset="0"/>
              <a:buChar char="•"/>
            </a:pPr>
            <a:r>
              <a:rPr lang="en-US" sz="2400" dirty="0">
                <a:latin typeface="+mj-lt"/>
              </a:rPr>
              <a:t>It is based upon the digital design methodologies and consists of digital circuits, IC’s and logic </a:t>
            </a:r>
            <a:r>
              <a:rPr lang="en-US" sz="2400" dirty="0" smtClean="0">
                <a:latin typeface="+mj-lt"/>
              </a:rPr>
              <a:t>gates</a:t>
            </a:r>
          </a:p>
          <a:p>
            <a:pPr marL="342900" indent="-342900" algn="just">
              <a:lnSpc>
                <a:spcPct val="150000"/>
              </a:lnSpc>
              <a:buFont typeface="Arial" panose="020B0604020202020204" pitchFamily="34" charset="0"/>
              <a:buChar char="•"/>
            </a:pPr>
            <a:r>
              <a:rPr lang="en-US" sz="2400" dirty="0">
                <a:latin typeface="+mj-lt"/>
              </a:rPr>
              <a:t>It uses only binary digits, </a:t>
            </a:r>
            <a:r>
              <a:rPr lang="en-US" sz="2400" dirty="0">
                <a:solidFill>
                  <a:schemeClr val="tx2"/>
                </a:solidFill>
                <a:latin typeface="+mj-lt"/>
              </a:rPr>
              <a:t>i.e. either ‘0’ or ‘1’</a:t>
            </a:r>
          </a:p>
        </p:txBody>
      </p:sp>
      <p:sp>
        <p:nvSpPr>
          <p:cNvPr id="6" name="Rectangle 5"/>
          <p:cNvSpPr/>
          <p:nvPr/>
        </p:nvSpPr>
        <p:spPr>
          <a:xfrm>
            <a:off x="0" y="1290499"/>
            <a:ext cx="4129657" cy="523220"/>
          </a:xfrm>
          <a:prstGeom prst="rect">
            <a:avLst/>
          </a:prstGeom>
        </p:spPr>
        <p:txBody>
          <a:bodyPr wrap="none">
            <a:spAutoFit/>
          </a:bodyPr>
          <a:lstStyle/>
          <a:p>
            <a:r>
              <a:rPr lang="en-US" sz="2800" b="1" dirty="0">
                <a:solidFill>
                  <a:srgbClr val="C00000"/>
                </a:solidFill>
              </a:rPr>
              <a:t>What is Digital Electronics </a:t>
            </a:r>
          </a:p>
        </p:txBody>
      </p:sp>
    </p:spTree>
    <p:extLst>
      <p:ext uri="{BB962C8B-B14F-4D97-AF65-F5344CB8AC3E}">
        <p14:creationId xmlns:p14="http://schemas.microsoft.com/office/powerpoint/2010/main" val="1374547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52400"/>
            <a:ext cx="3800977" cy="584775"/>
          </a:xfrm>
          <a:prstGeom prst="rect">
            <a:avLst/>
          </a:prstGeom>
        </p:spPr>
        <p:txBody>
          <a:bodyPr wrap="none">
            <a:spAutoFit/>
          </a:bodyPr>
          <a:lstStyle/>
          <a:p>
            <a:pPr algn="ctr">
              <a:spcBef>
                <a:spcPct val="0"/>
              </a:spcBef>
            </a:pPr>
            <a:r>
              <a:rPr lang="en-US" sz="3200" b="1" dirty="0">
                <a:latin typeface="+mj-lt"/>
                <a:ea typeface="+mj-ea"/>
                <a:cs typeface="+mj-cs"/>
              </a:rPr>
              <a:t>Hexadecimal to Octal</a:t>
            </a:r>
          </a:p>
        </p:txBody>
      </p:sp>
      <p:sp>
        <p:nvSpPr>
          <p:cNvPr id="3" name="Rectangle 2"/>
          <p:cNvSpPr/>
          <p:nvPr/>
        </p:nvSpPr>
        <p:spPr>
          <a:xfrm>
            <a:off x="0" y="763333"/>
            <a:ext cx="4953000" cy="830997"/>
          </a:xfrm>
          <a:prstGeom prst="rect">
            <a:avLst/>
          </a:prstGeom>
        </p:spPr>
        <p:txBody>
          <a:bodyPr>
            <a:spAutoFit/>
          </a:bodyPr>
          <a:lstStyle/>
          <a:p>
            <a:r>
              <a:rPr lang="en-US" sz="2400" b="1" dirty="0"/>
              <a:t>Technique</a:t>
            </a:r>
          </a:p>
          <a:p>
            <a:pPr lvl="1"/>
            <a:r>
              <a:rPr lang="en-US" sz="2400" dirty="0"/>
              <a:t>Use binary as an intermediary</a:t>
            </a:r>
          </a:p>
        </p:txBody>
      </p:sp>
      <p:sp>
        <p:nvSpPr>
          <p:cNvPr id="4" name="Text Box 3"/>
          <p:cNvSpPr txBox="1">
            <a:spLocks noChangeArrowheads="1"/>
          </p:cNvSpPr>
          <p:nvPr/>
        </p:nvSpPr>
        <p:spPr bwMode="auto">
          <a:xfrm>
            <a:off x="685800" y="2203930"/>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dirty="0">
                <a:latin typeface="Courier New" panose="02070309020205020404" pitchFamily="49" charset="0"/>
              </a:rPr>
              <a:t>1F0C</a:t>
            </a:r>
            <a:r>
              <a:rPr lang="en-US" baseline="-25000" dirty="0">
                <a:latin typeface="Courier New" panose="02070309020205020404" pitchFamily="49" charset="0"/>
              </a:rPr>
              <a:t>16</a:t>
            </a:r>
            <a:r>
              <a:rPr lang="en-US" dirty="0">
                <a:latin typeface="Courier New" panose="02070309020205020404" pitchFamily="49" charset="0"/>
              </a:rPr>
              <a:t> = ?</a:t>
            </a:r>
            <a:r>
              <a:rPr lang="en-US" baseline="-25000" dirty="0">
                <a:latin typeface="Courier New" panose="02070309020205020404" pitchFamily="49" charset="0"/>
              </a:rPr>
              <a:t>8</a:t>
            </a:r>
          </a:p>
        </p:txBody>
      </p:sp>
      <p:grpSp>
        <p:nvGrpSpPr>
          <p:cNvPr id="5" name="Group 144"/>
          <p:cNvGrpSpPr>
            <a:grpSpLocks/>
          </p:cNvGrpSpPr>
          <p:nvPr/>
        </p:nvGrpSpPr>
        <p:grpSpPr bwMode="auto">
          <a:xfrm>
            <a:off x="3505200" y="2714625"/>
            <a:ext cx="4876800" cy="2286000"/>
            <a:chOff x="1920" y="1326"/>
            <a:chExt cx="3072" cy="1440"/>
          </a:xfrm>
        </p:grpSpPr>
        <p:sp>
          <p:nvSpPr>
            <p:cNvPr id="6" name="Text Box 124"/>
            <p:cNvSpPr txBox="1">
              <a:spLocks noChangeArrowheads="1"/>
            </p:cNvSpPr>
            <p:nvPr/>
          </p:nvSpPr>
          <p:spPr bwMode="auto">
            <a:xfrm>
              <a:off x="1920" y="1326"/>
              <a:ext cx="3072" cy="144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  1     F      0      C</a:t>
              </a:r>
            </a:p>
            <a:p>
              <a:pPr>
                <a:spcBef>
                  <a:spcPct val="50000"/>
                </a:spcBef>
                <a:buFontTx/>
                <a:buAutoNum type="arabicPlain"/>
              </a:pPr>
              <a:endParaRPr lang="en-US">
                <a:latin typeface="Courier New" panose="02070309020205020404" pitchFamily="49" charset="0"/>
              </a:endParaRPr>
            </a:p>
            <a:p>
              <a:pPr>
                <a:spcBef>
                  <a:spcPct val="50000"/>
                </a:spcBef>
              </a:pPr>
              <a:r>
                <a:rPr lang="en-US">
                  <a:latin typeface="Courier New" panose="02070309020205020404" pitchFamily="49" charset="0"/>
                </a:rPr>
                <a:t>0001  1111   0000   1100</a:t>
              </a:r>
            </a:p>
            <a:p>
              <a:pPr>
                <a:spcBef>
                  <a:spcPct val="50000"/>
                </a:spcBef>
                <a:buFontTx/>
                <a:buAutoNum type="arabicPlain"/>
              </a:pPr>
              <a:endParaRPr lang="en-US" baseline="-25000">
                <a:latin typeface="Courier New" panose="02070309020205020404" pitchFamily="49" charset="0"/>
              </a:endParaRPr>
            </a:p>
            <a:p>
              <a:pPr>
                <a:spcBef>
                  <a:spcPct val="50000"/>
                </a:spcBef>
              </a:pPr>
              <a:endParaRPr lang="en-US" baseline="-25000">
                <a:latin typeface="Courier New" panose="02070309020205020404" pitchFamily="49" charset="0"/>
              </a:endParaRPr>
            </a:p>
          </p:txBody>
        </p:sp>
        <p:sp>
          <p:nvSpPr>
            <p:cNvPr id="7" name="Line 126"/>
            <p:cNvSpPr>
              <a:spLocks noChangeShapeType="1"/>
            </p:cNvSpPr>
            <p:nvPr/>
          </p:nvSpPr>
          <p:spPr bwMode="auto">
            <a:xfrm>
              <a:off x="2256"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Line 127"/>
            <p:cNvSpPr>
              <a:spLocks noChangeShapeType="1"/>
            </p:cNvSpPr>
            <p:nvPr/>
          </p:nvSpPr>
          <p:spPr bwMode="auto">
            <a:xfrm>
              <a:off x="3744"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 name="Line 128"/>
            <p:cNvSpPr>
              <a:spLocks noChangeShapeType="1"/>
            </p:cNvSpPr>
            <p:nvPr/>
          </p:nvSpPr>
          <p:spPr bwMode="auto">
            <a:xfrm>
              <a:off x="2928"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 name="Line 132"/>
            <p:cNvSpPr>
              <a:spLocks noChangeShapeType="1"/>
            </p:cNvSpPr>
            <p:nvPr/>
          </p:nvSpPr>
          <p:spPr bwMode="auto">
            <a:xfrm>
              <a:off x="4560" y="1584"/>
              <a:ext cx="0" cy="432"/>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1" name="Group 145"/>
          <p:cNvGrpSpPr>
            <a:grpSpLocks/>
          </p:cNvGrpSpPr>
          <p:nvPr/>
        </p:nvGrpSpPr>
        <p:grpSpPr bwMode="auto">
          <a:xfrm>
            <a:off x="3781425" y="3959225"/>
            <a:ext cx="4403725" cy="1146175"/>
            <a:chOff x="2094" y="2110"/>
            <a:chExt cx="2774" cy="722"/>
          </a:xfrm>
        </p:grpSpPr>
        <p:sp>
          <p:nvSpPr>
            <p:cNvPr id="12" name="Text Box 133"/>
            <p:cNvSpPr txBox="1">
              <a:spLocks noChangeArrowheads="1"/>
            </p:cNvSpPr>
            <p:nvPr/>
          </p:nvSpPr>
          <p:spPr bwMode="auto">
            <a:xfrm>
              <a:off x="2208" y="2544"/>
              <a:ext cx="2660" cy="28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atin typeface="Courier New" panose="02070309020205020404" pitchFamily="49" charset="0"/>
                </a:rPr>
                <a:t>1   7   4     1     4</a:t>
              </a:r>
            </a:p>
          </p:txBody>
        </p:sp>
        <p:sp>
          <p:nvSpPr>
            <p:cNvPr id="13" name="Line 134"/>
            <p:cNvSpPr>
              <a:spLocks noChangeShapeType="1"/>
            </p:cNvSpPr>
            <p:nvPr/>
          </p:nvSpPr>
          <p:spPr bwMode="auto">
            <a:xfrm>
              <a:off x="4388" y="211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135"/>
            <p:cNvSpPr>
              <a:spLocks noChangeShapeType="1"/>
            </p:cNvSpPr>
            <p:nvPr/>
          </p:nvSpPr>
          <p:spPr bwMode="auto">
            <a:xfrm>
              <a:off x="3704" y="211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140"/>
            <p:cNvSpPr>
              <a:spLocks noChangeShapeType="1"/>
            </p:cNvSpPr>
            <p:nvPr/>
          </p:nvSpPr>
          <p:spPr bwMode="auto">
            <a:xfrm>
              <a:off x="3010" y="211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141"/>
            <p:cNvSpPr>
              <a:spLocks noChangeShapeType="1"/>
            </p:cNvSpPr>
            <p:nvPr/>
          </p:nvSpPr>
          <p:spPr bwMode="auto">
            <a:xfrm>
              <a:off x="2544" y="211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 name="Line 142"/>
            <p:cNvSpPr>
              <a:spLocks noChangeShapeType="1"/>
            </p:cNvSpPr>
            <p:nvPr/>
          </p:nvSpPr>
          <p:spPr bwMode="auto">
            <a:xfrm>
              <a:off x="2094" y="211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8" name="Text Box 143"/>
          <p:cNvSpPr txBox="1">
            <a:spLocks noChangeArrowheads="1"/>
          </p:cNvSpPr>
          <p:nvPr/>
        </p:nvSpPr>
        <p:spPr bwMode="auto">
          <a:xfrm>
            <a:off x="5289550" y="5610225"/>
            <a:ext cx="42672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dirty="0">
                <a:latin typeface="Courier New" panose="02070309020205020404" pitchFamily="49" charset="0"/>
              </a:rPr>
              <a:t>1F0C</a:t>
            </a:r>
            <a:r>
              <a:rPr lang="en-US" baseline="-25000" dirty="0">
                <a:latin typeface="Courier New" panose="02070309020205020404" pitchFamily="49" charset="0"/>
              </a:rPr>
              <a:t>16</a:t>
            </a:r>
            <a:r>
              <a:rPr lang="en-US" dirty="0">
                <a:latin typeface="Courier New" panose="02070309020205020404" pitchFamily="49" charset="0"/>
              </a:rPr>
              <a:t> = 17414</a:t>
            </a:r>
            <a:r>
              <a:rPr lang="en-US" baseline="-25000" dirty="0">
                <a:latin typeface="Courier New" panose="02070309020205020404" pitchFamily="49" charset="0"/>
              </a:rPr>
              <a:t>8</a:t>
            </a:r>
          </a:p>
        </p:txBody>
      </p:sp>
      <p:sp>
        <p:nvSpPr>
          <p:cNvPr id="19" name="Rectangle 18"/>
          <p:cNvSpPr/>
          <p:nvPr/>
        </p:nvSpPr>
        <p:spPr>
          <a:xfrm>
            <a:off x="19334" y="1680494"/>
            <a:ext cx="1269899" cy="461665"/>
          </a:xfrm>
          <a:prstGeom prst="rect">
            <a:avLst/>
          </a:prstGeom>
        </p:spPr>
        <p:txBody>
          <a:bodyPr wrap="none">
            <a:spAutoFit/>
          </a:bodyPr>
          <a:lstStyle/>
          <a:p>
            <a:r>
              <a:rPr lang="en-US" sz="2400" b="1" dirty="0"/>
              <a:t>Example</a:t>
            </a:r>
          </a:p>
        </p:txBody>
      </p:sp>
    </p:spTree>
    <p:extLst>
      <p:ext uri="{BB962C8B-B14F-4D97-AF65-F5344CB8AC3E}">
        <p14:creationId xmlns:p14="http://schemas.microsoft.com/office/powerpoint/2010/main" val="127903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9224"/>
            <a:ext cx="8915400" cy="1143000"/>
          </a:xfrm>
        </p:spPr>
        <p:txBody>
          <a:bodyPr>
            <a:normAutofit/>
          </a:bodyPr>
          <a:lstStyle/>
          <a:p>
            <a:r>
              <a:rPr lang="en-US" sz="3200" b="1" dirty="0"/>
              <a:t>Boolean Algebra</a:t>
            </a:r>
          </a:p>
        </p:txBody>
      </p:sp>
      <p:sp>
        <p:nvSpPr>
          <p:cNvPr id="5" name="Rectangle 4"/>
          <p:cNvSpPr/>
          <p:nvPr/>
        </p:nvSpPr>
        <p:spPr>
          <a:xfrm>
            <a:off x="0" y="1066800"/>
            <a:ext cx="9906000" cy="830997"/>
          </a:xfrm>
          <a:prstGeom prst="rect">
            <a:avLst/>
          </a:prstGeom>
        </p:spPr>
        <p:txBody>
          <a:bodyPr wrap="square">
            <a:spAutoFit/>
          </a:bodyPr>
          <a:lstStyle/>
          <a:p>
            <a:pPr marL="342900" indent="-342900" algn="just">
              <a:buFont typeface="Arial" pitchFamily="34" charset="0"/>
              <a:buChar char="•"/>
              <a:defRPr/>
            </a:pPr>
            <a:r>
              <a:rPr lang="en-US" sz="2400" dirty="0"/>
              <a:t>1854: </a:t>
            </a:r>
            <a:r>
              <a:rPr lang="en-US" sz="2400" u="sng" dirty="0"/>
              <a:t>Logical algebra</a:t>
            </a:r>
            <a:r>
              <a:rPr lang="en-US" sz="2400" dirty="0"/>
              <a:t> was published by </a:t>
            </a:r>
            <a:r>
              <a:rPr lang="en-US" sz="2400" b="1" dirty="0"/>
              <a:t>George Boole</a:t>
            </a:r>
            <a:r>
              <a:rPr lang="en-US" sz="2400" dirty="0"/>
              <a:t> </a:t>
            </a:r>
            <a:r>
              <a:rPr lang="en-US" sz="2400" dirty="0">
                <a:sym typeface="Wingdings" pitchFamily="2" charset="2"/>
              </a:rPr>
              <a:t> known today as “Boolean Algebra”</a:t>
            </a:r>
          </a:p>
        </p:txBody>
      </p:sp>
      <p:sp>
        <p:nvSpPr>
          <p:cNvPr id="6" name="Rectangle 5"/>
          <p:cNvSpPr/>
          <p:nvPr/>
        </p:nvSpPr>
        <p:spPr>
          <a:xfrm>
            <a:off x="0" y="2155521"/>
            <a:ext cx="9906000" cy="830997"/>
          </a:xfrm>
          <a:prstGeom prst="rect">
            <a:avLst/>
          </a:prstGeom>
        </p:spPr>
        <p:txBody>
          <a:bodyPr wrap="square">
            <a:spAutoFit/>
          </a:bodyPr>
          <a:lstStyle/>
          <a:p>
            <a:pPr marL="342900" indent="-342900" algn="just">
              <a:buFont typeface="Arial" pitchFamily="34" charset="0"/>
              <a:buChar char="•"/>
              <a:defRPr/>
            </a:pPr>
            <a:r>
              <a:rPr lang="en-US" sz="2400" dirty="0"/>
              <a:t>It’s a convenient way and systematic way of expressing and analyzing the operation of logic </a:t>
            </a:r>
            <a:r>
              <a:rPr lang="en-US" sz="2400" dirty="0" smtClean="0"/>
              <a:t>circuits</a:t>
            </a:r>
            <a:endParaRPr lang="en-US" sz="2400" dirty="0"/>
          </a:p>
        </p:txBody>
      </p:sp>
      <p:sp>
        <p:nvSpPr>
          <p:cNvPr id="8" name="Rectangle 7"/>
          <p:cNvSpPr/>
          <p:nvPr/>
        </p:nvSpPr>
        <p:spPr>
          <a:xfrm>
            <a:off x="76200" y="3207603"/>
            <a:ext cx="9829800" cy="1938992"/>
          </a:xfrm>
          <a:prstGeom prst="rect">
            <a:avLst/>
          </a:prstGeom>
        </p:spPr>
        <p:txBody>
          <a:bodyPr wrap="square">
            <a:spAutoFit/>
          </a:bodyPr>
          <a:lstStyle/>
          <a:p>
            <a:pPr marL="342900" indent="-342900">
              <a:buFont typeface="Arial" pitchFamily="34" charset="0"/>
              <a:buChar char="•"/>
            </a:pPr>
            <a:r>
              <a:rPr lang="en-US" sz="2400" dirty="0"/>
              <a:t>Boolean algebra is a branch of mathematics that deals with operations on logical values with binary </a:t>
            </a:r>
            <a:r>
              <a:rPr lang="en-US" sz="2400" dirty="0" smtClean="0"/>
              <a:t>variables</a:t>
            </a:r>
          </a:p>
          <a:p>
            <a:pPr marL="342900" indent="-342900">
              <a:buFont typeface="Arial" pitchFamily="34" charset="0"/>
              <a:buChar char="•"/>
            </a:pPr>
            <a:endParaRPr lang="en-US" sz="2400" dirty="0" smtClean="0"/>
          </a:p>
          <a:p>
            <a:pPr marL="342900" indent="-342900">
              <a:buFont typeface="Arial" pitchFamily="34" charset="0"/>
              <a:buChar char="•"/>
            </a:pPr>
            <a:r>
              <a:rPr lang="en-US" sz="2400" dirty="0"/>
              <a:t>The Boolean variables are represented as binary numbers to represent truths: 1 = true and 0 = false.</a:t>
            </a:r>
            <a:endParaRPr lang="en-IN" sz="2400" dirty="0"/>
          </a:p>
        </p:txBody>
      </p:sp>
    </p:spTree>
    <p:extLst>
      <p:ext uri="{BB962C8B-B14F-4D97-AF65-F5344CB8AC3E}">
        <p14:creationId xmlns:p14="http://schemas.microsoft.com/office/powerpoint/2010/main" val="2908752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353"/>
            <a:ext cx="9905999" cy="579438"/>
          </a:xfrm>
        </p:spPr>
        <p:txBody>
          <a:bodyPr/>
          <a:lstStyle/>
          <a:p>
            <a:r>
              <a:rPr lang="en-US" sz="3200" b="1" dirty="0"/>
              <a:t>Boolean Operations &amp; Expressions</a:t>
            </a:r>
            <a:endParaRPr lang="en-US" sz="4000" b="1" dirty="0"/>
          </a:p>
        </p:txBody>
      </p:sp>
      <p:sp>
        <p:nvSpPr>
          <p:cNvPr id="8" name="Rectangle 3"/>
          <p:cNvSpPr txBox="1">
            <a:spLocks noChangeArrowheads="1"/>
          </p:cNvSpPr>
          <p:nvPr/>
        </p:nvSpPr>
        <p:spPr>
          <a:xfrm>
            <a:off x="0" y="1066800"/>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en-US" sz="2400" b="1" dirty="0" smtClean="0"/>
              <a:t>Variable</a:t>
            </a:r>
            <a:r>
              <a:rPr lang="en-US" sz="2400" dirty="0" smtClean="0"/>
              <a:t> – a symbol used to represent a logical quantity</a:t>
            </a:r>
          </a:p>
          <a:p>
            <a:pPr algn="just">
              <a:defRPr/>
            </a:pPr>
            <a:r>
              <a:rPr lang="en-US" sz="2400" b="1" dirty="0" smtClean="0"/>
              <a:t>Complement</a:t>
            </a:r>
            <a:r>
              <a:rPr lang="en-US" sz="2400" dirty="0" smtClean="0"/>
              <a:t> – the inverse of a variable and is indicated by a bar over the variable</a:t>
            </a:r>
          </a:p>
          <a:p>
            <a:pPr algn="just">
              <a:defRPr/>
            </a:pPr>
            <a:r>
              <a:rPr lang="en-US" sz="2400" b="1" dirty="0" smtClean="0"/>
              <a:t>Literal </a:t>
            </a:r>
            <a:r>
              <a:rPr lang="en-US" sz="2400" dirty="0" smtClean="0"/>
              <a:t>– a variable or the complement of a variable</a:t>
            </a:r>
          </a:p>
        </p:txBody>
      </p:sp>
    </p:spTree>
    <p:extLst>
      <p:ext uri="{BB962C8B-B14F-4D97-AF65-F5344CB8AC3E}">
        <p14:creationId xmlns:p14="http://schemas.microsoft.com/office/powerpoint/2010/main" val="1672436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77225"/>
            <a:ext cx="4321824" cy="584775"/>
          </a:xfrm>
          <a:prstGeom prst="rect">
            <a:avLst/>
          </a:prstGeom>
        </p:spPr>
        <p:txBody>
          <a:bodyPr wrap="none">
            <a:spAutoFit/>
          </a:bodyPr>
          <a:lstStyle/>
          <a:p>
            <a:r>
              <a:rPr lang="en-US" sz="3200" b="1" dirty="0">
                <a:latin typeface="+mj-lt"/>
                <a:ea typeface="+mj-ea"/>
                <a:cs typeface="+mj-cs"/>
              </a:rPr>
              <a:t>Basic Boolean Equations</a:t>
            </a:r>
            <a:endParaRPr lang="en-IN" sz="3200" b="1" dirty="0">
              <a:latin typeface="+mj-lt"/>
              <a:ea typeface="+mj-ea"/>
              <a:cs typeface="+mj-cs"/>
            </a:endParaRPr>
          </a:p>
        </p:txBody>
      </p:sp>
      <p:sp>
        <p:nvSpPr>
          <p:cNvPr id="5" name="Content Placeholder 2"/>
          <p:cNvSpPr txBox="1">
            <a:spLocks/>
          </p:cNvSpPr>
          <p:nvPr/>
        </p:nvSpPr>
        <p:spPr>
          <a:xfrm>
            <a:off x="457200" y="990600"/>
            <a:ext cx="8229600" cy="4302125"/>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b="1" dirty="0" smtClean="0"/>
              <a:t>For the basic gates/functions</a:t>
            </a:r>
          </a:p>
          <a:p>
            <a:pPr>
              <a:defRPr/>
            </a:pPr>
            <a:r>
              <a:rPr lang="en-US" dirty="0" smtClean="0"/>
              <a:t>AND</a:t>
            </a:r>
          </a:p>
          <a:p>
            <a:pPr lvl="1">
              <a:defRPr/>
            </a:pPr>
            <a:r>
              <a:rPr lang="en-US" dirty="0" smtClean="0"/>
              <a:t>Z = A B</a:t>
            </a:r>
          </a:p>
          <a:p>
            <a:pPr lvl="1">
              <a:defRPr/>
            </a:pPr>
            <a:r>
              <a:rPr lang="en-US" dirty="0" smtClean="0"/>
              <a:t>X = C D E		3 input gate</a:t>
            </a:r>
          </a:p>
          <a:p>
            <a:pPr lvl="1">
              <a:defRPr/>
            </a:pPr>
            <a:r>
              <a:rPr lang="en-US" dirty="0" smtClean="0"/>
              <a:t>Y = F G H K	4 input gate</a:t>
            </a:r>
          </a:p>
          <a:p>
            <a:pPr>
              <a:defRPr/>
            </a:pPr>
            <a:r>
              <a:rPr lang="en-US" dirty="0" smtClean="0"/>
              <a:t>OR </a:t>
            </a:r>
          </a:p>
          <a:p>
            <a:pPr lvl="1">
              <a:defRPr/>
            </a:pPr>
            <a:r>
              <a:rPr lang="en-US" dirty="0" smtClean="0"/>
              <a:t>Z = A + B		</a:t>
            </a:r>
          </a:p>
          <a:p>
            <a:pPr lvl="1">
              <a:defRPr/>
            </a:pPr>
            <a:r>
              <a:rPr lang="en-US" dirty="0" smtClean="0"/>
              <a:t>Y = F + G + H + K 	4 input gate</a:t>
            </a:r>
          </a:p>
          <a:p>
            <a:pPr>
              <a:defRPr/>
            </a:pPr>
            <a:r>
              <a:rPr lang="en-US" dirty="0" smtClean="0"/>
              <a:t>NOT  </a:t>
            </a:r>
          </a:p>
          <a:p>
            <a:pPr lvl="1">
              <a:defRPr/>
            </a:pPr>
            <a:r>
              <a:rPr lang="en-US" dirty="0" smtClean="0"/>
              <a:t>Z = A</a:t>
            </a:r>
          </a:p>
          <a:p>
            <a:pPr lvl="1">
              <a:defRPr/>
            </a:pPr>
            <a:r>
              <a:rPr lang="en-US" dirty="0" smtClean="0"/>
              <a:t>Y = (F G H K)		actually 2 level logic</a:t>
            </a:r>
            <a:endParaRPr lang="en-US" dirty="0"/>
          </a:p>
        </p:txBody>
      </p:sp>
    </p:spTree>
    <p:extLst>
      <p:ext uri="{BB962C8B-B14F-4D97-AF65-F5344CB8AC3E}">
        <p14:creationId xmlns:p14="http://schemas.microsoft.com/office/powerpoint/2010/main" val="20218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5103" y="1135117"/>
            <a:ext cx="6024679" cy="461665"/>
          </a:xfrm>
          <a:prstGeom prst="rect">
            <a:avLst/>
          </a:prstGeom>
          <a:solidFill>
            <a:srgbClr val="996633"/>
          </a:solidFill>
          <a:ln w="9525">
            <a:solidFill>
              <a:srgbClr val="000000"/>
            </a:solidFill>
            <a:miter lim="800000"/>
            <a:headEnd/>
            <a:tailEnd/>
          </a:ln>
        </p:spPr>
        <p:txBody>
          <a:bodyPr wrap="square">
            <a:spAutoFit/>
          </a:bodyPr>
          <a:lstStyle/>
          <a:p>
            <a:r>
              <a:rPr lang="en-US" sz="2400" dirty="0">
                <a:solidFill>
                  <a:srgbClr val="FFFF99"/>
                </a:solidFill>
                <a:latin typeface="+mj-lt"/>
              </a:rPr>
              <a:t>Boolean </a:t>
            </a:r>
            <a:r>
              <a:rPr lang="en-US" sz="2400" dirty="0" smtClean="0">
                <a:solidFill>
                  <a:srgbClr val="FFFF99"/>
                </a:solidFill>
                <a:latin typeface="+mj-lt"/>
              </a:rPr>
              <a:t>Addition and Multiplication</a:t>
            </a:r>
            <a:endParaRPr lang="en-US" sz="2400" dirty="0">
              <a:solidFill>
                <a:srgbClr val="FFFF99"/>
              </a:solidFill>
              <a:latin typeface="+mj-lt"/>
            </a:endParaRPr>
          </a:p>
        </p:txBody>
      </p:sp>
      <p:sp>
        <p:nvSpPr>
          <p:cNvPr id="3" name="Text Box 5"/>
          <p:cNvSpPr txBox="1">
            <a:spLocks noChangeArrowheads="1"/>
          </p:cNvSpPr>
          <p:nvPr/>
        </p:nvSpPr>
        <p:spPr bwMode="auto">
          <a:xfrm>
            <a:off x="76200" y="1905000"/>
            <a:ext cx="9829800" cy="1754326"/>
          </a:xfrm>
          <a:prstGeom prst="rect">
            <a:avLst/>
          </a:prstGeom>
          <a:noFill/>
          <a:ln w="9525">
            <a:noFill/>
            <a:miter lim="800000"/>
            <a:headEnd/>
            <a:tailEnd/>
          </a:ln>
        </p:spPr>
        <p:txBody>
          <a:bodyPr wrap="square">
            <a:spAutoFit/>
          </a:bodyPr>
          <a:lstStyle/>
          <a:p>
            <a:pPr algn="just">
              <a:spcBef>
                <a:spcPct val="50000"/>
              </a:spcBef>
            </a:pPr>
            <a:r>
              <a:rPr lang="en-US" sz="2400" dirty="0" smtClean="0">
                <a:latin typeface="+mj-lt"/>
              </a:rPr>
              <a:t>The OR operation is often called </a:t>
            </a:r>
            <a:r>
              <a:rPr lang="en-US" sz="2400" b="1" dirty="0" smtClean="0">
                <a:latin typeface="+mj-lt"/>
              </a:rPr>
              <a:t>Boolean addition</a:t>
            </a:r>
            <a:r>
              <a:rPr lang="en-US" sz="2400" dirty="0" smtClean="0">
                <a:latin typeface="+mj-lt"/>
              </a:rPr>
              <a:t>. Variables that are </a:t>
            </a:r>
            <a:r>
              <a:rPr lang="en-US" sz="2400" dirty="0" err="1" smtClean="0">
                <a:latin typeface="+mj-lt"/>
              </a:rPr>
              <a:t>ORed</a:t>
            </a:r>
            <a:r>
              <a:rPr lang="en-US" sz="2400" dirty="0" smtClean="0">
                <a:latin typeface="+mj-lt"/>
              </a:rPr>
              <a:t> together form a </a:t>
            </a:r>
            <a:r>
              <a:rPr lang="en-US" sz="2400" b="1" dirty="0" smtClean="0">
                <a:latin typeface="+mj-lt"/>
              </a:rPr>
              <a:t>sum term</a:t>
            </a:r>
            <a:r>
              <a:rPr lang="en-US" sz="2400" dirty="0" smtClean="0">
                <a:latin typeface="+mj-lt"/>
              </a:rPr>
              <a:t>  </a:t>
            </a:r>
          </a:p>
          <a:p>
            <a:pPr algn="just">
              <a:spcBef>
                <a:spcPct val="50000"/>
              </a:spcBef>
            </a:pPr>
            <a:r>
              <a:rPr lang="en-US" sz="2400" dirty="0" smtClean="0">
                <a:latin typeface="+mj-lt"/>
              </a:rPr>
              <a:t>The AND operation is often called </a:t>
            </a:r>
            <a:r>
              <a:rPr lang="en-US" sz="2400" b="1" dirty="0" smtClean="0">
                <a:latin typeface="+mj-lt"/>
              </a:rPr>
              <a:t>Boolean multiplication</a:t>
            </a:r>
            <a:r>
              <a:rPr lang="en-US" sz="2400" dirty="0" smtClean="0">
                <a:latin typeface="+mj-lt"/>
              </a:rPr>
              <a:t>. Variables that are </a:t>
            </a:r>
            <a:r>
              <a:rPr lang="en-US" sz="2400" dirty="0" err="1" smtClean="0">
                <a:latin typeface="+mj-lt"/>
              </a:rPr>
              <a:t>ANDed</a:t>
            </a:r>
            <a:r>
              <a:rPr lang="en-US" sz="2400" dirty="0" smtClean="0">
                <a:latin typeface="+mj-lt"/>
              </a:rPr>
              <a:t> together form a </a:t>
            </a:r>
            <a:r>
              <a:rPr lang="en-US" sz="2400" b="1" dirty="0" smtClean="0">
                <a:latin typeface="+mj-lt"/>
              </a:rPr>
              <a:t>product term</a:t>
            </a:r>
            <a:r>
              <a:rPr lang="en-US" sz="2400" dirty="0" smtClean="0">
                <a:latin typeface="+mj-lt"/>
              </a:rPr>
              <a:t> </a:t>
            </a:r>
          </a:p>
        </p:txBody>
      </p:sp>
      <p:sp>
        <p:nvSpPr>
          <p:cNvPr id="4" name="WordArt 6"/>
          <p:cNvSpPr>
            <a:spLocks noChangeArrowheads="1" noChangeShapeType="1" noTextEdit="1"/>
          </p:cNvSpPr>
          <p:nvPr/>
        </p:nvSpPr>
        <p:spPr bwMode="auto">
          <a:xfrm>
            <a:off x="8133" y="4169243"/>
            <a:ext cx="1557197" cy="449263"/>
          </a:xfrm>
          <a:prstGeom prst="rect">
            <a:avLst/>
          </a:prstGeom>
        </p:spPr>
        <p:txBody>
          <a:bodyPr wrap="none" fromWordArt="1">
            <a:prstTxWarp prst="textPlain">
              <a:avLst>
                <a:gd name="adj" fmla="val 50000"/>
              </a:avLst>
            </a:prstTxWarp>
          </a:bodyPr>
          <a:lstStyle/>
          <a:p>
            <a:pPr algn="ctr"/>
            <a:r>
              <a:rPr lang="en-US" sz="2800" kern="10" dirty="0" smtClean="0">
                <a:ln w="9525">
                  <a:noFill/>
                  <a:round/>
                  <a:headEnd/>
                  <a:tailEnd/>
                </a:ln>
                <a:solidFill>
                  <a:srgbClr val="FF0000"/>
                </a:solidFill>
                <a:effectLst>
                  <a:outerShdw dist="35921" dir="2700000" algn="ctr" rotWithShape="0">
                    <a:srgbClr val="C0C0C0">
                      <a:alpha val="79999"/>
                    </a:srgbClr>
                  </a:outerShdw>
                </a:effectLst>
                <a:latin typeface="+mj-lt"/>
              </a:rPr>
              <a:t>Example #1</a:t>
            </a:r>
            <a:endParaRPr lang="en-US" sz="2800" kern="10" dirty="0">
              <a:ln w="9525">
                <a:noFill/>
                <a:round/>
                <a:headEnd/>
                <a:tailEnd/>
              </a:ln>
              <a:solidFill>
                <a:srgbClr val="FF0000"/>
              </a:solidFill>
              <a:effectLst>
                <a:outerShdw dist="35921" dir="2700000" algn="ctr" rotWithShape="0">
                  <a:srgbClr val="C0C0C0">
                    <a:alpha val="79999"/>
                  </a:srgbClr>
                </a:outerShdw>
              </a:effectLst>
              <a:latin typeface="+mj-lt"/>
            </a:endParaRPr>
          </a:p>
        </p:txBody>
      </p:sp>
      <p:sp>
        <p:nvSpPr>
          <p:cNvPr id="5" name="Text Box 8"/>
          <p:cNvSpPr txBox="1">
            <a:spLocks noChangeArrowheads="1"/>
          </p:cNvSpPr>
          <p:nvPr/>
        </p:nvSpPr>
        <p:spPr bwMode="auto">
          <a:xfrm>
            <a:off x="1563231" y="4191000"/>
            <a:ext cx="8175279" cy="461665"/>
          </a:xfrm>
          <a:prstGeom prst="rect">
            <a:avLst/>
          </a:prstGeom>
          <a:noFill/>
          <a:ln w="9525">
            <a:noFill/>
            <a:miter lim="800000"/>
            <a:headEnd/>
            <a:tailEnd/>
          </a:ln>
        </p:spPr>
        <p:txBody>
          <a:bodyPr wrap="square">
            <a:spAutoFit/>
          </a:bodyPr>
          <a:lstStyle/>
          <a:p>
            <a:pPr eaLnBrk="0" hangingPunct="0">
              <a:spcBef>
                <a:spcPct val="50000"/>
              </a:spcBef>
            </a:pPr>
            <a:r>
              <a:rPr lang="en-US" sz="2400" dirty="0" smtClean="0">
                <a:latin typeface="+mj-lt"/>
              </a:rPr>
              <a:t>The expression (</a:t>
            </a:r>
            <a:r>
              <a:rPr lang="en-US" sz="2400" i="1" dirty="0" smtClean="0">
                <a:latin typeface="+mj-lt"/>
              </a:rPr>
              <a:t>A+B+C</a:t>
            </a:r>
            <a:r>
              <a:rPr lang="en-US" sz="2400" dirty="0" smtClean="0">
                <a:latin typeface="+mj-lt"/>
              </a:rPr>
              <a:t>)(</a:t>
            </a:r>
            <a:r>
              <a:rPr lang="en-US" sz="2400" i="1" dirty="0" smtClean="0">
                <a:latin typeface="+mj-lt"/>
              </a:rPr>
              <a:t>D+E</a:t>
            </a:r>
            <a:r>
              <a:rPr lang="en-US" sz="2400" dirty="0" smtClean="0">
                <a:latin typeface="+mj-lt"/>
              </a:rPr>
              <a:t>) is the product of two sum terms.</a:t>
            </a:r>
            <a:endParaRPr lang="en-US" sz="2400" dirty="0">
              <a:latin typeface="+mj-lt"/>
            </a:endParaRPr>
          </a:p>
        </p:txBody>
      </p:sp>
      <p:sp>
        <p:nvSpPr>
          <p:cNvPr id="6" name="WordArt 6"/>
          <p:cNvSpPr>
            <a:spLocks noChangeArrowheads="1" noChangeShapeType="1" noTextEdit="1"/>
          </p:cNvSpPr>
          <p:nvPr/>
        </p:nvSpPr>
        <p:spPr bwMode="auto">
          <a:xfrm>
            <a:off x="8133" y="4972605"/>
            <a:ext cx="1557197" cy="449263"/>
          </a:xfrm>
          <a:prstGeom prst="rect">
            <a:avLst/>
          </a:prstGeom>
        </p:spPr>
        <p:txBody>
          <a:bodyPr wrap="none" fromWordArt="1">
            <a:prstTxWarp prst="textPlain">
              <a:avLst>
                <a:gd name="adj" fmla="val 50000"/>
              </a:avLst>
            </a:prstTxWarp>
          </a:bodyPr>
          <a:lstStyle/>
          <a:p>
            <a:pPr algn="ctr"/>
            <a:r>
              <a:rPr lang="en-US" sz="2800" kern="10" dirty="0" smtClean="0">
                <a:ln w="9525">
                  <a:noFill/>
                  <a:round/>
                  <a:headEnd/>
                  <a:tailEnd/>
                </a:ln>
                <a:solidFill>
                  <a:srgbClr val="FF0000"/>
                </a:solidFill>
                <a:effectLst>
                  <a:outerShdw dist="35921" dir="2700000" algn="ctr" rotWithShape="0">
                    <a:srgbClr val="C0C0C0">
                      <a:alpha val="79999"/>
                    </a:srgbClr>
                  </a:outerShdw>
                </a:effectLst>
                <a:latin typeface="+mj-lt"/>
              </a:rPr>
              <a:t>Example #2</a:t>
            </a:r>
            <a:endParaRPr lang="en-US" sz="2800" kern="10" dirty="0">
              <a:ln w="9525">
                <a:noFill/>
                <a:round/>
                <a:headEnd/>
                <a:tailEnd/>
              </a:ln>
              <a:solidFill>
                <a:srgbClr val="FF0000"/>
              </a:solidFill>
              <a:effectLst>
                <a:outerShdw dist="35921" dir="2700000" algn="ctr" rotWithShape="0">
                  <a:srgbClr val="C0C0C0">
                    <a:alpha val="79999"/>
                  </a:srgbClr>
                </a:outerShdw>
              </a:effectLst>
              <a:latin typeface="+mj-lt"/>
            </a:endParaRPr>
          </a:p>
        </p:txBody>
      </p:sp>
      <p:sp>
        <p:nvSpPr>
          <p:cNvPr id="7" name="Text Box 8"/>
          <p:cNvSpPr txBox="1">
            <a:spLocks noChangeArrowheads="1"/>
          </p:cNvSpPr>
          <p:nvPr/>
        </p:nvSpPr>
        <p:spPr bwMode="auto">
          <a:xfrm>
            <a:off x="1563231" y="4960203"/>
            <a:ext cx="8175279" cy="461665"/>
          </a:xfrm>
          <a:prstGeom prst="rect">
            <a:avLst/>
          </a:prstGeom>
          <a:noFill/>
          <a:ln w="9525">
            <a:noFill/>
            <a:miter lim="800000"/>
            <a:headEnd/>
            <a:tailEnd/>
          </a:ln>
        </p:spPr>
        <p:txBody>
          <a:bodyPr wrap="square">
            <a:spAutoFit/>
          </a:bodyPr>
          <a:lstStyle/>
          <a:p>
            <a:pPr eaLnBrk="0" hangingPunct="0">
              <a:spcBef>
                <a:spcPct val="50000"/>
              </a:spcBef>
            </a:pPr>
            <a:r>
              <a:rPr lang="en-US" sz="2400" smtClean="0">
                <a:latin typeface="+mj-lt"/>
              </a:rPr>
              <a:t>The expression </a:t>
            </a:r>
            <a:r>
              <a:rPr lang="en-US" sz="2400" i="1" smtClean="0">
                <a:latin typeface="+mj-lt"/>
              </a:rPr>
              <a:t>AB + CD + AD</a:t>
            </a:r>
            <a:r>
              <a:rPr lang="en-US" sz="2400" smtClean="0">
                <a:latin typeface="+mj-lt"/>
              </a:rPr>
              <a:t> is the sum of three product terms.</a:t>
            </a:r>
            <a:endParaRPr lang="en-US" sz="2400">
              <a:latin typeface="+mj-lt"/>
            </a:endParaRPr>
          </a:p>
        </p:txBody>
      </p:sp>
      <p:sp>
        <p:nvSpPr>
          <p:cNvPr id="8" name="Rectangle 7"/>
          <p:cNvSpPr/>
          <p:nvPr/>
        </p:nvSpPr>
        <p:spPr>
          <a:xfrm>
            <a:off x="1565330" y="304799"/>
            <a:ext cx="8145212" cy="584775"/>
          </a:xfrm>
          <a:prstGeom prst="rect">
            <a:avLst/>
          </a:prstGeom>
        </p:spPr>
        <p:txBody>
          <a:bodyPr wrap="square">
            <a:spAutoFit/>
          </a:bodyPr>
          <a:lstStyle/>
          <a:p>
            <a:r>
              <a:rPr lang="en-US" sz="3200" b="1" dirty="0">
                <a:latin typeface="+mj-lt"/>
                <a:ea typeface="+mj-ea"/>
                <a:cs typeface="+mj-cs"/>
              </a:rPr>
              <a:t>Boolean Addition and Multiplication</a:t>
            </a:r>
          </a:p>
        </p:txBody>
      </p:sp>
    </p:spTree>
    <p:extLst>
      <p:ext uri="{BB962C8B-B14F-4D97-AF65-F5344CB8AC3E}">
        <p14:creationId xmlns:p14="http://schemas.microsoft.com/office/powerpoint/2010/main" val="21344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1320"/>
            <a:ext cx="9906000" cy="584775"/>
          </a:xfrm>
          <a:prstGeom prst="rect">
            <a:avLst/>
          </a:prstGeom>
        </p:spPr>
        <p:txBody>
          <a:bodyPr wrap="square">
            <a:spAutoFit/>
          </a:bodyPr>
          <a:lstStyle/>
          <a:p>
            <a:pPr algn="ctr"/>
            <a:r>
              <a:rPr lang="en-US" sz="3200" b="1" dirty="0"/>
              <a:t>Boolean Addition</a:t>
            </a:r>
          </a:p>
        </p:txBody>
      </p:sp>
      <p:sp>
        <p:nvSpPr>
          <p:cNvPr id="11" name="Rectangle 15"/>
          <p:cNvSpPr>
            <a:spLocks noChangeArrowheads="1"/>
          </p:cNvSpPr>
          <p:nvPr/>
        </p:nvSpPr>
        <p:spPr bwMode="auto">
          <a:xfrm>
            <a:off x="2209800" y="1477963"/>
            <a:ext cx="4648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3" name="Rectangle 3"/>
          <p:cNvSpPr txBox="1">
            <a:spLocks noChangeArrowheads="1"/>
          </p:cNvSpPr>
          <p:nvPr/>
        </p:nvSpPr>
        <p:spPr>
          <a:xfrm>
            <a:off x="0" y="990600"/>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400" dirty="0" smtClean="0">
                <a:latin typeface="+mj-lt"/>
              </a:rPr>
              <a:t>Boolean addition is equivalent to the OR operation</a:t>
            </a: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r>
              <a:rPr lang="en-US" sz="2400" dirty="0" smtClean="0">
                <a:latin typeface="+mj-lt"/>
              </a:rPr>
              <a:t>A sum term is produced by an OR operation with no AND ops involved</a:t>
            </a:r>
          </a:p>
          <a:p>
            <a:pPr lvl="1">
              <a:lnSpc>
                <a:spcPct val="90000"/>
              </a:lnSpc>
              <a:defRPr/>
            </a:pPr>
            <a:r>
              <a:rPr lang="en-US" sz="2400" dirty="0" smtClean="0">
                <a:latin typeface="+mj-lt"/>
              </a:rPr>
              <a:t>i.e.</a:t>
            </a:r>
          </a:p>
          <a:p>
            <a:pPr lvl="1">
              <a:lnSpc>
                <a:spcPct val="90000"/>
              </a:lnSpc>
              <a:defRPr/>
            </a:pPr>
            <a:r>
              <a:rPr lang="en-US" sz="2400" dirty="0" smtClean="0">
                <a:latin typeface="+mj-lt"/>
              </a:rPr>
              <a:t>A sum term is equal to 1 when one or more of the literals in the term are 1</a:t>
            </a:r>
          </a:p>
          <a:p>
            <a:pPr lvl="1">
              <a:lnSpc>
                <a:spcPct val="90000"/>
              </a:lnSpc>
              <a:defRPr/>
            </a:pPr>
            <a:r>
              <a:rPr lang="en-US" sz="2400" dirty="0" smtClean="0">
                <a:latin typeface="+mj-lt"/>
              </a:rPr>
              <a:t>A sum term is equal to 0 only if each of the literals is 0</a:t>
            </a:r>
          </a:p>
        </p:txBody>
      </p:sp>
      <p:pic>
        <p:nvPicPr>
          <p:cNvPr id="14" name="Picture 4" descr="or_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782763"/>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or_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782763"/>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or_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782763"/>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or_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782763"/>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9"/>
          <p:cNvSpPr txBox="1">
            <a:spLocks noChangeArrowheads="1"/>
          </p:cNvSpPr>
          <p:nvPr/>
        </p:nvSpPr>
        <p:spPr bwMode="auto">
          <a:xfrm>
            <a:off x="2223622" y="1477963"/>
            <a:ext cx="795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0+0 = 0</a:t>
            </a:r>
          </a:p>
        </p:txBody>
      </p:sp>
      <p:sp>
        <p:nvSpPr>
          <p:cNvPr id="19" name="Text Box 10"/>
          <p:cNvSpPr txBox="1">
            <a:spLocks noChangeArrowheads="1"/>
          </p:cNvSpPr>
          <p:nvPr/>
        </p:nvSpPr>
        <p:spPr bwMode="auto">
          <a:xfrm>
            <a:off x="3429000" y="1502652"/>
            <a:ext cx="795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0+1 = 1</a:t>
            </a:r>
          </a:p>
        </p:txBody>
      </p:sp>
      <p:sp>
        <p:nvSpPr>
          <p:cNvPr id="20" name="Text Box 11"/>
          <p:cNvSpPr txBox="1">
            <a:spLocks noChangeArrowheads="1"/>
          </p:cNvSpPr>
          <p:nvPr/>
        </p:nvSpPr>
        <p:spPr bwMode="auto">
          <a:xfrm>
            <a:off x="4635062" y="1502652"/>
            <a:ext cx="795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1+0 = 1</a:t>
            </a:r>
          </a:p>
        </p:txBody>
      </p:sp>
      <p:sp>
        <p:nvSpPr>
          <p:cNvPr id="21" name="Text Box 13"/>
          <p:cNvSpPr txBox="1">
            <a:spLocks noChangeArrowheads="1"/>
          </p:cNvSpPr>
          <p:nvPr/>
        </p:nvSpPr>
        <p:spPr bwMode="auto">
          <a:xfrm>
            <a:off x="5772807" y="1461086"/>
            <a:ext cx="795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1+1 = 1</a:t>
            </a:r>
          </a:p>
        </p:txBody>
      </p:sp>
      <p:graphicFrame>
        <p:nvGraphicFramePr>
          <p:cNvPr id="22" name="Object 16"/>
          <p:cNvGraphicFramePr>
            <a:graphicFrameLocks noChangeAspect="1"/>
          </p:cNvGraphicFramePr>
          <p:nvPr>
            <p:extLst/>
          </p:nvPr>
        </p:nvGraphicFramePr>
        <p:xfrm>
          <a:off x="1188695" y="3657600"/>
          <a:ext cx="4480609" cy="431725"/>
        </p:xfrm>
        <a:graphic>
          <a:graphicData uri="http://schemas.openxmlformats.org/presentationml/2006/ole">
            <mc:AlternateContent xmlns:mc="http://schemas.openxmlformats.org/markup-compatibility/2006">
              <mc:Choice xmlns:v="urn:schemas-microsoft-com:vml" Requires="v">
                <p:oleObj spid="_x0000_s1040" name="Equation" r:id="rId4" imgW="2374560" imgH="228600" progId="Equation.3">
                  <p:embed/>
                </p:oleObj>
              </mc:Choice>
              <mc:Fallback>
                <p:oleObj name="Equation" r:id="rId4" imgW="2374560" imgH="228600" progId="Equation.3">
                  <p:embed/>
                  <p:pic>
                    <p:nvPicPr>
                      <p:cNvPr id="0" name=""/>
                      <p:cNvPicPr>
                        <a:picLocks noChangeAspect="1" noChangeArrowheads="1"/>
                      </p:cNvPicPr>
                      <p:nvPr/>
                    </p:nvPicPr>
                    <p:blipFill>
                      <a:blip r:embed="rId5"/>
                      <a:srcRect/>
                      <a:stretch>
                        <a:fillRect/>
                      </a:stretch>
                    </p:blipFill>
                    <p:spPr bwMode="auto">
                      <a:xfrm>
                        <a:off x="1188695" y="3657600"/>
                        <a:ext cx="4480609" cy="4317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941536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9814" y="157654"/>
            <a:ext cx="4076950" cy="584775"/>
          </a:xfrm>
          <a:prstGeom prst="rect">
            <a:avLst/>
          </a:prstGeom>
        </p:spPr>
        <p:txBody>
          <a:bodyPr wrap="none">
            <a:spAutoFit/>
          </a:bodyPr>
          <a:lstStyle/>
          <a:p>
            <a:r>
              <a:rPr lang="en-US" sz="3200" b="1" dirty="0"/>
              <a:t>Boolean Multiplication</a:t>
            </a:r>
          </a:p>
        </p:txBody>
      </p:sp>
      <p:sp>
        <p:nvSpPr>
          <p:cNvPr id="7" name="Rectangle 2"/>
          <p:cNvSpPr>
            <a:spLocks noChangeArrowheads="1"/>
          </p:cNvSpPr>
          <p:nvPr/>
        </p:nvSpPr>
        <p:spPr bwMode="auto">
          <a:xfrm>
            <a:off x="2258735" y="1574800"/>
            <a:ext cx="5543725" cy="3048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8" name="Rectangle 4"/>
          <p:cNvSpPr txBox="1">
            <a:spLocks noChangeArrowheads="1"/>
          </p:cNvSpPr>
          <p:nvPr/>
        </p:nvSpPr>
        <p:spPr>
          <a:xfrm>
            <a:off x="0" y="914400"/>
            <a:ext cx="9906000" cy="5105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400" dirty="0" smtClean="0">
                <a:latin typeface="+mj-lt"/>
              </a:rPr>
              <a:t>Boolean multiplication is equivalent to the AND operation</a:t>
            </a: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endParaRPr lang="en-US" sz="2800" dirty="0" smtClean="0">
              <a:latin typeface="+mj-lt"/>
            </a:endParaRPr>
          </a:p>
          <a:p>
            <a:pPr>
              <a:lnSpc>
                <a:spcPct val="90000"/>
              </a:lnSpc>
              <a:defRPr/>
            </a:pPr>
            <a:r>
              <a:rPr lang="en-US" sz="2400" dirty="0" smtClean="0">
                <a:latin typeface="+mj-lt"/>
              </a:rPr>
              <a:t>A product term is produced by an AND operation with no OR ops involved</a:t>
            </a:r>
          </a:p>
          <a:p>
            <a:pPr lvl="1">
              <a:lnSpc>
                <a:spcPct val="90000"/>
              </a:lnSpc>
              <a:defRPr/>
            </a:pPr>
            <a:r>
              <a:rPr lang="en-US" sz="2400" dirty="0" smtClean="0">
                <a:latin typeface="+mj-lt"/>
              </a:rPr>
              <a:t>i.e.</a:t>
            </a:r>
          </a:p>
          <a:p>
            <a:pPr lvl="1">
              <a:lnSpc>
                <a:spcPct val="90000"/>
              </a:lnSpc>
              <a:defRPr/>
            </a:pPr>
            <a:r>
              <a:rPr lang="en-US" sz="2400" dirty="0" smtClean="0">
                <a:latin typeface="+mj-lt"/>
              </a:rPr>
              <a:t>A product term is equal to 1 only if each of the literals in the term is 1</a:t>
            </a:r>
          </a:p>
          <a:p>
            <a:pPr lvl="1">
              <a:lnSpc>
                <a:spcPct val="90000"/>
              </a:lnSpc>
              <a:defRPr/>
            </a:pPr>
            <a:r>
              <a:rPr lang="en-US" sz="2400" dirty="0" smtClean="0">
                <a:latin typeface="+mj-lt"/>
              </a:rPr>
              <a:t>A product term is equal to 0 when one or more of the literals are 0</a:t>
            </a:r>
          </a:p>
        </p:txBody>
      </p:sp>
      <p:sp>
        <p:nvSpPr>
          <p:cNvPr id="9" name="Text Box 9"/>
          <p:cNvSpPr txBox="1">
            <a:spLocks noChangeArrowheads="1"/>
          </p:cNvSpPr>
          <p:nvPr/>
        </p:nvSpPr>
        <p:spPr bwMode="auto">
          <a:xfrm>
            <a:off x="2354554" y="1520770"/>
            <a:ext cx="127233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0</a:t>
            </a:r>
            <a:r>
              <a:rPr lang="en-US" b="1" dirty="0">
                <a:latin typeface="+mj-lt"/>
              </a:rPr>
              <a:t>·</a:t>
            </a:r>
            <a:r>
              <a:rPr lang="en-US" sz="1600" b="1" dirty="0">
                <a:latin typeface="+mj-lt"/>
              </a:rPr>
              <a:t>0 = 0</a:t>
            </a:r>
          </a:p>
        </p:txBody>
      </p:sp>
      <p:graphicFrame>
        <p:nvGraphicFramePr>
          <p:cNvPr id="10" name="Object 13"/>
          <p:cNvGraphicFramePr>
            <a:graphicFrameLocks noChangeAspect="1"/>
          </p:cNvGraphicFramePr>
          <p:nvPr>
            <p:extLst/>
          </p:nvPr>
        </p:nvGraphicFramePr>
        <p:xfrm>
          <a:off x="1289926" y="3581400"/>
          <a:ext cx="3425068" cy="469900"/>
        </p:xfrm>
        <a:graphic>
          <a:graphicData uri="http://schemas.openxmlformats.org/presentationml/2006/ole">
            <mc:AlternateContent xmlns:mc="http://schemas.openxmlformats.org/markup-compatibility/2006">
              <mc:Choice xmlns:v="urn:schemas-microsoft-com:vml" Requires="v">
                <p:oleObj spid="_x0000_s2064" name="Equation" r:id="rId3" imgW="1397000" imgH="228600" progId="Equation.3">
                  <p:embed/>
                </p:oleObj>
              </mc:Choice>
              <mc:Fallback>
                <p:oleObj name="Equation" r:id="rId3" imgW="1397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926" y="3581400"/>
                        <a:ext cx="3425068" cy="469900"/>
                      </a:xfrm>
                      <a:prstGeom prst="rect">
                        <a:avLst/>
                      </a:prstGeom>
                      <a:noFill/>
                      <a:ln>
                        <a:noFill/>
                      </a:ln>
                      <a:effectLst/>
                    </p:spPr>
                  </p:pic>
                </p:oleObj>
              </mc:Fallback>
            </mc:AlternateContent>
          </a:graphicData>
        </a:graphic>
      </p:graphicFrame>
      <p:pic>
        <p:nvPicPr>
          <p:cNvPr id="11" name="Picture 14" descr="and_l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2289" y="1879600"/>
            <a:ext cx="105459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and_l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5126" y="1879600"/>
            <a:ext cx="105459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descr="and_l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8451" y="1879600"/>
            <a:ext cx="105459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descr="and_l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01289" y="1879600"/>
            <a:ext cx="105459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8"/>
          <p:cNvSpPr txBox="1">
            <a:spLocks noChangeArrowheads="1"/>
          </p:cNvSpPr>
          <p:nvPr/>
        </p:nvSpPr>
        <p:spPr bwMode="auto">
          <a:xfrm>
            <a:off x="3352800" y="1538287"/>
            <a:ext cx="127233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0</a:t>
            </a:r>
            <a:r>
              <a:rPr lang="en-US" b="1" dirty="0">
                <a:latin typeface="+mj-lt"/>
              </a:rPr>
              <a:t>·</a:t>
            </a:r>
            <a:r>
              <a:rPr lang="en-US" sz="1600" b="1" dirty="0">
                <a:latin typeface="+mj-lt"/>
              </a:rPr>
              <a:t>1 = 0</a:t>
            </a:r>
          </a:p>
        </p:txBody>
      </p:sp>
      <p:sp>
        <p:nvSpPr>
          <p:cNvPr id="16" name="Text Box 19"/>
          <p:cNvSpPr txBox="1">
            <a:spLocks noChangeArrowheads="1"/>
          </p:cNvSpPr>
          <p:nvPr/>
        </p:nvSpPr>
        <p:spPr bwMode="auto">
          <a:xfrm>
            <a:off x="4625130" y="1512887"/>
            <a:ext cx="127233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1</a:t>
            </a:r>
            <a:r>
              <a:rPr lang="en-US" b="1" dirty="0">
                <a:latin typeface="+mj-lt"/>
              </a:rPr>
              <a:t>·</a:t>
            </a:r>
            <a:r>
              <a:rPr lang="en-US" sz="1600" b="1" dirty="0">
                <a:latin typeface="+mj-lt"/>
              </a:rPr>
              <a:t>0 = 0</a:t>
            </a:r>
          </a:p>
        </p:txBody>
      </p:sp>
      <p:sp>
        <p:nvSpPr>
          <p:cNvPr id="17" name="Text Box 20"/>
          <p:cNvSpPr txBox="1">
            <a:spLocks noChangeArrowheads="1"/>
          </p:cNvSpPr>
          <p:nvPr/>
        </p:nvSpPr>
        <p:spPr bwMode="auto">
          <a:xfrm>
            <a:off x="5715000" y="1524000"/>
            <a:ext cx="127233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algn="ctr" eaLnBrk="1" hangingPunct="1"/>
            <a:r>
              <a:rPr lang="en-US" sz="1600" b="1" dirty="0">
                <a:latin typeface="+mj-lt"/>
              </a:rPr>
              <a:t>1</a:t>
            </a:r>
            <a:r>
              <a:rPr lang="en-US" b="1" dirty="0">
                <a:latin typeface="+mj-lt"/>
              </a:rPr>
              <a:t>·</a:t>
            </a:r>
            <a:r>
              <a:rPr lang="en-US" sz="1600" b="1" dirty="0">
                <a:latin typeface="+mj-lt"/>
              </a:rPr>
              <a:t>1 = 1</a:t>
            </a:r>
          </a:p>
        </p:txBody>
      </p:sp>
    </p:spTree>
    <p:extLst>
      <p:ext uri="{BB962C8B-B14F-4D97-AF65-F5344CB8AC3E}">
        <p14:creationId xmlns:p14="http://schemas.microsoft.com/office/powerpoint/2010/main" val="5482664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56945" y="306701"/>
            <a:ext cx="5756641" cy="584775"/>
          </a:xfrm>
          <a:prstGeom prst="rect">
            <a:avLst/>
          </a:prstGeom>
        </p:spPr>
        <p:txBody>
          <a:bodyPr wrap="none">
            <a:spAutoFit/>
          </a:bodyPr>
          <a:lstStyle/>
          <a:p>
            <a:r>
              <a:rPr lang="en-IN" sz="3200" b="1" dirty="0"/>
              <a:t>Laws &amp; Rules of Boolean Algebra</a:t>
            </a:r>
            <a:endParaRPr lang="en-US" sz="3200" b="1" dirty="0"/>
          </a:p>
        </p:txBody>
      </p:sp>
      <p:sp>
        <p:nvSpPr>
          <p:cNvPr id="6" name="Rectangle 3"/>
          <p:cNvSpPr txBox="1">
            <a:spLocks noChangeArrowheads="1"/>
          </p:cNvSpPr>
          <p:nvPr/>
        </p:nvSpPr>
        <p:spPr>
          <a:xfrm>
            <a:off x="152400" y="11430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b="1" dirty="0" smtClean="0">
                <a:latin typeface="+mj-lt"/>
              </a:rPr>
              <a:t>The basic laws of Boolean algebra:</a:t>
            </a:r>
          </a:p>
          <a:p>
            <a:pPr lvl="1">
              <a:defRPr/>
            </a:pPr>
            <a:r>
              <a:rPr lang="en-US" sz="2400" dirty="0" smtClean="0">
                <a:latin typeface="+mj-lt"/>
              </a:rPr>
              <a:t>The </a:t>
            </a:r>
            <a:r>
              <a:rPr lang="en-US" sz="2400" b="1" dirty="0" smtClean="0">
                <a:latin typeface="+mj-lt"/>
              </a:rPr>
              <a:t>commutative</a:t>
            </a:r>
            <a:r>
              <a:rPr lang="en-US" sz="2400" dirty="0" smtClean="0">
                <a:latin typeface="+mj-lt"/>
              </a:rPr>
              <a:t> laws </a:t>
            </a:r>
          </a:p>
          <a:p>
            <a:pPr lvl="1">
              <a:defRPr/>
            </a:pPr>
            <a:r>
              <a:rPr lang="en-US" sz="2400" dirty="0" smtClean="0">
                <a:latin typeface="+mj-lt"/>
              </a:rPr>
              <a:t>The </a:t>
            </a:r>
            <a:r>
              <a:rPr lang="en-US" sz="2400" b="1" dirty="0" smtClean="0">
                <a:latin typeface="+mj-lt"/>
              </a:rPr>
              <a:t>associative</a:t>
            </a:r>
            <a:r>
              <a:rPr lang="en-US" sz="2400" dirty="0" smtClean="0">
                <a:latin typeface="+mj-lt"/>
              </a:rPr>
              <a:t> laws</a:t>
            </a:r>
            <a:r>
              <a:rPr lang="th-TH" sz="2400" dirty="0" smtClean="0">
                <a:latin typeface="+mj-lt"/>
                <a:cs typeface="Angsana New" pitchFamily="18" charset="-34"/>
              </a:rPr>
              <a:t> </a:t>
            </a:r>
            <a:endParaRPr lang="en-US" sz="2400" dirty="0" smtClean="0">
              <a:latin typeface="+mj-lt"/>
              <a:cs typeface="Angsana New" pitchFamily="18" charset="-34"/>
            </a:endParaRPr>
          </a:p>
          <a:p>
            <a:pPr lvl="1">
              <a:defRPr/>
            </a:pPr>
            <a:r>
              <a:rPr lang="en-US" sz="2400" dirty="0" smtClean="0">
                <a:latin typeface="+mj-lt"/>
              </a:rPr>
              <a:t>The </a:t>
            </a:r>
            <a:r>
              <a:rPr lang="en-US" sz="2400" b="1" dirty="0" smtClean="0">
                <a:latin typeface="+mj-lt"/>
              </a:rPr>
              <a:t>distributive</a:t>
            </a:r>
            <a:r>
              <a:rPr lang="en-US" sz="2400" dirty="0" smtClean="0">
                <a:latin typeface="+mj-lt"/>
              </a:rPr>
              <a:t> laws</a:t>
            </a:r>
            <a:endParaRPr lang="en-US" sz="2400" dirty="0" smtClean="0">
              <a:latin typeface="+mj-lt"/>
              <a:cs typeface="Angsana New" pitchFamily="18" charset="-34"/>
            </a:endParaRPr>
          </a:p>
        </p:txBody>
      </p:sp>
    </p:spTree>
    <p:extLst>
      <p:ext uri="{BB962C8B-B14F-4D97-AF65-F5344CB8AC3E}">
        <p14:creationId xmlns:p14="http://schemas.microsoft.com/office/powerpoint/2010/main" val="32792777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43140" y="159105"/>
            <a:ext cx="3419719" cy="584775"/>
          </a:xfrm>
          <a:prstGeom prst="rect">
            <a:avLst/>
          </a:prstGeom>
        </p:spPr>
        <p:txBody>
          <a:bodyPr wrap="none">
            <a:spAutoFit/>
          </a:bodyPr>
          <a:lstStyle/>
          <a:p>
            <a:r>
              <a:rPr lang="en-US" sz="3200" b="1" dirty="0"/>
              <a:t>Commutative Laws</a:t>
            </a:r>
          </a:p>
        </p:txBody>
      </p:sp>
      <p:sp>
        <p:nvSpPr>
          <p:cNvPr id="7" name="Rectangle 3"/>
          <p:cNvSpPr txBox="1">
            <a:spLocks noChangeArrowheads="1"/>
          </p:cNvSpPr>
          <p:nvPr/>
        </p:nvSpPr>
        <p:spPr>
          <a:xfrm>
            <a:off x="0" y="1043884"/>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latin typeface="+mj-lt"/>
              </a:rPr>
              <a:t>The commutative law of addition for two variables is written as: </a:t>
            </a:r>
          </a:p>
          <a:p>
            <a:pPr marL="0" indent="0">
              <a:buNone/>
              <a:defRPr/>
            </a:pPr>
            <a:r>
              <a:rPr lang="en-US" sz="2400" dirty="0" smtClean="0">
                <a:solidFill>
                  <a:srgbClr val="FF0000"/>
                </a:solidFill>
                <a:latin typeface="+mj-lt"/>
              </a:rPr>
              <a:t>     </a:t>
            </a:r>
            <a:r>
              <a:rPr lang="en-US" sz="2400" b="1" i="1" dirty="0" smtClean="0">
                <a:solidFill>
                  <a:srgbClr val="FF0000"/>
                </a:solidFill>
                <a:latin typeface="+mj-lt"/>
              </a:rPr>
              <a:t>A+B = B+A</a:t>
            </a:r>
          </a:p>
          <a:p>
            <a:pPr>
              <a:defRPr/>
            </a:pPr>
            <a:endParaRPr lang="en-US" dirty="0" smtClean="0">
              <a:latin typeface="+mj-lt"/>
            </a:endParaRPr>
          </a:p>
          <a:p>
            <a:pPr>
              <a:defRPr/>
            </a:pPr>
            <a:endParaRPr lang="en-US" dirty="0" smtClean="0">
              <a:latin typeface="+mj-lt"/>
            </a:endParaRPr>
          </a:p>
          <a:p>
            <a:pPr>
              <a:defRPr/>
            </a:pPr>
            <a:endParaRPr lang="en-US" dirty="0" smtClean="0">
              <a:latin typeface="+mj-lt"/>
            </a:endParaRPr>
          </a:p>
          <a:p>
            <a:pPr>
              <a:defRPr/>
            </a:pPr>
            <a:r>
              <a:rPr lang="en-US" sz="2400" dirty="0" smtClean="0">
                <a:latin typeface="+mj-lt"/>
              </a:rPr>
              <a:t>The commutative law of multiplication for two variables is written as:</a:t>
            </a:r>
          </a:p>
          <a:p>
            <a:pPr marL="0" indent="0">
              <a:buNone/>
              <a:defRPr/>
            </a:pPr>
            <a:r>
              <a:rPr lang="en-US" sz="2400" dirty="0">
                <a:solidFill>
                  <a:srgbClr val="FF0000"/>
                </a:solidFill>
                <a:latin typeface="+mj-lt"/>
              </a:rPr>
              <a:t> </a:t>
            </a:r>
            <a:r>
              <a:rPr lang="en-US" sz="2400" dirty="0" smtClean="0">
                <a:solidFill>
                  <a:srgbClr val="FF0000"/>
                </a:solidFill>
                <a:latin typeface="+mj-lt"/>
              </a:rPr>
              <a:t>    </a:t>
            </a:r>
            <a:r>
              <a:rPr lang="en-US" sz="2400" b="1" i="1" dirty="0" smtClean="0">
                <a:solidFill>
                  <a:srgbClr val="FF0000"/>
                </a:solidFill>
                <a:latin typeface="+mj-lt"/>
              </a:rPr>
              <a:t>AB = BA</a:t>
            </a:r>
          </a:p>
          <a:p>
            <a:pPr>
              <a:defRPr/>
            </a:pPr>
            <a:endParaRPr lang="en-US" dirty="0" smtClean="0">
              <a:latin typeface="+mj-lt"/>
            </a:endParaRPr>
          </a:p>
        </p:txBody>
      </p:sp>
      <p:pic>
        <p:nvPicPr>
          <p:cNvPr id="8" name="Picture 4" descr="or-g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3286678" y="1859756"/>
            <a:ext cx="4460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or-g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686978" y="1859756"/>
            <a:ext cx="4460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2765184" y="2133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a:t>
            </a:r>
          </a:p>
        </p:txBody>
      </p:sp>
      <p:sp>
        <p:nvSpPr>
          <p:cNvPr id="11" name="Text Box 7"/>
          <p:cNvSpPr txBox="1">
            <a:spLocks noChangeArrowheads="1"/>
          </p:cNvSpPr>
          <p:nvPr/>
        </p:nvSpPr>
        <p:spPr bwMode="auto">
          <a:xfrm>
            <a:off x="2765184" y="23622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t>
            </a:r>
          </a:p>
        </p:txBody>
      </p:sp>
      <p:sp>
        <p:nvSpPr>
          <p:cNvPr id="12" name="Text Box 8"/>
          <p:cNvSpPr txBox="1">
            <a:spLocks noChangeArrowheads="1"/>
          </p:cNvSpPr>
          <p:nvPr/>
        </p:nvSpPr>
        <p:spPr bwMode="auto">
          <a:xfrm>
            <a:off x="3958984" y="2257425"/>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A+B</a:t>
            </a:r>
          </a:p>
        </p:txBody>
      </p:sp>
      <p:sp>
        <p:nvSpPr>
          <p:cNvPr id="13" name="Text Box 9"/>
          <p:cNvSpPr txBox="1">
            <a:spLocks noChangeArrowheads="1"/>
          </p:cNvSpPr>
          <p:nvPr/>
        </p:nvSpPr>
        <p:spPr bwMode="auto">
          <a:xfrm>
            <a:off x="5170247" y="2138362"/>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t>
            </a:r>
          </a:p>
        </p:txBody>
      </p:sp>
      <p:sp>
        <p:nvSpPr>
          <p:cNvPr id="14" name="Text Box 10"/>
          <p:cNvSpPr txBox="1">
            <a:spLocks noChangeArrowheads="1"/>
          </p:cNvSpPr>
          <p:nvPr/>
        </p:nvSpPr>
        <p:spPr bwMode="auto">
          <a:xfrm>
            <a:off x="5170247" y="2366962"/>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a:t>
            </a:r>
          </a:p>
        </p:txBody>
      </p:sp>
      <p:sp>
        <p:nvSpPr>
          <p:cNvPr id="15" name="Text Box 11"/>
          <p:cNvSpPr txBox="1">
            <a:spLocks noChangeArrowheads="1"/>
          </p:cNvSpPr>
          <p:nvPr/>
        </p:nvSpPr>
        <p:spPr bwMode="auto">
          <a:xfrm>
            <a:off x="6364047" y="2262187"/>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a:t>
            </a:r>
          </a:p>
        </p:txBody>
      </p:sp>
      <p:graphicFrame>
        <p:nvGraphicFramePr>
          <p:cNvPr id="16" name="Object 12"/>
          <p:cNvGraphicFramePr>
            <a:graphicFrameLocks noChangeAspect="1"/>
          </p:cNvGraphicFramePr>
          <p:nvPr>
            <p:extLst/>
          </p:nvPr>
        </p:nvGraphicFramePr>
        <p:xfrm>
          <a:off x="4613034" y="2182812"/>
          <a:ext cx="371475" cy="334963"/>
        </p:xfrm>
        <a:graphic>
          <a:graphicData uri="http://schemas.openxmlformats.org/presentationml/2006/ole">
            <mc:AlternateContent xmlns:mc="http://schemas.openxmlformats.org/markup-compatibility/2006">
              <mc:Choice xmlns:v="urn:schemas-microsoft-com:vml" Requires="v">
                <p:oleObj spid="_x0000_s3100" name="Equation" r:id="rId4" imgW="126780" imgH="114102" progId="Equation.3">
                  <p:embed/>
                </p:oleObj>
              </mc:Choice>
              <mc:Fallback>
                <p:oleObj name="Equation" r:id="rId4" imgW="126780" imgH="1141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034" y="2182812"/>
                        <a:ext cx="371475" cy="334963"/>
                      </a:xfrm>
                      <a:prstGeom prst="rect">
                        <a:avLst/>
                      </a:prstGeom>
                      <a:noFill/>
                      <a:ln>
                        <a:noFill/>
                      </a:ln>
                      <a:effectLst/>
                    </p:spPr>
                  </p:pic>
                </p:oleObj>
              </mc:Fallback>
            </mc:AlternateContent>
          </a:graphicData>
        </a:graphic>
      </p:graphicFrame>
      <p:sp>
        <p:nvSpPr>
          <p:cNvPr id="17" name="Text Box 16"/>
          <p:cNvSpPr txBox="1">
            <a:spLocks noChangeArrowheads="1"/>
          </p:cNvSpPr>
          <p:nvPr/>
        </p:nvSpPr>
        <p:spPr bwMode="auto">
          <a:xfrm>
            <a:off x="2774709" y="42291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a:t>
            </a:r>
          </a:p>
        </p:txBody>
      </p:sp>
      <p:sp>
        <p:nvSpPr>
          <p:cNvPr id="18" name="Text Box 17"/>
          <p:cNvSpPr txBox="1">
            <a:spLocks noChangeArrowheads="1"/>
          </p:cNvSpPr>
          <p:nvPr/>
        </p:nvSpPr>
        <p:spPr bwMode="auto">
          <a:xfrm>
            <a:off x="2774709" y="44577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t>
            </a:r>
          </a:p>
        </p:txBody>
      </p:sp>
      <p:sp>
        <p:nvSpPr>
          <p:cNvPr id="19" name="Text Box 18"/>
          <p:cNvSpPr txBox="1">
            <a:spLocks noChangeArrowheads="1"/>
          </p:cNvSpPr>
          <p:nvPr/>
        </p:nvSpPr>
        <p:spPr bwMode="auto">
          <a:xfrm>
            <a:off x="3968509" y="435292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AB</a:t>
            </a:r>
          </a:p>
        </p:txBody>
      </p:sp>
      <p:sp>
        <p:nvSpPr>
          <p:cNvPr id="20" name="Text Box 19"/>
          <p:cNvSpPr txBox="1">
            <a:spLocks noChangeArrowheads="1"/>
          </p:cNvSpPr>
          <p:nvPr/>
        </p:nvSpPr>
        <p:spPr bwMode="auto">
          <a:xfrm>
            <a:off x="5179772" y="4233862"/>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t>
            </a:r>
          </a:p>
        </p:txBody>
      </p:sp>
      <p:sp>
        <p:nvSpPr>
          <p:cNvPr id="21" name="Text Box 20"/>
          <p:cNvSpPr txBox="1">
            <a:spLocks noChangeArrowheads="1"/>
          </p:cNvSpPr>
          <p:nvPr/>
        </p:nvSpPr>
        <p:spPr bwMode="auto">
          <a:xfrm>
            <a:off x="5179772" y="4462462"/>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A</a:t>
            </a:r>
          </a:p>
        </p:txBody>
      </p:sp>
      <p:sp>
        <p:nvSpPr>
          <p:cNvPr id="22" name="Text Box 21"/>
          <p:cNvSpPr txBox="1">
            <a:spLocks noChangeArrowheads="1"/>
          </p:cNvSpPr>
          <p:nvPr/>
        </p:nvSpPr>
        <p:spPr bwMode="auto">
          <a:xfrm>
            <a:off x="6373572" y="4357687"/>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latin typeface="+mj-lt"/>
              </a:rPr>
              <a:t>B+A</a:t>
            </a:r>
          </a:p>
        </p:txBody>
      </p:sp>
      <p:graphicFrame>
        <p:nvGraphicFramePr>
          <p:cNvPr id="23" name="Object 22"/>
          <p:cNvGraphicFramePr>
            <a:graphicFrameLocks noChangeAspect="1"/>
          </p:cNvGraphicFramePr>
          <p:nvPr>
            <p:extLst/>
          </p:nvPr>
        </p:nvGraphicFramePr>
        <p:xfrm>
          <a:off x="4622559" y="4278312"/>
          <a:ext cx="371475" cy="334963"/>
        </p:xfrm>
        <a:graphic>
          <a:graphicData uri="http://schemas.openxmlformats.org/presentationml/2006/ole">
            <mc:AlternateContent xmlns:mc="http://schemas.openxmlformats.org/markup-compatibility/2006">
              <mc:Choice xmlns:v="urn:schemas-microsoft-com:vml" Requires="v">
                <p:oleObj spid="_x0000_s3101" name="Equation" r:id="rId6" imgW="126780" imgH="114102" progId="Equation.3">
                  <p:embed/>
                </p:oleObj>
              </mc:Choice>
              <mc:Fallback>
                <p:oleObj name="Equation" r:id="rId6" imgW="126780" imgH="1141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559" y="4278312"/>
                        <a:ext cx="371475" cy="334963"/>
                      </a:xfrm>
                      <a:prstGeom prst="rect">
                        <a:avLst/>
                      </a:prstGeom>
                      <a:noFill/>
                      <a:ln>
                        <a:noFill/>
                      </a:ln>
                      <a:effectLst/>
                    </p:spPr>
                  </p:pic>
                </p:oleObj>
              </mc:Fallback>
            </mc:AlternateContent>
          </a:graphicData>
        </a:graphic>
      </p:graphicFrame>
      <p:pic>
        <p:nvPicPr>
          <p:cNvPr id="24" name="Picture 23" descr="and-ga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3294615" y="3958431"/>
            <a:ext cx="4460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nd-ga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699678" y="3958431"/>
            <a:ext cx="4460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3095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1194" y="94089"/>
            <a:ext cx="3024611" cy="584775"/>
          </a:xfrm>
          <a:prstGeom prst="rect">
            <a:avLst/>
          </a:prstGeom>
        </p:spPr>
        <p:txBody>
          <a:bodyPr wrap="none">
            <a:spAutoFit/>
          </a:bodyPr>
          <a:lstStyle/>
          <a:p>
            <a:r>
              <a:rPr lang="en-US" sz="3200" b="1" dirty="0"/>
              <a:t>Associative Laws</a:t>
            </a:r>
          </a:p>
        </p:txBody>
      </p:sp>
      <p:sp>
        <p:nvSpPr>
          <p:cNvPr id="5" name="Rectangle 3"/>
          <p:cNvSpPr txBox="1">
            <a:spLocks noChangeArrowheads="1"/>
          </p:cNvSpPr>
          <p:nvPr/>
        </p:nvSpPr>
        <p:spPr>
          <a:xfrm>
            <a:off x="0" y="914400"/>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t>The </a:t>
            </a:r>
            <a:r>
              <a:rPr lang="en-US" sz="2400" i="1" dirty="0" smtClean="0"/>
              <a:t>associative law of addition</a:t>
            </a:r>
            <a:r>
              <a:rPr lang="en-US" sz="2400" dirty="0" smtClean="0"/>
              <a:t> for 3 variables is written as: </a:t>
            </a:r>
          </a:p>
          <a:p>
            <a:pPr marL="0" indent="0">
              <a:buNone/>
              <a:defRPr/>
            </a:pPr>
            <a:r>
              <a:rPr lang="en-US" sz="2400" i="1" dirty="0" smtClean="0">
                <a:solidFill>
                  <a:srgbClr val="FF0000"/>
                </a:solidFill>
              </a:rPr>
              <a:t>     </a:t>
            </a:r>
            <a:r>
              <a:rPr lang="en-US" sz="2400" b="1" i="1" dirty="0" smtClean="0">
                <a:solidFill>
                  <a:srgbClr val="FF0000"/>
                </a:solidFill>
              </a:rPr>
              <a:t>A+(B+C) = (A+B)+C</a:t>
            </a:r>
          </a:p>
          <a:p>
            <a:pPr>
              <a:defRPr/>
            </a:pPr>
            <a:endParaRPr lang="en-US" i="1" dirty="0" smtClean="0"/>
          </a:p>
          <a:p>
            <a:pPr>
              <a:defRPr/>
            </a:pPr>
            <a:endParaRPr lang="en-US" i="1" dirty="0" smtClean="0"/>
          </a:p>
          <a:p>
            <a:pPr>
              <a:defRPr/>
            </a:pPr>
            <a:endParaRPr lang="en-US" i="1" dirty="0" smtClean="0"/>
          </a:p>
          <a:p>
            <a:pPr>
              <a:defRPr/>
            </a:pPr>
            <a:r>
              <a:rPr lang="en-US" sz="2400" dirty="0" smtClean="0"/>
              <a:t>The </a:t>
            </a:r>
            <a:r>
              <a:rPr lang="en-US" sz="2400" i="1" dirty="0" smtClean="0"/>
              <a:t>associative law of multiplication</a:t>
            </a:r>
            <a:r>
              <a:rPr lang="en-US" sz="2400" dirty="0" smtClean="0"/>
              <a:t> for 3 variables is written as: </a:t>
            </a:r>
          </a:p>
          <a:p>
            <a:pPr marL="0" indent="0">
              <a:buNone/>
              <a:defRPr/>
            </a:pPr>
            <a:r>
              <a:rPr lang="en-US" sz="2400" i="1" dirty="0" smtClean="0">
                <a:solidFill>
                  <a:srgbClr val="FF0000"/>
                </a:solidFill>
              </a:rPr>
              <a:t>     </a:t>
            </a:r>
            <a:r>
              <a:rPr lang="en-US" sz="2400" b="1" i="1" dirty="0" smtClean="0">
                <a:solidFill>
                  <a:srgbClr val="FF0000"/>
                </a:solidFill>
              </a:rPr>
              <a:t>A(BC) = (AB)C</a:t>
            </a:r>
          </a:p>
        </p:txBody>
      </p:sp>
      <p:pic>
        <p:nvPicPr>
          <p:cNvPr id="6" name="Picture 4" descr="or_ass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893887" y="1676401"/>
            <a:ext cx="8286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or_ass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flipV="1">
            <a:off x="5475287" y="1643063"/>
            <a:ext cx="8286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1052513" y="23098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a:t>
            </a:r>
          </a:p>
        </p:txBody>
      </p:sp>
      <p:sp>
        <p:nvSpPr>
          <p:cNvPr id="9" name="Text Box 7"/>
          <p:cNvSpPr txBox="1">
            <a:spLocks noChangeArrowheads="1"/>
          </p:cNvSpPr>
          <p:nvPr/>
        </p:nvSpPr>
        <p:spPr bwMode="auto">
          <a:xfrm>
            <a:off x="1052513" y="259556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B</a:t>
            </a:r>
          </a:p>
        </p:txBody>
      </p:sp>
      <p:sp>
        <p:nvSpPr>
          <p:cNvPr id="10" name="Text Box 8"/>
          <p:cNvSpPr txBox="1">
            <a:spLocks noChangeArrowheads="1"/>
          </p:cNvSpPr>
          <p:nvPr/>
        </p:nvSpPr>
        <p:spPr bwMode="auto">
          <a:xfrm>
            <a:off x="3289300" y="2433638"/>
            <a:ext cx="93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A+(B+C)</a:t>
            </a:r>
          </a:p>
        </p:txBody>
      </p:sp>
      <p:sp>
        <p:nvSpPr>
          <p:cNvPr id="11" name="Text Box 9"/>
          <p:cNvSpPr txBox="1">
            <a:spLocks noChangeArrowheads="1"/>
          </p:cNvSpPr>
          <p:nvPr/>
        </p:nvSpPr>
        <p:spPr bwMode="auto">
          <a:xfrm>
            <a:off x="1047750" y="286226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C</a:t>
            </a:r>
          </a:p>
        </p:txBody>
      </p:sp>
      <p:sp>
        <p:nvSpPr>
          <p:cNvPr id="12" name="Text Box 10"/>
          <p:cNvSpPr txBox="1">
            <a:spLocks noChangeArrowheads="1"/>
          </p:cNvSpPr>
          <p:nvPr/>
        </p:nvSpPr>
        <p:spPr bwMode="auto">
          <a:xfrm>
            <a:off x="4633913" y="229076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a:t>
            </a:r>
          </a:p>
        </p:txBody>
      </p:sp>
      <p:sp>
        <p:nvSpPr>
          <p:cNvPr id="13" name="Text Box 11"/>
          <p:cNvSpPr txBox="1">
            <a:spLocks noChangeArrowheads="1"/>
          </p:cNvSpPr>
          <p:nvPr/>
        </p:nvSpPr>
        <p:spPr bwMode="auto">
          <a:xfrm>
            <a:off x="4633913" y="25765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B</a:t>
            </a:r>
          </a:p>
        </p:txBody>
      </p:sp>
      <p:sp>
        <p:nvSpPr>
          <p:cNvPr id="14" name="Text Box 12"/>
          <p:cNvSpPr txBox="1">
            <a:spLocks noChangeArrowheads="1"/>
          </p:cNvSpPr>
          <p:nvPr/>
        </p:nvSpPr>
        <p:spPr bwMode="auto">
          <a:xfrm>
            <a:off x="6899275" y="2700338"/>
            <a:ext cx="93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(A+B)+C</a:t>
            </a:r>
          </a:p>
        </p:txBody>
      </p:sp>
      <p:sp>
        <p:nvSpPr>
          <p:cNvPr id="15" name="Text Box 13"/>
          <p:cNvSpPr txBox="1">
            <a:spLocks noChangeArrowheads="1"/>
          </p:cNvSpPr>
          <p:nvPr/>
        </p:nvSpPr>
        <p:spPr bwMode="auto">
          <a:xfrm>
            <a:off x="4629150" y="28432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C</a:t>
            </a:r>
          </a:p>
        </p:txBody>
      </p:sp>
      <p:pic>
        <p:nvPicPr>
          <p:cNvPr id="16" name="Picture 14" descr="and_ass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134394" y="3766344"/>
            <a:ext cx="8397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5"/>
          <p:cNvSpPr txBox="1">
            <a:spLocks noChangeArrowheads="1"/>
          </p:cNvSpPr>
          <p:nvPr/>
        </p:nvSpPr>
        <p:spPr bwMode="auto">
          <a:xfrm>
            <a:off x="1262063" y="44338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a:t>
            </a:r>
          </a:p>
        </p:txBody>
      </p:sp>
      <p:sp>
        <p:nvSpPr>
          <p:cNvPr id="18" name="Text Box 16"/>
          <p:cNvSpPr txBox="1">
            <a:spLocks noChangeArrowheads="1"/>
          </p:cNvSpPr>
          <p:nvPr/>
        </p:nvSpPr>
        <p:spPr bwMode="auto">
          <a:xfrm>
            <a:off x="1262063" y="471963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B</a:t>
            </a:r>
          </a:p>
        </p:txBody>
      </p:sp>
      <p:sp>
        <p:nvSpPr>
          <p:cNvPr id="19" name="Text Box 17"/>
          <p:cNvSpPr txBox="1">
            <a:spLocks noChangeArrowheads="1"/>
          </p:cNvSpPr>
          <p:nvPr/>
        </p:nvSpPr>
        <p:spPr bwMode="auto">
          <a:xfrm>
            <a:off x="3556000" y="4543425"/>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A(BC)</a:t>
            </a:r>
          </a:p>
        </p:txBody>
      </p:sp>
      <p:sp>
        <p:nvSpPr>
          <p:cNvPr id="20" name="Text Box 18"/>
          <p:cNvSpPr txBox="1">
            <a:spLocks noChangeArrowheads="1"/>
          </p:cNvSpPr>
          <p:nvPr/>
        </p:nvSpPr>
        <p:spPr bwMode="auto">
          <a:xfrm>
            <a:off x="1257300" y="498633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C</a:t>
            </a:r>
          </a:p>
        </p:txBody>
      </p:sp>
      <p:pic>
        <p:nvPicPr>
          <p:cNvPr id="21" name="Picture 19" descr="and_ass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flipV="1">
            <a:off x="5458619" y="3761581"/>
            <a:ext cx="8397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0"/>
          <p:cNvSpPr txBox="1">
            <a:spLocks noChangeArrowheads="1"/>
          </p:cNvSpPr>
          <p:nvPr/>
        </p:nvSpPr>
        <p:spPr bwMode="auto">
          <a:xfrm>
            <a:off x="4600575" y="442912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a:t>
            </a:r>
          </a:p>
        </p:txBody>
      </p:sp>
      <p:sp>
        <p:nvSpPr>
          <p:cNvPr id="23" name="Text Box 21"/>
          <p:cNvSpPr txBox="1">
            <a:spLocks noChangeArrowheads="1"/>
          </p:cNvSpPr>
          <p:nvPr/>
        </p:nvSpPr>
        <p:spPr bwMode="auto">
          <a:xfrm>
            <a:off x="4600575" y="47148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B</a:t>
            </a:r>
          </a:p>
        </p:txBody>
      </p:sp>
      <p:sp>
        <p:nvSpPr>
          <p:cNvPr id="24" name="Text Box 22"/>
          <p:cNvSpPr txBox="1">
            <a:spLocks noChangeArrowheads="1"/>
          </p:cNvSpPr>
          <p:nvPr/>
        </p:nvSpPr>
        <p:spPr bwMode="auto">
          <a:xfrm>
            <a:off x="6865938" y="4838700"/>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(AB)C</a:t>
            </a:r>
          </a:p>
        </p:txBody>
      </p:sp>
      <p:sp>
        <p:nvSpPr>
          <p:cNvPr id="25" name="Text Box 23"/>
          <p:cNvSpPr txBox="1">
            <a:spLocks noChangeArrowheads="1"/>
          </p:cNvSpPr>
          <p:nvPr/>
        </p:nvSpPr>
        <p:spPr bwMode="auto">
          <a:xfrm>
            <a:off x="4595813" y="49815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t>C</a:t>
            </a:r>
          </a:p>
        </p:txBody>
      </p:sp>
      <p:graphicFrame>
        <p:nvGraphicFramePr>
          <p:cNvPr id="26" name="Object 24"/>
          <p:cNvGraphicFramePr>
            <a:graphicFrameLocks noChangeAspect="1"/>
          </p:cNvGraphicFramePr>
          <p:nvPr>
            <p:extLst/>
          </p:nvPr>
        </p:nvGraphicFramePr>
        <p:xfrm>
          <a:off x="4200525" y="2473325"/>
          <a:ext cx="371475" cy="334963"/>
        </p:xfrm>
        <a:graphic>
          <a:graphicData uri="http://schemas.openxmlformats.org/presentationml/2006/ole">
            <mc:AlternateContent xmlns:mc="http://schemas.openxmlformats.org/markup-compatibility/2006">
              <mc:Choice xmlns:v="urn:schemas-microsoft-com:vml" Requires="v">
                <p:oleObj spid="_x0000_s4124" name="Equation" r:id="rId5" imgW="126780" imgH="114102" progId="Equation.3">
                  <p:embed/>
                </p:oleObj>
              </mc:Choice>
              <mc:Fallback>
                <p:oleObj name="Equation" r:id="rId5" imgW="126780" imgH="1141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525" y="2473325"/>
                        <a:ext cx="3714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5"/>
          <p:cNvGraphicFramePr>
            <a:graphicFrameLocks noChangeAspect="1"/>
          </p:cNvGraphicFramePr>
          <p:nvPr>
            <p:extLst/>
          </p:nvPr>
        </p:nvGraphicFramePr>
        <p:xfrm>
          <a:off x="4195763" y="4568825"/>
          <a:ext cx="371475" cy="334963"/>
        </p:xfrm>
        <a:graphic>
          <a:graphicData uri="http://schemas.openxmlformats.org/presentationml/2006/ole">
            <mc:AlternateContent xmlns:mc="http://schemas.openxmlformats.org/markup-compatibility/2006">
              <mc:Choice xmlns:v="urn:schemas-microsoft-com:vml" Requires="v">
                <p:oleObj spid="_x0000_s4125" name="Equation" r:id="rId7" imgW="126780" imgH="114102" progId="Equation.3">
                  <p:embed/>
                </p:oleObj>
              </mc:Choice>
              <mc:Fallback>
                <p:oleObj name="Equation" r:id="rId7" imgW="126780" imgH="1141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763" y="4568825"/>
                        <a:ext cx="3714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6"/>
          <p:cNvSpPr txBox="1">
            <a:spLocks noChangeArrowheads="1"/>
          </p:cNvSpPr>
          <p:nvPr/>
        </p:nvSpPr>
        <p:spPr bwMode="auto">
          <a:xfrm>
            <a:off x="2119313" y="2862263"/>
            <a:ext cx="50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solidFill>
                  <a:srgbClr val="FF9900"/>
                </a:solidFill>
              </a:rPr>
              <a:t>B+C</a:t>
            </a:r>
          </a:p>
        </p:txBody>
      </p:sp>
      <p:sp>
        <p:nvSpPr>
          <p:cNvPr id="29" name="Text Box 27"/>
          <p:cNvSpPr txBox="1">
            <a:spLocks noChangeArrowheads="1"/>
          </p:cNvSpPr>
          <p:nvPr/>
        </p:nvSpPr>
        <p:spPr bwMode="auto">
          <a:xfrm>
            <a:off x="5686425" y="2286000"/>
            <a:ext cx="50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solidFill>
                  <a:srgbClr val="FF9900"/>
                </a:solidFill>
              </a:rPr>
              <a:t>A+B</a:t>
            </a:r>
          </a:p>
        </p:txBody>
      </p:sp>
      <p:sp>
        <p:nvSpPr>
          <p:cNvPr id="30" name="Text Box 28"/>
          <p:cNvSpPr txBox="1">
            <a:spLocks noChangeArrowheads="1"/>
          </p:cNvSpPr>
          <p:nvPr/>
        </p:nvSpPr>
        <p:spPr bwMode="auto">
          <a:xfrm>
            <a:off x="2357438" y="500062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solidFill>
                  <a:srgbClr val="FF9900"/>
                </a:solidFill>
              </a:rPr>
              <a:t>BC</a:t>
            </a:r>
          </a:p>
        </p:txBody>
      </p:sp>
      <p:sp>
        <p:nvSpPr>
          <p:cNvPr id="31" name="Text Box 29"/>
          <p:cNvSpPr txBox="1">
            <a:spLocks noChangeArrowheads="1"/>
          </p:cNvSpPr>
          <p:nvPr/>
        </p:nvSpPr>
        <p:spPr bwMode="auto">
          <a:xfrm>
            <a:off x="5695950" y="4424363"/>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1400" b="1">
                <a:solidFill>
                  <a:srgbClr val="FF9900"/>
                </a:solidFill>
              </a:rPr>
              <a:t>AB</a:t>
            </a:r>
          </a:p>
        </p:txBody>
      </p:sp>
    </p:spTree>
    <p:extLst>
      <p:ext uri="{BB962C8B-B14F-4D97-AF65-F5344CB8AC3E}">
        <p14:creationId xmlns:p14="http://schemas.microsoft.com/office/powerpoint/2010/main" val="3824769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sz="3200" b="1" dirty="0"/>
              <a:t>Evolution Of Integrated Circuits</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373" y="1231898"/>
            <a:ext cx="9917373" cy="501675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t>The Progression Of The Evolution Of Integrated Circuits Started With The Innovation Of Vacuum Tubes Invented In 1897 By John </a:t>
            </a:r>
            <a:r>
              <a:rPr lang="en-US" sz="2000" dirty="0" smtClean="0"/>
              <a:t>Ambrose</a:t>
            </a:r>
          </a:p>
          <a:p>
            <a:pPr marL="285750" indent="-285750" algn="just">
              <a:lnSpc>
                <a:spcPct val="150000"/>
              </a:lnSpc>
              <a:buFont typeface="Arial" panose="020B0604020202020204" pitchFamily="34" charset="0"/>
              <a:buChar char="•"/>
            </a:pPr>
            <a:r>
              <a:rPr lang="en-US" sz="2000" dirty="0"/>
              <a:t>Transistors Further Replaced Vacuum Tubes In The Year 1947, Created By William Shockley</a:t>
            </a:r>
            <a:r>
              <a:rPr lang="en-US" sz="2000" dirty="0" smtClean="0"/>
              <a:t>, </a:t>
            </a:r>
            <a:r>
              <a:rPr lang="en-US" sz="2000" dirty="0"/>
              <a:t>Which Brought A New Boom To The Electronic </a:t>
            </a:r>
            <a:r>
              <a:rPr lang="en-US" sz="2000" dirty="0" smtClean="0"/>
              <a:t>Industry</a:t>
            </a:r>
          </a:p>
          <a:p>
            <a:pPr marL="285750" indent="-285750" algn="just">
              <a:lnSpc>
                <a:spcPct val="150000"/>
              </a:lnSpc>
              <a:buFont typeface="Arial" panose="020B0604020202020204" pitchFamily="34" charset="0"/>
              <a:buChar char="•"/>
            </a:pPr>
            <a:r>
              <a:rPr lang="en-US" sz="2000" dirty="0"/>
              <a:t>Transistors Were Developed As A Feasible Substitute For Bulky Vacuum Tubes Due To Their Tiny Size And Lack Of High-End Power </a:t>
            </a:r>
            <a:r>
              <a:rPr lang="en-US" sz="2000" dirty="0" smtClean="0"/>
              <a:t>Requirements</a:t>
            </a:r>
          </a:p>
          <a:p>
            <a:pPr marL="285750" indent="-285750" algn="just">
              <a:lnSpc>
                <a:spcPct val="150000"/>
              </a:lnSpc>
              <a:buFont typeface="Arial" panose="020B0604020202020204" pitchFamily="34" charset="0"/>
              <a:buChar char="•"/>
            </a:pPr>
            <a:r>
              <a:rPr lang="en-US" sz="2000" dirty="0"/>
              <a:t>Later In 1959, Integrated Circuits Were Invented Which Could Fabricate Numerous Components On A Single </a:t>
            </a:r>
            <a:r>
              <a:rPr lang="en-US" sz="2000" dirty="0" smtClean="0"/>
              <a:t>Wafer</a:t>
            </a:r>
          </a:p>
          <a:p>
            <a:pPr marL="285750" indent="-285750" algn="just">
              <a:lnSpc>
                <a:spcPct val="150000"/>
              </a:lnSpc>
              <a:buFont typeface="Arial" panose="020B0604020202020204" pitchFamily="34" charset="0"/>
              <a:buChar char="•"/>
            </a:pPr>
            <a:r>
              <a:rPr lang="en-US" sz="2000" dirty="0"/>
              <a:t>Also, ICs Consumed A Lesser Amount Of Power And Also Produced A Smooth Output Resulting In Their Widespread Usage.</a:t>
            </a:r>
            <a:endParaRPr lang="en-US" sz="2000" dirty="0" smtClean="0"/>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2302972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710" y="210340"/>
            <a:ext cx="3103927" cy="584775"/>
          </a:xfrm>
          <a:prstGeom prst="rect">
            <a:avLst/>
          </a:prstGeom>
          <a:noFill/>
        </p:spPr>
        <p:txBody>
          <a:bodyPr wrap="none" rtlCol="0">
            <a:spAutoFit/>
          </a:bodyPr>
          <a:lstStyle/>
          <a:p>
            <a:r>
              <a:rPr lang="en-US" sz="3200" b="1" dirty="0"/>
              <a:t>Distributive Laws</a:t>
            </a:r>
          </a:p>
        </p:txBody>
      </p:sp>
      <p:sp>
        <p:nvSpPr>
          <p:cNvPr id="5" name="Rectangle 3"/>
          <p:cNvSpPr txBox="1">
            <a:spLocks noChangeArrowheads="1"/>
          </p:cNvSpPr>
          <p:nvPr/>
        </p:nvSpPr>
        <p:spPr>
          <a:xfrm>
            <a:off x="0" y="950911"/>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t>The </a:t>
            </a:r>
            <a:r>
              <a:rPr lang="en-US" sz="2400" i="1" dirty="0" smtClean="0"/>
              <a:t>distributive law</a:t>
            </a:r>
            <a:r>
              <a:rPr lang="en-US" sz="2400" dirty="0" smtClean="0"/>
              <a:t> is written for 3 variables as follows:  </a:t>
            </a:r>
          </a:p>
          <a:p>
            <a:pPr marL="0" indent="0">
              <a:buNone/>
              <a:defRPr/>
            </a:pPr>
            <a:r>
              <a:rPr lang="en-US" sz="2400" i="1" dirty="0">
                <a:solidFill>
                  <a:srgbClr val="FF0000"/>
                </a:solidFill>
              </a:rPr>
              <a:t> </a:t>
            </a:r>
            <a:r>
              <a:rPr lang="en-US" sz="2400" i="1" dirty="0" smtClean="0">
                <a:solidFill>
                  <a:srgbClr val="FF0000"/>
                </a:solidFill>
              </a:rPr>
              <a:t>    </a:t>
            </a:r>
            <a:r>
              <a:rPr lang="en-US" sz="2400" b="1" i="1" dirty="0" smtClean="0">
                <a:solidFill>
                  <a:srgbClr val="FF0000"/>
                </a:solidFill>
              </a:rPr>
              <a:t>A(B+C) = AB + AC</a:t>
            </a:r>
            <a:endParaRPr lang="en-US" sz="2400" b="1" dirty="0" smtClean="0">
              <a:solidFill>
                <a:srgbClr val="FF0000"/>
              </a:solidFill>
            </a:endParaRPr>
          </a:p>
        </p:txBody>
      </p:sp>
      <p:pic>
        <p:nvPicPr>
          <p:cNvPr id="6" name="Picture 4" descr="dist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527175" y="1789111"/>
            <a:ext cx="11064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dist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963443" y="1888330"/>
            <a:ext cx="1547813"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11150" y="266541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B</a:t>
            </a:r>
          </a:p>
        </p:txBody>
      </p:sp>
      <p:sp>
        <p:nvSpPr>
          <p:cNvPr id="9" name="Text Box 7"/>
          <p:cNvSpPr txBox="1">
            <a:spLocks noChangeArrowheads="1"/>
          </p:cNvSpPr>
          <p:nvPr/>
        </p:nvSpPr>
        <p:spPr bwMode="auto">
          <a:xfrm>
            <a:off x="306387" y="3032124"/>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C</a:t>
            </a:r>
          </a:p>
        </p:txBody>
      </p:sp>
      <p:sp>
        <p:nvSpPr>
          <p:cNvPr id="10" name="Text Box 8"/>
          <p:cNvSpPr txBox="1">
            <a:spLocks noChangeArrowheads="1"/>
          </p:cNvSpPr>
          <p:nvPr/>
        </p:nvSpPr>
        <p:spPr bwMode="auto">
          <a:xfrm>
            <a:off x="306387" y="3403599"/>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A</a:t>
            </a:r>
          </a:p>
        </p:txBody>
      </p:sp>
      <p:sp>
        <p:nvSpPr>
          <p:cNvPr id="11" name="Text Box 9"/>
          <p:cNvSpPr txBox="1">
            <a:spLocks noChangeArrowheads="1"/>
          </p:cNvSpPr>
          <p:nvPr/>
        </p:nvSpPr>
        <p:spPr bwMode="auto">
          <a:xfrm>
            <a:off x="1849437" y="2746374"/>
            <a:ext cx="593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solidFill>
                  <a:srgbClr val="FF9900"/>
                </a:solidFill>
              </a:rPr>
              <a:t>B+C</a:t>
            </a:r>
          </a:p>
        </p:txBody>
      </p:sp>
      <p:graphicFrame>
        <p:nvGraphicFramePr>
          <p:cNvPr id="12" name="Object 10"/>
          <p:cNvGraphicFramePr>
            <a:graphicFrameLocks noChangeAspect="1"/>
          </p:cNvGraphicFramePr>
          <p:nvPr>
            <p:extLst/>
          </p:nvPr>
        </p:nvGraphicFramePr>
        <p:xfrm>
          <a:off x="4435475" y="3155949"/>
          <a:ext cx="428625" cy="385762"/>
        </p:xfrm>
        <a:graphic>
          <a:graphicData uri="http://schemas.openxmlformats.org/presentationml/2006/ole">
            <mc:AlternateContent xmlns:mc="http://schemas.openxmlformats.org/markup-compatibility/2006">
              <mc:Choice xmlns:v="urn:schemas-microsoft-com:vml" Requires="v">
                <p:oleObj spid="_x0000_s5135" name="Equation" r:id="rId5" imgW="126780" imgH="114102" progId="Equation.3">
                  <p:embed/>
                </p:oleObj>
              </mc:Choice>
              <mc:Fallback>
                <p:oleObj name="Equation" r:id="rId5" imgW="126780" imgH="1141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475" y="3155949"/>
                        <a:ext cx="4286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2"/>
          <p:cNvSpPr txBox="1">
            <a:spLocks noChangeArrowheads="1"/>
          </p:cNvSpPr>
          <p:nvPr/>
        </p:nvSpPr>
        <p:spPr bwMode="auto">
          <a:xfrm>
            <a:off x="4992687" y="2574924"/>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A</a:t>
            </a:r>
          </a:p>
        </p:txBody>
      </p:sp>
      <p:sp>
        <p:nvSpPr>
          <p:cNvPr id="14" name="Text Box 13"/>
          <p:cNvSpPr txBox="1">
            <a:spLocks noChangeArrowheads="1"/>
          </p:cNvSpPr>
          <p:nvPr/>
        </p:nvSpPr>
        <p:spPr bwMode="auto">
          <a:xfrm>
            <a:off x="4987925" y="294163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B</a:t>
            </a:r>
          </a:p>
        </p:txBody>
      </p:sp>
      <p:sp>
        <p:nvSpPr>
          <p:cNvPr id="15" name="Text Box 14"/>
          <p:cNvSpPr txBox="1">
            <a:spLocks noChangeArrowheads="1"/>
          </p:cNvSpPr>
          <p:nvPr/>
        </p:nvSpPr>
        <p:spPr bwMode="auto">
          <a:xfrm>
            <a:off x="5002212" y="374173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C</a:t>
            </a:r>
          </a:p>
        </p:txBody>
      </p:sp>
      <p:sp>
        <p:nvSpPr>
          <p:cNvPr id="16" name="Text Box 15"/>
          <p:cNvSpPr txBox="1">
            <a:spLocks noChangeArrowheads="1"/>
          </p:cNvSpPr>
          <p:nvPr/>
        </p:nvSpPr>
        <p:spPr bwMode="auto">
          <a:xfrm>
            <a:off x="4987925" y="3355974"/>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A</a:t>
            </a:r>
          </a:p>
        </p:txBody>
      </p:sp>
      <p:sp>
        <p:nvSpPr>
          <p:cNvPr id="17" name="Text Box 16"/>
          <p:cNvSpPr txBox="1">
            <a:spLocks noChangeArrowheads="1"/>
          </p:cNvSpPr>
          <p:nvPr/>
        </p:nvSpPr>
        <p:spPr bwMode="auto">
          <a:xfrm>
            <a:off x="8094662" y="311308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X</a:t>
            </a:r>
          </a:p>
        </p:txBody>
      </p:sp>
      <p:sp>
        <p:nvSpPr>
          <p:cNvPr id="18" name="Text Box 17"/>
          <p:cNvSpPr txBox="1">
            <a:spLocks noChangeArrowheads="1"/>
          </p:cNvSpPr>
          <p:nvPr/>
        </p:nvSpPr>
        <p:spPr bwMode="auto">
          <a:xfrm>
            <a:off x="3444875" y="3241674"/>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t>X</a:t>
            </a:r>
          </a:p>
        </p:txBody>
      </p:sp>
      <p:sp>
        <p:nvSpPr>
          <p:cNvPr id="19" name="Text Box 18"/>
          <p:cNvSpPr txBox="1">
            <a:spLocks noChangeArrowheads="1"/>
          </p:cNvSpPr>
          <p:nvPr/>
        </p:nvSpPr>
        <p:spPr bwMode="auto">
          <a:xfrm>
            <a:off x="6488112" y="2584449"/>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solidFill>
                  <a:srgbClr val="FF9900"/>
                </a:solidFill>
              </a:rPr>
              <a:t>AB</a:t>
            </a:r>
          </a:p>
        </p:txBody>
      </p:sp>
      <p:sp>
        <p:nvSpPr>
          <p:cNvPr id="20" name="Text Box 19"/>
          <p:cNvSpPr txBox="1">
            <a:spLocks noChangeArrowheads="1"/>
          </p:cNvSpPr>
          <p:nvPr/>
        </p:nvSpPr>
        <p:spPr bwMode="auto">
          <a:xfrm>
            <a:off x="6483350" y="372268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b="1">
                <a:solidFill>
                  <a:srgbClr val="FF9900"/>
                </a:solidFill>
              </a:rPr>
              <a:t>AC</a:t>
            </a:r>
          </a:p>
        </p:txBody>
      </p:sp>
      <p:sp>
        <p:nvSpPr>
          <p:cNvPr id="21" name="Text Box 20"/>
          <p:cNvSpPr txBox="1">
            <a:spLocks noChangeArrowheads="1"/>
          </p:cNvSpPr>
          <p:nvPr/>
        </p:nvSpPr>
        <p:spPr bwMode="auto">
          <a:xfrm>
            <a:off x="1025525" y="4314824"/>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2400" b="1"/>
              <a:t>X=A(B+C)</a:t>
            </a:r>
          </a:p>
        </p:txBody>
      </p:sp>
      <p:sp>
        <p:nvSpPr>
          <p:cNvPr id="22" name="Text Box 21"/>
          <p:cNvSpPr txBox="1">
            <a:spLocks noChangeArrowheads="1"/>
          </p:cNvSpPr>
          <p:nvPr/>
        </p:nvSpPr>
        <p:spPr bwMode="auto">
          <a:xfrm>
            <a:off x="6035675" y="4310061"/>
            <a:ext cx="1462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urier" pitchFamily="49" charset="0"/>
                <a:cs typeface="Arial" pitchFamily="34" charset="0"/>
              </a:defRPr>
            </a:lvl1pPr>
            <a:lvl2pPr marL="742950" indent="-285750" eaLnBrk="0" hangingPunct="0">
              <a:defRPr>
                <a:solidFill>
                  <a:schemeClr val="tx1"/>
                </a:solidFill>
                <a:latin typeface="Courier" pitchFamily="49" charset="0"/>
                <a:cs typeface="Arial" pitchFamily="34" charset="0"/>
              </a:defRPr>
            </a:lvl2pPr>
            <a:lvl3pPr marL="1143000" indent="-228600" eaLnBrk="0" hangingPunct="0">
              <a:defRPr>
                <a:solidFill>
                  <a:schemeClr val="tx1"/>
                </a:solidFill>
                <a:latin typeface="Courier" pitchFamily="49" charset="0"/>
                <a:cs typeface="Arial" pitchFamily="34" charset="0"/>
              </a:defRPr>
            </a:lvl3pPr>
            <a:lvl4pPr marL="1600200" indent="-228600" eaLnBrk="0" hangingPunct="0">
              <a:defRPr>
                <a:solidFill>
                  <a:schemeClr val="tx1"/>
                </a:solidFill>
                <a:latin typeface="Courier" pitchFamily="49" charset="0"/>
                <a:cs typeface="Arial" pitchFamily="34" charset="0"/>
              </a:defRPr>
            </a:lvl4pPr>
            <a:lvl5pPr marL="2057400" indent="-228600" eaLnBrk="0" hangingPunct="0">
              <a:defRPr>
                <a:solidFill>
                  <a:schemeClr val="tx1"/>
                </a:solidFill>
                <a:latin typeface="Courier" pitchFamily="49" charset="0"/>
                <a:cs typeface="Arial"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itchFamily="34" charset="0"/>
              </a:defRPr>
            </a:lvl9pPr>
          </a:lstStyle>
          <a:p>
            <a:pPr eaLnBrk="1" hangingPunct="1"/>
            <a:r>
              <a:rPr lang="en-US" sz="2400" b="1"/>
              <a:t>X=AB+AC</a:t>
            </a:r>
          </a:p>
        </p:txBody>
      </p:sp>
    </p:spTree>
    <p:extLst>
      <p:ext uri="{BB962C8B-B14F-4D97-AF65-F5344CB8AC3E}">
        <p14:creationId xmlns:p14="http://schemas.microsoft.com/office/powerpoint/2010/main" val="2211929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79974"/>
            <a:ext cx="5732851" cy="584775"/>
          </a:xfrm>
          <a:prstGeom prst="rect">
            <a:avLst/>
          </a:prstGeom>
        </p:spPr>
        <p:txBody>
          <a:bodyPr wrap="none">
            <a:spAutoFit/>
          </a:bodyPr>
          <a:lstStyle/>
          <a:p>
            <a:r>
              <a:rPr lang="en-US" sz="3200" b="1" dirty="0"/>
              <a:t>Boolean Algebra and Logic Gates</a:t>
            </a:r>
            <a:endParaRPr lang="en-IN" sz="3200" b="1" dirty="0"/>
          </a:p>
        </p:txBody>
      </p:sp>
      <p:graphicFrame>
        <p:nvGraphicFramePr>
          <p:cNvPr id="3" name="Group 377"/>
          <p:cNvGraphicFramePr>
            <a:graphicFrameLocks/>
          </p:cNvGraphicFramePr>
          <p:nvPr>
            <p:extLst/>
          </p:nvPr>
        </p:nvGraphicFramePr>
        <p:xfrm>
          <a:off x="838199" y="838040"/>
          <a:ext cx="8077201" cy="1828960"/>
        </p:xfrm>
        <a:graphic>
          <a:graphicData uri="http://schemas.openxmlformats.org/drawingml/2006/table">
            <a:tbl>
              <a:tblPr/>
              <a:tblGrid>
                <a:gridCol w="806777"/>
                <a:gridCol w="809921"/>
                <a:gridCol w="805204"/>
                <a:gridCol w="809922"/>
                <a:gridCol w="806776"/>
                <a:gridCol w="822504"/>
                <a:gridCol w="794195"/>
                <a:gridCol w="805204"/>
                <a:gridCol w="809922"/>
                <a:gridCol w="806776"/>
              </a:tblGrid>
              <a:tr h="3573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a:t>
                      </a:r>
                    </a:p>
                  </a:txBody>
                  <a:tcPr marT="45736" marB="45736"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y</a:t>
                      </a:r>
                    </a:p>
                  </a:txBody>
                  <a:tcPr marT="45736" marB="45736"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x.y</a:t>
                      </a:r>
                    </a:p>
                  </a:txBody>
                  <a:tcPr marT="45736" marB="45736"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a:t>
                      </a:r>
                    </a:p>
                  </a:txBody>
                  <a:tcPr marT="45736" marB="4573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y</a:t>
                      </a:r>
                    </a:p>
                  </a:txBody>
                  <a:tcPr marT="45736" marB="45736"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x+y</a:t>
                      </a:r>
                    </a:p>
                  </a:txBody>
                  <a:tcPr marT="45736" marB="45736"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a:t>
                      </a:r>
                    </a:p>
                  </a:txBody>
                  <a:tcPr marT="45736" marB="45736"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x’</a:t>
                      </a:r>
                    </a:p>
                  </a:txBody>
                  <a:tcPr marT="45736" marB="4573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306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06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306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a:t>
                      </a:r>
                    </a:p>
                  </a:txBody>
                  <a:tcPr marT="45736" marB="4573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cap="flat">
                      <a:noFill/>
                    </a:lnR>
                    <a:lnT>
                      <a:noFill/>
                    </a:lnT>
                    <a:lnB>
                      <a:noFill/>
                    </a:lnB>
                    <a:lnTlToBr>
                      <a:noFill/>
                    </a:lnTlToBr>
                    <a:lnBlToTr>
                      <a:noFill/>
                    </a:lnBlToTr>
                    <a:noFill/>
                  </a:tcPr>
                </a:tc>
              </a:tr>
              <a:tr h="3306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marT="45736" marB="45736"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36" marB="45736"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a:noFill/>
                    </a:lnL>
                    <a:lnR cap="flat">
                      <a:noFill/>
                    </a:lnR>
                    <a:lnT>
                      <a:noFill/>
                    </a:lnT>
                    <a:lnB cap="flat">
                      <a:noFill/>
                    </a:lnB>
                    <a:lnTlToBr>
                      <a:noFill/>
                    </a:lnTlToBr>
                    <a:lnBlToTr>
                      <a:noFill/>
                    </a:lnBlToTr>
                    <a:noFill/>
                  </a:tcPr>
                </a:tc>
              </a:tr>
            </a:tbl>
          </a:graphicData>
        </a:graphic>
      </p:graphicFrame>
      <p:graphicFrame>
        <p:nvGraphicFramePr>
          <p:cNvPr id="4" name="Group 603"/>
          <p:cNvGraphicFramePr>
            <a:graphicFrameLocks/>
          </p:cNvGraphicFramePr>
          <p:nvPr>
            <p:extLst/>
          </p:nvPr>
        </p:nvGraphicFramePr>
        <p:xfrm>
          <a:off x="1295400" y="3276600"/>
          <a:ext cx="7485450" cy="3209928"/>
        </p:xfrm>
        <a:graphic>
          <a:graphicData uri="http://schemas.openxmlformats.org/drawingml/2006/table">
            <a:tbl>
              <a:tblPr/>
              <a:tblGrid>
                <a:gridCol w="935681"/>
                <a:gridCol w="935681"/>
                <a:gridCol w="935681"/>
                <a:gridCol w="937196"/>
                <a:gridCol w="934167"/>
                <a:gridCol w="935681"/>
                <a:gridCol w="781249"/>
                <a:gridCol w="1090114"/>
              </a:tblGrid>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x</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y</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z</a:t>
                      </a: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x.z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(x.y)+x.z</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728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 name="Text Box 378"/>
          <p:cNvSpPr txBox="1">
            <a:spLocks noChangeArrowheads="1"/>
          </p:cNvSpPr>
          <p:nvPr/>
        </p:nvSpPr>
        <p:spPr bwMode="auto">
          <a:xfrm>
            <a:off x="2498725" y="2743200"/>
            <a:ext cx="435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dirty="0">
                <a:latin typeface="+mj-lt"/>
              </a:rPr>
              <a:t>x.(</a:t>
            </a:r>
            <a:r>
              <a:rPr lang="en-US" sz="2400" b="1" dirty="0" err="1">
                <a:latin typeface="+mj-lt"/>
              </a:rPr>
              <a:t>y+z</a:t>
            </a:r>
            <a:r>
              <a:rPr lang="en-US" sz="2400" b="1" dirty="0">
                <a:latin typeface="+mj-lt"/>
              </a:rPr>
              <a:t>) = (</a:t>
            </a:r>
            <a:r>
              <a:rPr lang="en-US" sz="2400" b="1" dirty="0" err="1">
                <a:latin typeface="+mj-lt"/>
              </a:rPr>
              <a:t>x.y</a:t>
            </a:r>
            <a:r>
              <a:rPr lang="en-US" sz="2400" b="1" dirty="0">
                <a:latin typeface="+mj-lt"/>
              </a:rPr>
              <a:t>)+(</a:t>
            </a:r>
            <a:r>
              <a:rPr lang="en-US" sz="2400" b="1" dirty="0" err="1">
                <a:latin typeface="+mj-lt"/>
              </a:rPr>
              <a:t>x.z</a:t>
            </a:r>
            <a:r>
              <a:rPr lang="en-US" sz="2400" b="1" dirty="0">
                <a:latin typeface="+mj-lt"/>
              </a:rPr>
              <a:t>)</a:t>
            </a:r>
          </a:p>
        </p:txBody>
      </p:sp>
    </p:spTree>
    <p:extLst>
      <p:ext uri="{BB962C8B-B14F-4D97-AF65-F5344CB8AC3E}">
        <p14:creationId xmlns:p14="http://schemas.microsoft.com/office/powerpoint/2010/main" val="36651341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31398" y="164812"/>
            <a:ext cx="4443204" cy="584775"/>
          </a:xfrm>
          <a:prstGeom prst="rect">
            <a:avLst/>
          </a:prstGeom>
        </p:spPr>
        <p:txBody>
          <a:bodyPr wrap="none">
            <a:spAutoFit/>
          </a:bodyPr>
          <a:lstStyle/>
          <a:p>
            <a:r>
              <a:rPr lang="en-US" sz="3200" b="1" dirty="0"/>
              <a:t>Rules of Boolean Algebra</a:t>
            </a:r>
          </a:p>
        </p:txBody>
      </p:sp>
      <p:graphicFrame>
        <p:nvGraphicFramePr>
          <p:cNvPr id="6" name="Object 5"/>
          <p:cNvGraphicFramePr>
            <a:graphicFrameLocks noChangeAspect="1"/>
          </p:cNvGraphicFramePr>
          <p:nvPr>
            <p:extLst/>
          </p:nvPr>
        </p:nvGraphicFramePr>
        <p:xfrm>
          <a:off x="1716087" y="1295400"/>
          <a:ext cx="1978025" cy="3486150"/>
        </p:xfrm>
        <a:graphic>
          <a:graphicData uri="http://schemas.openxmlformats.org/presentationml/2006/ole">
            <mc:AlternateContent xmlns:mc="http://schemas.openxmlformats.org/markup-compatibility/2006">
              <mc:Choice xmlns:v="urn:schemas-microsoft-com:vml" Requires="v">
                <p:oleObj spid="_x0000_s6172" name="Equation" r:id="rId3" imgW="748975" imgH="1320227" progId="Equation.3">
                  <p:embed/>
                </p:oleObj>
              </mc:Choice>
              <mc:Fallback>
                <p:oleObj name="Equation" r:id="rId3" imgW="748975" imgH="132022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087" y="1295400"/>
                        <a:ext cx="1978025"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nvPr>
        </p:nvGraphicFramePr>
        <p:xfrm>
          <a:off x="4478337" y="1301750"/>
          <a:ext cx="4284663" cy="3559175"/>
        </p:xfrm>
        <a:graphic>
          <a:graphicData uri="http://schemas.openxmlformats.org/presentationml/2006/ole">
            <mc:AlternateContent xmlns:mc="http://schemas.openxmlformats.org/markup-compatibility/2006">
              <mc:Choice xmlns:v="urn:schemas-microsoft-com:vml" Requires="v">
                <p:oleObj spid="_x0000_s6173" name="Equation" r:id="rId5" imgW="1714500" imgH="1422400" progId="Equation.3">
                  <p:embed/>
                </p:oleObj>
              </mc:Choice>
              <mc:Fallback>
                <p:oleObj name="Equation" r:id="rId5" imgW="1714500" imgH="142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337" y="1301750"/>
                        <a:ext cx="4284663" cy="355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8386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82159" y="290935"/>
            <a:ext cx="3851375" cy="584775"/>
          </a:xfrm>
          <a:prstGeom prst="rect">
            <a:avLst/>
          </a:prstGeom>
        </p:spPr>
        <p:txBody>
          <a:bodyPr wrap="none">
            <a:spAutoFit/>
          </a:bodyPr>
          <a:lstStyle/>
          <a:p>
            <a:r>
              <a:rPr lang="en-IN" sz="3200" b="1" dirty="0" err="1"/>
              <a:t>DeMorgan’s</a:t>
            </a:r>
            <a:r>
              <a:rPr lang="en-IN" sz="3200" b="1" dirty="0"/>
              <a:t> Theorem</a:t>
            </a:r>
          </a:p>
        </p:txBody>
      </p:sp>
      <p:sp>
        <p:nvSpPr>
          <p:cNvPr id="2" name="Rectangle 1"/>
          <p:cNvSpPr/>
          <p:nvPr/>
        </p:nvSpPr>
        <p:spPr>
          <a:xfrm>
            <a:off x="0" y="1056551"/>
            <a:ext cx="3310650" cy="461665"/>
          </a:xfrm>
          <a:prstGeom prst="rect">
            <a:avLst/>
          </a:prstGeom>
        </p:spPr>
        <p:txBody>
          <a:bodyPr wrap="none">
            <a:spAutoFit/>
          </a:bodyPr>
          <a:lstStyle/>
          <a:p>
            <a:pPr>
              <a:spcBef>
                <a:spcPct val="50000"/>
              </a:spcBef>
            </a:pPr>
            <a:r>
              <a:rPr lang="en-US" sz="2400" b="1" u="sng" dirty="0" err="1">
                <a:latin typeface="+mj-lt"/>
              </a:rPr>
              <a:t>DeMorgan’s</a:t>
            </a:r>
            <a:r>
              <a:rPr lang="en-US" sz="2400" b="1" u="sng" dirty="0">
                <a:latin typeface="+mj-lt"/>
              </a:rPr>
              <a:t> 1</a:t>
            </a:r>
            <a:r>
              <a:rPr lang="en-US" sz="2400" b="1" u="sng" baseline="30000" dirty="0">
                <a:latin typeface="+mj-lt"/>
              </a:rPr>
              <a:t>st</a:t>
            </a:r>
            <a:r>
              <a:rPr lang="en-US" sz="2400" b="1" u="sng" dirty="0">
                <a:latin typeface="+mj-lt"/>
              </a:rPr>
              <a:t> Theorem</a:t>
            </a:r>
          </a:p>
        </p:txBody>
      </p:sp>
      <p:sp>
        <p:nvSpPr>
          <p:cNvPr id="7" name="Text Box 5"/>
          <p:cNvSpPr txBox="1">
            <a:spLocks noChangeArrowheads="1"/>
          </p:cNvSpPr>
          <p:nvPr/>
        </p:nvSpPr>
        <p:spPr bwMode="auto">
          <a:xfrm>
            <a:off x="0" y="1676400"/>
            <a:ext cx="9906000" cy="830997"/>
          </a:xfrm>
          <a:prstGeom prst="rect">
            <a:avLst/>
          </a:prstGeom>
          <a:noFill/>
          <a:ln w="9525">
            <a:noFill/>
            <a:miter lim="800000"/>
            <a:headEnd/>
            <a:tailEnd/>
          </a:ln>
        </p:spPr>
        <p:txBody>
          <a:bodyPr wrap="square">
            <a:spAutoFit/>
          </a:bodyPr>
          <a:lstStyle/>
          <a:p>
            <a:pPr algn="just">
              <a:spcBef>
                <a:spcPct val="50000"/>
              </a:spcBef>
            </a:pPr>
            <a:r>
              <a:rPr lang="en-US" sz="2400" b="1" dirty="0">
                <a:latin typeface="+mj-lt"/>
              </a:rPr>
              <a:t>The complement of a product of variables is equal to the sum of the complemented </a:t>
            </a:r>
            <a:r>
              <a:rPr lang="en-US" sz="2400" b="1" dirty="0" smtClean="0">
                <a:latin typeface="+mj-lt"/>
              </a:rPr>
              <a:t>variables</a:t>
            </a:r>
            <a:endParaRPr lang="en-US" sz="2400" b="1" dirty="0">
              <a:latin typeface="+mj-lt"/>
            </a:endParaRPr>
          </a:p>
        </p:txBody>
      </p:sp>
      <p:sp>
        <p:nvSpPr>
          <p:cNvPr id="13" name="Text Box 12"/>
          <p:cNvSpPr txBox="1">
            <a:spLocks noChangeArrowheads="1"/>
          </p:cNvSpPr>
          <p:nvPr/>
        </p:nvSpPr>
        <p:spPr bwMode="auto">
          <a:xfrm>
            <a:off x="1676400" y="3505200"/>
            <a:ext cx="6553200" cy="457200"/>
          </a:xfrm>
          <a:prstGeom prst="rect">
            <a:avLst/>
          </a:prstGeom>
          <a:noFill/>
          <a:ln w="9525">
            <a:noFill/>
            <a:miter lim="800000"/>
            <a:headEnd/>
            <a:tailEnd/>
          </a:ln>
        </p:spPr>
        <p:txBody>
          <a:bodyPr>
            <a:spAutoFit/>
          </a:bodyPr>
          <a:lstStyle/>
          <a:p>
            <a:pPr>
              <a:spcBef>
                <a:spcPct val="50000"/>
              </a:spcBef>
            </a:pPr>
            <a:r>
              <a:rPr lang="en-US" sz="2400" dirty="0">
                <a:latin typeface="+mj-lt"/>
              </a:rPr>
              <a:t>Applying </a:t>
            </a:r>
            <a:r>
              <a:rPr lang="en-US" sz="2400" dirty="0" err="1">
                <a:latin typeface="+mj-lt"/>
              </a:rPr>
              <a:t>DeMorgan’s</a:t>
            </a:r>
            <a:r>
              <a:rPr lang="en-US" sz="2400" dirty="0">
                <a:latin typeface="+mj-lt"/>
              </a:rPr>
              <a:t> first theorem to gates:</a:t>
            </a:r>
          </a:p>
        </p:txBody>
      </p:sp>
      <p:graphicFrame>
        <p:nvGraphicFramePr>
          <p:cNvPr id="14" name="Object 13"/>
          <p:cNvGraphicFramePr>
            <a:graphicFrameLocks noChangeAspect="1"/>
          </p:cNvGraphicFramePr>
          <p:nvPr>
            <p:extLst/>
          </p:nvPr>
        </p:nvGraphicFramePr>
        <p:xfrm>
          <a:off x="6096000" y="4114800"/>
          <a:ext cx="2362200" cy="2084388"/>
        </p:xfrm>
        <a:graphic>
          <a:graphicData uri="http://schemas.openxmlformats.org/presentationml/2006/ole">
            <mc:AlternateContent xmlns:mc="http://schemas.openxmlformats.org/markup-compatibility/2006">
              <mc:Choice xmlns:v="urn:schemas-microsoft-com:vml" Requires="v">
                <p:oleObj spid="_x0000_s7196" name="CorelDRAW" r:id="rId3" imgW="1340640" imgH="1167840" progId="">
                  <p:embed/>
                </p:oleObj>
              </mc:Choice>
              <mc:Fallback>
                <p:oleObj name="CorelDRAW" r:id="rId3" imgW="1340640" imgH="1167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14800"/>
                        <a:ext cx="2362200"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nvPr>
        </p:nvGraphicFramePr>
        <p:xfrm>
          <a:off x="1524000" y="4114800"/>
          <a:ext cx="4419600" cy="1055688"/>
        </p:xfrm>
        <a:graphic>
          <a:graphicData uri="http://schemas.openxmlformats.org/presentationml/2006/ole">
            <mc:AlternateContent xmlns:mc="http://schemas.openxmlformats.org/markup-compatibility/2006">
              <mc:Choice xmlns:v="urn:schemas-microsoft-com:vml" Requires="v">
                <p:oleObj spid="_x0000_s7197" name="CorelDRAW" r:id="rId5" imgW="2564280" imgH="604080" progId="">
                  <p:embed/>
                </p:oleObj>
              </mc:Choice>
              <mc:Fallback>
                <p:oleObj name="CorelDRAW" r:id="rId5" imgW="2564280" imgH="6040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114800"/>
                        <a:ext cx="44196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7"/>
          <p:cNvGrpSpPr>
            <a:grpSpLocks/>
          </p:cNvGrpSpPr>
          <p:nvPr/>
        </p:nvGrpSpPr>
        <p:grpSpPr bwMode="auto">
          <a:xfrm>
            <a:off x="3699641" y="2814145"/>
            <a:ext cx="1905000" cy="457200"/>
            <a:chOff x="2256" y="2352"/>
            <a:chExt cx="1200" cy="288"/>
          </a:xfrm>
        </p:grpSpPr>
        <p:sp>
          <p:nvSpPr>
            <p:cNvPr id="18" name="Text Box 8"/>
            <p:cNvSpPr txBox="1">
              <a:spLocks noChangeArrowheads="1"/>
            </p:cNvSpPr>
            <p:nvPr/>
          </p:nvSpPr>
          <p:spPr bwMode="auto">
            <a:xfrm>
              <a:off x="2256" y="2352"/>
              <a:ext cx="1200" cy="288"/>
            </a:xfrm>
            <a:prstGeom prst="rect">
              <a:avLst/>
            </a:prstGeom>
            <a:noFill/>
            <a:ln w="9525">
              <a:noFill/>
              <a:miter lim="800000"/>
              <a:headEnd/>
              <a:tailEnd/>
            </a:ln>
          </p:spPr>
          <p:txBody>
            <a:bodyPr>
              <a:spAutoFit/>
            </a:bodyPr>
            <a:lstStyle/>
            <a:p>
              <a:pPr>
                <a:spcBef>
                  <a:spcPct val="50000"/>
                </a:spcBef>
              </a:pPr>
              <a:r>
                <a:rPr lang="en-US" sz="2400" i="1" dirty="0">
                  <a:solidFill>
                    <a:srgbClr val="FF3300"/>
                  </a:solidFill>
                  <a:latin typeface="Times New Roman" pitchFamily="18" charset="0"/>
                </a:rPr>
                <a:t>AB = A + B</a:t>
              </a:r>
            </a:p>
          </p:txBody>
        </p:sp>
        <p:sp>
          <p:nvSpPr>
            <p:cNvPr id="19" name="Line 9"/>
            <p:cNvSpPr>
              <a:spLocks noChangeShapeType="1"/>
            </p:cNvSpPr>
            <p:nvPr/>
          </p:nvSpPr>
          <p:spPr bwMode="auto">
            <a:xfrm>
              <a:off x="2352" y="2400"/>
              <a:ext cx="192" cy="0"/>
            </a:xfrm>
            <a:prstGeom prst="line">
              <a:avLst/>
            </a:prstGeom>
            <a:noFill/>
            <a:ln w="9525">
              <a:solidFill>
                <a:srgbClr val="FF0000"/>
              </a:solidFill>
              <a:round/>
              <a:headEnd/>
              <a:tailEnd/>
            </a:ln>
          </p:spPr>
          <p:txBody>
            <a:bodyPr/>
            <a:lstStyle/>
            <a:p>
              <a:endParaRPr lang="en-US"/>
            </a:p>
          </p:txBody>
        </p:sp>
        <p:sp>
          <p:nvSpPr>
            <p:cNvPr id="20" name="Line 10"/>
            <p:cNvSpPr>
              <a:spLocks noChangeShapeType="1"/>
            </p:cNvSpPr>
            <p:nvPr/>
          </p:nvSpPr>
          <p:spPr bwMode="auto">
            <a:xfrm>
              <a:off x="2784" y="2400"/>
              <a:ext cx="144" cy="0"/>
            </a:xfrm>
            <a:prstGeom prst="line">
              <a:avLst/>
            </a:prstGeom>
            <a:noFill/>
            <a:ln w="9525">
              <a:solidFill>
                <a:srgbClr val="FF0000"/>
              </a:solidFill>
              <a:round/>
              <a:headEnd/>
              <a:tailEnd/>
            </a:ln>
          </p:spPr>
          <p:txBody>
            <a:bodyPr/>
            <a:lstStyle/>
            <a:p>
              <a:endParaRPr lang="en-US"/>
            </a:p>
          </p:txBody>
        </p:sp>
        <p:sp>
          <p:nvSpPr>
            <p:cNvPr id="21" name="Line 11"/>
            <p:cNvSpPr>
              <a:spLocks noChangeShapeType="1"/>
            </p:cNvSpPr>
            <p:nvPr/>
          </p:nvSpPr>
          <p:spPr bwMode="auto">
            <a:xfrm>
              <a:off x="3120" y="2400"/>
              <a:ext cx="144" cy="0"/>
            </a:xfrm>
            <a:prstGeom prst="line">
              <a:avLst/>
            </a:prstGeom>
            <a:noFill/>
            <a:ln w="9525">
              <a:solidFill>
                <a:srgbClr val="FF0000"/>
              </a:solidFill>
              <a:round/>
              <a:headEnd/>
              <a:tailEnd/>
            </a:ln>
          </p:spPr>
          <p:txBody>
            <a:bodyPr/>
            <a:lstStyle/>
            <a:p>
              <a:endParaRPr lang="en-US"/>
            </a:p>
          </p:txBody>
        </p:sp>
      </p:grpSp>
    </p:spTree>
    <p:extLst>
      <p:ext uri="{BB962C8B-B14F-4D97-AF65-F5344CB8AC3E}">
        <p14:creationId xmlns:p14="http://schemas.microsoft.com/office/powerpoint/2010/main" val="401269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85485" y="206402"/>
            <a:ext cx="3851375" cy="584775"/>
          </a:xfrm>
          <a:prstGeom prst="rect">
            <a:avLst/>
          </a:prstGeom>
        </p:spPr>
        <p:txBody>
          <a:bodyPr wrap="none">
            <a:spAutoFit/>
          </a:bodyPr>
          <a:lstStyle/>
          <a:p>
            <a:r>
              <a:rPr lang="en-IN" sz="3200" b="1" dirty="0" err="1"/>
              <a:t>DeMorgan’s</a:t>
            </a:r>
            <a:r>
              <a:rPr lang="en-IN" sz="3200" b="1" dirty="0"/>
              <a:t> Theorem</a:t>
            </a:r>
          </a:p>
        </p:txBody>
      </p:sp>
      <p:sp>
        <p:nvSpPr>
          <p:cNvPr id="26" name="Rectangle 25"/>
          <p:cNvSpPr/>
          <p:nvPr/>
        </p:nvSpPr>
        <p:spPr>
          <a:xfrm>
            <a:off x="0" y="1056551"/>
            <a:ext cx="3310650" cy="461665"/>
          </a:xfrm>
          <a:prstGeom prst="rect">
            <a:avLst/>
          </a:prstGeom>
        </p:spPr>
        <p:txBody>
          <a:bodyPr wrap="none">
            <a:spAutoFit/>
          </a:bodyPr>
          <a:lstStyle/>
          <a:p>
            <a:pPr>
              <a:spcBef>
                <a:spcPct val="50000"/>
              </a:spcBef>
            </a:pPr>
            <a:r>
              <a:rPr lang="en-US" sz="2400" b="1" u="sng" dirty="0" err="1">
                <a:latin typeface="+mj-lt"/>
              </a:rPr>
              <a:t>DeMorgan’s</a:t>
            </a:r>
            <a:r>
              <a:rPr lang="en-US" sz="2400" b="1" u="sng" dirty="0">
                <a:latin typeface="+mj-lt"/>
              </a:rPr>
              <a:t> </a:t>
            </a:r>
            <a:r>
              <a:rPr lang="en-US" sz="2400" b="1" u="sng" dirty="0" smtClean="0">
                <a:latin typeface="+mj-lt"/>
              </a:rPr>
              <a:t>2</a:t>
            </a:r>
            <a:r>
              <a:rPr lang="en-US" sz="2400" b="1" u="sng" baseline="30000" dirty="0" smtClean="0">
                <a:latin typeface="+mj-lt"/>
              </a:rPr>
              <a:t>st</a:t>
            </a:r>
            <a:r>
              <a:rPr lang="en-US" sz="2400" b="1" u="sng" dirty="0" smtClean="0">
                <a:latin typeface="+mj-lt"/>
              </a:rPr>
              <a:t> </a:t>
            </a:r>
            <a:r>
              <a:rPr lang="en-US" sz="2400" b="1" u="sng" dirty="0">
                <a:latin typeface="+mj-lt"/>
              </a:rPr>
              <a:t>Theorem</a:t>
            </a:r>
          </a:p>
        </p:txBody>
      </p:sp>
      <p:sp>
        <p:nvSpPr>
          <p:cNvPr id="27" name="Text Box 6"/>
          <p:cNvSpPr txBox="1">
            <a:spLocks noChangeArrowheads="1"/>
          </p:cNvSpPr>
          <p:nvPr/>
        </p:nvSpPr>
        <p:spPr bwMode="auto">
          <a:xfrm>
            <a:off x="0" y="1676400"/>
            <a:ext cx="9906000" cy="830997"/>
          </a:xfrm>
          <a:prstGeom prst="rect">
            <a:avLst/>
          </a:prstGeom>
          <a:noFill/>
          <a:ln w="9525">
            <a:noFill/>
            <a:miter lim="800000"/>
            <a:headEnd/>
            <a:tailEnd/>
          </a:ln>
        </p:spPr>
        <p:txBody>
          <a:bodyPr wrap="square">
            <a:spAutoFit/>
          </a:bodyPr>
          <a:lstStyle/>
          <a:p>
            <a:pPr algn="just">
              <a:spcBef>
                <a:spcPct val="50000"/>
              </a:spcBef>
            </a:pPr>
            <a:r>
              <a:rPr lang="en-US" sz="2400" b="1" dirty="0">
                <a:latin typeface="+mj-lt"/>
              </a:rPr>
              <a:t>The complement of a sum of variables is equal to the product of the complemented </a:t>
            </a:r>
            <a:r>
              <a:rPr lang="en-US" sz="2400" b="1" dirty="0" smtClean="0">
                <a:latin typeface="+mj-lt"/>
              </a:rPr>
              <a:t>variables</a:t>
            </a:r>
            <a:endParaRPr lang="en-US" sz="2400" b="1" dirty="0">
              <a:latin typeface="+mj-lt"/>
            </a:endParaRPr>
          </a:p>
        </p:txBody>
      </p:sp>
      <p:sp>
        <p:nvSpPr>
          <p:cNvPr id="28" name="Text Box 7"/>
          <p:cNvSpPr txBox="1">
            <a:spLocks noChangeArrowheads="1"/>
          </p:cNvSpPr>
          <p:nvPr/>
        </p:nvSpPr>
        <p:spPr bwMode="auto">
          <a:xfrm>
            <a:off x="3695700" y="2643352"/>
            <a:ext cx="1905000" cy="457200"/>
          </a:xfrm>
          <a:prstGeom prst="rect">
            <a:avLst/>
          </a:prstGeom>
          <a:noFill/>
          <a:ln w="9525">
            <a:noFill/>
            <a:miter lim="800000"/>
            <a:headEnd/>
            <a:tailEnd/>
          </a:ln>
        </p:spPr>
        <p:txBody>
          <a:bodyPr>
            <a:spAutoFit/>
          </a:bodyPr>
          <a:lstStyle/>
          <a:p>
            <a:pPr>
              <a:spcBef>
                <a:spcPct val="50000"/>
              </a:spcBef>
            </a:pPr>
            <a:r>
              <a:rPr lang="en-US" sz="2400" i="1">
                <a:solidFill>
                  <a:srgbClr val="FF3300"/>
                </a:solidFill>
                <a:latin typeface="Times New Roman" pitchFamily="18" charset="0"/>
              </a:rPr>
              <a:t>A + B = A </a:t>
            </a:r>
            <a:r>
              <a:rPr lang="en-US" sz="2400" i="1" baseline="30000">
                <a:solidFill>
                  <a:srgbClr val="FF3300"/>
                </a:solidFill>
                <a:latin typeface="Times New Roman" pitchFamily="18" charset="0"/>
              </a:rPr>
              <a:t>.</a:t>
            </a:r>
            <a:r>
              <a:rPr lang="en-US" sz="2400" i="1">
                <a:solidFill>
                  <a:srgbClr val="FF3300"/>
                </a:solidFill>
                <a:latin typeface="Times New Roman" pitchFamily="18" charset="0"/>
              </a:rPr>
              <a:t> B</a:t>
            </a:r>
          </a:p>
        </p:txBody>
      </p:sp>
      <p:sp>
        <p:nvSpPr>
          <p:cNvPr id="29" name="Line 8"/>
          <p:cNvSpPr>
            <a:spLocks noChangeShapeType="1"/>
          </p:cNvSpPr>
          <p:nvPr/>
        </p:nvSpPr>
        <p:spPr bwMode="auto">
          <a:xfrm>
            <a:off x="3848100" y="2719552"/>
            <a:ext cx="609600" cy="0"/>
          </a:xfrm>
          <a:prstGeom prst="line">
            <a:avLst/>
          </a:prstGeom>
          <a:noFill/>
          <a:ln w="9525">
            <a:solidFill>
              <a:srgbClr val="FF0000"/>
            </a:solidFill>
            <a:round/>
            <a:headEnd/>
            <a:tailEnd/>
          </a:ln>
        </p:spPr>
        <p:txBody>
          <a:bodyPr/>
          <a:lstStyle/>
          <a:p>
            <a:endParaRPr lang="en-US"/>
          </a:p>
        </p:txBody>
      </p:sp>
      <p:sp>
        <p:nvSpPr>
          <p:cNvPr id="30" name="Line 9"/>
          <p:cNvSpPr>
            <a:spLocks noChangeShapeType="1"/>
          </p:cNvSpPr>
          <p:nvPr/>
        </p:nvSpPr>
        <p:spPr bwMode="auto">
          <a:xfrm>
            <a:off x="4838700" y="2719552"/>
            <a:ext cx="228600" cy="0"/>
          </a:xfrm>
          <a:prstGeom prst="line">
            <a:avLst/>
          </a:prstGeom>
          <a:noFill/>
          <a:ln w="9525">
            <a:solidFill>
              <a:srgbClr val="FF0000"/>
            </a:solidFill>
            <a:round/>
            <a:headEnd/>
            <a:tailEnd/>
          </a:ln>
        </p:spPr>
        <p:txBody>
          <a:bodyPr/>
          <a:lstStyle/>
          <a:p>
            <a:endParaRPr lang="en-US"/>
          </a:p>
        </p:txBody>
      </p:sp>
      <p:sp>
        <p:nvSpPr>
          <p:cNvPr id="31" name="Line 10"/>
          <p:cNvSpPr>
            <a:spLocks noChangeShapeType="1"/>
          </p:cNvSpPr>
          <p:nvPr/>
        </p:nvSpPr>
        <p:spPr bwMode="auto">
          <a:xfrm>
            <a:off x="5219700" y="2719552"/>
            <a:ext cx="228600" cy="0"/>
          </a:xfrm>
          <a:prstGeom prst="line">
            <a:avLst/>
          </a:prstGeom>
          <a:noFill/>
          <a:ln w="9525">
            <a:solidFill>
              <a:srgbClr val="FF0000"/>
            </a:solidFill>
            <a:round/>
            <a:headEnd/>
            <a:tailEnd/>
          </a:ln>
        </p:spPr>
        <p:txBody>
          <a:bodyPr/>
          <a:lstStyle/>
          <a:p>
            <a:endParaRPr lang="en-US"/>
          </a:p>
        </p:txBody>
      </p:sp>
      <p:sp>
        <p:nvSpPr>
          <p:cNvPr id="32" name="Text Box 11"/>
          <p:cNvSpPr txBox="1">
            <a:spLocks noChangeArrowheads="1"/>
          </p:cNvSpPr>
          <p:nvPr/>
        </p:nvSpPr>
        <p:spPr bwMode="auto">
          <a:xfrm>
            <a:off x="1790700" y="3402724"/>
            <a:ext cx="6324600" cy="457200"/>
          </a:xfrm>
          <a:prstGeom prst="rect">
            <a:avLst/>
          </a:prstGeom>
          <a:noFill/>
          <a:ln w="9525">
            <a:noFill/>
            <a:miter lim="800000"/>
            <a:headEnd/>
            <a:tailEnd/>
          </a:ln>
        </p:spPr>
        <p:txBody>
          <a:bodyPr>
            <a:spAutoFit/>
          </a:bodyPr>
          <a:lstStyle/>
          <a:p>
            <a:pPr>
              <a:spcBef>
                <a:spcPct val="50000"/>
              </a:spcBef>
            </a:pPr>
            <a:r>
              <a:rPr lang="en-US" sz="2400" dirty="0">
                <a:latin typeface="+mj-lt"/>
              </a:rPr>
              <a:t>Applying </a:t>
            </a:r>
            <a:r>
              <a:rPr lang="en-US" sz="2400" dirty="0" err="1">
                <a:latin typeface="+mj-lt"/>
              </a:rPr>
              <a:t>DeMorgan’s</a:t>
            </a:r>
            <a:r>
              <a:rPr lang="en-US" sz="2400" dirty="0">
                <a:latin typeface="+mj-lt"/>
              </a:rPr>
              <a:t> second theorem to gates:</a:t>
            </a:r>
          </a:p>
        </p:txBody>
      </p:sp>
      <p:graphicFrame>
        <p:nvGraphicFramePr>
          <p:cNvPr id="33" name="Object 12"/>
          <p:cNvGraphicFramePr>
            <a:graphicFrameLocks noChangeAspect="1"/>
          </p:cNvGraphicFramePr>
          <p:nvPr/>
        </p:nvGraphicFramePr>
        <p:xfrm>
          <a:off x="6019800" y="4114800"/>
          <a:ext cx="2438400" cy="2116138"/>
        </p:xfrm>
        <a:graphic>
          <a:graphicData uri="http://schemas.openxmlformats.org/presentationml/2006/ole">
            <mc:AlternateContent xmlns:mc="http://schemas.openxmlformats.org/markup-compatibility/2006">
              <mc:Choice xmlns:v="urn:schemas-microsoft-com:vml" Requires="v">
                <p:oleObj spid="_x0000_s8220" name="CorelDRAW" r:id="rId3" imgW="1352520" imgH="1158840" progId="">
                  <p:embed/>
                </p:oleObj>
              </mc:Choice>
              <mc:Fallback>
                <p:oleObj name="CorelDRAW" r:id="rId3" imgW="1352520" imgH="1158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114800"/>
                        <a:ext cx="2438400"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13"/>
          <p:cNvGraphicFramePr>
            <a:graphicFrameLocks noChangeAspect="1"/>
          </p:cNvGraphicFramePr>
          <p:nvPr/>
        </p:nvGraphicFramePr>
        <p:xfrm>
          <a:off x="1219200" y="4114800"/>
          <a:ext cx="4648200" cy="1109663"/>
        </p:xfrm>
        <a:graphic>
          <a:graphicData uri="http://schemas.openxmlformats.org/presentationml/2006/ole">
            <mc:AlternateContent xmlns:mc="http://schemas.openxmlformats.org/markup-compatibility/2006">
              <mc:Choice xmlns:v="urn:schemas-microsoft-com:vml" Requires="v">
                <p:oleObj spid="_x0000_s8221" name="CorelDRAW" r:id="rId5" imgW="2564280" imgH="604440" progId="">
                  <p:embed/>
                </p:oleObj>
              </mc:Choice>
              <mc:Fallback>
                <p:oleObj name="CorelDRAW" r:id="rId5" imgW="2564280" imgH="6044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114800"/>
                        <a:ext cx="4648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20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6"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1+#ppt_w/2"/>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85485" y="206402"/>
            <a:ext cx="3851375" cy="584775"/>
          </a:xfrm>
          <a:prstGeom prst="rect">
            <a:avLst/>
          </a:prstGeom>
        </p:spPr>
        <p:txBody>
          <a:bodyPr wrap="none">
            <a:spAutoFit/>
          </a:bodyPr>
          <a:lstStyle/>
          <a:p>
            <a:r>
              <a:rPr lang="en-IN" sz="3200" b="1" dirty="0" err="1"/>
              <a:t>DeMorgan’s</a:t>
            </a:r>
            <a:r>
              <a:rPr lang="en-IN" sz="3200" b="1" dirty="0"/>
              <a:t> Theorem</a:t>
            </a:r>
          </a:p>
        </p:txBody>
      </p:sp>
      <p:sp>
        <p:nvSpPr>
          <p:cNvPr id="33" name="Text Box 4"/>
          <p:cNvSpPr txBox="1">
            <a:spLocks noChangeArrowheads="1"/>
          </p:cNvSpPr>
          <p:nvPr/>
        </p:nvSpPr>
        <p:spPr bwMode="auto">
          <a:xfrm>
            <a:off x="2057400" y="1039018"/>
            <a:ext cx="7848600" cy="1255728"/>
          </a:xfrm>
          <a:prstGeom prst="rect">
            <a:avLst/>
          </a:prstGeom>
          <a:noFill/>
          <a:ln w="9525">
            <a:noFill/>
            <a:miter lim="800000"/>
            <a:headEnd/>
            <a:tailEnd/>
          </a:ln>
        </p:spPr>
        <p:txBody>
          <a:bodyPr wrap="square">
            <a:spAutoFit/>
          </a:bodyPr>
          <a:lstStyle/>
          <a:p>
            <a:pPr>
              <a:spcBef>
                <a:spcPct val="15000"/>
              </a:spcBef>
            </a:pPr>
            <a:r>
              <a:rPr lang="en-US" sz="2400" dirty="0">
                <a:latin typeface="Times New Roman" pitchFamily="18" charset="0"/>
              </a:rPr>
              <a:t>Apply </a:t>
            </a:r>
            <a:r>
              <a:rPr lang="en-US" sz="2400" dirty="0" err="1">
                <a:latin typeface="Times New Roman" pitchFamily="18" charset="0"/>
              </a:rPr>
              <a:t>DeMorgan’s</a:t>
            </a:r>
            <a:r>
              <a:rPr lang="en-US" sz="2400" dirty="0">
                <a:latin typeface="Times New Roman" pitchFamily="18" charset="0"/>
              </a:rPr>
              <a:t> theorem to remove the </a:t>
            </a:r>
            <a:r>
              <a:rPr lang="en-US" sz="2400" dirty="0" err="1">
                <a:latin typeface="Times New Roman" pitchFamily="18" charset="0"/>
              </a:rPr>
              <a:t>overbar</a:t>
            </a:r>
            <a:r>
              <a:rPr lang="en-US" sz="2400" dirty="0">
                <a:latin typeface="Times New Roman" pitchFamily="18" charset="0"/>
              </a:rPr>
              <a:t> covering both terms from the expression </a:t>
            </a:r>
            <a:endParaRPr lang="en-US" sz="2400" dirty="0" smtClean="0">
              <a:latin typeface="Times New Roman" pitchFamily="18" charset="0"/>
            </a:endParaRPr>
          </a:p>
          <a:p>
            <a:pPr>
              <a:spcBef>
                <a:spcPct val="15000"/>
              </a:spcBef>
            </a:pPr>
            <a:r>
              <a:rPr lang="en-US" sz="2400" dirty="0">
                <a:latin typeface="Times New Roman" pitchFamily="18" charset="0"/>
              </a:rPr>
              <a:t> </a:t>
            </a:r>
            <a:r>
              <a:rPr lang="en-US" sz="2400" dirty="0" smtClean="0">
                <a:latin typeface="Times New Roman" pitchFamily="18" charset="0"/>
              </a:rPr>
              <a:t>                 </a:t>
            </a:r>
            <a:r>
              <a:rPr lang="en-US" sz="2400" i="1" dirty="0" smtClean="0">
                <a:latin typeface="Times New Roman" pitchFamily="18" charset="0"/>
              </a:rPr>
              <a:t>X</a:t>
            </a:r>
            <a:r>
              <a:rPr lang="en-US" sz="2400" dirty="0" smtClean="0">
                <a:latin typeface="Times New Roman" pitchFamily="18" charset="0"/>
              </a:rPr>
              <a:t> = </a:t>
            </a:r>
            <a:r>
              <a:rPr lang="en-US" sz="2400" i="1" dirty="0" smtClean="0">
                <a:latin typeface="Times New Roman" pitchFamily="18" charset="0"/>
              </a:rPr>
              <a:t>C</a:t>
            </a:r>
            <a:r>
              <a:rPr lang="en-US" sz="2400" dirty="0" smtClean="0">
                <a:latin typeface="Times New Roman" pitchFamily="18" charset="0"/>
              </a:rPr>
              <a:t> + </a:t>
            </a:r>
            <a:r>
              <a:rPr lang="en-US" sz="2400" i="1" dirty="0" smtClean="0">
                <a:latin typeface="Times New Roman" pitchFamily="18" charset="0"/>
              </a:rPr>
              <a:t>D</a:t>
            </a:r>
            <a:r>
              <a:rPr lang="en-US" sz="2400" dirty="0" smtClean="0">
                <a:latin typeface="Times New Roman" pitchFamily="18" charset="0"/>
              </a:rPr>
              <a:t>.</a:t>
            </a:r>
            <a:endParaRPr lang="en-US" sz="2400" dirty="0">
              <a:latin typeface="Times New Roman" pitchFamily="18" charset="0"/>
            </a:endParaRPr>
          </a:p>
        </p:txBody>
      </p:sp>
      <p:sp>
        <p:nvSpPr>
          <p:cNvPr id="34" name="WordArt 6"/>
          <p:cNvSpPr>
            <a:spLocks noChangeArrowheads="1" noChangeShapeType="1" noTextEdit="1"/>
          </p:cNvSpPr>
          <p:nvPr/>
        </p:nvSpPr>
        <p:spPr bwMode="auto">
          <a:xfrm>
            <a:off x="135321" y="1176645"/>
            <a:ext cx="1219200" cy="449263"/>
          </a:xfrm>
          <a:prstGeom prst="rect">
            <a:avLst/>
          </a:prstGeom>
        </p:spPr>
        <p:txBody>
          <a:bodyPr wrap="none" fromWordArt="1">
            <a:prstTxWarp prst="textPlain">
              <a:avLst>
                <a:gd name="adj" fmla="val 50000"/>
              </a:avLst>
            </a:prstTxWarp>
          </a:bodyPr>
          <a:lstStyle/>
          <a:p>
            <a:pPr algn="ctr"/>
            <a:r>
              <a:rPr lang="en-US" sz="2800" kern="10" dirty="0">
                <a:ln w="9525">
                  <a:noFill/>
                  <a:round/>
                  <a:headEnd/>
                  <a:tailEnd/>
                </a:ln>
                <a:solidFill>
                  <a:srgbClr val="FF0000"/>
                </a:solidFill>
                <a:effectLst>
                  <a:outerShdw dist="35921" dir="2700000" algn="ctr" rotWithShape="0">
                    <a:srgbClr val="C0C0C0">
                      <a:alpha val="79999"/>
                    </a:srgbClr>
                  </a:outerShdw>
                </a:effectLst>
                <a:latin typeface="Impact"/>
              </a:rPr>
              <a:t>Example</a:t>
            </a:r>
          </a:p>
        </p:txBody>
      </p:sp>
      <p:sp>
        <p:nvSpPr>
          <p:cNvPr id="35" name="WordArt 7"/>
          <p:cNvSpPr>
            <a:spLocks noChangeArrowheads="1" noChangeShapeType="1" noTextEdit="1"/>
          </p:cNvSpPr>
          <p:nvPr/>
        </p:nvSpPr>
        <p:spPr bwMode="auto">
          <a:xfrm>
            <a:off x="135321" y="2799227"/>
            <a:ext cx="1447800" cy="449263"/>
          </a:xfrm>
          <a:prstGeom prst="rect">
            <a:avLst/>
          </a:prstGeom>
        </p:spPr>
        <p:txBody>
          <a:bodyPr wrap="none" fromWordArt="1">
            <a:prstTxWarp prst="textPlain">
              <a:avLst>
                <a:gd name="adj" fmla="val 50000"/>
              </a:avLst>
            </a:prstTxWarp>
          </a:bodyPr>
          <a:lstStyle/>
          <a:p>
            <a:pPr algn="ctr"/>
            <a:r>
              <a:rPr lang="en-US" sz="2800" kern="10" dirty="0">
                <a:ln w="9525">
                  <a:noFill/>
                  <a:round/>
                  <a:headEnd/>
                  <a:tailEnd/>
                </a:ln>
                <a:solidFill>
                  <a:srgbClr val="FF0000"/>
                </a:solidFill>
                <a:effectLst>
                  <a:outerShdw dist="35921" dir="2700000" algn="ctr" rotWithShape="0">
                    <a:srgbClr val="C0C0C0">
                      <a:alpha val="79999"/>
                    </a:srgbClr>
                  </a:outerShdw>
                </a:effectLst>
                <a:latin typeface="Impact"/>
              </a:rPr>
              <a:t>Solution</a:t>
            </a:r>
          </a:p>
        </p:txBody>
      </p:sp>
      <p:sp>
        <p:nvSpPr>
          <p:cNvPr id="36" name="Line 8"/>
          <p:cNvSpPr>
            <a:spLocks noChangeShapeType="1"/>
          </p:cNvSpPr>
          <p:nvPr/>
        </p:nvSpPr>
        <p:spPr bwMode="auto">
          <a:xfrm>
            <a:off x="4008438" y="1848643"/>
            <a:ext cx="762000" cy="0"/>
          </a:xfrm>
          <a:prstGeom prst="line">
            <a:avLst/>
          </a:prstGeom>
          <a:noFill/>
          <a:ln w="9525">
            <a:solidFill>
              <a:schemeClr val="tx1"/>
            </a:solidFill>
            <a:round/>
            <a:headEnd/>
            <a:tailEnd/>
          </a:ln>
        </p:spPr>
        <p:txBody>
          <a:bodyPr/>
          <a:lstStyle/>
          <a:p>
            <a:endParaRPr lang="en-US"/>
          </a:p>
        </p:txBody>
      </p:sp>
      <p:sp>
        <p:nvSpPr>
          <p:cNvPr id="37" name="Line 9"/>
          <p:cNvSpPr>
            <a:spLocks noChangeShapeType="1"/>
          </p:cNvSpPr>
          <p:nvPr/>
        </p:nvSpPr>
        <p:spPr bwMode="auto">
          <a:xfrm>
            <a:off x="4030663" y="1907381"/>
            <a:ext cx="228600" cy="0"/>
          </a:xfrm>
          <a:prstGeom prst="line">
            <a:avLst/>
          </a:prstGeom>
          <a:noFill/>
          <a:ln w="9525">
            <a:solidFill>
              <a:schemeClr val="tx1"/>
            </a:solidFill>
            <a:round/>
            <a:headEnd/>
            <a:tailEnd/>
          </a:ln>
        </p:spPr>
        <p:txBody>
          <a:bodyPr/>
          <a:lstStyle/>
          <a:p>
            <a:endParaRPr lang="en-US"/>
          </a:p>
        </p:txBody>
      </p:sp>
      <p:grpSp>
        <p:nvGrpSpPr>
          <p:cNvPr id="38" name="Group 10"/>
          <p:cNvGrpSpPr>
            <a:grpSpLocks/>
          </p:cNvGrpSpPr>
          <p:nvPr/>
        </p:nvGrpSpPr>
        <p:grpSpPr bwMode="auto">
          <a:xfrm>
            <a:off x="1981200" y="2639219"/>
            <a:ext cx="7924800" cy="1625601"/>
            <a:chOff x="1344" y="2304"/>
            <a:chExt cx="4992" cy="1024"/>
          </a:xfrm>
        </p:grpSpPr>
        <p:sp>
          <p:nvSpPr>
            <p:cNvPr id="39" name="Text Box 11"/>
            <p:cNvSpPr txBox="1">
              <a:spLocks noChangeArrowheads="1"/>
            </p:cNvSpPr>
            <p:nvPr/>
          </p:nvSpPr>
          <p:spPr bwMode="auto">
            <a:xfrm>
              <a:off x="1344" y="2304"/>
              <a:ext cx="4992" cy="1024"/>
            </a:xfrm>
            <a:prstGeom prst="rect">
              <a:avLst/>
            </a:prstGeom>
            <a:noFill/>
            <a:ln w="9525">
              <a:noFill/>
              <a:miter lim="800000"/>
              <a:headEnd/>
              <a:tailEnd/>
            </a:ln>
          </p:spPr>
          <p:txBody>
            <a:bodyPr wrap="square">
              <a:spAutoFit/>
            </a:bodyPr>
            <a:lstStyle/>
            <a:p>
              <a:pPr>
                <a:spcBef>
                  <a:spcPct val="15000"/>
                </a:spcBef>
              </a:pPr>
              <a:r>
                <a:rPr lang="en-US" sz="2400" dirty="0">
                  <a:latin typeface="Times New Roman" pitchFamily="18" charset="0"/>
                </a:rPr>
                <a:t>To apply </a:t>
              </a:r>
              <a:r>
                <a:rPr lang="en-US" sz="2400" dirty="0" err="1">
                  <a:latin typeface="Times New Roman" pitchFamily="18" charset="0"/>
                </a:rPr>
                <a:t>DeMorgan’s</a:t>
              </a:r>
              <a:r>
                <a:rPr lang="en-US" sz="2400" dirty="0">
                  <a:latin typeface="Times New Roman" pitchFamily="18" charset="0"/>
                </a:rPr>
                <a:t> theorem to the expression, you can break the </a:t>
              </a:r>
              <a:r>
                <a:rPr lang="en-US" sz="2400" dirty="0" err="1">
                  <a:latin typeface="Times New Roman" pitchFamily="18" charset="0"/>
                </a:rPr>
                <a:t>overbar</a:t>
              </a:r>
              <a:r>
                <a:rPr lang="en-US" sz="2400" dirty="0">
                  <a:latin typeface="Times New Roman" pitchFamily="18" charset="0"/>
                </a:rPr>
                <a:t> covering both terms and change the sign between the terms. This results </a:t>
              </a:r>
              <a:r>
                <a:rPr lang="en-US" sz="2400" dirty="0" smtClean="0">
                  <a:latin typeface="Times New Roman" pitchFamily="18" charset="0"/>
                </a:rPr>
                <a:t>in</a:t>
              </a:r>
            </a:p>
            <a:p>
              <a:pPr>
                <a:spcBef>
                  <a:spcPct val="15000"/>
                </a:spcBef>
              </a:pPr>
              <a:r>
                <a:rPr lang="en-US" sz="2400" i="1" dirty="0" smtClean="0">
                  <a:latin typeface="Times New Roman" pitchFamily="18" charset="0"/>
                </a:rPr>
                <a:t>X</a:t>
              </a:r>
              <a:r>
                <a:rPr lang="en-US" sz="2400" dirty="0" smtClean="0">
                  <a:latin typeface="Times New Roman" pitchFamily="18" charset="0"/>
                </a:rPr>
                <a:t> </a:t>
              </a:r>
              <a:r>
                <a:rPr lang="en-US" sz="2400" dirty="0">
                  <a:latin typeface="Times New Roman" pitchFamily="18" charset="0"/>
                </a:rPr>
                <a:t>= </a:t>
              </a:r>
              <a:r>
                <a:rPr lang="en-US" sz="2400" i="1" dirty="0">
                  <a:latin typeface="Times New Roman" pitchFamily="18" charset="0"/>
                </a:rPr>
                <a:t>C</a:t>
              </a:r>
              <a:r>
                <a:rPr lang="en-US" sz="2400" dirty="0">
                  <a:latin typeface="Times New Roman" pitchFamily="18" charset="0"/>
                </a:rPr>
                <a:t> </a:t>
              </a:r>
              <a:r>
                <a:rPr lang="en-US" sz="2400" baseline="30000" dirty="0">
                  <a:latin typeface="Times New Roman" pitchFamily="18" charset="0"/>
                </a:rPr>
                <a:t>.</a:t>
              </a:r>
              <a:r>
                <a:rPr lang="en-US" sz="2400" dirty="0">
                  <a:latin typeface="Times New Roman" pitchFamily="18" charset="0"/>
                </a:rPr>
                <a:t> </a:t>
              </a:r>
              <a:r>
                <a:rPr lang="en-US" sz="2400" i="1" dirty="0">
                  <a:latin typeface="Times New Roman" pitchFamily="18" charset="0"/>
                </a:rPr>
                <a:t>D</a:t>
              </a:r>
              <a:r>
                <a:rPr lang="en-US" sz="2400" dirty="0">
                  <a:latin typeface="Times New Roman" pitchFamily="18" charset="0"/>
                </a:rPr>
                <a:t>. Deleting the double bar gives</a:t>
              </a:r>
              <a:r>
                <a:rPr lang="en-US" sz="2400" dirty="0">
                  <a:solidFill>
                    <a:srgbClr val="FF3300"/>
                  </a:solidFill>
                  <a:latin typeface="Times New Roman" pitchFamily="18" charset="0"/>
                </a:rPr>
                <a:t> </a:t>
              </a:r>
              <a:r>
                <a:rPr lang="en-US" sz="2400" i="1" dirty="0">
                  <a:solidFill>
                    <a:srgbClr val="FF3300"/>
                  </a:solidFill>
                  <a:latin typeface="Times New Roman" pitchFamily="18" charset="0"/>
                </a:rPr>
                <a:t>X</a:t>
              </a:r>
              <a:r>
                <a:rPr lang="en-US" sz="2400" dirty="0">
                  <a:solidFill>
                    <a:srgbClr val="FF3300"/>
                  </a:solidFill>
                  <a:latin typeface="Times New Roman" pitchFamily="18" charset="0"/>
                </a:rPr>
                <a:t> = </a:t>
              </a:r>
              <a:r>
                <a:rPr lang="en-US" sz="2400" i="1" dirty="0">
                  <a:solidFill>
                    <a:srgbClr val="FF3300"/>
                  </a:solidFill>
                  <a:latin typeface="Times New Roman" pitchFamily="18" charset="0"/>
                </a:rPr>
                <a:t>C</a:t>
              </a:r>
              <a:r>
                <a:rPr lang="en-US" sz="2400" dirty="0">
                  <a:solidFill>
                    <a:srgbClr val="FF3300"/>
                  </a:solidFill>
                  <a:latin typeface="Times New Roman" pitchFamily="18" charset="0"/>
                </a:rPr>
                <a:t> </a:t>
              </a:r>
              <a:r>
                <a:rPr lang="en-US" sz="2400" baseline="30000" dirty="0">
                  <a:solidFill>
                    <a:srgbClr val="FF3300"/>
                  </a:solidFill>
                  <a:latin typeface="Times New Roman" pitchFamily="18" charset="0"/>
                </a:rPr>
                <a:t>.</a:t>
              </a:r>
              <a:r>
                <a:rPr lang="en-US" sz="2400" dirty="0">
                  <a:solidFill>
                    <a:srgbClr val="FF3300"/>
                  </a:solidFill>
                  <a:latin typeface="Times New Roman" pitchFamily="18" charset="0"/>
                </a:rPr>
                <a:t> </a:t>
              </a:r>
              <a:r>
                <a:rPr lang="en-US" sz="2400" i="1" dirty="0">
                  <a:solidFill>
                    <a:srgbClr val="FF3300"/>
                  </a:solidFill>
                  <a:latin typeface="Times New Roman" pitchFamily="18" charset="0"/>
                </a:rPr>
                <a:t>D</a:t>
              </a:r>
              <a:r>
                <a:rPr lang="en-US" sz="2400" dirty="0">
                  <a:solidFill>
                    <a:srgbClr val="FF3300"/>
                  </a:solidFill>
                  <a:latin typeface="Times New Roman" pitchFamily="18" charset="0"/>
                </a:rPr>
                <a:t>.</a:t>
              </a:r>
              <a:r>
                <a:rPr lang="en-US" sz="2400" dirty="0">
                  <a:latin typeface="Times New Roman" pitchFamily="18" charset="0"/>
                </a:rPr>
                <a:t> </a:t>
              </a:r>
            </a:p>
          </p:txBody>
        </p:sp>
        <p:sp>
          <p:nvSpPr>
            <p:cNvPr id="40" name="Line 12"/>
            <p:cNvSpPr>
              <a:spLocks noChangeShapeType="1"/>
            </p:cNvSpPr>
            <p:nvPr/>
          </p:nvSpPr>
          <p:spPr bwMode="auto">
            <a:xfrm>
              <a:off x="2016" y="3072"/>
              <a:ext cx="144" cy="0"/>
            </a:xfrm>
            <a:prstGeom prst="line">
              <a:avLst/>
            </a:prstGeom>
            <a:noFill/>
            <a:ln w="12700">
              <a:solidFill>
                <a:schemeClr val="tx1"/>
              </a:solidFill>
              <a:round/>
              <a:headEnd/>
              <a:tailEnd/>
            </a:ln>
          </p:spPr>
          <p:txBody>
            <a:bodyPr/>
            <a:lstStyle/>
            <a:p>
              <a:endParaRPr lang="en-US"/>
            </a:p>
          </p:txBody>
        </p:sp>
        <p:sp>
          <p:nvSpPr>
            <p:cNvPr id="41" name="Text Box 13"/>
            <p:cNvSpPr txBox="1">
              <a:spLocks noChangeArrowheads="1"/>
            </p:cNvSpPr>
            <p:nvPr/>
          </p:nvSpPr>
          <p:spPr bwMode="auto">
            <a:xfrm>
              <a:off x="1721" y="2893"/>
              <a:ext cx="432" cy="327"/>
            </a:xfrm>
            <a:prstGeom prst="rect">
              <a:avLst/>
            </a:prstGeom>
            <a:noFill/>
            <a:ln w="9525">
              <a:noFill/>
              <a:miter lim="800000"/>
              <a:headEnd/>
              <a:tailEnd/>
            </a:ln>
          </p:spPr>
          <p:txBody>
            <a:bodyPr>
              <a:spAutoFit/>
            </a:bodyPr>
            <a:lstStyle/>
            <a:p>
              <a:pPr eaLnBrk="0" hangingPunct="0">
                <a:spcBef>
                  <a:spcPct val="50000"/>
                </a:spcBef>
              </a:pPr>
              <a:r>
                <a:rPr lang="en-US" sz="2800">
                  <a:latin typeface="Times New Roman" pitchFamily="18" charset="0"/>
                </a:rPr>
                <a:t>=</a:t>
              </a:r>
            </a:p>
          </p:txBody>
        </p:sp>
        <p:sp>
          <p:nvSpPr>
            <p:cNvPr id="42" name="Line 14"/>
            <p:cNvSpPr>
              <a:spLocks noChangeShapeType="1"/>
            </p:cNvSpPr>
            <p:nvPr/>
          </p:nvSpPr>
          <p:spPr bwMode="auto">
            <a:xfrm>
              <a:off x="5088" y="3072"/>
              <a:ext cx="144" cy="0"/>
            </a:xfrm>
            <a:prstGeom prst="line">
              <a:avLst/>
            </a:prstGeom>
            <a:noFill/>
            <a:ln w="12700">
              <a:solidFill>
                <a:srgbClr val="FF0000"/>
              </a:solidFill>
              <a:round/>
              <a:headEnd/>
              <a:tailEnd/>
            </a:ln>
          </p:spPr>
          <p:txBody>
            <a:bodyPr/>
            <a:lstStyle/>
            <a:p>
              <a:endParaRPr lang="en-US"/>
            </a:p>
          </p:txBody>
        </p:sp>
      </p:grpSp>
    </p:spTree>
    <p:extLst>
      <p:ext uri="{BB962C8B-B14F-4D97-AF65-F5344CB8AC3E}">
        <p14:creationId xmlns:p14="http://schemas.microsoft.com/office/powerpoint/2010/main" val="165174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2" presetClass="entr" presetSubtype="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fill="hold"/>
                                        <p:tgtEl>
                                          <p:spTgt spid="38"/>
                                        </p:tgtEl>
                                        <p:attrNameLst>
                                          <p:attrName>ppt_x</p:attrName>
                                        </p:attrNameLst>
                                      </p:cBhvr>
                                      <p:tavLst>
                                        <p:tav tm="0">
                                          <p:val>
                                            <p:strVal val="1+#ppt_w/2"/>
                                          </p:val>
                                        </p:tav>
                                        <p:tav tm="100000">
                                          <p:val>
                                            <p:strVal val="#ppt_x"/>
                                          </p:val>
                                        </p:tav>
                                      </p:tavLst>
                                    </p:anim>
                                    <p:anim calcmode="lin" valueType="num">
                                      <p:cBhvr additive="base">
                                        <p:cTn id="11"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810000" y="152400"/>
            <a:ext cx="2148922" cy="584775"/>
          </a:xfrm>
          <a:prstGeom prst="rect">
            <a:avLst/>
          </a:prstGeom>
        </p:spPr>
        <p:txBody>
          <a:bodyPr wrap="none">
            <a:spAutoFit/>
          </a:bodyPr>
          <a:lstStyle/>
          <a:p>
            <a:r>
              <a:rPr lang="en-IN" sz="3200" b="1" dirty="0" smtClean="0"/>
              <a:t>Truth table </a:t>
            </a:r>
            <a:endParaRPr lang="en-IN" sz="3200" b="1" dirty="0"/>
          </a:p>
        </p:txBody>
      </p:sp>
      <p:sp>
        <p:nvSpPr>
          <p:cNvPr id="33" name="Text Box 4"/>
          <p:cNvSpPr txBox="1">
            <a:spLocks noChangeArrowheads="1"/>
          </p:cNvSpPr>
          <p:nvPr/>
        </p:nvSpPr>
        <p:spPr bwMode="auto">
          <a:xfrm>
            <a:off x="106362" y="990600"/>
            <a:ext cx="9799637" cy="2419124"/>
          </a:xfrm>
          <a:prstGeom prst="rect">
            <a:avLst/>
          </a:prstGeom>
          <a:noFill/>
          <a:ln w="9525">
            <a:noFill/>
            <a:miter lim="800000"/>
            <a:headEnd/>
            <a:tailEnd/>
          </a:ln>
        </p:spPr>
        <p:txBody>
          <a:bodyPr wrap="square">
            <a:spAutoFit/>
          </a:bodyPr>
          <a:lstStyle/>
          <a:p>
            <a:pPr marL="342900" indent="-342900">
              <a:spcBef>
                <a:spcPct val="15000"/>
              </a:spcBef>
              <a:buFont typeface="Arial" panose="020B0604020202020204" pitchFamily="34" charset="0"/>
              <a:buChar char="•"/>
            </a:pPr>
            <a:r>
              <a:rPr lang="en-US" sz="2400" dirty="0"/>
              <a:t>A truth table is </a:t>
            </a:r>
            <a:r>
              <a:rPr lang="en-US" sz="2400" dirty="0"/>
              <a:t>a mathematical table that lists all the possible values a logical function can </a:t>
            </a:r>
            <a:r>
              <a:rPr lang="en-US" sz="2400" dirty="0" smtClean="0"/>
              <a:t>attain</a:t>
            </a:r>
          </a:p>
          <a:p>
            <a:pPr marL="342900" indent="-342900">
              <a:spcBef>
                <a:spcPct val="15000"/>
              </a:spcBef>
              <a:buFont typeface="Arial" panose="020B0604020202020204" pitchFamily="34" charset="0"/>
              <a:buChar char="•"/>
            </a:pPr>
            <a:r>
              <a:rPr lang="en-US" sz="2400" dirty="0"/>
              <a:t>A truth value is typically either true or false, or 1 or </a:t>
            </a:r>
            <a:r>
              <a:rPr lang="en-US" sz="2400" dirty="0" smtClean="0"/>
              <a:t>0</a:t>
            </a:r>
          </a:p>
          <a:p>
            <a:pPr marL="342900" indent="-342900" algn="just">
              <a:spcBef>
                <a:spcPct val="15000"/>
              </a:spcBef>
              <a:buFont typeface="Arial" panose="020B0604020202020204" pitchFamily="34" charset="0"/>
              <a:buChar char="•"/>
            </a:pPr>
            <a:r>
              <a:rPr lang="en-US" sz="2400" dirty="0"/>
              <a:t>Truth tables are used in </a:t>
            </a:r>
            <a:r>
              <a:rPr lang="en-US" sz="2400" u="sng" dirty="0">
                <a:hlinkClick r:id="rId2"/>
              </a:rPr>
              <a:t>Boolean</a:t>
            </a:r>
            <a:r>
              <a:rPr lang="en-US" sz="2400" dirty="0"/>
              <a:t> algebra and in other areas of </a:t>
            </a:r>
            <a:r>
              <a:rPr lang="en-US" sz="2400" dirty="0" smtClean="0"/>
              <a:t> mathematics </a:t>
            </a:r>
            <a:r>
              <a:rPr lang="en-US" sz="2400" dirty="0"/>
              <a:t>and science that rely on Boolean logic to show the possible outcomes of an expression or operation in terms of its truth or falseness</a:t>
            </a:r>
            <a:endParaRPr lang="en-US" sz="2400" dirty="0">
              <a:latin typeface="Times New Roman" pitchFamily="18" charset="0"/>
            </a:endParaRPr>
          </a:p>
        </p:txBody>
      </p:sp>
    </p:spTree>
    <p:extLst>
      <p:ext uri="{BB962C8B-B14F-4D97-AF65-F5344CB8AC3E}">
        <p14:creationId xmlns:p14="http://schemas.microsoft.com/office/powerpoint/2010/main" val="28173793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810000" y="152400"/>
            <a:ext cx="2148922" cy="584775"/>
          </a:xfrm>
          <a:prstGeom prst="rect">
            <a:avLst/>
          </a:prstGeom>
        </p:spPr>
        <p:txBody>
          <a:bodyPr wrap="none">
            <a:spAutoFit/>
          </a:bodyPr>
          <a:lstStyle/>
          <a:p>
            <a:r>
              <a:rPr lang="en-IN" sz="3200" b="1" dirty="0"/>
              <a:t>Logic Gates</a:t>
            </a:r>
            <a:endParaRPr lang="en-IN" sz="3200" b="1" dirty="0"/>
          </a:p>
        </p:txBody>
      </p:sp>
      <p:sp>
        <p:nvSpPr>
          <p:cNvPr id="33" name="Text Box 4"/>
          <p:cNvSpPr txBox="1">
            <a:spLocks noChangeArrowheads="1"/>
          </p:cNvSpPr>
          <p:nvPr/>
        </p:nvSpPr>
        <p:spPr bwMode="auto">
          <a:xfrm>
            <a:off x="106363" y="675296"/>
            <a:ext cx="9799637" cy="2049792"/>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These are important digital devices that are mainly based on the Boolean </a:t>
            </a:r>
            <a:r>
              <a:rPr lang="en-US" sz="2400" dirty="0" smtClean="0"/>
              <a:t>function</a:t>
            </a:r>
          </a:p>
          <a:p>
            <a:pPr marL="342900" indent="-342900" algn="just">
              <a:spcBef>
                <a:spcPct val="15000"/>
              </a:spcBef>
              <a:buFont typeface="Arial" panose="020B0604020202020204" pitchFamily="34" charset="0"/>
              <a:buChar char="•"/>
            </a:pPr>
            <a:r>
              <a:rPr lang="en-US" sz="2400" dirty="0"/>
              <a:t>Logic gates are used to carry out logical operations on single or multiple binary inputs and give one binary </a:t>
            </a:r>
            <a:r>
              <a:rPr lang="en-US" sz="2400" dirty="0" smtClean="0"/>
              <a:t>output</a:t>
            </a:r>
          </a:p>
          <a:p>
            <a:pPr marL="342900" indent="-342900" algn="just">
              <a:spcBef>
                <a:spcPct val="15000"/>
              </a:spcBef>
              <a:buFont typeface="Arial" panose="020B0604020202020204" pitchFamily="34" charset="0"/>
              <a:buChar char="•"/>
            </a:pPr>
            <a:r>
              <a:rPr lang="en-US" sz="2400" dirty="0"/>
              <a:t>In simple terms, logic gates are the electronic circuits in a digital system.</a:t>
            </a:r>
            <a:endParaRPr lang="en-US" sz="2400" dirty="0">
              <a:latin typeface="Times New Roman" pitchFamily="18" charset="0"/>
            </a:endParaRPr>
          </a:p>
        </p:txBody>
      </p:sp>
      <p:sp>
        <p:nvSpPr>
          <p:cNvPr id="3" name="Rectangle 2"/>
          <p:cNvSpPr/>
          <p:nvPr/>
        </p:nvSpPr>
        <p:spPr>
          <a:xfrm>
            <a:off x="-6821" y="2725088"/>
            <a:ext cx="3480183" cy="461665"/>
          </a:xfrm>
          <a:prstGeom prst="rect">
            <a:avLst/>
          </a:prstGeom>
        </p:spPr>
        <p:txBody>
          <a:bodyPr wrap="none">
            <a:spAutoFit/>
          </a:bodyPr>
          <a:lstStyle/>
          <a:p>
            <a:r>
              <a:rPr lang="en-US" sz="2400" b="1" dirty="0">
                <a:solidFill>
                  <a:srgbClr val="FF0000"/>
                </a:solidFill>
              </a:rPr>
              <a:t>Types of Basic Logic Gates</a:t>
            </a:r>
          </a:p>
        </p:txBody>
      </p:sp>
      <p:sp>
        <p:nvSpPr>
          <p:cNvPr id="4" name="Rectangle 3"/>
          <p:cNvSpPr/>
          <p:nvPr/>
        </p:nvSpPr>
        <p:spPr>
          <a:xfrm>
            <a:off x="0" y="3224284"/>
            <a:ext cx="9910548" cy="830997"/>
          </a:xfrm>
          <a:prstGeom prst="rect">
            <a:avLst/>
          </a:prstGeom>
        </p:spPr>
        <p:txBody>
          <a:bodyPr wrap="square">
            <a:spAutoFit/>
          </a:bodyPr>
          <a:lstStyle/>
          <a:p>
            <a:pPr algn="just"/>
            <a:r>
              <a:rPr lang="en-US" sz="2400" dirty="0">
                <a:cs typeface="Nirmala UI" panose="020B0502040204020203" pitchFamily="34" charset="0"/>
              </a:rPr>
              <a:t>There are several basic logic gates used in performing operations in digital systems. The common ones are</a:t>
            </a:r>
          </a:p>
        </p:txBody>
      </p:sp>
      <p:sp>
        <p:nvSpPr>
          <p:cNvPr id="5" name="Rectangle 4"/>
          <p:cNvSpPr/>
          <p:nvPr/>
        </p:nvSpPr>
        <p:spPr>
          <a:xfrm>
            <a:off x="3778155" y="3985526"/>
            <a:ext cx="4953000" cy="1569660"/>
          </a:xfrm>
          <a:prstGeom prst="rect">
            <a:avLst/>
          </a:prstGeom>
        </p:spPr>
        <p:txBody>
          <a:bodyPr>
            <a:spAutoFit/>
          </a:bodyPr>
          <a:lstStyle/>
          <a:p>
            <a:pPr marL="342900" indent="-342900">
              <a:buFont typeface="Wingdings" panose="05000000000000000000" pitchFamily="2" charset="2"/>
              <a:buChar char="ü"/>
            </a:pPr>
            <a:r>
              <a:rPr lang="en-US" sz="2400" dirty="0"/>
              <a:t>OR Gate</a:t>
            </a:r>
          </a:p>
          <a:p>
            <a:pPr marL="342900" indent="-342900">
              <a:buFont typeface="Wingdings" panose="05000000000000000000" pitchFamily="2" charset="2"/>
              <a:buChar char="ü"/>
            </a:pPr>
            <a:r>
              <a:rPr lang="en-US" sz="2400" dirty="0"/>
              <a:t>AND Gate</a:t>
            </a:r>
          </a:p>
          <a:p>
            <a:pPr marL="342900" indent="-342900">
              <a:buFont typeface="Wingdings" panose="05000000000000000000" pitchFamily="2" charset="2"/>
              <a:buChar char="ü"/>
            </a:pPr>
            <a:r>
              <a:rPr lang="en-US" sz="2400" dirty="0"/>
              <a:t>NOT Gate</a:t>
            </a:r>
          </a:p>
          <a:p>
            <a:pPr marL="342900" indent="-342900">
              <a:buFont typeface="Wingdings" panose="05000000000000000000" pitchFamily="2" charset="2"/>
              <a:buChar char="ü"/>
            </a:pPr>
            <a:r>
              <a:rPr lang="en-US" sz="2400" dirty="0"/>
              <a:t>XOR Gate</a:t>
            </a:r>
          </a:p>
        </p:txBody>
      </p:sp>
      <p:sp>
        <p:nvSpPr>
          <p:cNvPr id="6" name="Rectangle 5"/>
          <p:cNvSpPr/>
          <p:nvPr/>
        </p:nvSpPr>
        <p:spPr>
          <a:xfrm>
            <a:off x="0" y="5533577"/>
            <a:ext cx="9906000" cy="1200329"/>
          </a:xfrm>
          <a:prstGeom prst="rect">
            <a:avLst/>
          </a:prstGeom>
        </p:spPr>
        <p:txBody>
          <a:bodyPr wrap="square">
            <a:spAutoFit/>
          </a:bodyPr>
          <a:lstStyle/>
          <a:p>
            <a:pPr algn="just"/>
            <a:r>
              <a:rPr lang="en-US" sz="2400" dirty="0"/>
              <a:t>Additionally, these gates can also be found in a combination of one or two. Therefore, we get other gates, such as NAND Gate, NOR Gate, EXOR Gate and EXNOR Gate.</a:t>
            </a:r>
          </a:p>
        </p:txBody>
      </p:sp>
    </p:spTree>
    <p:extLst>
      <p:ext uri="{BB962C8B-B14F-4D97-AF65-F5344CB8AC3E}">
        <p14:creationId xmlns:p14="http://schemas.microsoft.com/office/powerpoint/2010/main" val="38977624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810000" y="152400"/>
            <a:ext cx="1589731" cy="584775"/>
          </a:xfrm>
          <a:prstGeom prst="rect">
            <a:avLst/>
          </a:prstGeom>
        </p:spPr>
        <p:txBody>
          <a:bodyPr wrap="none">
            <a:spAutoFit/>
          </a:bodyPr>
          <a:lstStyle/>
          <a:p>
            <a:r>
              <a:rPr lang="en-US" sz="3200" b="1" dirty="0"/>
              <a:t>OR Gate</a:t>
            </a:r>
          </a:p>
        </p:txBody>
      </p:sp>
      <p:sp>
        <p:nvSpPr>
          <p:cNvPr id="33" name="Text Box 4"/>
          <p:cNvSpPr txBox="1">
            <a:spLocks noChangeArrowheads="1"/>
          </p:cNvSpPr>
          <p:nvPr/>
        </p:nvSpPr>
        <p:spPr bwMode="auto">
          <a:xfrm>
            <a:off x="106363" y="675296"/>
            <a:ext cx="9799637" cy="830997"/>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In an OR gate, the output of an OR gate attains state 1 if one or more inputs attain state 1.</a:t>
            </a:r>
            <a:endParaRPr lang="en-US" sz="2400" dirty="0">
              <a:latin typeface="Times New Roman" pitchFamily="18" charset="0"/>
            </a:endParaRPr>
          </a:p>
        </p:txBody>
      </p:sp>
      <p:pic>
        <p:nvPicPr>
          <p:cNvPr id="2" name="Picture 1"/>
          <p:cNvPicPr>
            <a:picLocks noChangeAspect="1"/>
          </p:cNvPicPr>
          <p:nvPr/>
        </p:nvPicPr>
        <p:blipFill>
          <a:blip r:embed="rId2"/>
          <a:stretch>
            <a:fillRect/>
          </a:stretch>
        </p:blipFill>
        <p:spPr>
          <a:xfrm>
            <a:off x="3352800" y="1260071"/>
            <a:ext cx="3794902" cy="1727021"/>
          </a:xfrm>
          <a:prstGeom prst="rect">
            <a:avLst/>
          </a:prstGeom>
        </p:spPr>
      </p:pic>
      <p:pic>
        <p:nvPicPr>
          <p:cNvPr id="7" name="Picture 6"/>
          <p:cNvPicPr>
            <a:picLocks noChangeAspect="1"/>
          </p:cNvPicPr>
          <p:nvPr/>
        </p:nvPicPr>
        <p:blipFill>
          <a:blip r:embed="rId3"/>
          <a:stretch>
            <a:fillRect/>
          </a:stretch>
        </p:blipFill>
        <p:spPr>
          <a:xfrm>
            <a:off x="1295400" y="4038600"/>
            <a:ext cx="7323447" cy="2646886"/>
          </a:xfrm>
          <a:prstGeom prst="rect">
            <a:avLst/>
          </a:prstGeom>
        </p:spPr>
      </p:pic>
      <p:sp>
        <p:nvSpPr>
          <p:cNvPr id="8" name="Rectangle 7"/>
          <p:cNvSpPr/>
          <p:nvPr/>
        </p:nvSpPr>
        <p:spPr>
          <a:xfrm>
            <a:off x="-17060" y="3156045"/>
            <a:ext cx="9906000" cy="707886"/>
          </a:xfrm>
          <a:prstGeom prst="rect">
            <a:avLst/>
          </a:prstGeom>
        </p:spPr>
        <p:txBody>
          <a:bodyPr wrap="square">
            <a:spAutoFit/>
          </a:bodyPr>
          <a:lstStyle/>
          <a:p>
            <a:pPr algn="just"/>
            <a:r>
              <a:rPr lang="en-US" sz="2000" dirty="0"/>
              <a:t>The Boolean expression of the OR gate is Y = A + B, read as Y equals A ‘OR’ B.</a:t>
            </a:r>
          </a:p>
          <a:p>
            <a:pPr algn="just"/>
            <a:r>
              <a:rPr lang="en-US" sz="2000" dirty="0"/>
              <a:t>The truth table of a two-input OR basic gate is given as</a:t>
            </a:r>
            <a:endParaRPr lang="en-US" sz="2000" b="0" i="0" dirty="0">
              <a:effectLst/>
            </a:endParaRPr>
          </a:p>
        </p:txBody>
      </p:sp>
    </p:spTree>
    <p:extLst>
      <p:ext uri="{BB962C8B-B14F-4D97-AF65-F5344CB8AC3E}">
        <p14:creationId xmlns:p14="http://schemas.microsoft.com/office/powerpoint/2010/main" val="38719571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810000" y="152400"/>
            <a:ext cx="1859035" cy="584775"/>
          </a:xfrm>
          <a:prstGeom prst="rect">
            <a:avLst/>
          </a:prstGeom>
        </p:spPr>
        <p:txBody>
          <a:bodyPr wrap="none">
            <a:spAutoFit/>
          </a:bodyPr>
          <a:lstStyle/>
          <a:p>
            <a:r>
              <a:rPr lang="en-US" sz="3200" b="1" dirty="0" smtClean="0"/>
              <a:t>AND Gate</a:t>
            </a:r>
            <a:endParaRPr lang="en-US" sz="3200" b="1" dirty="0"/>
          </a:p>
        </p:txBody>
      </p:sp>
      <p:sp>
        <p:nvSpPr>
          <p:cNvPr id="33" name="Text Box 4"/>
          <p:cNvSpPr txBox="1">
            <a:spLocks noChangeArrowheads="1"/>
          </p:cNvSpPr>
          <p:nvPr/>
        </p:nvSpPr>
        <p:spPr bwMode="auto">
          <a:xfrm>
            <a:off x="106363" y="675296"/>
            <a:ext cx="9799637" cy="830997"/>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In the AND gate, the output of an AND gate attains state 1 if and only if all the inputs are in state 1</a:t>
            </a:r>
            <a:r>
              <a:rPr lang="en-US" sz="2400" dirty="0" smtClean="0"/>
              <a:t>.</a:t>
            </a:r>
            <a:endParaRPr lang="en-US" sz="2400" dirty="0">
              <a:latin typeface="Times New Roman" pitchFamily="18" charset="0"/>
            </a:endParaRPr>
          </a:p>
        </p:txBody>
      </p:sp>
      <p:sp>
        <p:nvSpPr>
          <p:cNvPr id="8" name="Rectangle 7"/>
          <p:cNvSpPr/>
          <p:nvPr/>
        </p:nvSpPr>
        <p:spPr>
          <a:xfrm>
            <a:off x="-23884" y="2958065"/>
            <a:ext cx="9906000" cy="707886"/>
          </a:xfrm>
          <a:prstGeom prst="rect">
            <a:avLst/>
          </a:prstGeom>
        </p:spPr>
        <p:txBody>
          <a:bodyPr wrap="square">
            <a:spAutoFit/>
          </a:bodyPr>
          <a:lstStyle/>
          <a:p>
            <a:r>
              <a:rPr lang="en-US" sz="2000" dirty="0"/>
              <a:t>The Boolean expression of AND gate is Y = A.B</a:t>
            </a:r>
          </a:p>
          <a:p>
            <a:r>
              <a:rPr lang="en-US" sz="2000" dirty="0"/>
              <a:t>The truth table of a two-input AND basic gate is given as</a:t>
            </a:r>
          </a:p>
        </p:txBody>
      </p:sp>
      <p:pic>
        <p:nvPicPr>
          <p:cNvPr id="4" name="Picture 3"/>
          <p:cNvPicPr>
            <a:picLocks noChangeAspect="1"/>
          </p:cNvPicPr>
          <p:nvPr/>
        </p:nvPicPr>
        <p:blipFill>
          <a:blip r:embed="rId2"/>
          <a:stretch>
            <a:fillRect/>
          </a:stretch>
        </p:blipFill>
        <p:spPr>
          <a:xfrm>
            <a:off x="3018952" y="1530177"/>
            <a:ext cx="3171825" cy="1314450"/>
          </a:xfrm>
          <a:prstGeom prst="rect">
            <a:avLst/>
          </a:prstGeom>
        </p:spPr>
      </p:pic>
      <p:pic>
        <p:nvPicPr>
          <p:cNvPr id="5" name="Picture 4"/>
          <p:cNvPicPr>
            <a:picLocks noChangeAspect="1"/>
          </p:cNvPicPr>
          <p:nvPr/>
        </p:nvPicPr>
        <p:blipFill>
          <a:blip r:embed="rId3"/>
          <a:stretch>
            <a:fillRect/>
          </a:stretch>
        </p:blipFill>
        <p:spPr>
          <a:xfrm>
            <a:off x="1442401" y="3765741"/>
            <a:ext cx="7127559" cy="2582449"/>
          </a:xfrm>
          <a:prstGeom prst="rect">
            <a:avLst/>
          </a:prstGeom>
        </p:spPr>
      </p:pic>
    </p:spTree>
    <p:extLst>
      <p:ext uri="{BB962C8B-B14F-4D97-AF65-F5344CB8AC3E}">
        <p14:creationId xmlns:p14="http://schemas.microsoft.com/office/powerpoint/2010/main" val="577678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sz="3200" b="1" dirty="0"/>
              <a:t>INTEGRATED CIRCUITS: SSI, MSI, LSI, </a:t>
            </a:r>
            <a:r>
              <a:rPr lang="en-US" sz="3200" b="1" dirty="0" smtClean="0"/>
              <a:t>VLSI</a:t>
            </a:r>
            <a:endParaRPr lang="en-US" sz="3200" b="1" dirty="0"/>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2982" y="1143000"/>
            <a:ext cx="9938982"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T</a:t>
            </a:r>
            <a:r>
              <a:rPr lang="en-US" sz="2000" dirty="0" smtClean="0"/>
              <a:t>he evolution of integrated circuits is a compilation of numerous electrical components, such as transistors, capacitors, resistors, etc., that can fabricate on a single semiconductor chip</a:t>
            </a:r>
          </a:p>
          <a:p>
            <a:pPr marL="342900" indent="-342900" algn="just">
              <a:lnSpc>
                <a:spcPct val="150000"/>
              </a:lnSpc>
              <a:buFont typeface="Arial" panose="020B0604020202020204" pitchFamily="34" charset="0"/>
              <a:buChar char="•"/>
            </a:pPr>
            <a:r>
              <a:rPr lang="en-US" sz="2000" dirty="0"/>
              <a:t>It combines both active elements like diodes and transistors with passive components like resistors and capacitors in a monolithic structure, so the complete unit in a monolithic circuit. </a:t>
            </a:r>
            <a:endParaRPr lang="en-US" sz="2000" dirty="0" smtClean="0"/>
          </a:p>
          <a:p>
            <a:pPr marL="342900" indent="-342900" algn="just">
              <a:lnSpc>
                <a:spcPct val="150000"/>
              </a:lnSpc>
              <a:buFont typeface="Arial" panose="020B0604020202020204" pitchFamily="34" charset="0"/>
              <a:buChar char="•"/>
            </a:pPr>
            <a:r>
              <a:rPr lang="en-US" sz="2000" dirty="0"/>
              <a:t>All the components are formed within the chip and no components is seen projected above the surface of the chip.</a:t>
            </a:r>
          </a:p>
          <a:p>
            <a:pPr marL="342900" indent="-342900" algn="just">
              <a:lnSpc>
                <a:spcPct val="150000"/>
              </a:lnSpc>
              <a:buFont typeface="Arial" panose="020B0604020202020204" pitchFamily="34" charset="0"/>
              <a:buChar char="•"/>
            </a:pPr>
            <a:r>
              <a:rPr lang="en-US" sz="2000" dirty="0" smtClean="0"/>
              <a:t>An integrated circuit is a device capable of performing a wide range of complex operations, such as oscillating, flip-flopping, countering, amplification, timers, and many more.</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4132373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810000" y="152400"/>
            <a:ext cx="1824346" cy="584775"/>
          </a:xfrm>
          <a:prstGeom prst="rect">
            <a:avLst/>
          </a:prstGeom>
        </p:spPr>
        <p:txBody>
          <a:bodyPr wrap="none">
            <a:spAutoFit/>
          </a:bodyPr>
          <a:lstStyle/>
          <a:p>
            <a:r>
              <a:rPr lang="en-US" sz="3200" b="1" dirty="0" smtClean="0"/>
              <a:t>NOT Gate</a:t>
            </a:r>
            <a:endParaRPr lang="en-US" sz="3200" b="1" dirty="0"/>
          </a:p>
        </p:txBody>
      </p:sp>
      <p:sp>
        <p:nvSpPr>
          <p:cNvPr id="33" name="Text Box 4"/>
          <p:cNvSpPr txBox="1">
            <a:spLocks noChangeArrowheads="1"/>
          </p:cNvSpPr>
          <p:nvPr/>
        </p:nvSpPr>
        <p:spPr bwMode="auto">
          <a:xfrm>
            <a:off x="106363" y="675296"/>
            <a:ext cx="9799637" cy="830997"/>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In a NOT gate, the output of a NOT gate attains state 1 if and only if the input does not attain state 1</a:t>
            </a:r>
            <a:endParaRPr lang="en-US" sz="2400" dirty="0">
              <a:latin typeface="Times New Roman" pitchFamily="18" charset="0"/>
            </a:endParaRPr>
          </a:p>
        </p:txBody>
      </p:sp>
      <p:sp>
        <p:nvSpPr>
          <p:cNvPr id="8" name="Rectangle 7"/>
          <p:cNvSpPr/>
          <p:nvPr/>
        </p:nvSpPr>
        <p:spPr>
          <a:xfrm>
            <a:off x="0" y="2567351"/>
            <a:ext cx="9906000" cy="1015663"/>
          </a:xfrm>
          <a:prstGeom prst="rect">
            <a:avLst/>
          </a:prstGeom>
        </p:spPr>
        <p:txBody>
          <a:bodyPr wrap="square">
            <a:spAutoFit/>
          </a:bodyPr>
          <a:lstStyle/>
          <a:p>
            <a:r>
              <a:rPr lang="en-US" sz="2000" dirty="0"/>
              <a:t>The Boolean expression </a:t>
            </a:r>
            <a:r>
              <a:rPr lang="en-US" sz="2000" dirty="0" smtClean="0"/>
              <a:t>is</a:t>
            </a:r>
            <a:endParaRPr lang="en-US" sz="2000" dirty="0"/>
          </a:p>
          <a:p>
            <a:r>
              <a:rPr lang="en-US" sz="2000" dirty="0"/>
              <a:t>It is read as Y equals NOT A.</a:t>
            </a:r>
          </a:p>
          <a:p>
            <a:r>
              <a:rPr lang="en-US" sz="2000" dirty="0"/>
              <a:t>The truth table of NOT gate is as follows</a:t>
            </a:r>
          </a:p>
        </p:txBody>
      </p:sp>
      <p:pic>
        <p:nvPicPr>
          <p:cNvPr id="2" name="Picture 1"/>
          <p:cNvPicPr>
            <a:picLocks noChangeAspect="1"/>
          </p:cNvPicPr>
          <p:nvPr/>
        </p:nvPicPr>
        <p:blipFill>
          <a:blip r:embed="rId2"/>
          <a:stretch>
            <a:fillRect/>
          </a:stretch>
        </p:blipFill>
        <p:spPr>
          <a:xfrm>
            <a:off x="3633716" y="1491026"/>
            <a:ext cx="2590800" cy="1076325"/>
          </a:xfrm>
          <a:prstGeom prst="rect">
            <a:avLst/>
          </a:prstGeom>
        </p:spPr>
      </p:pic>
      <p:pic>
        <p:nvPicPr>
          <p:cNvPr id="3" name="Picture 2"/>
          <p:cNvPicPr>
            <a:picLocks noChangeAspect="1"/>
          </p:cNvPicPr>
          <p:nvPr/>
        </p:nvPicPr>
        <p:blipFill>
          <a:blip r:embed="rId3"/>
          <a:stretch>
            <a:fillRect/>
          </a:stretch>
        </p:blipFill>
        <p:spPr>
          <a:xfrm>
            <a:off x="457200" y="3962400"/>
            <a:ext cx="9129880" cy="2137728"/>
          </a:xfrm>
          <a:prstGeom prst="rect">
            <a:avLst/>
          </a:prstGeom>
        </p:spPr>
      </p:pic>
      <p:pic>
        <p:nvPicPr>
          <p:cNvPr id="6" name="Picture 5"/>
          <p:cNvPicPr>
            <a:picLocks noChangeAspect="1"/>
          </p:cNvPicPr>
          <p:nvPr/>
        </p:nvPicPr>
        <p:blipFill>
          <a:blip r:embed="rId4"/>
          <a:stretch>
            <a:fillRect/>
          </a:stretch>
        </p:blipFill>
        <p:spPr>
          <a:xfrm>
            <a:off x="3053920" y="2385644"/>
            <a:ext cx="1159592" cy="561093"/>
          </a:xfrm>
          <a:prstGeom prst="rect">
            <a:avLst/>
          </a:prstGeom>
        </p:spPr>
      </p:pic>
    </p:spTree>
    <p:extLst>
      <p:ext uri="{BB962C8B-B14F-4D97-AF65-F5344CB8AC3E}">
        <p14:creationId xmlns:p14="http://schemas.microsoft.com/office/powerpoint/2010/main" val="8891512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633716" y="152400"/>
            <a:ext cx="2590800" cy="584775"/>
          </a:xfrm>
          <a:prstGeom prst="rect">
            <a:avLst/>
          </a:prstGeom>
        </p:spPr>
        <p:txBody>
          <a:bodyPr wrap="square">
            <a:spAutoFit/>
          </a:bodyPr>
          <a:lstStyle/>
          <a:p>
            <a:r>
              <a:rPr lang="en-US" sz="3200" b="1" dirty="0" smtClean="0"/>
              <a:t>NAND Gate</a:t>
            </a:r>
            <a:endParaRPr lang="en-US" sz="3200" b="1" dirty="0"/>
          </a:p>
        </p:txBody>
      </p:sp>
      <p:sp>
        <p:nvSpPr>
          <p:cNvPr id="33" name="Text Box 4"/>
          <p:cNvSpPr txBox="1">
            <a:spLocks noChangeArrowheads="1"/>
          </p:cNvSpPr>
          <p:nvPr/>
        </p:nvSpPr>
        <p:spPr bwMode="auto">
          <a:xfrm>
            <a:off x="106363" y="675296"/>
            <a:ext cx="9799637" cy="461665"/>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This basic logic gate is the combination of AND </a:t>
            </a:r>
            <a:r>
              <a:rPr lang="en-US" sz="2400" dirty="0" err="1"/>
              <a:t>and</a:t>
            </a:r>
            <a:r>
              <a:rPr lang="en-US" sz="2400" dirty="0"/>
              <a:t> NOT gates</a:t>
            </a:r>
            <a:endParaRPr lang="en-US" sz="2400" dirty="0">
              <a:latin typeface="Times New Roman" pitchFamily="18" charset="0"/>
            </a:endParaRPr>
          </a:p>
        </p:txBody>
      </p:sp>
      <p:sp>
        <p:nvSpPr>
          <p:cNvPr id="8" name="Rectangle 7"/>
          <p:cNvSpPr/>
          <p:nvPr/>
        </p:nvSpPr>
        <p:spPr>
          <a:xfrm>
            <a:off x="-52318" y="3424720"/>
            <a:ext cx="9906000" cy="707886"/>
          </a:xfrm>
          <a:prstGeom prst="rect">
            <a:avLst/>
          </a:prstGeom>
        </p:spPr>
        <p:txBody>
          <a:bodyPr wrap="square">
            <a:spAutoFit/>
          </a:bodyPr>
          <a:lstStyle/>
          <a:p>
            <a:r>
              <a:rPr lang="en-US" sz="2000" dirty="0"/>
              <a:t>The Boolean expression of the NAND gate is</a:t>
            </a:r>
          </a:p>
          <a:p>
            <a:r>
              <a:rPr lang="en-US" sz="2000" dirty="0" smtClean="0"/>
              <a:t>The </a:t>
            </a:r>
            <a:r>
              <a:rPr lang="en-US" sz="2000" dirty="0"/>
              <a:t>truth table of a NAND gate is given as</a:t>
            </a:r>
          </a:p>
        </p:txBody>
      </p:sp>
      <p:pic>
        <p:nvPicPr>
          <p:cNvPr id="4" name="Picture 3"/>
          <p:cNvPicPr>
            <a:picLocks noChangeAspect="1"/>
          </p:cNvPicPr>
          <p:nvPr/>
        </p:nvPicPr>
        <p:blipFill>
          <a:blip r:embed="rId2"/>
          <a:stretch>
            <a:fillRect/>
          </a:stretch>
        </p:blipFill>
        <p:spPr>
          <a:xfrm>
            <a:off x="685800" y="1701336"/>
            <a:ext cx="3171825" cy="1000125"/>
          </a:xfrm>
          <a:prstGeom prst="rect">
            <a:avLst/>
          </a:prstGeom>
        </p:spPr>
      </p:pic>
      <p:pic>
        <p:nvPicPr>
          <p:cNvPr id="5" name="Picture 4"/>
          <p:cNvPicPr>
            <a:picLocks noChangeAspect="1"/>
          </p:cNvPicPr>
          <p:nvPr/>
        </p:nvPicPr>
        <p:blipFill>
          <a:blip r:embed="rId3"/>
          <a:stretch>
            <a:fillRect/>
          </a:stretch>
        </p:blipFill>
        <p:spPr>
          <a:xfrm>
            <a:off x="4800600" y="3424720"/>
            <a:ext cx="828675" cy="318721"/>
          </a:xfrm>
          <a:prstGeom prst="rect">
            <a:avLst/>
          </a:prstGeom>
        </p:spPr>
      </p:pic>
      <p:pic>
        <p:nvPicPr>
          <p:cNvPr id="7" name="Picture 6"/>
          <p:cNvPicPr>
            <a:picLocks noChangeAspect="1"/>
          </p:cNvPicPr>
          <p:nvPr/>
        </p:nvPicPr>
        <p:blipFill>
          <a:blip r:embed="rId4"/>
          <a:stretch>
            <a:fillRect/>
          </a:stretch>
        </p:blipFill>
        <p:spPr>
          <a:xfrm>
            <a:off x="1205046" y="4132606"/>
            <a:ext cx="7391272" cy="2709341"/>
          </a:xfrm>
          <a:prstGeom prst="rect">
            <a:avLst/>
          </a:prstGeom>
        </p:spPr>
      </p:pic>
      <p:pic>
        <p:nvPicPr>
          <p:cNvPr id="9" name="Picture 8"/>
          <p:cNvPicPr>
            <a:picLocks noChangeAspect="1"/>
          </p:cNvPicPr>
          <p:nvPr/>
        </p:nvPicPr>
        <p:blipFill>
          <a:blip r:embed="rId5"/>
          <a:stretch>
            <a:fillRect/>
          </a:stretch>
        </p:blipFill>
        <p:spPr>
          <a:xfrm>
            <a:off x="4929116" y="1301812"/>
            <a:ext cx="4286250" cy="2143125"/>
          </a:xfrm>
          <a:prstGeom prst="rect">
            <a:avLst/>
          </a:prstGeom>
        </p:spPr>
      </p:pic>
    </p:spTree>
    <p:extLst>
      <p:ext uri="{BB962C8B-B14F-4D97-AF65-F5344CB8AC3E}">
        <p14:creationId xmlns:p14="http://schemas.microsoft.com/office/powerpoint/2010/main" val="7688078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633716" y="152400"/>
            <a:ext cx="2590800" cy="584775"/>
          </a:xfrm>
          <a:prstGeom prst="rect">
            <a:avLst/>
          </a:prstGeom>
        </p:spPr>
        <p:txBody>
          <a:bodyPr wrap="square">
            <a:spAutoFit/>
          </a:bodyPr>
          <a:lstStyle/>
          <a:p>
            <a:r>
              <a:rPr lang="en-US" sz="3200" b="1" dirty="0" smtClean="0"/>
              <a:t>NOR Gate</a:t>
            </a:r>
            <a:endParaRPr lang="en-US" sz="3200" b="1" dirty="0"/>
          </a:p>
        </p:txBody>
      </p:sp>
      <p:sp>
        <p:nvSpPr>
          <p:cNvPr id="33" name="Text Box 4"/>
          <p:cNvSpPr txBox="1">
            <a:spLocks noChangeArrowheads="1"/>
          </p:cNvSpPr>
          <p:nvPr/>
        </p:nvSpPr>
        <p:spPr bwMode="auto">
          <a:xfrm>
            <a:off x="106363" y="675296"/>
            <a:ext cx="9799637" cy="461665"/>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This gate is the combination of OR and NOT gates</a:t>
            </a:r>
            <a:endParaRPr lang="en-US" sz="2400" dirty="0">
              <a:latin typeface="Times New Roman" pitchFamily="18" charset="0"/>
            </a:endParaRPr>
          </a:p>
        </p:txBody>
      </p:sp>
      <p:sp>
        <p:nvSpPr>
          <p:cNvPr id="8" name="Rectangle 7"/>
          <p:cNvSpPr/>
          <p:nvPr/>
        </p:nvSpPr>
        <p:spPr>
          <a:xfrm>
            <a:off x="-23884" y="3123523"/>
            <a:ext cx="9906000" cy="707886"/>
          </a:xfrm>
          <a:prstGeom prst="rect">
            <a:avLst/>
          </a:prstGeom>
        </p:spPr>
        <p:txBody>
          <a:bodyPr wrap="square">
            <a:spAutoFit/>
          </a:bodyPr>
          <a:lstStyle/>
          <a:p>
            <a:r>
              <a:rPr lang="en-US" sz="2000" dirty="0"/>
              <a:t>The Boolean expression of the NOR gate </a:t>
            </a:r>
            <a:r>
              <a:rPr lang="en-US" sz="2000" dirty="0" smtClean="0"/>
              <a:t>is</a:t>
            </a:r>
          </a:p>
          <a:p>
            <a:r>
              <a:rPr lang="en-US" sz="2000" dirty="0" smtClean="0"/>
              <a:t>The </a:t>
            </a:r>
            <a:r>
              <a:rPr lang="en-US" sz="2000" dirty="0"/>
              <a:t>truth table of a NOR gate is as follows</a:t>
            </a:r>
          </a:p>
        </p:txBody>
      </p:sp>
      <p:pic>
        <p:nvPicPr>
          <p:cNvPr id="2" name="Picture 1"/>
          <p:cNvPicPr>
            <a:picLocks noChangeAspect="1"/>
          </p:cNvPicPr>
          <p:nvPr/>
        </p:nvPicPr>
        <p:blipFill>
          <a:blip r:embed="rId2"/>
          <a:stretch>
            <a:fillRect/>
          </a:stretch>
        </p:blipFill>
        <p:spPr>
          <a:xfrm>
            <a:off x="476392" y="1409287"/>
            <a:ext cx="3152775" cy="1314450"/>
          </a:xfrm>
          <a:prstGeom prst="rect">
            <a:avLst/>
          </a:prstGeom>
        </p:spPr>
      </p:pic>
      <p:pic>
        <p:nvPicPr>
          <p:cNvPr id="3" name="Picture 2"/>
          <p:cNvPicPr>
            <a:picLocks noChangeAspect="1"/>
          </p:cNvPicPr>
          <p:nvPr/>
        </p:nvPicPr>
        <p:blipFill>
          <a:blip r:embed="rId3"/>
          <a:stretch>
            <a:fillRect/>
          </a:stretch>
        </p:blipFill>
        <p:spPr>
          <a:xfrm>
            <a:off x="4577555" y="3129626"/>
            <a:ext cx="857250" cy="238125"/>
          </a:xfrm>
          <a:prstGeom prst="rect">
            <a:avLst/>
          </a:prstGeom>
        </p:spPr>
      </p:pic>
      <p:pic>
        <p:nvPicPr>
          <p:cNvPr id="6" name="Picture 5"/>
          <p:cNvPicPr>
            <a:picLocks noChangeAspect="1"/>
          </p:cNvPicPr>
          <p:nvPr/>
        </p:nvPicPr>
        <p:blipFill>
          <a:blip r:embed="rId4"/>
          <a:stretch>
            <a:fillRect/>
          </a:stretch>
        </p:blipFill>
        <p:spPr>
          <a:xfrm>
            <a:off x="1447800" y="3877252"/>
            <a:ext cx="7601314" cy="2738438"/>
          </a:xfrm>
          <a:prstGeom prst="rect">
            <a:avLst/>
          </a:prstGeom>
        </p:spPr>
      </p:pic>
      <p:pic>
        <p:nvPicPr>
          <p:cNvPr id="9" name="Picture 8"/>
          <p:cNvPicPr>
            <a:picLocks noChangeAspect="1"/>
          </p:cNvPicPr>
          <p:nvPr/>
        </p:nvPicPr>
        <p:blipFill>
          <a:blip r:embed="rId5"/>
          <a:stretch>
            <a:fillRect/>
          </a:stretch>
        </p:blipFill>
        <p:spPr>
          <a:xfrm>
            <a:off x="5481998" y="1148307"/>
            <a:ext cx="4352925" cy="2114550"/>
          </a:xfrm>
          <a:prstGeom prst="rect">
            <a:avLst/>
          </a:prstGeom>
        </p:spPr>
      </p:pic>
    </p:spTree>
    <p:extLst>
      <p:ext uri="{BB962C8B-B14F-4D97-AF65-F5344CB8AC3E}">
        <p14:creationId xmlns:p14="http://schemas.microsoft.com/office/powerpoint/2010/main" val="79807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514600" y="152400"/>
            <a:ext cx="5791200" cy="584775"/>
          </a:xfrm>
          <a:prstGeom prst="rect">
            <a:avLst/>
          </a:prstGeom>
        </p:spPr>
        <p:txBody>
          <a:bodyPr wrap="square">
            <a:spAutoFit/>
          </a:bodyPr>
          <a:lstStyle/>
          <a:p>
            <a:r>
              <a:rPr lang="en-US" sz="3200" b="1" dirty="0"/>
              <a:t>Exclusive-OR gate (XOR Gate)</a:t>
            </a:r>
          </a:p>
        </p:txBody>
      </p:sp>
      <p:sp>
        <p:nvSpPr>
          <p:cNvPr id="33" name="Text Box 4"/>
          <p:cNvSpPr txBox="1">
            <a:spLocks noChangeArrowheads="1"/>
          </p:cNvSpPr>
          <p:nvPr/>
        </p:nvSpPr>
        <p:spPr bwMode="auto">
          <a:xfrm>
            <a:off x="106363" y="675296"/>
            <a:ext cx="9799637" cy="830997"/>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In an XOR gate, the output of a two-input XOR gate attains state 1 if one adds only input and attains state 1.</a:t>
            </a:r>
            <a:endParaRPr lang="en-US" sz="2400" dirty="0">
              <a:latin typeface="Times New Roman" pitchFamily="18" charset="0"/>
            </a:endParaRPr>
          </a:p>
        </p:txBody>
      </p:sp>
      <p:sp>
        <p:nvSpPr>
          <p:cNvPr id="8" name="Rectangle 7"/>
          <p:cNvSpPr/>
          <p:nvPr/>
        </p:nvSpPr>
        <p:spPr>
          <a:xfrm>
            <a:off x="13648" y="2879630"/>
            <a:ext cx="9906000" cy="707886"/>
          </a:xfrm>
          <a:prstGeom prst="rect">
            <a:avLst/>
          </a:prstGeom>
        </p:spPr>
        <p:txBody>
          <a:bodyPr wrap="square">
            <a:spAutoFit/>
          </a:bodyPr>
          <a:lstStyle/>
          <a:p>
            <a:r>
              <a:rPr lang="en-US" sz="2000" dirty="0"/>
              <a:t>The Boolean expression of the XOR gate is</a:t>
            </a:r>
          </a:p>
          <a:p>
            <a:r>
              <a:rPr lang="en-US" sz="2000" dirty="0" smtClean="0"/>
              <a:t>The </a:t>
            </a:r>
            <a:r>
              <a:rPr lang="en-US" sz="2000" dirty="0"/>
              <a:t>truth table of an XOR gate is</a:t>
            </a:r>
          </a:p>
        </p:txBody>
      </p:sp>
      <p:pic>
        <p:nvPicPr>
          <p:cNvPr id="3" name="Picture 2"/>
          <p:cNvPicPr>
            <a:picLocks noChangeAspect="1"/>
          </p:cNvPicPr>
          <p:nvPr/>
        </p:nvPicPr>
        <p:blipFill>
          <a:blip r:embed="rId2"/>
          <a:stretch>
            <a:fillRect/>
          </a:stretch>
        </p:blipFill>
        <p:spPr>
          <a:xfrm>
            <a:off x="4577555" y="2613072"/>
            <a:ext cx="857250" cy="238125"/>
          </a:xfrm>
          <a:prstGeom prst="rect">
            <a:avLst/>
          </a:prstGeom>
        </p:spPr>
      </p:pic>
      <p:pic>
        <p:nvPicPr>
          <p:cNvPr id="4" name="Picture 3"/>
          <p:cNvPicPr>
            <a:picLocks noChangeAspect="1"/>
          </p:cNvPicPr>
          <p:nvPr/>
        </p:nvPicPr>
        <p:blipFill>
          <a:blip r:embed="rId3"/>
          <a:stretch>
            <a:fillRect/>
          </a:stretch>
        </p:blipFill>
        <p:spPr>
          <a:xfrm>
            <a:off x="3581400" y="1478587"/>
            <a:ext cx="3276600" cy="1428750"/>
          </a:xfrm>
          <a:prstGeom prst="rect">
            <a:avLst/>
          </a:prstGeom>
        </p:spPr>
      </p:pic>
      <p:pic>
        <p:nvPicPr>
          <p:cNvPr id="5" name="Picture 4"/>
          <p:cNvPicPr>
            <a:picLocks noChangeAspect="1"/>
          </p:cNvPicPr>
          <p:nvPr/>
        </p:nvPicPr>
        <p:blipFill>
          <a:blip r:embed="rId4"/>
          <a:stretch>
            <a:fillRect/>
          </a:stretch>
        </p:blipFill>
        <p:spPr>
          <a:xfrm>
            <a:off x="4681537" y="2851197"/>
            <a:ext cx="1076325" cy="676275"/>
          </a:xfrm>
          <a:prstGeom prst="rect">
            <a:avLst/>
          </a:prstGeom>
        </p:spPr>
      </p:pic>
      <p:pic>
        <p:nvPicPr>
          <p:cNvPr id="7" name="Picture 6"/>
          <p:cNvPicPr>
            <a:picLocks noChangeAspect="1"/>
          </p:cNvPicPr>
          <p:nvPr/>
        </p:nvPicPr>
        <p:blipFill>
          <a:blip r:embed="rId5"/>
          <a:stretch>
            <a:fillRect/>
          </a:stretch>
        </p:blipFill>
        <p:spPr>
          <a:xfrm>
            <a:off x="1295400" y="3587516"/>
            <a:ext cx="7309809" cy="2708651"/>
          </a:xfrm>
          <a:prstGeom prst="rect">
            <a:avLst/>
          </a:prstGeom>
        </p:spPr>
      </p:pic>
    </p:spTree>
    <p:extLst>
      <p:ext uri="{BB962C8B-B14F-4D97-AF65-F5344CB8AC3E}">
        <p14:creationId xmlns:p14="http://schemas.microsoft.com/office/powerpoint/2010/main" val="344581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514600" y="152400"/>
            <a:ext cx="5791200" cy="584775"/>
          </a:xfrm>
          <a:prstGeom prst="rect">
            <a:avLst/>
          </a:prstGeom>
        </p:spPr>
        <p:txBody>
          <a:bodyPr wrap="square">
            <a:spAutoFit/>
          </a:bodyPr>
          <a:lstStyle/>
          <a:p>
            <a:r>
              <a:rPr lang="en-US" sz="3200" b="1" dirty="0"/>
              <a:t>Exclusive-NOR Gate (XNOR Gate)</a:t>
            </a:r>
          </a:p>
        </p:txBody>
      </p:sp>
      <p:sp>
        <p:nvSpPr>
          <p:cNvPr id="33" name="Text Box 4"/>
          <p:cNvSpPr txBox="1">
            <a:spLocks noChangeArrowheads="1"/>
          </p:cNvSpPr>
          <p:nvPr/>
        </p:nvSpPr>
        <p:spPr bwMode="auto">
          <a:xfrm>
            <a:off x="106363" y="675296"/>
            <a:ext cx="9799637" cy="830997"/>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In the XNOR gate, the output is in state 1 when both inputs are the same, that is, both 0 or both 1.</a:t>
            </a:r>
            <a:endParaRPr lang="en-US" sz="2400" dirty="0">
              <a:latin typeface="Times New Roman" pitchFamily="18" charset="0"/>
            </a:endParaRPr>
          </a:p>
        </p:txBody>
      </p:sp>
      <p:sp>
        <p:nvSpPr>
          <p:cNvPr id="8" name="Rectangle 7"/>
          <p:cNvSpPr/>
          <p:nvPr/>
        </p:nvSpPr>
        <p:spPr>
          <a:xfrm>
            <a:off x="13648" y="2879630"/>
            <a:ext cx="9906000" cy="1015663"/>
          </a:xfrm>
          <a:prstGeom prst="rect">
            <a:avLst/>
          </a:prstGeom>
        </p:spPr>
        <p:txBody>
          <a:bodyPr wrap="square">
            <a:spAutoFit/>
          </a:bodyPr>
          <a:lstStyle/>
          <a:p>
            <a:r>
              <a:rPr lang="en-US" sz="2000" dirty="0"/>
              <a:t>The Boolean expression of the XNOR </a:t>
            </a:r>
            <a:r>
              <a:rPr lang="en-US" sz="2000" dirty="0" smtClean="0"/>
              <a:t>gate</a:t>
            </a:r>
          </a:p>
          <a:p>
            <a:r>
              <a:rPr lang="en-US" sz="2000" dirty="0"/>
              <a:t>The truth table of an XNOR gate is given below</a:t>
            </a:r>
            <a:endParaRPr lang="en-US" sz="2000" dirty="0" smtClean="0"/>
          </a:p>
          <a:p>
            <a:r>
              <a:rPr lang="en-US" sz="2000" dirty="0"/>
              <a:t> </a:t>
            </a:r>
          </a:p>
        </p:txBody>
      </p:sp>
      <p:pic>
        <p:nvPicPr>
          <p:cNvPr id="2" name="Picture 1"/>
          <p:cNvPicPr>
            <a:picLocks noChangeAspect="1"/>
          </p:cNvPicPr>
          <p:nvPr/>
        </p:nvPicPr>
        <p:blipFill>
          <a:blip r:embed="rId2"/>
          <a:stretch>
            <a:fillRect/>
          </a:stretch>
        </p:blipFill>
        <p:spPr>
          <a:xfrm>
            <a:off x="3076574" y="1410028"/>
            <a:ext cx="3209925" cy="1143000"/>
          </a:xfrm>
          <a:prstGeom prst="rect">
            <a:avLst/>
          </a:prstGeom>
        </p:spPr>
      </p:pic>
      <p:pic>
        <p:nvPicPr>
          <p:cNvPr id="6" name="Picture 5"/>
          <p:cNvPicPr>
            <a:picLocks noChangeAspect="1"/>
          </p:cNvPicPr>
          <p:nvPr/>
        </p:nvPicPr>
        <p:blipFill>
          <a:blip r:embed="rId3"/>
          <a:stretch>
            <a:fillRect/>
          </a:stretch>
        </p:blipFill>
        <p:spPr>
          <a:xfrm>
            <a:off x="4741814" y="2836797"/>
            <a:ext cx="2343150" cy="485775"/>
          </a:xfrm>
          <a:prstGeom prst="rect">
            <a:avLst/>
          </a:prstGeom>
        </p:spPr>
      </p:pic>
      <p:pic>
        <p:nvPicPr>
          <p:cNvPr id="13" name="Picture 12"/>
          <p:cNvPicPr>
            <a:picLocks noChangeAspect="1"/>
          </p:cNvPicPr>
          <p:nvPr/>
        </p:nvPicPr>
        <p:blipFill>
          <a:blip r:embed="rId4"/>
          <a:stretch>
            <a:fillRect/>
          </a:stretch>
        </p:blipFill>
        <p:spPr>
          <a:xfrm>
            <a:off x="1600200" y="3684431"/>
            <a:ext cx="6994639" cy="2523026"/>
          </a:xfrm>
          <a:prstGeom prst="rect">
            <a:avLst/>
          </a:prstGeom>
        </p:spPr>
      </p:pic>
    </p:spTree>
    <p:extLst>
      <p:ext uri="{BB962C8B-B14F-4D97-AF65-F5344CB8AC3E}">
        <p14:creationId xmlns:p14="http://schemas.microsoft.com/office/powerpoint/2010/main" val="20951295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3" name="Text Box 4"/>
          <p:cNvSpPr txBox="1">
            <a:spLocks noChangeArrowheads="1"/>
          </p:cNvSpPr>
          <p:nvPr/>
        </p:nvSpPr>
        <p:spPr bwMode="auto">
          <a:xfrm>
            <a:off x="106363" y="675296"/>
            <a:ext cx="9799637" cy="1200329"/>
          </a:xfrm>
          <a:prstGeom prst="rect">
            <a:avLst/>
          </a:prstGeom>
          <a:noFill/>
          <a:ln w="9525">
            <a:noFill/>
            <a:miter lim="800000"/>
            <a:headEnd/>
            <a:tailEnd/>
          </a:ln>
        </p:spPr>
        <p:txBody>
          <a:bodyPr wrap="square">
            <a:spAutoFit/>
          </a:bodyPr>
          <a:lstStyle/>
          <a:p>
            <a:pPr marL="342900" indent="-342900" algn="just">
              <a:spcBef>
                <a:spcPct val="15000"/>
              </a:spcBef>
              <a:buFont typeface="Arial" panose="020B0604020202020204" pitchFamily="34" charset="0"/>
              <a:buChar char="•"/>
            </a:pPr>
            <a:r>
              <a:rPr lang="en-US" sz="2400" dirty="0"/>
              <a:t>A universal logic gate is a type of logic gate that can be used to implement any logical functions one that can be used to implement any logic function without using any other type of logic gate</a:t>
            </a:r>
            <a:endParaRPr lang="en-US" sz="2400" dirty="0">
              <a:latin typeface="Times New Roman" pitchFamily="18" charset="0"/>
            </a:endParaRPr>
          </a:p>
        </p:txBody>
      </p:sp>
      <p:sp>
        <p:nvSpPr>
          <p:cNvPr id="3" name="Rectangle 2"/>
          <p:cNvSpPr/>
          <p:nvPr/>
        </p:nvSpPr>
        <p:spPr>
          <a:xfrm>
            <a:off x="10236" y="2212282"/>
            <a:ext cx="9799637" cy="400110"/>
          </a:xfrm>
          <a:prstGeom prst="rect">
            <a:avLst/>
          </a:prstGeom>
        </p:spPr>
        <p:txBody>
          <a:bodyPr wrap="square">
            <a:spAutoFit/>
          </a:bodyPr>
          <a:lstStyle/>
          <a:p>
            <a:pPr algn="just"/>
            <a:r>
              <a:rPr lang="en-US" sz="2000" b="1" dirty="0"/>
              <a:t>There are two types of universal logic gates: NAND gate and NOR gate.</a:t>
            </a:r>
          </a:p>
        </p:txBody>
      </p:sp>
      <p:pic>
        <p:nvPicPr>
          <p:cNvPr id="9" name="Picture 8"/>
          <p:cNvPicPr>
            <a:picLocks noChangeAspect="1"/>
          </p:cNvPicPr>
          <p:nvPr/>
        </p:nvPicPr>
        <p:blipFill>
          <a:blip r:embed="rId2"/>
          <a:stretch>
            <a:fillRect/>
          </a:stretch>
        </p:blipFill>
        <p:spPr>
          <a:xfrm>
            <a:off x="533400" y="3234662"/>
            <a:ext cx="3171825" cy="1000125"/>
          </a:xfrm>
          <a:prstGeom prst="rect">
            <a:avLst/>
          </a:prstGeom>
        </p:spPr>
      </p:pic>
      <p:pic>
        <p:nvPicPr>
          <p:cNvPr id="10" name="Picture 9"/>
          <p:cNvPicPr>
            <a:picLocks noChangeAspect="1"/>
          </p:cNvPicPr>
          <p:nvPr/>
        </p:nvPicPr>
        <p:blipFill>
          <a:blip r:embed="rId3"/>
          <a:stretch>
            <a:fillRect/>
          </a:stretch>
        </p:blipFill>
        <p:spPr>
          <a:xfrm>
            <a:off x="5656214" y="3077499"/>
            <a:ext cx="3152775" cy="1314450"/>
          </a:xfrm>
          <a:prstGeom prst="rect">
            <a:avLst/>
          </a:prstGeom>
        </p:spPr>
      </p:pic>
    </p:spTree>
    <p:extLst>
      <p:ext uri="{BB962C8B-B14F-4D97-AF65-F5344CB8AC3E}">
        <p14:creationId xmlns:p14="http://schemas.microsoft.com/office/powerpoint/2010/main" val="23582053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a:t>AND Gate Using NAND Gate</a:t>
            </a:r>
          </a:p>
        </p:txBody>
      </p:sp>
      <p:sp>
        <p:nvSpPr>
          <p:cNvPr id="2" name="Rectangle 1"/>
          <p:cNvSpPr/>
          <p:nvPr/>
        </p:nvSpPr>
        <p:spPr>
          <a:xfrm>
            <a:off x="0" y="1303137"/>
            <a:ext cx="9906000" cy="1631216"/>
          </a:xfrm>
          <a:prstGeom prst="rect">
            <a:avLst/>
          </a:prstGeom>
        </p:spPr>
        <p:txBody>
          <a:bodyPr wrap="square">
            <a:spAutoFit/>
          </a:bodyPr>
          <a:lstStyle/>
          <a:p>
            <a:r>
              <a:rPr lang="en-US" sz="2000" dirty="0">
                <a:latin typeface="+mj-lt"/>
              </a:rPr>
              <a:t>You require two NAND gates to create an AND gate. </a:t>
            </a:r>
          </a:p>
          <a:p>
            <a:pPr>
              <a:buFont typeface="Arial" panose="020B0604020202020204" pitchFamily="34" charset="0"/>
              <a:buChar char="•"/>
            </a:pPr>
            <a:r>
              <a:rPr lang="en-US" sz="2000" dirty="0">
                <a:latin typeface="+mj-lt"/>
              </a:rPr>
              <a:t>In the first NAND gate, the outcome is the inverse of the logical AND operation between the two inputs. </a:t>
            </a:r>
          </a:p>
          <a:p>
            <a:pPr>
              <a:buFont typeface="Arial" panose="020B0604020202020204" pitchFamily="34" charset="0"/>
              <a:buChar char="•"/>
            </a:pPr>
            <a:r>
              <a:rPr lang="en-US" sz="2000" dirty="0">
                <a:latin typeface="+mj-lt"/>
              </a:rPr>
              <a:t>The second NAND gate then inverts the output from the first gate, thus producing the original AND logic.</a:t>
            </a:r>
            <a:endParaRPr lang="en-US" sz="2000" b="0" i="0" dirty="0">
              <a:effectLst/>
              <a:latin typeface="+mj-lt"/>
            </a:endParaRPr>
          </a:p>
        </p:txBody>
      </p:sp>
      <p:pic>
        <p:nvPicPr>
          <p:cNvPr id="10242" name="Picture 2" descr="AND Gate Using N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9140825" cy="228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5312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OR Gate </a:t>
            </a:r>
            <a:r>
              <a:rPr lang="en-US" sz="2000" b="1" dirty="0"/>
              <a:t>Using NAND Gate</a:t>
            </a:r>
          </a:p>
        </p:txBody>
      </p:sp>
      <p:sp>
        <p:nvSpPr>
          <p:cNvPr id="2" name="Rectangle 1"/>
          <p:cNvSpPr/>
          <p:nvPr/>
        </p:nvSpPr>
        <p:spPr>
          <a:xfrm>
            <a:off x="0" y="1303137"/>
            <a:ext cx="9906000" cy="1323439"/>
          </a:xfrm>
          <a:prstGeom prst="rect">
            <a:avLst/>
          </a:prstGeom>
        </p:spPr>
        <p:txBody>
          <a:bodyPr wrap="square">
            <a:spAutoFit/>
          </a:bodyPr>
          <a:lstStyle/>
          <a:p>
            <a:r>
              <a:rPr lang="en-US" sz="2000" dirty="0">
                <a:latin typeface="+mj-lt"/>
              </a:rPr>
              <a:t>Constructing an OR gate involves three NAND gates. </a:t>
            </a:r>
          </a:p>
          <a:p>
            <a:r>
              <a:rPr lang="en-US" sz="2000" dirty="0" smtClean="0">
                <a:latin typeface="+mj-lt"/>
              </a:rPr>
              <a:t>The </a:t>
            </a:r>
            <a:r>
              <a:rPr lang="en-US" sz="2000" dirty="0">
                <a:latin typeface="+mj-lt"/>
              </a:rPr>
              <a:t>first NAND gate produces the inverse of the first input.</a:t>
            </a:r>
          </a:p>
          <a:p>
            <a:r>
              <a:rPr lang="en-US" sz="2000" dirty="0">
                <a:latin typeface="+mj-lt"/>
              </a:rPr>
              <a:t>The second NAND gate generates the inverse of the second input.</a:t>
            </a:r>
          </a:p>
          <a:p>
            <a:r>
              <a:rPr lang="en-US" sz="2000" dirty="0">
                <a:latin typeface="+mj-lt"/>
              </a:rPr>
              <a:t>The third NAND gate computes the logical OR of the outputs from the first two NAND gates.</a:t>
            </a:r>
            <a:endParaRPr lang="en-US" sz="2000" b="0" i="0" dirty="0">
              <a:effectLst/>
              <a:latin typeface="+mj-lt"/>
            </a:endParaRPr>
          </a:p>
        </p:txBody>
      </p:sp>
      <p:pic>
        <p:nvPicPr>
          <p:cNvPr id="12290" name="Picture 2" descr="OR Gate Using N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24200"/>
            <a:ext cx="8683625" cy="217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200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NOR Gate </a:t>
            </a:r>
            <a:r>
              <a:rPr lang="en-US" sz="2000" b="1" dirty="0"/>
              <a:t>Using NAND Gate</a:t>
            </a:r>
          </a:p>
        </p:txBody>
      </p:sp>
      <p:sp>
        <p:nvSpPr>
          <p:cNvPr id="2" name="Rectangle 1"/>
          <p:cNvSpPr/>
          <p:nvPr/>
        </p:nvSpPr>
        <p:spPr>
          <a:xfrm>
            <a:off x="0" y="1303137"/>
            <a:ext cx="9906000" cy="400110"/>
          </a:xfrm>
          <a:prstGeom prst="rect">
            <a:avLst/>
          </a:prstGeom>
        </p:spPr>
        <p:txBody>
          <a:bodyPr wrap="square">
            <a:spAutoFit/>
          </a:bodyPr>
          <a:lstStyle/>
          <a:p>
            <a:r>
              <a:rPr lang="en-US" sz="2000" dirty="0"/>
              <a:t> NOR gate with inputs A and B can be constructed using three NAND gates</a:t>
            </a:r>
            <a:endParaRPr lang="en-US" sz="2000" b="0" i="0" dirty="0">
              <a:effectLst/>
              <a:latin typeface="+mj-lt"/>
            </a:endParaRPr>
          </a:p>
        </p:txBody>
      </p:sp>
      <p:pic>
        <p:nvPicPr>
          <p:cNvPr id="13314" name="Picture 2" descr="NOR Gate Using N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5" y="2514600"/>
            <a:ext cx="8455025" cy="211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00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XNOR Gate </a:t>
            </a:r>
            <a:r>
              <a:rPr lang="en-US" sz="2000" b="1" dirty="0"/>
              <a:t>Using NAND Gate</a:t>
            </a:r>
          </a:p>
        </p:txBody>
      </p:sp>
      <p:sp>
        <p:nvSpPr>
          <p:cNvPr id="2" name="Rectangle 1"/>
          <p:cNvSpPr/>
          <p:nvPr/>
        </p:nvSpPr>
        <p:spPr>
          <a:xfrm>
            <a:off x="0" y="1303137"/>
            <a:ext cx="9906000" cy="1015663"/>
          </a:xfrm>
          <a:prstGeom prst="rect">
            <a:avLst/>
          </a:prstGeom>
        </p:spPr>
        <p:txBody>
          <a:bodyPr wrap="square">
            <a:spAutoFit/>
          </a:bodyPr>
          <a:lstStyle/>
          <a:p>
            <a:pPr marL="342900" indent="-342900">
              <a:buFont typeface="Arial" panose="020B0604020202020204" pitchFamily="34" charset="0"/>
              <a:buChar char="•"/>
            </a:pPr>
            <a:r>
              <a:rPr lang="en-US" sz="2000" dirty="0"/>
              <a:t> </a:t>
            </a:r>
            <a:r>
              <a:rPr lang="en-US" sz="2000" dirty="0" smtClean="0"/>
              <a:t>The </a:t>
            </a:r>
            <a:r>
              <a:rPr lang="en-US" sz="2000" dirty="0"/>
              <a:t>first NAND gate takes the inputs A and B and inverts them. </a:t>
            </a:r>
          </a:p>
          <a:p>
            <a:pPr marL="342900" indent="-342900">
              <a:buFont typeface="Arial" panose="020B0604020202020204" pitchFamily="34" charset="0"/>
              <a:buChar char="•"/>
            </a:pPr>
            <a:r>
              <a:rPr lang="en-US" sz="2000" dirty="0"/>
              <a:t>The second NAND gate takes the inverted inputs and performs an OR operation. </a:t>
            </a:r>
          </a:p>
          <a:p>
            <a:pPr marL="342900" indent="-342900">
              <a:buFont typeface="Arial" panose="020B0604020202020204" pitchFamily="34" charset="0"/>
              <a:buChar char="•"/>
            </a:pPr>
            <a:r>
              <a:rPr lang="en-US" sz="2000" dirty="0"/>
              <a:t>The third NAND gate takes the output of the second NAND gate and inverts it again. </a:t>
            </a:r>
          </a:p>
        </p:txBody>
      </p:sp>
      <p:pic>
        <p:nvPicPr>
          <p:cNvPr id="14338" name="Picture 2" descr="XNOR Gate Using N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872023"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631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sz="3200" b="1" dirty="0"/>
              <a:t>INTEGRATED CIRCUITS: SSI, MSI, LSI, </a:t>
            </a:r>
            <a:r>
              <a:rPr lang="en-US" sz="3200" b="1" dirty="0" smtClean="0"/>
              <a:t>VLSI</a:t>
            </a:r>
            <a:endParaRPr lang="en-US" sz="3200" b="1" dirty="0"/>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2982" y="1143000"/>
            <a:ext cx="9938982" cy="9679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The number of components fitted into a standard-size IC represents its integration scale, in other words, it’s a density of components. It is classified as follows</a:t>
            </a:r>
          </a:p>
        </p:txBody>
      </p:sp>
      <p:sp>
        <p:nvSpPr>
          <p:cNvPr id="4" name="Rectangle 3"/>
          <p:cNvSpPr/>
          <p:nvPr/>
        </p:nvSpPr>
        <p:spPr>
          <a:xfrm>
            <a:off x="990600" y="2314416"/>
            <a:ext cx="4121706" cy="2400657"/>
          </a:xfrm>
          <a:prstGeom prst="rect">
            <a:avLst/>
          </a:prstGeom>
        </p:spPr>
        <p:txBody>
          <a:bodyPr wrap="none">
            <a:spAutoFit/>
          </a:bodyPr>
          <a:lstStyle/>
          <a:p>
            <a:pPr marL="342900" indent="-342900">
              <a:lnSpc>
                <a:spcPct val="150000"/>
              </a:lnSpc>
              <a:buFont typeface="Wingdings" panose="05000000000000000000" pitchFamily="2" charset="2"/>
              <a:buChar char="Ø"/>
            </a:pPr>
            <a:r>
              <a:rPr lang="en-US" sz="2000" dirty="0"/>
              <a:t>SSI – Small-Scale </a:t>
            </a:r>
            <a:r>
              <a:rPr lang="en-US" sz="2000" dirty="0" smtClean="0"/>
              <a:t>Integration</a:t>
            </a:r>
          </a:p>
          <a:p>
            <a:pPr marL="342900" indent="-342900">
              <a:lnSpc>
                <a:spcPct val="150000"/>
              </a:lnSpc>
              <a:buFont typeface="Wingdings" panose="05000000000000000000" pitchFamily="2" charset="2"/>
              <a:buChar char="Ø"/>
            </a:pPr>
            <a:r>
              <a:rPr lang="en-US" sz="2000" dirty="0"/>
              <a:t>MSI – Medium Scale Integration</a:t>
            </a:r>
          </a:p>
          <a:p>
            <a:pPr marL="342900" indent="-342900">
              <a:lnSpc>
                <a:spcPct val="150000"/>
              </a:lnSpc>
              <a:buFont typeface="Wingdings" panose="05000000000000000000" pitchFamily="2" charset="2"/>
              <a:buChar char="Ø"/>
            </a:pPr>
            <a:r>
              <a:rPr lang="en-US" sz="2000" dirty="0"/>
              <a:t>LSI – Large-Scale Integration</a:t>
            </a:r>
          </a:p>
          <a:p>
            <a:pPr marL="342900" indent="-342900">
              <a:lnSpc>
                <a:spcPct val="150000"/>
              </a:lnSpc>
              <a:buFont typeface="Wingdings" panose="05000000000000000000" pitchFamily="2" charset="2"/>
              <a:buChar char="Ø"/>
            </a:pPr>
            <a:r>
              <a:rPr lang="en-US" sz="2000" dirty="0"/>
              <a:t>VLSI – Very Large-Scale Integration</a:t>
            </a:r>
          </a:p>
          <a:p>
            <a:pPr marL="342900" indent="-342900">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3211390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XOR Gate </a:t>
            </a:r>
            <a:r>
              <a:rPr lang="en-US" sz="2000" b="1" dirty="0"/>
              <a:t>Using NAND Gate</a:t>
            </a:r>
          </a:p>
        </p:txBody>
      </p:sp>
      <p:sp>
        <p:nvSpPr>
          <p:cNvPr id="2" name="Rectangle 1"/>
          <p:cNvSpPr/>
          <p:nvPr/>
        </p:nvSpPr>
        <p:spPr>
          <a:xfrm>
            <a:off x="0" y="1303137"/>
            <a:ext cx="9906000" cy="1938992"/>
          </a:xfrm>
          <a:prstGeom prst="rect">
            <a:avLst/>
          </a:prstGeom>
        </p:spPr>
        <p:txBody>
          <a:bodyPr wrap="square">
            <a:spAutoFit/>
          </a:bodyPr>
          <a:lstStyle/>
          <a:p>
            <a:pPr marL="342900" indent="-342900" algn="just">
              <a:buFont typeface="Arial" panose="020B0604020202020204" pitchFamily="34" charset="0"/>
              <a:buChar char="•"/>
            </a:pPr>
            <a:r>
              <a:rPr lang="en-US" sz="2000" dirty="0"/>
              <a:t>Building an </a:t>
            </a:r>
            <a:r>
              <a:rPr lang="en-US" sz="2000" dirty="0">
                <a:hlinkClick r:id="rId2"/>
              </a:rPr>
              <a:t>XOR gate</a:t>
            </a:r>
            <a:r>
              <a:rPr lang="en-US" sz="2000" dirty="0"/>
              <a:t> requires four NAND gates. </a:t>
            </a:r>
          </a:p>
          <a:p>
            <a:pPr marL="342900" indent="-342900" algn="just">
              <a:buFont typeface="Arial" panose="020B0604020202020204" pitchFamily="34" charset="0"/>
              <a:buChar char="•"/>
            </a:pPr>
            <a:r>
              <a:rPr lang="en-US" sz="2000" dirty="0"/>
              <a:t>The first two NAND gates produce the inverse of the respective inputs. </a:t>
            </a:r>
          </a:p>
          <a:p>
            <a:pPr marL="342900" indent="-342900" algn="just">
              <a:buFont typeface="Arial" panose="020B0604020202020204" pitchFamily="34" charset="0"/>
              <a:buChar char="•"/>
            </a:pPr>
            <a:r>
              <a:rPr lang="en-US" sz="2000" dirty="0"/>
              <a:t>The third NAND gate computes the logical AND of the outputs from the first two NAND gates. </a:t>
            </a:r>
          </a:p>
          <a:p>
            <a:pPr marL="342900" indent="-342900" algn="just">
              <a:buFont typeface="Arial" panose="020B0604020202020204" pitchFamily="34" charset="0"/>
              <a:buChar char="•"/>
            </a:pPr>
            <a:r>
              <a:rPr lang="en-US" sz="2000" dirty="0"/>
              <a:t>The fourth NAND gate inverts the output of the third NAND gate, resulting in the XOR operation</a:t>
            </a:r>
            <a:r>
              <a:rPr lang="en-US" sz="2000" dirty="0" smtClean="0"/>
              <a:t>.</a:t>
            </a:r>
            <a:endParaRPr lang="en-US" sz="2000" dirty="0"/>
          </a:p>
        </p:txBody>
      </p:sp>
      <p:pic>
        <p:nvPicPr>
          <p:cNvPr id="15362" name="Picture 2" descr="XOR Gate Using NAND 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88392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943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a:t>AND Gate Using NOR Gate</a:t>
            </a:r>
          </a:p>
        </p:txBody>
      </p:sp>
      <p:sp>
        <p:nvSpPr>
          <p:cNvPr id="2" name="Rectangle 1"/>
          <p:cNvSpPr/>
          <p:nvPr/>
        </p:nvSpPr>
        <p:spPr>
          <a:xfrm>
            <a:off x="0" y="1303137"/>
            <a:ext cx="9906000" cy="1631216"/>
          </a:xfrm>
          <a:prstGeom prst="rect">
            <a:avLst/>
          </a:prstGeom>
        </p:spPr>
        <p:txBody>
          <a:bodyPr wrap="square">
            <a:spAutoFit/>
          </a:bodyPr>
          <a:lstStyle/>
          <a:p>
            <a:pPr marL="342900" indent="-342900">
              <a:buFont typeface="Arial" panose="020B0604020202020204" pitchFamily="34" charset="0"/>
              <a:buChar char="•"/>
            </a:pPr>
            <a:r>
              <a:rPr lang="en-US" sz="2000" dirty="0"/>
              <a:t>Three NOR gates are required to construct an AND gate. </a:t>
            </a:r>
          </a:p>
          <a:p>
            <a:pPr marL="342900" indent="-342900">
              <a:buFont typeface="Arial" panose="020B0604020202020204" pitchFamily="34" charset="0"/>
              <a:buChar char="•"/>
            </a:pPr>
            <a:r>
              <a:rPr lang="en-US" sz="2000" dirty="0"/>
              <a:t>The first NOR gate’s output is the inverse of the logical OR operation between the two inputs. </a:t>
            </a:r>
          </a:p>
          <a:p>
            <a:pPr marL="342900" indent="-342900">
              <a:buFont typeface="Arial" panose="020B0604020202020204" pitchFamily="34" charset="0"/>
              <a:buChar char="•"/>
            </a:pPr>
            <a:r>
              <a:rPr lang="en-US" sz="2000" dirty="0"/>
              <a:t>The second NOR gate inverts the output of the first NOR gate, resulting in the original AND logic</a:t>
            </a:r>
          </a:p>
        </p:txBody>
      </p:sp>
      <p:pic>
        <p:nvPicPr>
          <p:cNvPr id="16386" name="Picture 2" descr="AND Gate Using 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05" y="3325365"/>
            <a:ext cx="8226425" cy="205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928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OR Gate</a:t>
            </a:r>
            <a:r>
              <a:rPr lang="en-US" sz="2000" b="1" dirty="0"/>
              <a:t> Using NOR Gate</a:t>
            </a:r>
          </a:p>
        </p:txBody>
      </p:sp>
      <p:sp>
        <p:nvSpPr>
          <p:cNvPr id="2" name="Rectangle 1"/>
          <p:cNvSpPr/>
          <p:nvPr/>
        </p:nvSpPr>
        <p:spPr>
          <a:xfrm>
            <a:off x="0" y="1303137"/>
            <a:ext cx="9906000" cy="1015663"/>
          </a:xfrm>
          <a:prstGeom prst="rect">
            <a:avLst/>
          </a:prstGeom>
        </p:spPr>
        <p:txBody>
          <a:bodyPr wrap="square">
            <a:spAutoFit/>
          </a:bodyPr>
          <a:lstStyle/>
          <a:p>
            <a:pPr marL="342900" indent="-342900">
              <a:buFont typeface="Arial" panose="020B0604020202020204" pitchFamily="34" charset="0"/>
              <a:buChar char="•"/>
            </a:pPr>
            <a:r>
              <a:rPr lang="en-US" sz="2000" dirty="0"/>
              <a:t>An OR gate can be created using two NOR gates, as demonstrated. </a:t>
            </a:r>
          </a:p>
          <a:p>
            <a:pPr marL="342900" indent="-342900">
              <a:buFont typeface="Arial" panose="020B0604020202020204" pitchFamily="34" charset="0"/>
              <a:buChar char="•"/>
            </a:pPr>
            <a:r>
              <a:rPr lang="en-US" sz="2000" dirty="0"/>
              <a:t>The output of the first NOR gate is the complement of each input. </a:t>
            </a:r>
          </a:p>
          <a:p>
            <a:pPr marL="342900" indent="-342900">
              <a:buFont typeface="Arial" panose="020B0604020202020204" pitchFamily="34" charset="0"/>
              <a:buChar char="•"/>
            </a:pPr>
            <a:r>
              <a:rPr lang="en-US" sz="2000" dirty="0"/>
              <a:t>The second NOR gate computes the logical OR of the outputs from the first NOR gate.</a:t>
            </a:r>
          </a:p>
        </p:txBody>
      </p:sp>
      <p:pic>
        <p:nvPicPr>
          <p:cNvPr id="17410" name="Picture 2" descr="OR Gate Using 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5" y="3124200"/>
            <a:ext cx="9369425" cy="234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22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NAND Gate</a:t>
            </a:r>
            <a:r>
              <a:rPr lang="en-US" sz="2000" b="1" dirty="0"/>
              <a:t> Using NOR Gate</a:t>
            </a:r>
          </a:p>
        </p:txBody>
      </p:sp>
      <p:sp>
        <p:nvSpPr>
          <p:cNvPr id="2" name="Rectangle 1"/>
          <p:cNvSpPr/>
          <p:nvPr/>
        </p:nvSpPr>
        <p:spPr>
          <a:xfrm>
            <a:off x="-27296" y="1314510"/>
            <a:ext cx="9906000" cy="1938992"/>
          </a:xfrm>
          <a:prstGeom prst="rect">
            <a:avLst/>
          </a:prstGeom>
        </p:spPr>
        <p:txBody>
          <a:bodyPr wrap="square">
            <a:spAutoFit/>
          </a:bodyPr>
          <a:lstStyle/>
          <a:p>
            <a:r>
              <a:rPr lang="en-US" sz="2000" dirty="0"/>
              <a:t>A NAND gate can be implemented using NOR gates. </a:t>
            </a:r>
          </a:p>
          <a:p>
            <a:pPr marL="342900" indent="-342900" algn="just">
              <a:buFont typeface="Arial" panose="020B0604020202020204" pitchFamily="34" charset="0"/>
              <a:buChar char="•"/>
            </a:pPr>
            <a:r>
              <a:rPr lang="en-US" sz="2000" dirty="0"/>
              <a:t>The first NOR gate takes the input A and inverts it. </a:t>
            </a:r>
          </a:p>
          <a:p>
            <a:pPr marL="342900" indent="-342900" algn="just">
              <a:buFont typeface="Arial" panose="020B0604020202020204" pitchFamily="34" charset="0"/>
              <a:buChar char="•"/>
            </a:pPr>
            <a:r>
              <a:rPr lang="en-US" sz="2000" dirty="0"/>
              <a:t>The second NOR gate takes the input B and inverts it. </a:t>
            </a:r>
          </a:p>
          <a:p>
            <a:pPr marL="342900" indent="-342900" algn="just">
              <a:buFont typeface="Arial" panose="020B0604020202020204" pitchFamily="34" charset="0"/>
              <a:buChar char="•"/>
            </a:pPr>
            <a:r>
              <a:rPr lang="en-US" sz="2000" dirty="0"/>
              <a:t>The third NOR gate takes the outputs of the first two NOR gates and performs an OR operation. </a:t>
            </a:r>
          </a:p>
          <a:p>
            <a:pPr marL="342900" indent="-342900" algn="just">
              <a:buFont typeface="Arial" panose="020B0604020202020204" pitchFamily="34" charset="0"/>
              <a:buChar char="•"/>
            </a:pPr>
            <a:r>
              <a:rPr lang="en-US" sz="2000" dirty="0"/>
              <a:t>The output of the third NOR gate is the output of the NAND gate.</a:t>
            </a:r>
          </a:p>
        </p:txBody>
      </p:sp>
      <p:pic>
        <p:nvPicPr>
          <p:cNvPr id="18434" name="Picture 2" descr="NAND Gate Using 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5" y="3429000"/>
            <a:ext cx="92170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85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a:t>XNOR </a:t>
            </a:r>
            <a:r>
              <a:rPr lang="en-US" sz="2000" b="1" dirty="0" smtClean="0"/>
              <a:t>Gate</a:t>
            </a:r>
            <a:r>
              <a:rPr lang="en-US" sz="2000" b="1" dirty="0"/>
              <a:t> Using NOR Gate</a:t>
            </a:r>
          </a:p>
        </p:txBody>
      </p:sp>
      <p:sp>
        <p:nvSpPr>
          <p:cNvPr id="2" name="Rectangle 1"/>
          <p:cNvSpPr/>
          <p:nvPr/>
        </p:nvSpPr>
        <p:spPr>
          <a:xfrm>
            <a:off x="-27296" y="1314510"/>
            <a:ext cx="9906000" cy="1323439"/>
          </a:xfrm>
          <a:prstGeom prst="rect">
            <a:avLst/>
          </a:prstGeom>
        </p:spPr>
        <p:txBody>
          <a:bodyPr wrap="square">
            <a:spAutoFit/>
          </a:bodyPr>
          <a:lstStyle/>
          <a:p>
            <a:pPr marL="342900" indent="-342900">
              <a:buFont typeface="Arial" panose="020B0604020202020204" pitchFamily="34" charset="0"/>
              <a:buChar char="•"/>
            </a:pPr>
            <a:r>
              <a:rPr lang="en-US" sz="2000" dirty="0"/>
              <a:t>The first NOR gate takes the inputs A and B and inverts them. </a:t>
            </a:r>
          </a:p>
          <a:p>
            <a:pPr marL="342900" indent="-342900">
              <a:buFont typeface="Arial" panose="020B0604020202020204" pitchFamily="34" charset="0"/>
              <a:buChar char="•"/>
            </a:pPr>
            <a:r>
              <a:rPr lang="en-US" sz="2000" dirty="0"/>
              <a:t>The second NOR gate takes the inverted inputs and performs an OR operation. </a:t>
            </a:r>
          </a:p>
          <a:p>
            <a:pPr marL="342900" indent="-342900">
              <a:buFont typeface="Arial" panose="020B0604020202020204" pitchFamily="34" charset="0"/>
              <a:buChar char="•"/>
            </a:pPr>
            <a:r>
              <a:rPr lang="en-US" sz="2000" dirty="0"/>
              <a:t>The third NOR gate takes the output of the second NOR gate and inverts it again. </a:t>
            </a:r>
          </a:p>
          <a:p>
            <a:r>
              <a:rPr lang="en-US" sz="2000" dirty="0"/>
              <a:t>The output of the third NOR gate is the output of the XNOR gate</a:t>
            </a:r>
          </a:p>
        </p:txBody>
      </p:sp>
      <p:pic>
        <p:nvPicPr>
          <p:cNvPr id="19458" name="Picture 2" descr="XNOR Gate using 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11" y="3200400"/>
            <a:ext cx="8653414" cy="2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357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7789" y="138584"/>
            <a:ext cx="5791200" cy="584775"/>
          </a:xfrm>
          <a:prstGeom prst="rect">
            <a:avLst/>
          </a:prstGeom>
        </p:spPr>
        <p:txBody>
          <a:bodyPr wrap="square">
            <a:spAutoFit/>
          </a:bodyPr>
          <a:lstStyle/>
          <a:p>
            <a:r>
              <a:rPr lang="en-US" sz="3200" b="1" dirty="0"/>
              <a:t>Universal Logic Gates </a:t>
            </a:r>
          </a:p>
        </p:txBody>
      </p:sp>
      <p:sp>
        <p:nvSpPr>
          <p:cNvPr id="3" name="Rectangle 2"/>
          <p:cNvSpPr/>
          <p:nvPr/>
        </p:nvSpPr>
        <p:spPr>
          <a:xfrm>
            <a:off x="0" y="914400"/>
            <a:ext cx="9799637" cy="400110"/>
          </a:xfrm>
          <a:prstGeom prst="rect">
            <a:avLst/>
          </a:prstGeom>
        </p:spPr>
        <p:txBody>
          <a:bodyPr wrap="square">
            <a:spAutoFit/>
          </a:bodyPr>
          <a:lstStyle/>
          <a:p>
            <a:r>
              <a:rPr lang="en-US" sz="2000" b="1" dirty="0" smtClean="0"/>
              <a:t>XOR</a:t>
            </a:r>
            <a:r>
              <a:rPr lang="en-US" sz="2000" b="1" dirty="0"/>
              <a:t> </a:t>
            </a:r>
            <a:r>
              <a:rPr lang="en-US" sz="2000" b="1" dirty="0" smtClean="0"/>
              <a:t>Gate</a:t>
            </a:r>
            <a:r>
              <a:rPr lang="en-US" sz="2000" b="1" dirty="0"/>
              <a:t> Using NOR Gate</a:t>
            </a:r>
          </a:p>
        </p:txBody>
      </p:sp>
      <p:sp>
        <p:nvSpPr>
          <p:cNvPr id="2" name="Rectangle 1"/>
          <p:cNvSpPr/>
          <p:nvPr/>
        </p:nvSpPr>
        <p:spPr>
          <a:xfrm>
            <a:off x="-27296" y="1314510"/>
            <a:ext cx="9906000" cy="1631216"/>
          </a:xfrm>
          <a:prstGeom prst="rect">
            <a:avLst/>
          </a:prstGeom>
        </p:spPr>
        <p:txBody>
          <a:bodyPr wrap="square">
            <a:spAutoFit/>
          </a:bodyPr>
          <a:lstStyle/>
          <a:p>
            <a:r>
              <a:rPr lang="en-US" sz="2000" dirty="0"/>
              <a:t>An XOR gate can be implemented using 3 NOR gates –</a:t>
            </a:r>
          </a:p>
          <a:p>
            <a:pPr marL="342900" indent="-342900">
              <a:buFont typeface="Arial" panose="020B0604020202020204" pitchFamily="34" charset="0"/>
              <a:buChar char="•"/>
            </a:pPr>
            <a:r>
              <a:rPr lang="en-US" sz="2000" dirty="0"/>
              <a:t>The 1st NOR gate takes the inputs A and B and inverts them. </a:t>
            </a:r>
          </a:p>
          <a:p>
            <a:pPr marL="342900" indent="-342900">
              <a:buFont typeface="Arial" panose="020B0604020202020204" pitchFamily="34" charset="0"/>
              <a:buChar char="•"/>
            </a:pPr>
            <a:r>
              <a:rPr lang="en-US" sz="2000" dirty="0"/>
              <a:t>The 2nd NOR gate takes the inverted inputs and inverts them again. </a:t>
            </a:r>
          </a:p>
          <a:p>
            <a:pPr marL="342900" indent="-342900">
              <a:buFont typeface="Arial" panose="020B0604020202020204" pitchFamily="34" charset="0"/>
              <a:buChar char="•"/>
            </a:pPr>
            <a:r>
              <a:rPr lang="en-US" sz="2000" dirty="0"/>
              <a:t>The 3rd NOR gate takes the outputs of the first two NOR gates and performs a NOR operation</a:t>
            </a:r>
          </a:p>
        </p:txBody>
      </p:sp>
      <p:pic>
        <p:nvPicPr>
          <p:cNvPr id="20482" name="Picture 2" descr="XOR Gate using NOR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005" y="2955962"/>
            <a:ext cx="7159625" cy="341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6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sz="3200" b="1" dirty="0"/>
              <a:t>SSI – Small-Scale Integration</a:t>
            </a:r>
          </a:p>
        </p:txBody>
      </p:sp>
      <p:sp>
        <p:nvSpPr>
          <p:cNvPr id="175115" name="Rectangle 11"/>
          <p:cNvSpPr>
            <a:spLocks noChangeArrowheads="1"/>
          </p:cNvSpPr>
          <p:nvPr/>
        </p:nvSpPr>
        <p:spPr bwMode="auto">
          <a:xfrm>
            <a:off x="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7" name="Rectangle 13"/>
          <p:cNvSpPr>
            <a:spLocks noChangeArrowheads="1"/>
          </p:cNvSpPr>
          <p:nvPr/>
        </p:nvSpPr>
        <p:spPr bwMode="auto">
          <a:xfrm>
            <a:off x="1" y="297323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175119" name="Rectangle 15"/>
          <p:cNvSpPr>
            <a:spLocks noChangeArrowheads="1"/>
          </p:cNvSpPr>
          <p:nvPr/>
        </p:nvSpPr>
        <p:spPr bwMode="auto">
          <a:xfrm>
            <a:off x="1" y="28684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IN" sz="2600" smtClean="0">
              <a:solidFill>
                <a:srgbClr val="000000"/>
              </a:solidFill>
              <a:latin typeface="Times" pitchFamily="18" charset="0"/>
            </a:endParaRPr>
          </a:p>
        </p:txBody>
      </p:sp>
      <p:sp>
        <p:nvSpPr>
          <p:cNvPr id="475138" name="AutoShape 2"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0" name="AutoShape 4"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5142" name="AutoShape 6" descr="data:image/jpeg;base64,/9j/4AAQSkZJRgABAQAAAQABAAD/2wCEAAkGBxQTEhUUERQWFRUVGBgVGBgYFRYVFxoVFhIXFxQSFBUYHSggGRolHBcWITEiJSkrLi4uFx8zODMsNygtLisBCgoKDg0OFxAQFywcHB8sLCwsLCwsLCwsLCwsLCwsLCwsLCwsLCwsLCwsLCwsLCwrLCssLDcsLCs3KywsKysrK//AABEIALsBDgMBIgACEQEDEQH/xAAcAAEAAQUBAQAAAAAAAAAAAAAABAECAwUGBwj/xABBEAABAgMGBAMHAgMECwAAAAABAAIDBBEFEiExQVEGYXGBIjKRE1JyobHB8AfhQmLRFCOi8QgWMzVDVHSSlLPS/8QAFwEBAQEBAAAAAAAAAAAAAAAAAAECA//EAB8RAQEBAQACAwEBAQAAAAAAAAABAhEhMRJBUQNhUv/aAAwDAQACEQMRAD8A9xREQEREBERAREQEREBERAREQEREBERAREQEREBERARFpbY4jhwagG87auA6lBtosUNFXEAblctb3GLIYIhkfEfsFx1tcUxIxIBryHlCw2dw8+Mb8wbrc+2/7rnrfF4mSnGM26IBArExxDgSD0AoQvSrPnS9rfaN9m8jyEgnDOm687neJJWRbclgHxMr2BHcnNcFaPFceLFbF9o4OYagg0oa4ELM1enH0eEXIcA8ZNnYd19GzDB4m6OGXtGctxouvXZBERAREQEREBERAREQEREBERAREQEREBERAREQERYo8drBVxAHNBlUOftOHCFXuA5Zn0XLW9xq1gIhmg9459guAmbQizDvDexOZzP9Fn5DreIeNSatZgNhiT1XLQZaPMuyIae3qUcyXlQ184+hdQhgBdEcMg4NzIrqVBtT9SWEezlmPgtyvOaATscCSOixbR1PsZaTbeiOBcNARXpRclxHxlEjVa03Ge636ndcxNTzohq51SampOeFc/TBRgdlJj9W1miRSc1YCqBizy8Ak5LfESrInokCK2LBN17TUEfQjUHJfQvCtvsnIDYjaB2T2+66mI6HMFeDS0kBS8un4L4gbLRwf+G6jYnQnB3Khx9d1Yj2xFaw1xGSuWlEREBERAREQEREBERAREQEREBERAREQFQlay1bbhwAbxBd7oP12XnfEXGL3mgJocmtP1Klo7i2eKIUIENN5w9AvNrb4pfGcaG8f8IWtlpSPMuxwaetP3W2iRZWTb4qRItPKKYd1i6/REs6w3xTeinDnkOewUi0bdgSzTDggF+rjjQ8qLlra4rixqgG63ZpI7LnnRK5krPLRKtaZ9rEL3PvPLjewOmRvHzVC18QVzWc+LPA7gfUIyXqcXDsCT9FsYYEAgY1uk1btrWncH0UmFCOylQoNRSlBoDydWvXfqVKYxo2+3dWRGGXk64qcXNZln8lGizHP0+vRRoszRVE6NHrmVCiTeyiPjk9BgNPzFYCfn+Zose8/pNxF/aJYwXmsSAABuYR8h50pd7Bd4vnDgC1HS05CikkMrcifA7Ak9MD2X0cEVVERUEREBERAREQEREBERAREQEREFCvN+POJ4giugQXljWYPIwLn0qRe2AIy1qvSHFeL8eyhhTkX3YhERp+MYivxBylo0saZec3uNdySplhslqExnEFuN3fXA6rTPjUzWumbQBqGip+XqsUdHbHF+BZLtDG0u1pV1NqrjpiZc41Jx6/dY4vIgqmySCgVbivbDw5/lVnhwqGpPp9loY4MOpUxkIDPqrBFAww6k07qPEmCK16eqvETHx/d/N1hfEGp/Oihujk8liL06JT4+WvL7dFgc/EqwHQKTAla+ZBHa0nJTpaU97HkpMKBRTIMHf85lODFBhr6G4ZmTElILzmYba9QKH6LxGz5B0QgMGZpWmHRo1+i9v4dkTAloUMmpa3HqcT9VSNkiIiiIiAiIgIiICIiAiIgIioSp0VVpKte5a6btJrTQeI6gadT9lz1uRZEyLGp0XmnHtpysd1GRmB0Npa4kEsJwuw7wwLganPAFb63psOaHRIjoTGmt1ryL5pg2oALjsB1OQK80tuz49oP9myAJWBCJAe9pa5wIqaNAF6ta0Fc8XVquU1bWvi4a0ZsF2DnOLSccKZ0wA+qxS8F78TUArdTFjMgOLDVxHldqRo5rRl0VszKxQ29Sg11cOZGg+i6fKROMLIbQKJDgZknTBYWuAxJ7ko6Ywwrvy6q5qVILgMBieiwPindYYkTM1/N1jc6q6MxniRqZZrESsdFlhwyckVas0CXLlJgyY1U6FDTiI8GWA0UyHBV4aBSvpqeQGa2tm2U+IaAFoNMB5u+yqIUGDjQCrthn327robEsB0SIwP/iNAAKtrzIz74LprC4Ra2l4c6DfmdSu6s6SbDHhFMKK8RHsewoUAeEVdq4/YaLbBEUbERUBQVREQEREBERAREQERWudTNQVKwxowaKk0H5ko0a0dGCvPTtutVMzXi1e7YHAcq0w6DuuO9/ixln54uB/gYBiXYEjnsPmtLFtRoFITS958oulrfiJNKjPDlipM3CL/APaEAaNGXc6/mSwtYB5RntXFcL+tyNZAs1zn+0juMR+YGYbjXDvTLDDVS48sXA1ND3J9f3Wyu0wHemfc7cliiMWLr8Vy0ex2Mq+l5wr4n0PhAxAwo0dKZLgLft6GwlsLxnLLwjl/N2w5r0biF0FzSy97WooWhx9iM/OR5zyyFF5paPCzWguY4m7o7UUxqdSuuM/9Jb+OUc8uPL5BbaWhgNoNlIi2XdZfjf3LaAio8Tgcg1u61D5qmDMq4E500roCu8vfTFjJd30V1FfKwi8Y/P6rZQJYBb4iJAlCc1PhQ6YBZ4cKuSzwW43WC+4Z6AfE7fkrxFkOBqcueCzysF0TCEKD3yD/AIBqtzY3DESM4FxvU0pSG3tqeq9DsXhdjBU+I70wryWuJ1yfDvCBJvOBrq52Lv2C7+yLFZCFA3utpKyoAyUxrET2wy8sANFIVUUakEREUREQEREBERARFSqCqoVhmZtrPMegGJPQLWzU45w9xuWfiPKo+yxrcgmzM8G1DQXO2GQ+I6LXzEQuxiHmGjLeoGZ2qVkl4Dj5RdG5AvdhkO9SpcGSa3GlTnU77rlbb78K1rZd7hj4GnTUjmf6fNUc1rRdA/Oq2cZp0UF4bXHxbgHwj4ifosVYhNhF9cqDU5DequuBoq2vxUxPJg0HP1UqI6lL2FMmgZdG78z6LXzkYu5DYfc6qcXvWMPwxLRsDU4dRr2WntWO6I2lAxg01O5cVsGyznGgBP5vormQGsJLrrqdC0GvPD1U7J9LxzsKx3uAoLrNzXKmYAxP0UC3JmHKEMbDfEiOFQ40DRjQOrl5iKgVIGZXdzLKNvveGgipJOWG+647iiYZMPh0Buw2uYDlevEVNNBhTnXFazLffhO/jzS0JOJFBixHF7h6DAXqDADegCgGDkTjQU7cqLu47MKYbcvRctaVnmGbzfIfkefJdc6SxikG1qtibrfMc8hmTyA1WCyYDnOIZSpGowGOdNf3XccP8GOJvuGJze7E9hoF1jFc3I2VFjEAgsaf4R53fEdOgXf2BwiGtF4UA/hH33K6WybCbCGAx319dVv4UCgWmUGTs9rRgABt9lsIUABZGtV6WrItAVyIo0IiICIiAixTUdsNjnxHBjGguc5xDWtaBUucTgABqtN/rnZ//Pyn/kwf/tBvkWGUmWRGNfDc17HCrXNcHNcNC1wwI6LMgIqEqFMWiBUM8R9B3Kl1J7EuJEDRVxAHPBauYtJzqiF4Rq9w+bW/cqK95iO1e4aDytOmeA+ZUyDZlcYpr/KPKOR978wXL5a16VEl4bnGrBU6xHYjqPe+Q5rZy8iG4k3nb/0pkpbWgZK2JEDRUmg5qzMz7RWlFhmJgNz9Bn6KJFnXOJEMHrSn1y7q+Xk6ebEmny31P0Wbq69Kwl7oh2b1oD1IzPIeqXLvl9cuw2HzWwMNYorQBUmgG6nJBqnsKGXAxiGn15UCyvm6m7CFTuRh2VzJWpq7xO3r/TJZ9r1gawuwAus1Gp5vccljc275QDTKuIyzC2fsjSny0VHS63nCOUn5J8Q1cSfp2C1sWyCu4dLq3+x8lv4HePPoliOVIPChiGjhgcxy2XojbPGymwZQDRJiF1XHWDwLClzeFXGmprTpqepXWy8oBTD8CmBiuAXSMcWNYr1VEaEREBERAREQEREGg/UD/dk9/wBLH/8AS5fPfB7JMyw9vY81OPvO/voT5hrCK4NpDN2oX0XxhKPjSE3ChNvRIkCKxjagVc6E4NFTgMSM15RwgziCzpYS0Kz4Lmhzn1iRYd6rjU+WOBTsg9f4fl2Q5aCyEwwmNhsDYZLiWC6CGEuxJGWOyzTc61mZx0Az/ZamWtCOZeCZhrYUZzKxQ3FrH6ta68RnzKxwJN7zgKDVzszvdBzPM/Nctb88isk1Nl2DjnkxuJPYYn5BZZaznuHjNxvujzHk52nQeq2EpIsZkMTmTme/2yUpSfz+6McGCGgAACivJUaZnWszOOygH2kan8LO+PTdL/T6ycSJu0QPCwXnLFBkXvN6K49NuWw+qmS0k1mQ76+unZSQKJ8PvQxwYQaKAUAWQlRJm0WMNHHH17UWuiTESLgBRteYw/NE1vnieROm7QDahuJ30G3VQmy74uLyc8ANBz2UuUs4NpXP8r0+q2DWAYAUCTFvnSIcKSAFKYbfmazthLNRVounxGO4qXFlRXgw+zVwYr6KqotuqqqiAiIgIiICIiAiIgIiICIiDWxbSBiOhM87aXqjKrbwoNaivotXddEeQKvONSfK3lUZHkFtpmzGuiiKCQ4NLHbOYa+E98VLgwg0AAAAYBcrm2+VQZGymsoXeI88APhbkOua1H6gcYtsuAyM6EYofEEK61waRWG916pBr5Kd107ngZryn/SLeDZsAjIzLD6y8ZbnPURngfrIxr4Ym5GZlmRCA2I8eHGni8QbVuNaiuGi7+0IryQ1mRFSepIGeQXjHHctOQJaRmbQiQZuXhPhlsBrTBJrCq287G9QDFe3WZNNjQYUZlbsWGyI2oobr2hzajQ0ITWezgwStmgYuxO/PcA/f5LYMYB+YqrnAZrWT1rhuDMT9P6rHc4X22MSKG5laedtJxN2EP8ALfksMGViRTV9QMwdafZbiUkmsGA/OZ1Wea3/AJBrZKya0dExdr+arcQ4QGQV9EXXOJPSK0REWgREQEREBERAREQEREBERAREQEREBERAREQUWttu0TAa192rS4NcfdDhRrjyvUr1WyVkaEHAtcKg4EclirGmiy8SK73Wg0qcf+0ZdyofGfBUO0ZaHLxYkRjYb2vDm3bxLYbmCtRTJxK6drABgsMzNtYMT21UzJieae3ncr+jUqHNMeYmphjKEQ4kQXMNMBWlMO672ZnWQwGtpXIAUoNB0WumJ58Q3Wgiugz7nRSJKyKYxDU7fwj7k81n53XieBbM2fGiHxObTq76UUmUsxrMczuc/wBuy85/Vm2piJOStlykUwXTFHRHioddc5waA4aeF5oNgplkfpLDlIsKNKzk017IsN8QOe0sita8GIxzWtb5heGJOa3n+eYj0lquVAqrYIiICIiAiIgIiICIiAiIgIiICKlFVAREQEREBERAREQURVVFkYZyCXsc0OLS4EBwzBIzC0VlSj4gpHqHscWuOd8jJ4OgIxXSKgUuJfYwQJYN0A6ffdSERak4PMv1U4YmnzEtaNnsESPLYOZhec0Oq0ipFaVcCP5sFmsnje0ZmLChtsqLBHtWNjRIriGth3h7VzAWtqbtaYnRejqgVAKqoFVAREQEREBERAREQEREBERAREQEREBERAREQEREBER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2982" y="1143000"/>
            <a:ext cx="9938982" cy="1938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Small Scale Integration (SSI) is a term used in the field of electronics and digital circuit design to describe a level of integrated circuit (IC) technology</a:t>
            </a:r>
            <a:r>
              <a:rPr lang="en-US" sz="2000" dirty="0" smtClean="0"/>
              <a:t>.</a:t>
            </a:r>
          </a:p>
          <a:p>
            <a:pPr marL="342900" indent="-342900" algn="just">
              <a:lnSpc>
                <a:spcPct val="150000"/>
              </a:lnSpc>
              <a:buFont typeface="Arial" panose="020B0604020202020204" pitchFamily="34" charset="0"/>
              <a:buChar char="•"/>
            </a:pPr>
            <a:r>
              <a:rPr lang="en-US" sz="2000" dirty="0"/>
              <a:t>SSI refers to the integration of a relatively small number of electronic components or logic gates onto a single semiconductor chip</a:t>
            </a:r>
          </a:p>
        </p:txBody>
      </p:sp>
      <p:sp>
        <p:nvSpPr>
          <p:cNvPr id="2" name="Rectangle 1"/>
          <p:cNvSpPr/>
          <p:nvPr/>
        </p:nvSpPr>
        <p:spPr>
          <a:xfrm>
            <a:off x="-34119" y="3143094"/>
            <a:ext cx="3935821" cy="400110"/>
          </a:xfrm>
          <a:prstGeom prst="rect">
            <a:avLst/>
          </a:prstGeom>
        </p:spPr>
        <p:txBody>
          <a:bodyPr wrap="none">
            <a:spAutoFit/>
          </a:bodyPr>
          <a:lstStyle/>
          <a:p>
            <a:r>
              <a:rPr lang="en-US" sz="2000" b="1" dirty="0">
                <a:solidFill>
                  <a:srgbClr val="FF0000"/>
                </a:solidFill>
              </a:rPr>
              <a:t>Here are some key points about SSI</a:t>
            </a:r>
          </a:p>
        </p:txBody>
      </p:sp>
      <p:sp>
        <p:nvSpPr>
          <p:cNvPr id="5" name="Rectangle 4"/>
          <p:cNvSpPr/>
          <p:nvPr/>
        </p:nvSpPr>
        <p:spPr>
          <a:xfrm>
            <a:off x="6825" y="3431555"/>
            <a:ext cx="9906000" cy="1938992"/>
          </a:xfrm>
          <a:prstGeom prst="rect">
            <a:avLst/>
          </a:prstGeom>
        </p:spPr>
        <p:txBody>
          <a:bodyPr wrap="square">
            <a:spAutoFit/>
          </a:bodyPr>
          <a:lstStyle/>
          <a:p>
            <a:pPr algn="just">
              <a:lnSpc>
                <a:spcPct val="150000"/>
              </a:lnSpc>
            </a:pPr>
            <a:r>
              <a:rPr lang="en-US" sz="2000" b="1" dirty="0"/>
              <a:t>Component Integration</a:t>
            </a:r>
            <a:endParaRPr lang="en-US" sz="2000" dirty="0"/>
          </a:p>
          <a:p>
            <a:pPr algn="just">
              <a:lnSpc>
                <a:spcPct val="150000"/>
              </a:lnSpc>
            </a:pPr>
            <a:r>
              <a:rPr lang="en-US" sz="2000" dirty="0"/>
              <a:t>SSI involves the integration of a limited number of electronic components onto a single chip. These components can include basic logic gates, flip-flops, multiplexers, and simple arithmetic and memory units. It has less than 100 components (about 10 Gates</a:t>
            </a:r>
            <a:r>
              <a:rPr lang="en-US" sz="2000" dirty="0" smtClean="0"/>
              <a:t>).</a:t>
            </a:r>
            <a:endParaRPr lang="en-US" sz="2000" dirty="0"/>
          </a:p>
        </p:txBody>
      </p:sp>
    </p:spTree>
    <p:extLst>
      <p:ext uri="{BB962C8B-B14F-4D97-AF65-F5344CB8AC3E}">
        <p14:creationId xmlns:p14="http://schemas.microsoft.com/office/powerpoint/2010/main" val="2195747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4372</Words>
  <Application>Microsoft Office PowerPoint</Application>
  <PresentationFormat>A4 Paper (210x297 mm)</PresentationFormat>
  <Paragraphs>798</Paragraphs>
  <Slides>85</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100" baseType="lpstr">
      <vt:lpstr>PMingLiU</vt:lpstr>
      <vt:lpstr>Angsana New</vt:lpstr>
      <vt:lpstr>Arial</vt:lpstr>
      <vt:lpstr>Calibri</vt:lpstr>
      <vt:lpstr>Courier</vt:lpstr>
      <vt:lpstr>Courier New</vt:lpstr>
      <vt:lpstr>Impact</vt:lpstr>
      <vt:lpstr>Nirmala UI</vt:lpstr>
      <vt:lpstr>Times</vt:lpstr>
      <vt:lpstr>Times New Roman</vt:lpstr>
      <vt:lpstr>Wingdings</vt:lpstr>
      <vt:lpstr>Wingdings 2</vt:lpstr>
      <vt:lpstr>Office Theme</vt:lpstr>
      <vt:lpstr>Equation</vt:lpstr>
      <vt:lpstr>CorelDRAW</vt:lpstr>
      <vt:lpstr>Digital Electronics Prepared by: Dr. Kiran Kumar B M</vt:lpstr>
      <vt:lpstr>Course Content</vt:lpstr>
      <vt:lpstr>Digital Electronics</vt:lpstr>
      <vt:lpstr>Topics</vt:lpstr>
      <vt:lpstr>Introduction to digital electronics </vt:lpstr>
      <vt:lpstr>Evolution Of Integrated Circuits</vt:lpstr>
      <vt:lpstr>INTEGRATED CIRCUITS: SSI, MSI, LSI, VLSI</vt:lpstr>
      <vt:lpstr>INTEGRATED CIRCUITS: SSI, MSI, LSI, VLSI</vt:lpstr>
      <vt:lpstr>SSI – Small-Scale Integration</vt:lpstr>
      <vt:lpstr>SSI – Small-Scale Integration</vt:lpstr>
      <vt:lpstr>SSI – Small-Scale Integration</vt:lpstr>
      <vt:lpstr>MSI – Medium Scale Integration</vt:lpstr>
      <vt:lpstr>MSI – Medium Scale Integration</vt:lpstr>
      <vt:lpstr>MSI – Medium Scale Integration</vt:lpstr>
      <vt:lpstr>LSI – Large-Scale Integration</vt:lpstr>
      <vt:lpstr>LSI – Large-Scale Integration</vt:lpstr>
      <vt:lpstr>LSI – Large-Scale Integration</vt:lpstr>
      <vt:lpstr>VLSI – Very Large-Scale Integration</vt:lpstr>
      <vt:lpstr>VLSI – Very Large-Scale Integration</vt:lpstr>
      <vt:lpstr>VLSI – Very Large-Scale Integration</vt:lpstr>
      <vt:lpstr>VLSI – Very Large-Scale Integration</vt:lpstr>
      <vt:lpstr>PowerPoint Presentation</vt:lpstr>
      <vt:lpstr>Decimal Number System</vt:lpstr>
      <vt:lpstr>Octal Number System</vt:lpstr>
      <vt:lpstr>Binary Number System</vt:lpstr>
      <vt:lpstr>Hexadecimal Number System</vt:lpstr>
      <vt:lpstr>PowerPoint Presentation</vt:lpstr>
      <vt:lpstr>Contd.. </vt:lpstr>
      <vt:lpstr>Binary to Decimal</vt:lpstr>
      <vt:lpstr>Octal to Decimal</vt:lpstr>
      <vt:lpstr>Octal to Decimal</vt:lpstr>
      <vt:lpstr>Hexadecimal to Decimal</vt:lpstr>
      <vt:lpstr>Hexadecimal to Decimal</vt:lpstr>
      <vt:lpstr>Decimal to Binary</vt:lpstr>
      <vt:lpstr>Decimal to Binary</vt:lpstr>
      <vt:lpstr>PowerPoint Presentation</vt:lpstr>
      <vt:lpstr>Octal to Binary</vt:lpstr>
      <vt:lpstr>Hexadecimal to Binary</vt:lpstr>
      <vt:lpstr>Hexadecimal to Binary</vt:lpstr>
      <vt:lpstr>Decimal to Octal</vt:lpstr>
      <vt:lpstr>PowerPoint Presentation</vt:lpstr>
      <vt:lpstr>Decimal to Hexadecimal</vt:lpstr>
      <vt:lpstr>Decimal to Hexadecimal</vt:lpstr>
      <vt:lpstr>Binary to Octal</vt:lpstr>
      <vt:lpstr>Binary to Octal</vt:lpstr>
      <vt:lpstr>Binary to Hexadecimal</vt:lpstr>
      <vt:lpstr>PowerPoint Presentation</vt:lpstr>
      <vt:lpstr>PowerPoint Presentation</vt:lpstr>
      <vt:lpstr>PowerPoint Presentation</vt:lpstr>
      <vt:lpstr>PowerPoint Presentation</vt:lpstr>
      <vt:lpstr>Boolean Algebra</vt:lpstr>
      <vt:lpstr>Boolean Operations &amp;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Ambresh</dc:creator>
  <cp:lastModifiedBy>Dr. Kiran Kumar B M</cp:lastModifiedBy>
  <cp:revision>223</cp:revision>
  <dcterms:created xsi:type="dcterms:W3CDTF">2006-08-16T00:00:00Z</dcterms:created>
  <dcterms:modified xsi:type="dcterms:W3CDTF">2024-04-25T07:39:09Z</dcterms:modified>
</cp:coreProperties>
</file>