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6" r:id="rId2"/>
    <p:sldId id="310" r:id="rId3"/>
    <p:sldId id="311" r:id="rId4"/>
    <p:sldId id="349" r:id="rId5"/>
    <p:sldId id="343" r:id="rId6"/>
    <p:sldId id="353" r:id="rId7"/>
    <p:sldId id="320" r:id="rId8"/>
    <p:sldId id="351" r:id="rId9"/>
    <p:sldId id="350" r:id="rId10"/>
    <p:sldId id="322" r:id="rId11"/>
    <p:sldId id="355" r:id="rId12"/>
    <p:sldId id="354" r:id="rId13"/>
    <p:sldId id="329" r:id="rId14"/>
    <p:sldId id="330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AED3822-C6CA-4D03-B2A8-3CA2AA66AAA7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DFFA0D1-73A0-4072-BCA4-7A8CEB35DD85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895AD97-4B2F-4003-86AD-2D7A60FFD90D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A0DD5A7-5831-4AB4-B379-F7B46F9F941E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6AF5F7F-FBD5-45B2-A655-84CF6B625A75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A71E9A-435D-4930-8635-51EBFCC5915E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0C6D167-02FA-4FC9-9DDC-B8B0255494F2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0B605F2-9DEB-46D8-8F38-47E861D1FFDF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5D7071E-3850-4F60-9A90-F1A46C5102F6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20F6A38-D640-410C-8FC3-0A095827522C}" type="datetime1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38200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Dynamic Memory Allocation</a:t>
            </a:r>
          </a:p>
          <a:p>
            <a:pPr algn="ctr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GB" sz="1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15400" cy="1143000"/>
          </a:xfrm>
        </p:spPr>
        <p:txBody>
          <a:bodyPr/>
          <a:lstStyle/>
          <a:p>
            <a:r>
              <a:rPr lang="en-US" dirty="0" smtClean="0"/>
              <a:t>Freeing the 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95400"/>
            <a:ext cx="89916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00CC"/>
                </a:solidFill>
              </a:rPr>
              <a:t>free()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Always free all dynamically allocated memory after use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frees the allocated memory by </a:t>
            </a:r>
            <a:r>
              <a:rPr lang="en-US" sz="2800" dirty="0" err="1" smtClean="0"/>
              <a:t>malloc</a:t>
            </a:r>
            <a:r>
              <a:rPr lang="en-US" sz="2800" dirty="0" smtClean="0"/>
              <a:t> (), </a:t>
            </a:r>
            <a:r>
              <a:rPr lang="en-US" sz="2800" dirty="0" err="1" smtClean="0"/>
              <a:t>calloc</a:t>
            </a:r>
            <a:r>
              <a:rPr lang="en-US" sz="2800" dirty="0" smtClean="0"/>
              <a:t> (), </a:t>
            </a:r>
            <a:r>
              <a:rPr lang="en-US" sz="2800" dirty="0" err="1" smtClean="0"/>
              <a:t>realloc</a:t>
            </a:r>
            <a:r>
              <a:rPr lang="en-US" sz="2800" dirty="0" smtClean="0"/>
              <a:t> () functions and returns the memory to the system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Example: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*p;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p = 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*)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malloc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( n*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sizeof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));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free(p);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Command-Line Arguments</a:t>
            </a:r>
            <a:endParaRPr lang="en-US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95400"/>
            <a:ext cx="8991600" cy="5181600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It is possible </a:t>
            </a:r>
            <a:r>
              <a:rPr lang="en-US" sz="2800" dirty="0"/>
              <a:t>to pass arguments to main from a command line by including parameters </a:t>
            </a:r>
            <a:r>
              <a:rPr lang="en-US" sz="2800" dirty="0" err="1">
                <a:solidFill>
                  <a:srgbClr val="0000CC"/>
                </a:solidFill>
              </a:rPr>
              <a:t>int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argc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CC"/>
                </a:solidFill>
              </a:rPr>
              <a:t>char *</a:t>
            </a:r>
            <a:r>
              <a:rPr lang="en-US" sz="2800" dirty="0" err="1">
                <a:solidFill>
                  <a:srgbClr val="0000CC"/>
                </a:solidFill>
              </a:rPr>
              <a:t>argv</a:t>
            </a:r>
            <a:r>
              <a:rPr lang="en-US" sz="2800" dirty="0">
                <a:solidFill>
                  <a:srgbClr val="0000CC"/>
                </a:solidFill>
              </a:rPr>
              <a:t>[] </a:t>
            </a:r>
            <a:r>
              <a:rPr lang="en-US" sz="2800" dirty="0"/>
              <a:t>in the parameter list of </a:t>
            </a:r>
            <a:r>
              <a:rPr lang="en-US" sz="2800" dirty="0" smtClean="0"/>
              <a:t>main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main( </a:t>
            </a:r>
            <a:r>
              <a:rPr lang="en-US" sz="2800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alibri" pitchFamily="34" charset="0"/>
              </a:rPr>
              <a:t>argc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, char *</a:t>
            </a:r>
            <a:r>
              <a:rPr lang="en-US" sz="2800" dirty="0" err="1">
                <a:solidFill>
                  <a:srgbClr val="C00000"/>
                </a:solidFill>
                <a:latin typeface="Calibri" pitchFamily="34" charset="0"/>
              </a:rPr>
              <a:t>argv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[] 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Parameter </a:t>
            </a:r>
            <a:r>
              <a:rPr lang="en-US" sz="2800" dirty="0" err="1"/>
              <a:t>argc</a:t>
            </a:r>
            <a:r>
              <a:rPr lang="en-US" sz="2800" dirty="0"/>
              <a:t> </a:t>
            </a:r>
            <a:endParaRPr lang="en-US" sz="2800" dirty="0" smtClean="0"/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Receives the </a:t>
            </a:r>
            <a:r>
              <a:rPr lang="en-US" sz="2400" dirty="0"/>
              <a:t>number of command-line </a:t>
            </a:r>
            <a:r>
              <a:rPr lang="en-US" sz="2400" dirty="0" smtClean="0"/>
              <a:t>arguments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Parameter </a:t>
            </a:r>
            <a:r>
              <a:rPr lang="en-US" sz="2800" dirty="0" err="1" smtClean="0"/>
              <a:t>argv</a:t>
            </a:r>
            <a:endParaRPr lang="en-US" sz="2800" dirty="0" smtClean="0"/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An </a:t>
            </a:r>
            <a:r>
              <a:rPr lang="en-US" sz="2400" dirty="0"/>
              <a:t>array of strings in which the </a:t>
            </a:r>
            <a:r>
              <a:rPr lang="en-US" sz="2400" dirty="0" smtClean="0"/>
              <a:t>actual command-line </a:t>
            </a:r>
            <a:r>
              <a:rPr lang="en-US" sz="2400" dirty="0"/>
              <a:t>arguments are </a:t>
            </a:r>
            <a:r>
              <a:rPr lang="en-US" sz="2400" dirty="0" smtClean="0"/>
              <a:t>stored</a:t>
            </a:r>
          </a:p>
        </p:txBody>
      </p:sp>
    </p:spTree>
    <p:extLst>
      <p:ext uri="{BB962C8B-B14F-4D97-AF65-F5344CB8AC3E}">
        <p14:creationId xmlns:p14="http://schemas.microsoft.com/office/powerpoint/2010/main" val="30026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9258300" cy="1143000"/>
          </a:xfrm>
        </p:spPr>
        <p:txBody>
          <a:bodyPr/>
          <a:lstStyle/>
          <a:p>
            <a:r>
              <a:rPr lang="en-US" dirty="0" smtClean="0"/>
              <a:t>Using Command-Line Arguments contd.</a:t>
            </a:r>
            <a:r>
              <a:rPr lang="en-US" sz="2800" b="1" dirty="0"/>
              <a:t>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82050" cy="5181600"/>
          </a:xfrm>
        </p:spPr>
        <p:txBody>
          <a:bodyPr/>
          <a:lstStyle/>
          <a:p>
            <a:pPr lvl="0" algn="just">
              <a:defRPr/>
            </a:pPr>
            <a:r>
              <a:rPr lang="en-US" sz="2800" dirty="0" smtClean="0"/>
              <a:t>Common </a:t>
            </a:r>
            <a:r>
              <a:rPr lang="en-US" sz="2800" dirty="0"/>
              <a:t>uses of command-line arguments 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passing options to a program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passing filenames to a program</a:t>
            </a:r>
          </a:p>
          <a:p>
            <a:pPr lvl="1" algn="just">
              <a:buFontTx/>
              <a:buNone/>
            </a:pPr>
            <a:r>
              <a:rPr lang="en-US" dirty="0">
                <a:latin typeface="Calibri" pitchFamily="34" charset="0"/>
              </a:rPr>
              <a:t>	</a:t>
            </a:r>
            <a:endParaRPr lang="en-US" dirty="0" smtClean="0"/>
          </a:p>
          <a:p>
            <a:pPr lvl="1" algn="just">
              <a:buFontTx/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 algn="just">
              <a:buFontTx/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myProgram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 22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  <a:p>
            <a:pPr lvl="1" algn="just">
              <a:buFontTx/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argc</a:t>
            </a:r>
            <a:r>
              <a:rPr lang="en-US" sz="2400" dirty="0">
                <a:latin typeface="Calibri" pitchFamily="34" charset="0"/>
              </a:rPr>
              <a:t>: 3</a:t>
            </a:r>
          </a:p>
          <a:p>
            <a:pPr lvl="1" algn="just">
              <a:buFontTx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argv</a:t>
            </a:r>
            <a:r>
              <a:rPr lang="en-US" sz="2400" dirty="0">
                <a:latin typeface="Calibri" pitchFamily="34" charset="0"/>
              </a:rPr>
              <a:t>[ 0 ]: </a:t>
            </a:r>
            <a:r>
              <a:rPr lang="en-US" sz="2400" dirty="0" smtClean="0">
                <a:latin typeface="Calibri" pitchFamily="34" charset="0"/>
              </a:rPr>
              <a:t>“</a:t>
            </a:r>
            <a:r>
              <a:rPr lang="en-US" sz="2400" dirty="0" err="1" smtClean="0">
                <a:latin typeface="Calibri" pitchFamily="34" charset="0"/>
              </a:rPr>
              <a:t>myProgram</a:t>
            </a:r>
            <a:r>
              <a:rPr lang="en-US" sz="2400" dirty="0" smtClean="0">
                <a:latin typeface="Calibri" pitchFamily="34" charset="0"/>
              </a:rPr>
              <a:t>"</a:t>
            </a:r>
            <a:endParaRPr lang="en-US" sz="2400" dirty="0">
              <a:latin typeface="Calibri" pitchFamily="34" charset="0"/>
            </a:endParaRPr>
          </a:p>
          <a:p>
            <a:pPr lvl="1" algn="just">
              <a:buFontTx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argv</a:t>
            </a:r>
            <a:r>
              <a:rPr lang="en-US" sz="2400" dirty="0">
                <a:latin typeface="Calibri" pitchFamily="34" charset="0"/>
              </a:rPr>
              <a:t>[ 1 ]: </a:t>
            </a:r>
            <a:r>
              <a:rPr lang="en-US" sz="2400" dirty="0" smtClean="0">
                <a:latin typeface="Calibri" pitchFamily="34" charset="0"/>
              </a:rPr>
              <a:t>“a"</a:t>
            </a:r>
            <a:endParaRPr lang="en-US" sz="2400" dirty="0">
              <a:latin typeface="Calibri" pitchFamily="34" charset="0"/>
            </a:endParaRPr>
          </a:p>
          <a:p>
            <a:pPr lvl="1" algn="just">
              <a:buFontTx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argv</a:t>
            </a:r>
            <a:r>
              <a:rPr lang="en-US" sz="2400" dirty="0">
                <a:latin typeface="Calibri" pitchFamily="34" charset="0"/>
              </a:rPr>
              <a:t>[ 2 ]: </a:t>
            </a:r>
            <a:r>
              <a:rPr lang="en-US" sz="2400" dirty="0" smtClean="0">
                <a:latin typeface="Calibri" pitchFamily="34" charset="0"/>
              </a:rPr>
              <a:t>“22"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 dirty="0"/>
              <a:t>Dynamic </a:t>
            </a:r>
            <a:r>
              <a:rPr lang="en-US" sz="2800" dirty="0" smtClean="0"/>
              <a:t>Allocation is the allocation </a:t>
            </a:r>
            <a:r>
              <a:rPr lang="en-US" sz="2800" dirty="0"/>
              <a:t>of memory space at run </a:t>
            </a:r>
            <a:r>
              <a:rPr lang="en-US" sz="2800" dirty="0" smtClean="0"/>
              <a:t>time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 dirty="0" smtClean="0"/>
              <a:t>In </a:t>
            </a:r>
            <a:r>
              <a:rPr lang="en-US" sz="2800" dirty="0"/>
              <a:t>C, there are 4 library functions under </a:t>
            </a:r>
            <a:r>
              <a:rPr lang="en-US" sz="2800" b="1" dirty="0"/>
              <a:t>"</a:t>
            </a:r>
            <a:r>
              <a:rPr lang="en-US" sz="2800" b="1" dirty="0" err="1"/>
              <a:t>stdlib.h</a:t>
            </a:r>
            <a:r>
              <a:rPr lang="en-US" sz="2800" b="1" dirty="0"/>
              <a:t>" </a:t>
            </a:r>
            <a:r>
              <a:rPr lang="en-US" sz="2800" dirty="0"/>
              <a:t>for dynamic memory allocation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malloc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calloc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realloc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/>
              <a:t>free ()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Dynamic allocation of arrays require use of pointers</a:t>
            </a:r>
          </a:p>
          <a:p>
            <a:pPr lvl="0" algn="just"/>
            <a:r>
              <a:rPr lang="en-US" sz="2800" dirty="0"/>
              <a:t>It is possible to pass arguments to main from a command line by including parameters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 and char *</a:t>
            </a:r>
            <a:r>
              <a:rPr lang="en-US" sz="2800" dirty="0" err="1"/>
              <a:t>argv</a:t>
            </a:r>
            <a:r>
              <a:rPr lang="en-US" sz="2800" dirty="0"/>
              <a:t>[] in the parameter list of main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Further Reading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explain dynamic memory allocation in 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Dynamic Memory Allocation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Library functions for dynamic memory allocation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Command line arguments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kinds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Fixed memory</a:t>
            </a:r>
          </a:p>
          <a:p>
            <a:pPr marL="914400" lvl="1" indent="-514350" algn="just"/>
            <a:r>
              <a:rPr lang="en-US" sz="2400" dirty="0" smtClean="0"/>
              <a:t>Executable code, Global variables, Static variables ,etc.,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Stack memory</a:t>
            </a:r>
          </a:p>
          <a:p>
            <a:pPr marL="914400" lvl="1" indent="-514350" algn="just"/>
            <a:r>
              <a:rPr lang="en-US" sz="2400" dirty="0" smtClean="0"/>
              <a:t>Local variables for functions, whose size can be determined at call time, Information saved at function call and restored at function return, etc.,</a:t>
            </a:r>
          </a:p>
          <a:p>
            <a:pPr marL="914400" lvl="1" indent="-514350" algn="just"/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Heap memory</a:t>
            </a:r>
          </a:p>
          <a:p>
            <a:pPr marL="914400" lvl="1" indent="-514350" algn="just"/>
            <a:r>
              <a:rPr lang="en-US" sz="2400" dirty="0" smtClean="0"/>
              <a:t>Structures whose size varies dynamically (e.g. variable length arrays or strings), Structures that are allocated dynamically (e.g. records in a linked list),etc.,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Allocation of Memory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599"/>
            <a:ext cx="8915400" cy="4754565"/>
          </a:xfrm>
        </p:spPr>
        <p:txBody>
          <a:bodyPr/>
          <a:lstStyle/>
          <a:p>
            <a:pPr marL="514350" indent="-514350" algn="just">
              <a:spcBef>
                <a:spcPct val="0"/>
              </a:spcBef>
              <a:buFont typeface="+mj-lt"/>
              <a:buAutoNum type="arabicPeriod"/>
            </a:pPr>
            <a:r>
              <a:rPr lang="en-US" sz="2800" dirty="0" smtClean="0"/>
              <a:t>Static Allocation</a:t>
            </a:r>
          </a:p>
          <a:p>
            <a:pPr marL="914400" lvl="1" indent="-514350" algn="just">
              <a:spcBef>
                <a:spcPct val="0"/>
              </a:spcBef>
            </a:pPr>
            <a:r>
              <a:rPr lang="en-US" sz="2400" dirty="0" smtClean="0"/>
              <a:t>Allocation of memory space at compile time</a:t>
            </a:r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</a:pPr>
            <a:r>
              <a:rPr lang="en-US" sz="2800" dirty="0" smtClean="0"/>
              <a:t>Dynamic Allocation</a:t>
            </a:r>
          </a:p>
          <a:p>
            <a:pPr marL="914400" lvl="1" indent="-514350" algn="just">
              <a:spcBef>
                <a:spcPct val="0"/>
              </a:spcBef>
            </a:pPr>
            <a:r>
              <a:rPr lang="en-US" sz="2400" dirty="0" smtClean="0"/>
              <a:t>Allocation of memory space at run time</a:t>
            </a:r>
          </a:p>
          <a:p>
            <a:pPr marL="514350" indent="-514350" algn="just">
              <a:lnSpc>
                <a:spcPts val="3360"/>
              </a:lnSpc>
              <a:spcBef>
                <a:spcPct val="0"/>
              </a:spcBef>
            </a:pPr>
            <a:endParaRPr lang="en-US" sz="2800" dirty="0" smtClean="0"/>
          </a:p>
          <a:p>
            <a:pPr marL="350838" indent="-350838" algn="just">
              <a:spcBef>
                <a:spcPct val="0"/>
              </a:spcBef>
            </a:pPr>
            <a:endParaRPr lang="en-US" sz="2800" dirty="0" smtClean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</a:pPr>
            <a:endParaRPr lang="en-US" sz="2800" dirty="0" smtClean="0"/>
          </a:p>
          <a:p>
            <a:pPr marL="914400" lvl="1" indent="-514350" algn="just">
              <a:spcBef>
                <a:spcPct val="0"/>
              </a:spcBef>
              <a:buNone/>
              <a:tabLst>
                <a:tab pos="0" algn="l"/>
              </a:tabLst>
            </a:pPr>
            <a:endParaRPr lang="en-US" dirty="0" smtClean="0"/>
          </a:p>
          <a:p>
            <a:pPr algn="just"/>
            <a:endParaRPr lang="en-US" sz="2800" dirty="0" smtClean="0"/>
          </a:p>
          <a:p>
            <a:pPr lvl="1" algn="just"/>
            <a:endParaRPr lang="en-US" dirty="0" smtClean="0"/>
          </a:p>
          <a:p>
            <a:pPr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599"/>
            <a:ext cx="8915400" cy="4754565"/>
          </a:xfrm>
        </p:spPr>
        <p:txBody>
          <a:bodyPr/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 dirty="0" smtClean="0"/>
              <a:t>The ability </a:t>
            </a:r>
            <a:r>
              <a:rPr lang="en-US" sz="2800" dirty="0"/>
              <a:t>for a program to </a:t>
            </a:r>
            <a:endParaRPr lang="en-US" sz="2800" dirty="0" smtClean="0"/>
          </a:p>
          <a:p>
            <a:pPr lvl="1" algn="just">
              <a:lnSpc>
                <a:spcPts val="3360"/>
              </a:lnSpc>
              <a:spcBef>
                <a:spcPct val="0"/>
              </a:spcBef>
            </a:pPr>
            <a:r>
              <a:rPr lang="en-US" sz="2400" dirty="0" smtClean="0"/>
              <a:t>obtain </a:t>
            </a:r>
            <a:r>
              <a:rPr lang="en-US" sz="2400" dirty="0"/>
              <a:t>more memory space at execution time to hold new </a:t>
            </a:r>
            <a:r>
              <a:rPr lang="en-US" sz="2400" dirty="0" smtClean="0"/>
              <a:t>nodes</a:t>
            </a:r>
          </a:p>
          <a:p>
            <a:pPr lvl="1" algn="just">
              <a:lnSpc>
                <a:spcPts val="3360"/>
              </a:lnSpc>
              <a:spcBef>
                <a:spcPct val="0"/>
              </a:spcBef>
            </a:pPr>
            <a:r>
              <a:rPr lang="en-US" sz="2400" dirty="0" smtClean="0"/>
              <a:t>release </a:t>
            </a:r>
            <a:r>
              <a:rPr lang="en-US" sz="2400" dirty="0"/>
              <a:t>space no longer </a:t>
            </a:r>
            <a:r>
              <a:rPr lang="en-US" sz="2400" dirty="0" smtClean="0"/>
              <a:t>needed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  <a:endParaRPr lang="en-US" sz="2800" dirty="0" smtClean="0"/>
          </a:p>
          <a:p>
            <a:pPr marL="514350" indent="-514350" algn="just">
              <a:lnSpc>
                <a:spcPts val="3360"/>
              </a:lnSpc>
              <a:spcBef>
                <a:spcPct val="0"/>
              </a:spcBef>
            </a:pPr>
            <a:r>
              <a:rPr lang="en-US" sz="2800" dirty="0"/>
              <a:t>In C, there are 4 library functions under </a:t>
            </a:r>
            <a:r>
              <a:rPr lang="en-US" sz="2800" b="1" dirty="0"/>
              <a:t>"</a:t>
            </a:r>
            <a:r>
              <a:rPr lang="en-US" sz="2800" b="1" dirty="0" err="1"/>
              <a:t>stdlib.h</a:t>
            </a:r>
            <a:r>
              <a:rPr lang="en-US" sz="2800" b="1" dirty="0"/>
              <a:t>" </a:t>
            </a:r>
            <a:r>
              <a:rPr lang="en-US" sz="2800" dirty="0"/>
              <a:t>for dynamic memory allocation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malloc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calloc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/>
              <a:t>realloc</a:t>
            </a:r>
            <a:r>
              <a:rPr lang="en-US" sz="2400" dirty="0"/>
              <a:t>()</a:t>
            </a:r>
          </a:p>
          <a:p>
            <a:pPr marL="914400" lvl="1" indent="-514350" algn="just">
              <a:lnSpc>
                <a:spcPts val="336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/>
              <a:t>free ()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23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686800" cy="5334000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Allocates requested size of bytes and returns a pointer first byte of allocated space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returns null pointer if it couldn’t able to allocate requested amount of memory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does not initialize the memory allocated during execution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It carries garbage value</a:t>
            </a:r>
            <a:endParaRPr lang="en-US" sz="2800" b="1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*p;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 = 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*)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malloc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(n *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sizeof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));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//</a:t>
            </a:r>
            <a:r>
              <a:rPr lang="en-US" sz="2400" dirty="0" smtClean="0"/>
              <a:t>returns the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an integer on the machine, multiply by n and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that many bytes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calloc</a:t>
            </a:r>
            <a:r>
              <a:rPr lang="en-US" i="1" dirty="0" smtClean="0"/>
              <a:t>()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686800" cy="53340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allocates multiple blocks of memory each of same size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err="1" smtClean="0"/>
              <a:t>malloc</a:t>
            </a:r>
            <a:r>
              <a:rPr lang="en-US" sz="2400" dirty="0" smtClean="0"/>
              <a:t>() allocates single block of memory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initialize every byte to zero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return pointer to the block (NULL if unable to allocate block)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</a:t>
            </a:r>
          </a:p>
          <a:p>
            <a:pPr marL="800100" lvl="1" indent="-342900" algn="just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ptr</a:t>
            </a:r>
            <a:r>
              <a:rPr lang="en-US" sz="2800" dirty="0" smtClean="0">
                <a:solidFill>
                  <a:srgbClr val="C00000"/>
                </a:solidFill>
              </a:rPr>
              <a:t>=(float*) </a:t>
            </a:r>
            <a:r>
              <a:rPr lang="en-US" sz="2800" dirty="0" err="1" smtClean="0">
                <a:solidFill>
                  <a:srgbClr val="C00000"/>
                </a:solidFill>
              </a:rPr>
              <a:t>calloc</a:t>
            </a:r>
            <a:r>
              <a:rPr lang="en-US" sz="2800" dirty="0" smtClean="0">
                <a:solidFill>
                  <a:srgbClr val="C00000"/>
                </a:solidFill>
              </a:rPr>
              <a:t> (25,sizeof(float)); </a:t>
            </a:r>
            <a:r>
              <a:rPr lang="en-US" sz="2400" dirty="0" smtClean="0"/>
              <a:t>//allocates contiguous space in memory for an array of 25 elements each of size of float, </a:t>
            </a:r>
            <a:r>
              <a:rPr lang="en-US" sz="2400" dirty="0" err="1" smtClean="0"/>
              <a:t>i.e</a:t>
            </a:r>
            <a:r>
              <a:rPr lang="en-US" sz="2400" dirty="0" smtClean="0"/>
              <a:t>, 4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Re-Allocation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66800"/>
            <a:ext cx="8839200" cy="54102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b="1" dirty="0" err="1" smtClean="0">
                <a:solidFill>
                  <a:srgbClr val="0000CC"/>
                </a:solidFill>
              </a:rPr>
              <a:t>realloc</a:t>
            </a:r>
            <a:r>
              <a:rPr lang="en-US" sz="2800" b="1" dirty="0" smtClean="0">
                <a:solidFill>
                  <a:srgbClr val="0000CC"/>
                </a:solidFill>
              </a:rPr>
              <a:t>()</a:t>
            </a:r>
            <a:endParaRPr lang="en-US" sz="2800" b="1" dirty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For growing/shrinking the allocated memory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change the block size to </a:t>
            </a:r>
            <a:r>
              <a:rPr lang="en-US" sz="2800" dirty="0" err="1" smtClean="0"/>
              <a:t>new_size</a:t>
            </a: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return pointer to resized block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If block size is increased, contents of old block may be copied to a completely different region</a:t>
            </a:r>
          </a:p>
          <a:p>
            <a:pPr marL="342900" indent="-342900">
              <a:spcBef>
                <a:spcPct val="20000"/>
              </a:spcBef>
              <a:defRPr/>
            </a:pP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*p;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p = 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*)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malloc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(n*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sizeof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));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p = (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*) </a:t>
            </a:r>
            <a:r>
              <a:rPr lang="en-US" sz="2800" dirty="0" err="1" smtClean="0">
                <a:solidFill>
                  <a:srgbClr val="C00000"/>
                </a:solidFill>
              </a:rPr>
              <a:t>realloc</a:t>
            </a:r>
            <a:r>
              <a:rPr lang="en-US" sz="2800" dirty="0" smtClean="0">
                <a:solidFill>
                  <a:srgbClr val="C00000"/>
                </a:solidFill>
              </a:rPr>
              <a:t> (p, m*</a:t>
            </a:r>
            <a:r>
              <a:rPr lang="en-US" sz="2800" dirty="0" err="1" smtClean="0">
                <a:solidFill>
                  <a:srgbClr val="C00000"/>
                </a:solidFill>
              </a:rPr>
              <a:t>sizeof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)); </a:t>
            </a:r>
            <a:r>
              <a:rPr lang="en-US" sz="2800" dirty="0" smtClean="0"/>
              <a:t>or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realloc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</a:rPr>
              <a:t>p,m</a:t>
            </a:r>
            <a:r>
              <a:rPr lang="en-US" sz="2800" dirty="0" smtClean="0">
                <a:solidFill>
                  <a:srgbClr val="C00000"/>
                </a:solidFill>
              </a:rPr>
              <a:t>);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2303</TotalTime>
  <Words>603</Words>
  <Application>Microsoft Office PowerPoint</Application>
  <PresentationFormat>A4 Paper (210x297 mm)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Three kinds of Memory</vt:lpstr>
      <vt:lpstr>Types of Allocation of Memory</vt:lpstr>
      <vt:lpstr>Dynamic Memory Allocation</vt:lpstr>
      <vt:lpstr>malloc()</vt:lpstr>
      <vt:lpstr>calloc()</vt:lpstr>
      <vt:lpstr>Memory Re-Allocation</vt:lpstr>
      <vt:lpstr>Freeing the Memory</vt:lpstr>
      <vt:lpstr>Using Command-Line Arguments</vt:lpstr>
      <vt:lpstr>Using Command-Line Arguments contd. 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481</cp:revision>
  <dcterms:created xsi:type="dcterms:W3CDTF">2006-08-16T00:00:00Z</dcterms:created>
  <dcterms:modified xsi:type="dcterms:W3CDTF">2023-08-24T10:07:55Z</dcterms:modified>
</cp:coreProperties>
</file>