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06" r:id="rId2"/>
    <p:sldId id="310" r:id="rId3"/>
    <p:sldId id="311" r:id="rId4"/>
    <p:sldId id="327" r:id="rId5"/>
    <p:sldId id="313" r:id="rId6"/>
    <p:sldId id="328" r:id="rId7"/>
    <p:sldId id="343" r:id="rId8"/>
    <p:sldId id="329" r:id="rId9"/>
    <p:sldId id="330" r:id="rId10"/>
    <p:sldId id="331" r:id="rId11"/>
    <p:sldId id="337" r:id="rId12"/>
    <p:sldId id="336" r:id="rId13"/>
    <p:sldId id="321" r:id="rId14"/>
    <p:sldId id="341" r:id="rId15"/>
    <p:sldId id="322" r:id="rId16"/>
    <p:sldId id="323" r:id="rId17"/>
    <p:sldId id="339" r:id="rId18"/>
    <p:sldId id="340" r:id="rId19"/>
    <p:sldId id="334" r:id="rId20"/>
    <p:sldId id="338" r:id="rId21"/>
    <p:sldId id="345" r:id="rId22"/>
    <p:sldId id="325" r:id="rId23"/>
    <p:sldId id="326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12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97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6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6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9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3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0668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Structures</a:t>
            </a:r>
            <a:endParaRPr lang="en-US" sz="3600" dirty="0" smtClean="0">
              <a:solidFill>
                <a:srgbClr val="0000CC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713036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>
                <a:solidFill>
                  <a:prstClr val="black"/>
                </a:solidFill>
              </a:rPr>
              <a:t>Course </a:t>
            </a:r>
            <a:r>
              <a:rPr lang="en-IN" sz="3200" b="1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Variable Declaration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marL="685800" lvl="1" indent="-685800" algn="just"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</a:rPr>
              <a:t>Declared like other variables</a:t>
            </a:r>
            <a:endParaRPr lang="en-US" dirty="0" smtClean="0"/>
          </a:p>
          <a:p>
            <a:pPr marL="685800" lvl="3" indent="-685800" algn="just">
              <a:buNone/>
            </a:pPr>
            <a:r>
              <a:rPr lang="en-US" sz="2800" b="1" dirty="0" smtClean="0">
                <a:solidFill>
                  <a:srgbClr val="7030A0"/>
                </a:solidFill>
                <a:cs typeface="Times New Roman" pitchFamily="18" charset="0"/>
              </a:rPr>
              <a:t>	</a:t>
            </a:r>
            <a:r>
              <a:rPr lang="en-US" sz="2800" dirty="0" err="1" smtClean="0">
                <a:solidFill>
                  <a:srgbClr val="7030A0"/>
                </a:solidFill>
                <a:cs typeface="Times New Roman" pitchFamily="18" charset="0"/>
              </a:rPr>
              <a:t>struct</a:t>
            </a: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 student </a:t>
            </a:r>
            <a:r>
              <a:rPr lang="en-US" sz="2800" dirty="0" err="1" smtClean="0">
                <a:solidFill>
                  <a:srgbClr val="009900"/>
                </a:solidFill>
                <a:cs typeface="Times New Roman" pitchFamily="18" charset="0"/>
              </a:rPr>
              <a:t>myStudent</a:t>
            </a:r>
            <a:r>
              <a:rPr lang="en-US" sz="2800" dirty="0" smtClean="0">
                <a:solidFill>
                  <a:srgbClr val="009900"/>
                </a:solidFill>
                <a:cs typeface="Times New Roman" pitchFamily="18" charset="0"/>
              </a:rPr>
              <a:t>;</a:t>
            </a:r>
          </a:p>
          <a:p>
            <a:pPr marL="685800" lvl="3" indent="-685800" algn="just">
              <a:buNone/>
            </a:pPr>
            <a:r>
              <a:rPr lang="en-US" sz="2800" b="1" dirty="0" smtClean="0">
                <a:solidFill>
                  <a:srgbClr val="009900"/>
                </a:solidFill>
                <a:cs typeface="Times New Roman" pitchFamily="18" charset="0"/>
              </a:rPr>
              <a:t>	</a:t>
            </a:r>
            <a:r>
              <a:rPr lang="en-US" sz="2800" dirty="0" err="1" smtClean="0">
                <a:solidFill>
                  <a:srgbClr val="7030A0"/>
                </a:solidFill>
                <a:cs typeface="Times New Roman" pitchFamily="18" charset="0"/>
              </a:rPr>
              <a:t>struct</a:t>
            </a: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 student</a:t>
            </a:r>
            <a:r>
              <a:rPr lang="en-US" sz="2800" dirty="0" smtClean="0">
                <a:solidFill>
                  <a:srgbClr val="009900"/>
                </a:solidFill>
                <a:cs typeface="Times New Roman" pitchFamily="18" charset="0"/>
              </a:rPr>
              <a:t> students[60]</a:t>
            </a:r>
            <a:r>
              <a:rPr lang="en-US" sz="2800" dirty="0" smtClean="0">
                <a:cs typeface="Times New Roman" pitchFamily="18" charset="0"/>
              </a:rPr>
              <a:t>;</a:t>
            </a:r>
            <a:r>
              <a:rPr lang="en-US" sz="2800" dirty="0" smtClean="0"/>
              <a:t> </a:t>
            </a:r>
            <a:r>
              <a:rPr lang="en-US" sz="2400" dirty="0" smtClean="0"/>
              <a:t>//Array of structures</a:t>
            </a:r>
            <a:endParaRPr lang="en-US" sz="2800" dirty="0" smtClean="0"/>
          </a:p>
          <a:p>
            <a:pPr marL="685800" indent="-685800" algn="just"/>
            <a:endParaRPr lang="en-US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685800" indent="-685800" algn="just"/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Variables can be declared as part of the structure definition</a:t>
            </a:r>
          </a:p>
          <a:p>
            <a:pPr marL="1752600" lvl="3" indent="-381000" algn="just">
              <a:buFontTx/>
              <a:buNone/>
            </a:pPr>
            <a:r>
              <a:rPr lang="en-US" sz="2400" dirty="0" err="1" smtClean="0">
                <a:solidFill>
                  <a:srgbClr val="7030A0"/>
                </a:solidFill>
                <a:cs typeface="Times New Roman" pitchFamily="18" charset="0"/>
              </a:rPr>
              <a:t>struct</a:t>
            </a:r>
            <a:r>
              <a:rPr lang="en-US" sz="240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cs typeface="Times New Roman" pitchFamily="18" charset="0"/>
              </a:rPr>
              <a:t>student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{</a:t>
            </a:r>
          </a:p>
          <a:p>
            <a:pPr marL="1752600" lvl="3" indent="-381000" algn="just"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char name[10];</a:t>
            </a:r>
          </a:p>
          <a:p>
            <a:pPr marL="1752600" lvl="3" indent="-381000" algn="just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		char </a:t>
            </a:r>
            <a:r>
              <a:rPr lang="en-US" sz="2400" dirty="0" err="1" smtClean="0">
                <a:solidFill>
                  <a:srgbClr val="FF0000"/>
                </a:solidFill>
                <a:cs typeface="Times New Roman" pitchFamily="18" charset="0"/>
              </a:rPr>
              <a:t>rollNum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[10];</a:t>
            </a:r>
          </a:p>
          <a:p>
            <a:pPr marL="1752600" lvl="3" indent="-381000" algn="just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     </a:t>
            </a:r>
            <a:r>
              <a:rPr lang="en-US" sz="2400" dirty="0" err="1" smtClean="0">
                <a:solidFill>
                  <a:srgbClr val="FF0000"/>
                </a:solidFill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age;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		</a:t>
            </a:r>
          </a:p>
          <a:p>
            <a:pPr marL="1752600" lvl="3" indent="-381000" algn="just"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} </a:t>
            </a:r>
            <a:r>
              <a:rPr lang="en-US" sz="2400" dirty="0" err="1" smtClean="0">
                <a:solidFill>
                  <a:srgbClr val="009900"/>
                </a:solidFill>
                <a:cs typeface="Times New Roman" pitchFamily="18" charset="0"/>
              </a:rPr>
              <a:t>myStudent</a:t>
            </a:r>
            <a:r>
              <a:rPr lang="en-US" sz="2400" dirty="0" smtClean="0">
                <a:solidFill>
                  <a:srgbClr val="009900"/>
                </a:solidFill>
                <a:cs typeface="Times New Roman" pitchFamily="18" charset="0"/>
              </a:rPr>
              <a:t>, students[60]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 with </a:t>
            </a:r>
            <a:r>
              <a:rPr lang="en-US" i="1" dirty="0" err="1" smtClean="0"/>
              <a:t>typedef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4678364"/>
          </a:xfrm>
        </p:spPr>
        <p:txBody>
          <a:bodyPr/>
          <a:lstStyle/>
          <a:p>
            <a:pPr marL="685800" indent="-685800" algn="just"/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To avoid repeating ‘</a:t>
            </a:r>
            <a:r>
              <a:rPr lang="en-US" sz="2800" dirty="0" err="1" smtClean="0">
                <a:solidFill>
                  <a:srgbClr val="000000"/>
                </a:solidFill>
                <a:cs typeface="Times New Roman" pitchFamily="18" charset="0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’ every time a variable is declared, use </a:t>
            </a:r>
            <a:r>
              <a:rPr lang="en-US" sz="2800" dirty="0" err="1" smtClean="0">
                <a:solidFill>
                  <a:srgbClr val="000000"/>
                </a:solidFill>
                <a:cs typeface="Times New Roman" pitchFamily="18" charset="0"/>
              </a:rPr>
              <a:t>typedef</a:t>
            </a:r>
            <a:endParaRPr lang="en-US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685800" indent="-685800" algn="just">
              <a:buNone/>
            </a:pPr>
            <a:endParaRPr 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685800" indent="-685800" algn="just">
              <a:buNone/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2800" dirty="0" err="1" smtClean="0">
                <a:solidFill>
                  <a:srgbClr val="7030A0"/>
                </a:solidFill>
                <a:cs typeface="Times New Roman" pitchFamily="18" charset="0"/>
              </a:rPr>
              <a:t>typedef</a:t>
            </a: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cs typeface="Times New Roman" pitchFamily="18" charset="0"/>
              </a:rPr>
              <a:t>struct</a:t>
            </a: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 {</a:t>
            </a:r>
          </a:p>
          <a:p>
            <a:pPr marL="1752600" lvl="3" indent="-381000" algn="just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char name[10];</a:t>
            </a:r>
          </a:p>
          <a:p>
            <a:pPr marL="1752600" lvl="3" indent="-381000" algn="just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char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rollNum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[10];</a:t>
            </a:r>
          </a:p>
          <a:p>
            <a:pPr marL="1752600" lvl="3" indent="-381000" algn="just">
              <a:buFontTx/>
              <a:buNone/>
            </a:pP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age;</a:t>
            </a:r>
            <a:endParaRPr lang="en-US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1752600" lvl="3" indent="-898525" algn="just"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} </a:t>
            </a: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STUDENT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marL="1752600" lvl="3" indent="-381000" algn="just">
              <a:buFontTx/>
              <a:buNone/>
            </a:pPr>
            <a:endParaRPr lang="en-US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1752600" lvl="3" indent="-1006475" algn="just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STUDENT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9900"/>
                </a:solidFill>
                <a:cs typeface="Times New Roman" pitchFamily="18" charset="0"/>
              </a:rPr>
              <a:t>myStudent</a:t>
            </a:r>
            <a:r>
              <a:rPr lang="en-US" sz="2800" dirty="0" smtClean="0">
                <a:solidFill>
                  <a:srgbClr val="009900"/>
                </a:solidFill>
                <a:cs typeface="Times New Roman" pitchFamily="18" charset="0"/>
              </a:rPr>
              <a:t>, students[60]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Structures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r>
              <a:rPr lang="en-US" sz="2800" dirty="0" err="1">
                <a:cs typeface="Times New Roman" pitchFamily="18" charset="0"/>
              </a:rPr>
              <a:t>Initializer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lists</a:t>
            </a:r>
            <a:endParaRPr lang="en-US" sz="2800" dirty="0"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030A0"/>
                </a:solidFill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STUDENT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9900"/>
                </a:solidFill>
                <a:cs typeface="Times New Roman" pitchFamily="18" charset="0"/>
              </a:rPr>
              <a:t>myStudent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{“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sarma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”, “CJB0912332”, 31}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lvl="3">
              <a:buFontTx/>
              <a:buNone/>
            </a:pPr>
            <a:endParaRPr lang="en-US" sz="2800" b="1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Assignment statements</a:t>
            </a:r>
          </a:p>
          <a:p>
            <a:pPr lvl="3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STUDENT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9900"/>
                </a:solidFill>
                <a:cs typeface="Times New Roman" pitchFamily="18" charset="0"/>
              </a:rPr>
              <a:t>sarma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= </a:t>
            </a:r>
            <a:r>
              <a:rPr lang="en-US" sz="2800" dirty="0" err="1" smtClean="0">
                <a:solidFill>
                  <a:srgbClr val="009900"/>
                </a:solidFill>
                <a:cs typeface="Times New Roman" pitchFamily="18" charset="0"/>
              </a:rPr>
              <a:t>myStudent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			Or</a:t>
            </a: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lvl="3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STUDENT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9900"/>
                </a:solidFill>
                <a:cs typeface="Times New Roman" pitchFamily="18" charset="0"/>
              </a:rPr>
              <a:t>sarma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lvl="3">
              <a:buFontTx/>
              <a:buNone/>
            </a:pPr>
            <a:r>
              <a:rPr lang="en-US" sz="2800" dirty="0" smtClean="0">
                <a:solidFill>
                  <a:srgbClr val="009900"/>
                </a:solidFill>
                <a:cs typeface="Times New Roman" pitchFamily="18" charset="0"/>
              </a:rPr>
              <a:t>sarma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name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“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Sarma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”;</a:t>
            </a: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lvl="3">
              <a:buFontTx/>
              <a:buNone/>
            </a:pPr>
            <a:r>
              <a:rPr lang="en-US" sz="2800" dirty="0" err="1" smtClean="0">
                <a:solidFill>
                  <a:srgbClr val="009900"/>
                </a:solidFill>
                <a:cs typeface="Times New Roman" pitchFamily="18" charset="0"/>
              </a:rPr>
              <a:t>sarma</a:t>
            </a:r>
            <a:r>
              <a:rPr lang="en-US" sz="2800" dirty="0" err="1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rollNo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= “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CJB0912332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”;</a:t>
            </a:r>
          </a:p>
          <a:p>
            <a:pPr lvl="3">
              <a:buFontTx/>
              <a:buNone/>
            </a:pPr>
            <a:r>
              <a:rPr lang="en-US" sz="2800" dirty="0" err="1" smtClean="0">
                <a:solidFill>
                  <a:srgbClr val="009900"/>
                </a:solidFill>
                <a:cs typeface="Times New Roman" pitchFamily="18" charset="0"/>
              </a:rPr>
              <a:t>sarma</a:t>
            </a:r>
            <a:r>
              <a:rPr lang="en-US" sz="2800" dirty="0" err="1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age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31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Members of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800" dirty="0"/>
              <a:t>structure member operator </a:t>
            </a:r>
            <a:r>
              <a:rPr lang="en-US" sz="2800" dirty="0" smtClean="0"/>
              <a:t>(.) or </a:t>
            </a:r>
            <a:r>
              <a:rPr lang="en-US" sz="2800" dirty="0">
                <a:solidFill>
                  <a:srgbClr val="0000CC"/>
                </a:solidFill>
              </a:rPr>
              <a:t>dot </a:t>
            </a:r>
            <a:r>
              <a:rPr lang="en-US" sz="2800" dirty="0" smtClean="0">
                <a:solidFill>
                  <a:srgbClr val="0000CC"/>
                </a:solidFill>
              </a:rPr>
              <a:t>operator</a:t>
            </a:r>
          </a:p>
          <a:p>
            <a:pPr lvl="1" algn="just"/>
            <a:r>
              <a:rPr lang="en-US" sz="2400" dirty="0"/>
              <a:t>accesses a structure member via the structure variable </a:t>
            </a:r>
            <a:r>
              <a:rPr lang="en-US" sz="2400" dirty="0" smtClean="0"/>
              <a:t>name</a:t>
            </a:r>
          </a:p>
          <a:p>
            <a:pPr lvl="2" algn="just"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STUDENT </a:t>
            </a:r>
            <a:r>
              <a:rPr lang="en-US" dirty="0" err="1">
                <a:solidFill>
                  <a:srgbClr val="C00000"/>
                </a:solidFill>
              </a:rPr>
              <a:t>myStudent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lvl="2" algn="just">
              <a:buFontTx/>
              <a:buNone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( </a:t>
            </a:r>
            <a:r>
              <a:rPr lang="en-US" dirty="0" smtClean="0">
                <a:solidFill>
                  <a:srgbClr val="C00000"/>
                </a:solidFill>
              </a:rPr>
              <a:t>"%d", </a:t>
            </a:r>
            <a:r>
              <a:rPr lang="en-US" dirty="0" err="1">
                <a:solidFill>
                  <a:srgbClr val="C00000"/>
                </a:solidFill>
              </a:rPr>
              <a:t>myStudent.age</a:t>
            </a:r>
            <a:r>
              <a:rPr lang="en-US" dirty="0">
                <a:solidFill>
                  <a:srgbClr val="C00000"/>
                </a:solidFill>
              </a:rPr>
              <a:t> );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structure </a:t>
            </a:r>
            <a:r>
              <a:rPr lang="en-US" sz="2800" dirty="0"/>
              <a:t>pointer operator </a:t>
            </a:r>
            <a:r>
              <a:rPr lang="en-US" sz="2800" dirty="0" smtClean="0"/>
              <a:t>(-&gt;) or </a:t>
            </a:r>
            <a:r>
              <a:rPr lang="en-US" sz="2800" dirty="0" smtClean="0">
                <a:solidFill>
                  <a:srgbClr val="0000CC"/>
                </a:solidFill>
              </a:rPr>
              <a:t>arrow operator</a:t>
            </a:r>
          </a:p>
          <a:p>
            <a:pPr lvl="1" algn="just"/>
            <a:r>
              <a:rPr lang="en-US" sz="2400" dirty="0" smtClean="0"/>
              <a:t>accesses </a:t>
            </a:r>
            <a:r>
              <a:rPr lang="en-US" sz="2400" dirty="0"/>
              <a:t>a structure member via a pointer to the </a:t>
            </a:r>
            <a:r>
              <a:rPr lang="en-US" sz="2400" dirty="0" smtClean="0"/>
              <a:t>structure</a:t>
            </a:r>
          </a:p>
          <a:p>
            <a:pPr lvl="1" algn="just"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STUDENT *</a:t>
            </a:r>
            <a:r>
              <a:rPr lang="en-US" sz="2400" dirty="0" err="1" smtClean="0">
                <a:solidFill>
                  <a:srgbClr val="C00000"/>
                </a:solidFill>
              </a:rPr>
              <a:t>myStudentPtr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= &amp;</a:t>
            </a:r>
            <a:r>
              <a:rPr lang="en-US" sz="2400" dirty="0" err="1" smtClean="0">
                <a:solidFill>
                  <a:srgbClr val="C00000"/>
                </a:solidFill>
              </a:rPr>
              <a:t>myStudent</a:t>
            </a:r>
            <a:r>
              <a:rPr lang="en-US" sz="2400" dirty="0" smtClean="0">
                <a:solidFill>
                  <a:srgbClr val="C00000"/>
                </a:solidFill>
              </a:rPr>
              <a:t>;</a:t>
            </a:r>
            <a:endParaRPr lang="en-US" sz="2400" dirty="0">
              <a:solidFill>
                <a:srgbClr val="C00000"/>
              </a:solidFill>
            </a:endParaRPr>
          </a:p>
          <a:p>
            <a:pPr lvl="1" algn="just"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		</a:t>
            </a:r>
            <a:r>
              <a:rPr lang="en-US" sz="2400" dirty="0" err="1">
                <a:solidFill>
                  <a:srgbClr val="C00000"/>
                </a:solidFill>
              </a:rPr>
              <a:t>printf</a:t>
            </a:r>
            <a:r>
              <a:rPr lang="en-US" sz="2400" dirty="0">
                <a:solidFill>
                  <a:srgbClr val="C00000"/>
                </a:solidFill>
              </a:rPr>
              <a:t>( </a:t>
            </a:r>
            <a:r>
              <a:rPr lang="en-US" sz="2400" dirty="0" smtClean="0">
                <a:solidFill>
                  <a:srgbClr val="C00000"/>
                </a:solidFill>
              </a:rPr>
              <a:t>“%d", </a:t>
            </a:r>
            <a:r>
              <a:rPr lang="en-US" sz="2400" dirty="0" err="1" smtClean="0">
                <a:solidFill>
                  <a:srgbClr val="C00000"/>
                </a:solidFill>
              </a:rPr>
              <a:t>myStudentPtr</a:t>
            </a:r>
            <a:r>
              <a:rPr lang="en-US" sz="2400" dirty="0" smtClean="0">
                <a:solidFill>
                  <a:srgbClr val="C00000"/>
                </a:solidFill>
              </a:rPr>
              <a:t>-&gt;age </a:t>
            </a:r>
            <a:r>
              <a:rPr lang="en-US" sz="2400" dirty="0">
                <a:solidFill>
                  <a:srgbClr val="C00000"/>
                </a:solidFill>
              </a:rPr>
              <a:t>);</a:t>
            </a:r>
          </a:p>
          <a:p>
            <a:pPr lvl="1" algn="just"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and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Valid Operations</a:t>
            </a:r>
          </a:p>
          <a:p>
            <a:pPr lvl="1" algn="just"/>
            <a:r>
              <a:rPr lang="en-US" dirty="0" smtClean="0">
                <a:cs typeface="Times New Roman" pitchFamily="18" charset="0"/>
              </a:rPr>
              <a:t>Assigning (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=</a:t>
            </a:r>
            <a:r>
              <a:rPr lang="en-US" dirty="0" smtClean="0">
                <a:cs typeface="Times New Roman" pitchFamily="18" charset="0"/>
              </a:rPr>
              <a:t>) a structure to a structure of the same type </a:t>
            </a:r>
          </a:p>
          <a:p>
            <a:pPr lvl="1" algn="just"/>
            <a:r>
              <a:rPr lang="en-US" dirty="0" smtClean="0">
                <a:cs typeface="Times New Roman" pitchFamily="18" charset="0"/>
              </a:rPr>
              <a:t>Taking the address (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&amp;</a:t>
            </a:r>
            <a:r>
              <a:rPr lang="en-US" dirty="0" smtClean="0">
                <a:cs typeface="Times New Roman" pitchFamily="18" charset="0"/>
              </a:rPr>
              <a:t>) of a structure </a:t>
            </a:r>
          </a:p>
          <a:p>
            <a:pPr lvl="1" algn="just"/>
            <a:r>
              <a:rPr lang="en-US" dirty="0" smtClean="0">
                <a:cs typeface="Times New Roman" pitchFamily="18" charset="0"/>
              </a:rPr>
              <a:t>Accessing (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.</a:t>
            </a:r>
            <a:r>
              <a:rPr lang="en-US" dirty="0" smtClean="0">
                <a:cs typeface="Times New Roman" pitchFamily="18" charset="0"/>
              </a:rPr>
              <a:t>) the members of a structure </a:t>
            </a:r>
          </a:p>
          <a:p>
            <a:pPr lvl="1" algn="just"/>
            <a:r>
              <a:rPr lang="en-US" dirty="0" smtClean="0">
                <a:cs typeface="Times New Roman" pitchFamily="18" charset="0"/>
              </a:rPr>
              <a:t>Using the </a:t>
            </a:r>
            <a:r>
              <a:rPr lang="en-US" dirty="0" err="1" smtClean="0">
                <a:solidFill>
                  <a:srgbClr val="0000CC"/>
                </a:solidFill>
                <a:cs typeface="Times New Roman" pitchFamily="18" charset="0"/>
              </a:rPr>
              <a:t>sizeof</a:t>
            </a:r>
            <a:r>
              <a:rPr lang="en-US" dirty="0" smtClean="0">
                <a:cs typeface="Times New Roman" pitchFamily="18" charset="0"/>
              </a:rPr>
              <a:t> operator to determine the size of a structure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 With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219200"/>
            <a:ext cx="8420100" cy="5029200"/>
          </a:xfrm>
        </p:spPr>
        <p:txBody>
          <a:bodyPr/>
          <a:lstStyle/>
          <a:p>
            <a:r>
              <a:rPr lang="en-US" sz="2800" dirty="0" smtClean="0">
                <a:cs typeface="Times New Roman" pitchFamily="18" charset="0"/>
              </a:rPr>
              <a:t>Structures can be passed as arguments to functions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Entire structure or members of the structure</a:t>
            </a: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Passing </a:t>
            </a:r>
            <a:r>
              <a:rPr lang="en-US" sz="2800" dirty="0">
                <a:cs typeface="Times New Roman" pitchFamily="18" charset="0"/>
              </a:rPr>
              <a:t>structures to functions</a:t>
            </a:r>
          </a:p>
          <a:p>
            <a:pPr lvl="1"/>
            <a:r>
              <a:rPr lang="en-US" dirty="0" smtClean="0"/>
              <a:t>call by value 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Pass </a:t>
            </a:r>
            <a:r>
              <a:rPr lang="en-US" dirty="0">
                <a:cs typeface="Times New Roman" pitchFamily="18" charset="0"/>
              </a:rPr>
              <a:t>entire structure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Or, pass individual members</a:t>
            </a:r>
          </a:p>
          <a:p>
            <a:pPr lvl="1"/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call by reference </a:t>
            </a:r>
            <a:endParaRPr lang="en-US" dirty="0">
              <a:cs typeface="Times New Roman" pitchFamily="18" charset="0"/>
            </a:endParaRPr>
          </a:p>
          <a:p>
            <a:pPr lvl="2"/>
            <a:r>
              <a:rPr lang="en-US" dirty="0">
                <a:cs typeface="Times New Roman" pitchFamily="18" charset="0"/>
              </a:rPr>
              <a:t>Pass </a:t>
            </a:r>
            <a:r>
              <a:rPr lang="en-US" dirty="0" smtClean="0">
                <a:cs typeface="Times New Roman" pitchFamily="18" charset="0"/>
              </a:rPr>
              <a:t>structure variable’s address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Referential Structures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9144000" cy="5029200"/>
          </a:xfrm>
        </p:spPr>
        <p:txBody>
          <a:bodyPr/>
          <a:lstStyle/>
          <a:p>
            <a:pPr algn="just"/>
            <a:r>
              <a:rPr lang="en-US" sz="2800" dirty="0">
                <a:cs typeface="Times New Roman" pitchFamily="18" charset="0"/>
              </a:rPr>
              <a:t>A structure containing a member that is a pointer to the same structure </a:t>
            </a:r>
            <a:r>
              <a:rPr lang="en-US" sz="2800" dirty="0" smtClean="0">
                <a:cs typeface="Times New Roman" pitchFamily="18" charset="0"/>
              </a:rPr>
              <a:t>type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cs typeface="Times New Roman" pitchFamily="18" charset="0"/>
              </a:rPr>
              <a:t>struct</a:t>
            </a:r>
            <a:r>
              <a:rPr lang="en-US" sz="240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cs typeface="Times New Roman" pitchFamily="18" charset="0"/>
              </a:rPr>
              <a:t>Node{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 	       </a:t>
            </a:r>
            <a:r>
              <a:rPr lang="en-US" sz="2400" dirty="0" err="1">
                <a:solidFill>
                  <a:srgbClr val="FF0000"/>
                </a:solidFill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data;</a:t>
            </a:r>
          </a:p>
          <a:p>
            <a:pPr marL="1752600" lvl="3" indent="-381000" algn="just">
              <a:buFontTx/>
              <a:buNone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cs typeface="Times New Roman" pitchFamily="18" charset="0"/>
              </a:rPr>
              <a:t>struct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Node *</a:t>
            </a:r>
            <a:r>
              <a:rPr lang="en-US" sz="2400" dirty="0" err="1">
                <a:solidFill>
                  <a:srgbClr val="FF0000"/>
                </a:solidFill>
                <a:cs typeface="Times New Roman" pitchFamily="18" charset="0"/>
              </a:rPr>
              <a:t>nextPtr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;</a:t>
            </a:r>
          </a:p>
          <a:p>
            <a:pPr marL="0" lvl="3" indent="0" algn="just">
              <a:buNone/>
            </a:pPr>
            <a:r>
              <a:rPr lang="en-US" sz="2400" dirty="0" smtClean="0">
                <a:solidFill>
                  <a:srgbClr val="7030A0"/>
                </a:solidFill>
                <a:cs typeface="Times New Roman" pitchFamily="18" charset="0"/>
              </a:rPr>
              <a:t>	} </a:t>
            </a:r>
            <a:r>
              <a:rPr lang="en-US" sz="2400" dirty="0">
                <a:solidFill>
                  <a:srgbClr val="7030A0"/>
                </a:solidFill>
                <a:cs typeface="Times New Roman" pitchFamily="18" charset="0"/>
              </a:rPr>
              <a:t>;</a:t>
            </a: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A </a:t>
            </a:r>
            <a:r>
              <a:rPr lang="en-US" sz="2400" dirty="0">
                <a:cs typeface="Times New Roman" pitchFamily="18" charset="0"/>
              </a:rPr>
              <a:t>structure of type </a:t>
            </a:r>
            <a:r>
              <a:rPr lang="en-US" sz="2400" dirty="0" err="1">
                <a:solidFill>
                  <a:srgbClr val="0000CC"/>
                </a:solidFill>
                <a:cs typeface="Times New Roman" pitchFamily="18" charset="0"/>
              </a:rPr>
              <a:t>struct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node has two members—integer member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data</a:t>
            </a:r>
            <a:r>
              <a:rPr lang="en-US" sz="2400" dirty="0">
                <a:cs typeface="Times New Roman" pitchFamily="18" charset="0"/>
              </a:rPr>
              <a:t> and pointer member </a:t>
            </a:r>
            <a:r>
              <a:rPr lang="en-US" sz="2400" dirty="0" err="1" smtClean="0">
                <a:solidFill>
                  <a:srgbClr val="0000CC"/>
                </a:solidFill>
                <a:cs typeface="Times New Roman" pitchFamily="18" charset="0"/>
              </a:rPr>
              <a:t>nextPtr</a:t>
            </a:r>
            <a:endParaRPr lang="en-US" sz="2400" dirty="0" smtClean="0">
              <a:solidFill>
                <a:srgbClr val="0000CC"/>
              </a:solidFill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Member </a:t>
            </a:r>
            <a:r>
              <a:rPr lang="en-US" sz="2400" dirty="0" err="1">
                <a:cs typeface="Times New Roman" pitchFamily="18" charset="0"/>
              </a:rPr>
              <a:t>nextPtr</a:t>
            </a:r>
            <a:r>
              <a:rPr lang="en-US" sz="2400" dirty="0">
                <a:cs typeface="Times New Roman" pitchFamily="18" charset="0"/>
              </a:rPr>
              <a:t> points to a structure of type </a:t>
            </a:r>
            <a:r>
              <a:rPr lang="en-US" sz="2400" dirty="0" err="1">
                <a:cs typeface="Times New Roman" pitchFamily="18" charset="0"/>
              </a:rPr>
              <a:t>struct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node </a:t>
            </a: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Member </a:t>
            </a:r>
            <a:r>
              <a:rPr lang="en-US" sz="2400" dirty="0" err="1">
                <a:cs typeface="Times New Roman" pitchFamily="18" charset="0"/>
              </a:rPr>
              <a:t>nextPtr</a:t>
            </a:r>
            <a:r>
              <a:rPr lang="en-US" sz="2400" dirty="0">
                <a:cs typeface="Times New Roman" pitchFamily="18" charset="0"/>
              </a:rPr>
              <a:t> is referred to as a link—i.e., </a:t>
            </a:r>
            <a:r>
              <a:rPr lang="en-US" sz="2400" dirty="0" err="1">
                <a:cs typeface="Times New Roman" pitchFamily="18" charset="0"/>
              </a:rPr>
              <a:t>nextPtr</a:t>
            </a:r>
            <a:r>
              <a:rPr lang="en-US" sz="2400" dirty="0">
                <a:cs typeface="Times New Roman" pitchFamily="18" charset="0"/>
              </a:rPr>
              <a:t> can be used to “tie” a structure of type </a:t>
            </a:r>
            <a:r>
              <a:rPr lang="en-US" sz="2400" dirty="0" err="1">
                <a:cs typeface="Times New Roman" pitchFamily="18" charset="0"/>
              </a:rPr>
              <a:t>struct</a:t>
            </a:r>
            <a:r>
              <a:rPr lang="en-US" sz="2400" dirty="0">
                <a:cs typeface="Times New Roman" pitchFamily="18" charset="0"/>
              </a:rPr>
              <a:t> node to another structure of the same </a:t>
            </a:r>
            <a:r>
              <a:rPr lang="en-US" sz="2400" dirty="0" smtClean="0">
                <a:cs typeface="Times New Roman" pitchFamily="18" charset="0"/>
              </a:rPr>
              <a:t>type</a:t>
            </a:r>
            <a:endParaRPr lang="en-US" sz="2800" dirty="0"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542" y="2514600"/>
            <a:ext cx="3042458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Structures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629650" cy="5181600"/>
          </a:xfrm>
        </p:spPr>
        <p:txBody>
          <a:bodyPr/>
          <a:lstStyle/>
          <a:p>
            <a:pPr algn="just"/>
            <a:r>
              <a:rPr lang="en-GB" sz="2800" dirty="0" smtClean="0"/>
              <a:t>Consider the following declaration:</a:t>
            </a:r>
          </a:p>
          <a:p>
            <a:pPr lvl="1" algn="just">
              <a:buNone/>
            </a:pPr>
            <a:r>
              <a:rPr lang="en-GB" sz="2400" dirty="0" err="1" smtClean="0">
                <a:solidFill>
                  <a:srgbClr val="C00000"/>
                </a:solidFill>
              </a:rPr>
              <a:t>struct</a:t>
            </a:r>
            <a:r>
              <a:rPr lang="en-GB" sz="2400" dirty="0" smtClean="0">
                <a:solidFill>
                  <a:srgbClr val="C00000"/>
                </a:solidFill>
              </a:rPr>
              <a:t> inventory{</a:t>
            </a:r>
          </a:p>
          <a:p>
            <a:pPr lvl="2" algn="just">
              <a:buNone/>
            </a:pPr>
            <a:r>
              <a:rPr lang="en-GB" dirty="0" smtClean="0">
                <a:solidFill>
                  <a:srgbClr val="C00000"/>
                </a:solidFill>
              </a:rPr>
              <a:t>char name[30];</a:t>
            </a:r>
          </a:p>
          <a:p>
            <a:pPr lvl="2" algn="just">
              <a:buNone/>
            </a:pPr>
            <a:r>
              <a:rPr lang="en-GB" dirty="0" smtClean="0">
                <a:solidFill>
                  <a:srgbClr val="C00000"/>
                </a:solidFill>
              </a:rPr>
              <a:t>float price;</a:t>
            </a:r>
          </a:p>
          <a:p>
            <a:pPr lvl="1" algn="just"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} product[2], *</a:t>
            </a:r>
            <a:r>
              <a:rPr lang="en-GB" sz="2400" dirty="0" err="1" smtClean="0">
                <a:solidFill>
                  <a:srgbClr val="C00000"/>
                </a:solidFill>
              </a:rPr>
              <a:t>ptr</a:t>
            </a:r>
            <a:r>
              <a:rPr lang="en-GB" sz="2400" dirty="0" smtClean="0">
                <a:solidFill>
                  <a:srgbClr val="C00000"/>
                </a:solidFill>
              </a:rPr>
              <a:t>;</a:t>
            </a:r>
          </a:p>
          <a:p>
            <a:pPr algn="just"/>
            <a:endParaRPr lang="en-GB" sz="2800" dirty="0" smtClean="0"/>
          </a:p>
          <a:p>
            <a:pPr algn="just"/>
            <a:r>
              <a:rPr lang="en-GB" sz="2800" dirty="0" smtClean="0"/>
              <a:t>The assignment</a:t>
            </a:r>
          </a:p>
          <a:p>
            <a:pPr algn="just">
              <a:buNone/>
            </a:pPr>
            <a:r>
              <a:rPr lang="en-GB" sz="2800" dirty="0" smtClean="0">
                <a:solidFill>
                  <a:srgbClr val="0000CC"/>
                </a:solidFill>
              </a:rPr>
              <a:t>	</a:t>
            </a:r>
            <a:r>
              <a:rPr lang="en-GB" sz="2800" dirty="0" err="1" smtClean="0">
                <a:solidFill>
                  <a:srgbClr val="0000CC"/>
                </a:solidFill>
              </a:rPr>
              <a:t>ptr</a:t>
            </a:r>
            <a:r>
              <a:rPr lang="en-GB" sz="2800" dirty="0" smtClean="0">
                <a:solidFill>
                  <a:srgbClr val="0000CC"/>
                </a:solidFill>
              </a:rPr>
              <a:t> = product; </a:t>
            </a:r>
            <a:r>
              <a:rPr lang="en-GB" sz="2400" dirty="0" smtClean="0"/>
              <a:t>//</a:t>
            </a:r>
            <a:r>
              <a:rPr lang="en-US" sz="2400" dirty="0" smtClean="0"/>
              <a:t>	would assign the address of the </a:t>
            </a:r>
            <a:r>
              <a:rPr lang="en-US" sz="2400" dirty="0" err="1" smtClean="0"/>
              <a:t>zeroth</a:t>
            </a:r>
            <a:r>
              <a:rPr lang="en-US" sz="2400" dirty="0" smtClean="0"/>
              <a:t> element of product to 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 algn="just"/>
            <a:r>
              <a:rPr lang="en-US" sz="2800" dirty="0" smtClean="0"/>
              <a:t>Its members can be accessed </a:t>
            </a:r>
            <a:r>
              <a:rPr lang="en-GB" sz="2800" dirty="0" smtClean="0"/>
              <a:t>using the following notation</a:t>
            </a:r>
          </a:p>
          <a:p>
            <a:pPr algn="just">
              <a:buNone/>
            </a:pPr>
            <a:r>
              <a:rPr lang="en-GB" sz="2800" dirty="0" smtClean="0">
                <a:solidFill>
                  <a:srgbClr val="0000CC"/>
                </a:solidFill>
              </a:rPr>
              <a:t>		</a:t>
            </a:r>
            <a:r>
              <a:rPr lang="en-GB" sz="2800" dirty="0" err="1" smtClean="0">
                <a:solidFill>
                  <a:srgbClr val="0000CC"/>
                </a:solidFill>
              </a:rPr>
              <a:t>ptr</a:t>
            </a:r>
            <a:r>
              <a:rPr lang="en-GB" sz="2800" dirty="0" smtClean="0">
                <a:solidFill>
                  <a:srgbClr val="0000CC"/>
                </a:solidFill>
              </a:rPr>
              <a:t> -&gt; name, </a:t>
            </a:r>
            <a:r>
              <a:rPr lang="en-GB" sz="2800" dirty="0" err="1" smtClean="0">
                <a:solidFill>
                  <a:srgbClr val="0000CC"/>
                </a:solidFill>
              </a:rPr>
              <a:t>ptr</a:t>
            </a:r>
            <a:r>
              <a:rPr lang="en-GB" sz="2800" dirty="0" smtClean="0">
                <a:solidFill>
                  <a:srgbClr val="0000CC"/>
                </a:solidFill>
              </a:rPr>
              <a:t>-&gt;price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Structures contd.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553450" cy="5029200"/>
          </a:xfrm>
        </p:spPr>
        <p:txBody>
          <a:bodyPr/>
          <a:lstStyle/>
          <a:p>
            <a:pPr algn="just"/>
            <a:r>
              <a:rPr lang="en-US" sz="2800" dirty="0" smtClean="0"/>
              <a:t>Initially the pointer </a:t>
            </a:r>
            <a:r>
              <a:rPr lang="en-US" sz="2800" dirty="0" err="1" smtClean="0"/>
              <a:t>ptr</a:t>
            </a:r>
            <a:r>
              <a:rPr lang="en-US" sz="2800" dirty="0" smtClean="0"/>
              <a:t> will point to product[0]</a:t>
            </a:r>
          </a:p>
          <a:p>
            <a:pPr algn="just"/>
            <a:r>
              <a:rPr lang="en-US" sz="2800" dirty="0" smtClean="0"/>
              <a:t>when the pointer </a:t>
            </a:r>
            <a:r>
              <a:rPr lang="en-US" sz="2800" dirty="0" err="1" smtClean="0"/>
              <a:t>ptr</a:t>
            </a:r>
            <a:r>
              <a:rPr lang="en-US" sz="2800" dirty="0" smtClean="0"/>
              <a:t> is incremented by one it will point to next record, that is product[1]</a:t>
            </a:r>
          </a:p>
          <a:p>
            <a:pPr algn="just"/>
            <a:r>
              <a:rPr lang="en-US" sz="2800" dirty="0" smtClean="0"/>
              <a:t>We can also use the notation</a:t>
            </a:r>
          </a:p>
          <a:p>
            <a:pPr algn="just">
              <a:buNone/>
            </a:pPr>
            <a:r>
              <a:rPr lang="en-GB" sz="2800" dirty="0" smtClean="0">
                <a:solidFill>
                  <a:srgbClr val="0000CC"/>
                </a:solidFill>
              </a:rPr>
              <a:t>	(*</a:t>
            </a:r>
            <a:r>
              <a:rPr lang="en-GB" sz="2800" dirty="0" err="1" smtClean="0">
                <a:solidFill>
                  <a:srgbClr val="0000CC"/>
                </a:solidFill>
              </a:rPr>
              <a:t>ptr</a:t>
            </a:r>
            <a:r>
              <a:rPr lang="en-GB" sz="2800" dirty="0" smtClean="0">
                <a:solidFill>
                  <a:srgbClr val="0000CC"/>
                </a:solidFill>
              </a:rPr>
              <a:t>).number</a:t>
            </a:r>
          </a:p>
          <a:p>
            <a:pPr algn="just">
              <a:buNone/>
            </a:pPr>
            <a:r>
              <a:rPr lang="en-US" sz="2800" dirty="0" smtClean="0"/>
              <a:t>	to access the member number</a:t>
            </a:r>
          </a:p>
          <a:p>
            <a:r>
              <a:rPr lang="en-GB" sz="2800" dirty="0" smtClean="0">
                <a:solidFill>
                  <a:srgbClr val="0000CC"/>
                </a:solidFill>
              </a:rPr>
              <a:t>++</a:t>
            </a:r>
            <a:r>
              <a:rPr lang="en-GB" sz="2800" dirty="0" err="1" smtClean="0">
                <a:solidFill>
                  <a:srgbClr val="0000CC"/>
                </a:solidFill>
              </a:rPr>
              <a:t>ptr</a:t>
            </a:r>
            <a:r>
              <a:rPr lang="en-GB" sz="2800" dirty="0" smtClean="0">
                <a:solidFill>
                  <a:srgbClr val="0000CC"/>
                </a:solidFill>
              </a:rPr>
              <a:t> -&gt; price;</a:t>
            </a:r>
          </a:p>
          <a:p>
            <a:pPr lvl="1"/>
            <a:r>
              <a:rPr lang="en-GB" sz="2400" dirty="0" smtClean="0"/>
              <a:t>Increments price, not </a:t>
            </a:r>
            <a:r>
              <a:rPr lang="en-GB" sz="2400" dirty="0" err="1" smtClean="0"/>
              <a:t>ptr</a:t>
            </a:r>
            <a:endParaRPr lang="en-GB" sz="2400" dirty="0" smtClean="0"/>
          </a:p>
          <a:p>
            <a:r>
              <a:rPr lang="en-GB" sz="2800" dirty="0" smtClean="0">
                <a:solidFill>
                  <a:srgbClr val="0000CC"/>
                </a:solidFill>
              </a:rPr>
              <a:t>(++</a:t>
            </a:r>
            <a:r>
              <a:rPr lang="en-GB" sz="2800" dirty="0" err="1" smtClean="0">
                <a:solidFill>
                  <a:srgbClr val="0000CC"/>
                </a:solidFill>
              </a:rPr>
              <a:t>ptr</a:t>
            </a:r>
            <a:r>
              <a:rPr lang="en-GB" sz="2800" dirty="0" smtClean="0">
                <a:solidFill>
                  <a:srgbClr val="0000CC"/>
                </a:solidFill>
              </a:rPr>
              <a:t>) -&gt; price;</a:t>
            </a:r>
          </a:p>
          <a:p>
            <a:pPr lvl="1"/>
            <a:r>
              <a:rPr lang="en-US" sz="2400" dirty="0" smtClean="0"/>
              <a:t>increments </a:t>
            </a:r>
            <a:r>
              <a:rPr lang="en-US" sz="2400" dirty="0" err="1" smtClean="0"/>
              <a:t>ptr</a:t>
            </a:r>
            <a:r>
              <a:rPr lang="en-US" sz="2400" dirty="0" smtClean="0"/>
              <a:t> first and then links price</a:t>
            </a:r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4830765"/>
          </a:xfrm>
        </p:spPr>
        <p:txBody>
          <a:bodyPr/>
          <a:lstStyle/>
          <a:p>
            <a:pPr algn="just"/>
            <a:r>
              <a:rPr lang="en-US" sz="2800" dirty="0" smtClean="0"/>
              <a:t>Derived data type</a:t>
            </a:r>
          </a:p>
          <a:p>
            <a:pPr algn="just"/>
            <a:r>
              <a:rPr lang="en-US" sz="2800" dirty="0" smtClean="0"/>
              <a:t>Members of a union share the same storage space</a:t>
            </a:r>
          </a:p>
          <a:p>
            <a:pPr lvl="1" algn="just"/>
            <a:r>
              <a:rPr lang="en-US" sz="2400" dirty="0" smtClean="0"/>
              <a:t>Each </a:t>
            </a:r>
            <a:r>
              <a:rPr lang="en-US" sz="2400" dirty="0"/>
              <a:t>member within a structure is assigned its own memory location</a:t>
            </a:r>
          </a:p>
          <a:p>
            <a:pPr algn="just"/>
            <a:r>
              <a:rPr lang="en-US" sz="2800" dirty="0" smtClean="0"/>
              <a:t>Size allotted is the size of largest member</a:t>
            </a:r>
          </a:p>
          <a:p>
            <a:pPr algn="just"/>
            <a:r>
              <a:rPr lang="en-US" sz="2800" dirty="0" smtClean="0"/>
              <a:t>Members can be of any type, but only one data member can be referenced at a time</a:t>
            </a:r>
          </a:p>
          <a:p>
            <a:pPr algn="just"/>
            <a:r>
              <a:rPr lang="en-US" sz="2800" dirty="0" smtClean="0"/>
              <a:t>Only the last data member’s value can be accessed</a:t>
            </a:r>
          </a:p>
          <a:p>
            <a:pPr algn="just"/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Use </a:t>
            </a:r>
            <a:r>
              <a:rPr lang="en-US" sz="2400" b="1" i="1" dirty="0" err="1" smtClean="0">
                <a:latin typeface="Calibri" pitchFamily="34" charset="0"/>
                <a:cs typeface="Times New Roman" pitchFamily="18" charset="0"/>
              </a:rPr>
              <a:t>typedef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 and </a:t>
            </a:r>
            <a:r>
              <a:rPr lang="en-US" sz="2400" b="1" i="1" dirty="0" err="1" smtClean="0">
                <a:latin typeface="Calibri" pitchFamily="34" charset="0"/>
                <a:cs typeface="Times New Roman" pitchFamily="18" charset="0"/>
              </a:rPr>
              <a:t>struct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keywords in C programming language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Apply pointers to structures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xplain self-referential structures and their applications</a:t>
            </a:r>
            <a:endParaRPr lang="en-US" sz="18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- Definition and Declaration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4830765"/>
          </a:xfrm>
        </p:spPr>
        <p:txBody>
          <a:bodyPr/>
          <a:lstStyle/>
          <a:p>
            <a:pPr lvl="1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union </a:t>
            </a:r>
            <a:r>
              <a:rPr lang="en-US" dirty="0" err="1" smtClean="0">
                <a:solidFill>
                  <a:srgbClr val="7030A0"/>
                </a:solidFill>
              </a:rPr>
              <a:t>TempArea</a:t>
            </a:r>
            <a:r>
              <a:rPr lang="en-US" dirty="0" smtClean="0"/>
              <a:t>{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xInt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float </a:t>
            </a:r>
            <a:r>
              <a:rPr lang="en-US" dirty="0" err="1" smtClean="0">
                <a:solidFill>
                  <a:srgbClr val="FF0000"/>
                </a:solidFill>
              </a:rPr>
              <a:t>xFloat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1" algn="just">
              <a:buNone/>
            </a:pPr>
            <a:r>
              <a:rPr lang="en-US" dirty="0" smtClean="0"/>
              <a:t>};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union </a:t>
            </a:r>
            <a:r>
              <a:rPr lang="en-US" dirty="0" err="1" smtClean="0">
                <a:solidFill>
                  <a:srgbClr val="7030A0"/>
                </a:solidFill>
              </a:rPr>
              <a:t>TempArea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009900"/>
                </a:solidFill>
              </a:rPr>
              <a:t>myVariable</a:t>
            </a:r>
            <a:r>
              <a:rPr lang="en-US" dirty="0" smtClean="0"/>
              <a:t>;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err="1" smtClean="0">
                <a:solidFill>
                  <a:srgbClr val="7030A0"/>
                </a:solidFill>
              </a:rPr>
              <a:t>TempArea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is a union with 2 members</a:t>
            </a:r>
          </a:p>
          <a:p>
            <a:pPr algn="just"/>
            <a:r>
              <a:rPr lang="en-US" sz="2400" dirty="0" err="1" smtClean="0">
                <a:solidFill>
                  <a:srgbClr val="009900"/>
                </a:solidFill>
              </a:rPr>
              <a:t>myVariable</a:t>
            </a:r>
            <a:r>
              <a:rPr lang="en-US" sz="2400" dirty="0" smtClean="0"/>
              <a:t> is a variable of type </a:t>
            </a:r>
            <a:r>
              <a:rPr lang="en-US" sz="2400" dirty="0" err="1" smtClean="0">
                <a:solidFill>
                  <a:srgbClr val="7030A0"/>
                </a:solidFill>
              </a:rPr>
              <a:t>TempArea</a:t>
            </a:r>
            <a:endParaRPr lang="en-US" sz="2400" dirty="0" smtClean="0"/>
          </a:p>
          <a:p>
            <a:pPr algn="just"/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5150" cy="5333999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 algn="just">
              <a:buNone/>
            </a:pPr>
            <a:r>
              <a:rPr lang="en-US" dirty="0"/>
              <a:t>/* number union definition */ </a:t>
            </a:r>
          </a:p>
          <a:p>
            <a:pPr lvl="1" algn="just">
              <a:buNone/>
            </a:pPr>
            <a:r>
              <a:rPr lang="en-US" dirty="0">
                <a:solidFill>
                  <a:srgbClr val="C00000"/>
                </a:solidFill>
              </a:rPr>
              <a:t>union number {               </a:t>
            </a:r>
          </a:p>
          <a:p>
            <a:pPr lvl="1" algn="just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x;</a:t>
            </a:r>
          </a:p>
          <a:p>
            <a:pPr lvl="1" algn="just">
              <a:buNone/>
            </a:pPr>
            <a:r>
              <a:rPr lang="en-US" dirty="0">
                <a:solidFill>
                  <a:srgbClr val="C00000"/>
                </a:solidFill>
              </a:rPr>
              <a:t>   double y;                </a:t>
            </a:r>
            <a:endParaRPr lang="en-US" dirty="0" smtClean="0">
              <a:solidFill>
                <a:srgbClr val="C00000"/>
              </a:solidFill>
            </a:endParaRPr>
          </a:p>
          <a:p>
            <a:pPr lvl="1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}; </a:t>
            </a:r>
            <a:r>
              <a:rPr lang="en-US" dirty="0"/>
              <a:t>/* end union number */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main(){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union number value;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value.x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100; </a:t>
            </a:r>
            <a:r>
              <a:rPr lang="en-US" dirty="0"/>
              <a:t>/* put an integer into the union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>
                <a:solidFill>
                  <a:srgbClr val="C00000"/>
                </a:solidFill>
              </a:rPr>
              <a:t>( </a:t>
            </a:r>
            <a:r>
              <a:rPr lang="en-US" sz="2400" dirty="0" smtClean="0">
                <a:solidFill>
                  <a:srgbClr val="C00000"/>
                </a:solidFill>
              </a:rPr>
              <a:t>"\n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  <a:r>
              <a:rPr lang="en-US" sz="2400" dirty="0" smtClean="0">
                <a:solidFill>
                  <a:srgbClr val="C00000"/>
                </a:solidFill>
              </a:rPr>
              <a:t>d \n double :	%f",</a:t>
            </a:r>
            <a:r>
              <a:rPr lang="en-US" sz="2400" dirty="0" err="1" smtClean="0">
                <a:solidFill>
                  <a:srgbClr val="C00000"/>
                </a:solidFill>
              </a:rPr>
              <a:t>value.x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</a:rPr>
              <a:t>value.y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);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289559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0005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value.y</a:t>
            </a:r>
            <a:r>
              <a:rPr lang="en-US" dirty="0">
                <a:solidFill>
                  <a:srgbClr val="C00000"/>
                </a:solidFill>
              </a:rPr>
              <a:t> = 100.0; </a:t>
            </a:r>
            <a:r>
              <a:rPr lang="en-US" dirty="0"/>
              <a:t>/* put a double into the same union </a:t>
            </a:r>
            <a:r>
              <a:rPr lang="en-US" dirty="0" smtClean="0"/>
              <a:t>*/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( </a:t>
            </a:r>
            <a:r>
              <a:rPr lang="en-US" dirty="0" smtClean="0">
                <a:solidFill>
                  <a:srgbClr val="C00000"/>
                </a:solidFill>
              </a:rPr>
              <a:t>"\n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: %d \n float : %f", </a:t>
            </a:r>
            <a:r>
              <a:rPr lang="en-US" dirty="0" err="1" smtClean="0">
                <a:solidFill>
                  <a:srgbClr val="C00000"/>
                </a:solidFill>
              </a:rPr>
              <a:t>value.x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value.y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);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return </a:t>
            </a:r>
            <a:r>
              <a:rPr lang="en-US" dirty="0">
                <a:solidFill>
                  <a:srgbClr val="C00000"/>
                </a:solidFill>
              </a:rPr>
              <a:t>0; </a:t>
            </a:r>
            <a:r>
              <a:rPr lang="en-US" dirty="0"/>
              <a:t>/* indicates successful termination */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}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5550" y="4261008"/>
            <a:ext cx="4375150" cy="2215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</a:p>
          <a:p>
            <a:r>
              <a:rPr lang="en-US" sz="2000" dirty="0" err="1" smtClean="0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:  100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double</a:t>
            </a:r>
            <a:r>
              <a:rPr lang="en-US" sz="2000" dirty="0">
                <a:solidFill>
                  <a:srgbClr val="7030A0"/>
                </a:solidFill>
              </a:rPr>
              <a:t>:  -</a:t>
            </a:r>
            <a:r>
              <a:rPr lang="en-US" sz="2000" dirty="0" smtClean="0">
                <a:solidFill>
                  <a:srgbClr val="7030A0"/>
                </a:solidFill>
              </a:rPr>
              <a:t>925595921174331360000000.000000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 err="1" smtClean="0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:  0</a:t>
            </a:r>
          </a:p>
          <a:p>
            <a:r>
              <a:rPr lang="en-US" sz="2000" dirty="0">
                <a:solidFill>
                  <a:srgbClr val="7030A0"/>
                </a:solidFill>
              </a:rPr>
              <a:t>double:  100.000000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44562"/>
          </a:xfrm>
        </p:spPr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15400" cy="5334000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Structures are constructs used when related data of different type must be handled in a program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Structures can be defined using </a:t>
            </a:r>
            <a:r>
              <a:rPr lang="en-US" sz="2800" b="1" i="1" dirty="0" err="1" smtClean="0">
                <a:latin typeface="Calibri" pitchFamily="34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keyword</a:t>
            </a:r>
          </a:p>
          <a:p>
            <a:pPr algn="just"/>
            <a:r>
              <a:rPr lang="en-US" sz="2800" b="1" i="1" dirty="0" err="1" smtClean="0">
                <a:latin typeface="Calibri" pitchFamily="34" charset="0"/>
                <a:cs typeface="Times New Roman" pitchFamily="18" charset="0"/>
              </a:rPr>
              <a:t>typedef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keyword allows a structure to be used like normal data types, without the </a:t>
            </a:r>
            <a:r>
              <a:rPr lang="en-US" sz="2800" b="1" i="1" dirty="0" err="1" smtClean="0">
                <a:latin typeface="Calibri" pitchFamily="34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prefix</a:t>
            </a:r>
          </a:p>
          <a:p>
            <a:pPr algn="just"/>
            <a:r>
              <a:rPr lang="en-US" sz="2800" b="1" i="1" dirty="0" err="1" smtClean="0">
                <a:latin typeface="Calibri" pitchFamily="34" charset="0"/>
                <a:cs typeface="Times New Roman" pitchFamily="18" charset="0"/>
              </a:rPr>
              <a:t>sizeof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a structure variable is at least the sum of sizes of all variables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Unions are similar to structures and are used when one memory is used to store multiple types of values</a:t>
            </a:r>
          </a:p>
          <a:p>
            <a:pPr algn="just"/>
            <a:endParaRPr lang="en-US" sz="2800" b="1" i="1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Structure definition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Structure variable declarations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Pointers to structures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Union 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0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/>
            <a:r>
              <a:rPr lang="en-US" sz="2800" dirty="0" smtClean="0"/>
              <a:t>All students have same characteristics</a:t>
            </a:r>
          </a:p>
          <a:p>
            <a:pPr lvl="1" algn="just"/>
            <a:r>
              <a:rPr lang="en-US" sz="2400" dirty="0" smtClean="0"/>
              <a:t>Name</a:t>
            </a:r>
          </a:p>
          <a:p>
            <a:pPr lvl="1" algn="just"/>
            <a:r>
              <a:rPr lang="en-US" sz="2400" dirty="0" smtClean="0"/>
              <a:t>Roll number</a:t>
            </a:r>
          </a:p>
          <a:p>
            <a:pPr lvl="1" algn="just"/>
            <a:r>
              <a:rPr lang="en-US" sz="2400" dirty="0" smtClean="0"/>
              <a:t>Age</a:t>
            </a:r>
          </a:p>
          <a:p>
            <a:pPr lvl="1" algn="just"/>
            <a:r>
              <a:rPr lang="en-US" sz="2400" dirty="0" smtClean="0"/>
              <a:t>…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Why is there no mechanism to relate them in a programming language?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Derived Data Type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990600"/>
            <a:ext cx="6705600" cy="502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Derived Data Type</a:t>
            </a:r>
            <a:endParaRPr lang="en-US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828800" y="3276600"/>
            <a:ext cx="27432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Homogeneous</a:t>
            </a:r>
          </a:p>
          <a:p>
            <a:pPr algn="ctr"/>
            <a:r>
              <a:rPr lang="en-US" sz="16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(Arrays)</a:t>
            </a:r>
            <a:endParaRPr lang="en-US" sz="1600" b="1" dirty="0">
              <a:ln w="12700">
                <a:solidFill>
                  <a:srgbClr val="92D05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876800" y="3124200"/>
            <a:ext cx="2971800" cy="228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dirty="0" err="1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Hetrogeneous</a:t>
            </a:r>
            <a:endParaRPr lang="en-US" sz="2400" b="1" dirty="0" smtClean="0">
              <a:ln w="12700">
                <a:solidFill>
                  <a:srgbClr val="92D05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16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(Structures)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800" dirty="0" smtClean="0"/>
              <a:t>Collections of related variables under one name</a:t>
            </a:r>
          </a:p>
          <a:p>
            <a:pPr lvl="1" algn="just"/>
            <a:r>
              <a:rPr lang="en-US" sz="2400" dirty="0" smtClean="0"/>
              <a:t>Can contain variables of different data types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Commonly used to define records to be stored in files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Combined with pointers, can create data structures such as linked lists, stacks, queues, and trees</a:t>
            </a:r>
          </a:p>
          <a:p>
            <a:pPr algn="just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marL="685800" indent="-685800" algn="just"/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Keyword </a:t>
            </a: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introduces the structure definition</a:t>
            </a:r>
          </a:p>
          <a:p>
            <a:pPr marL="685800" indent="-685800" algn="just"/>
            <a:endParaRPr lang="en-US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685800" indent="-685800" algn="just"/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Structure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definition does not reserve space in memory </a:t>
            </a:r>
          </a:p>
          <a:p>
            <a:pPr marL="1085850" lvl="1" indent="-685800" algn="just"/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Creates a new data type that is used to declare structure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variables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46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marL="685800" indent="-685800" algn="just">
              <a:buNone/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2800" b="1" dirty="0" err="1" smtClean="0">
                <a:solidFill>
                  <a:srgbClr val="7030A0"/>
                </a:solidFill>
                <a:cs typeface="Times New Roman" pitchFamily="18" charset="0"/>
              </a:rPr>
              <a:t>struct</a:t>
            </a: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 student{</a:t>
            </a:r>
          </a:p>
          <a:p>
            <a:pPr marL="1752600" lvl="3" indent="-381000" algn="just">
              <a:buFontTx/>
              <a:buNone/>
            </a:pPr>
            <a:r>
              <a:rPr lang="en-US" sz="2800" dirty="0" smtClean="0">
                <a:solidFill>
                  <a:srgbClr val="009900"/>
                </a:solidFill>
                <a:cs typeface="Times New Roman" pitchFamily="18" charset="0"/>
              </a:rPr>
              <a:t>char name[10];</a:t>
            </a:r>
          </a:p>
          <a:p>
            <a:pPr marL="1752600" lvl="3" indent="-381000" algn="just">
              <a:buFontTx/>
              <a:buNone/>
            </a:pPr>
            <a:r>
              <a:rPr lang="en-US" sz="2800" dirty="0" smtClean="0">
                <a:solidFill>
                  <a:srgbClr val="009900"/>
                </a:solidFill>
                <a:cs typeface="Times New Roman" pitchFamily="18" charset="0"/>
              </a:rPr>
              <a:t>char </a:t>
            </a:r>
            <a:r>
              <a:rPr lang="en-US" sz="2800" dirty="0" err="1" smtClean="0">
                <a:solidFill>
                  <a:srgbClr val="009900"/>
                </a:solidFill>
                <a:cs typeface="Times New Roman" pitchFamily="18" charset="0"/>
              </a:rPr>
              <a:t>rollNum</a:t>
            </a:r>
            <a:r>
              <a:rPr lang="en-US" sz="2800" dirty="0" smtClean="0">
                <a:solidFill>
                  <a:srgbClr val="009900"/>
                </a:solidFill>
                <a:cs typeface="Times New Roman" pitchFamily="18" charset="0"/>
              </a:rPr>
              <a:t>[10];</a:t>
            </a:r>
          </a:p>
          <a:p>
            <a:pPr marL="1752600" lvl="3" indent="-381000" algn="just">
              <a:buFontTx/>
              <a:buNone/>
            </a:pPr>
            <a:r>
              <a:rPr lang="en-US" sz="2800" dirty="0" smtClean="0">
                <a:solidFill>
                  <a:srgbClr val="0099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9900"/>
                </a:solidFill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009900"/>
                </a:solidFill>
                <a:cs typeface="Times New Roman" pitchFamily="18" charset="0"/>
              </a:rPr>
              <a:t> age;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</a:p>
          <a:p>
            <a:pPr marL="1752600" lvl="3" indent="-1066800" algn="just"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};</a:t>
            </a:r>
          </a:p>
          <a:p>
            <a:pPr marL="990600" lvl="1" indent="-533400" algn="just"/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student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is the 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structure name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and is used to declare variables of the structure type </a:t>
            </a:r>
          </a:p>
          <a:p>
            <a:pPr marL="990600" lvl="1" indent="-533400" algn="just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student contains 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three members</a:t>
            </a:r>
          </a:p>
          <a:p>
            <a:pPr marL="1390650" lvl="2" indent="-533400" algn="just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two </a:t>
            </a:r>
            <a:r>
              <a:rPr lang="en-US" dirty="0" smtClean="0">
                <a:cs typeface="Times New Roman" pitchFamily="18" charset="0"/>
              </a:rPr>
              <a:t>members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of type char - 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0000CC"/>
                </a:solidFill>
                <a:cs typeface="Times New Roman" pitchFamily="18" charset="0"/>
              </a:rPr>
              <a:t>rollNum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marL="1390650" lvl="2" indent="-533400" algn="just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 member of type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- </a:t>
            </a: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age</a:t>
            </a:r>
            <a:endParaRPr lang="en-US" dirty="0" smtClean="0">
              <a:solidFill>
                <a:srgbClr val="0000CC"/>
              </a:solidFill>
            </a:endParaRPr>
          </a:p>
          <a:p>
            <a:pPr algn="just"/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Definition </a:t>
            </a:r>
            <a:r>
              <a:rPr lang="en-US" dirty="0" smtClean="0"/>
              <a:t>– Example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4983165"/>
          </a:xfrm>
        </p:spPr>
        <p:txBody>
          <a:bodyPr/>
          <a:lstStyle/>
          <a:p>
            <a:pPr marL="685800" indent="-685800" algn="just"/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A structure cannot contain an instance of itself</a:t>
            </a:r>
          </a:p>
          <a:p>
            <a:pPr marL="685800" indent="-685800" algn="just"/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Can contain a member that is a pointer to the same structure type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cs typeface="Times New Roman" pitchFamily="18" charset="0"/>
              </a:rPr>
              <a:t>struct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employee2 { </a:t>
            </a:r>
            <a:endParaRPr lang="en-US" sz="24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	char </a:t>
            </a:r>
            <a:r>
              <a:rPr lang="en-US" sz="2400" dirty="0" err="1" smtClean="0">
                <a:solidFill>
                  <a:srgbClr val="C00000"/>
                </a:solidFill>
                <a:cs typeface="Times New Roman" pitchFamily="18" charset="0"/>
              </a:rPr>
              <a:t>firstName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[20]; 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age; </a:t>
            </a:r>
            <a:endParaRPr lang="en-US" sz="24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	char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gender; </a:t>
            </a:r>
            <a:endParaRPr lang="en-US" sz="24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	double </a:t>
            </a:r>
            <a:r>
              <a:rPr lang="en-US" sz="2400" dirty="0" err="1">
                <a:solidFill>
                  <a:srgbClr val="C00000"/>
                </a:solidFill>
                <a:cs typeface="Times New Roman" pitchFamily="18" charset="0"/>
              </a:rPr>
              <a:t>hourlySalary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; </a:t>
            </a:r>
            <a:endParaRPr lang="en-US" sz="24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cs typeface="Times New Roman" pitchFamily="18" charset="0"/>
              </a:rPr>
              <a:t>struct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employee2 person; </a:t>
            </a:r>
            <a:r>
              <a:rPr lang="en-US" sz="2400" dirty="0">
                <a:cs typeface="Times New Roman" pitchFamily="18" charset="0"/>
              </a:rPr>
              <a:t>/* ERROR */ </a:t>
            </a:r>
            <a:endParaRPr lang="en-US" sz="2400" dirty="0" smtClean="0"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cs typeface="Times New Roman" pitchFamily="18" charset="0"/>
              </a:rPr>
              <a:t>struct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employee2 *</a:t>
            </a:r>
            <a:r>
              <a:rPr lang="en-US" sz="2400" dirty="0" err="1">
                <a:solidFill>
                  <a:srgbClr val="C00000"/>
                </a:solidFill>
                <a:cs typeface="Times New Roman" pitchFamily="18" charset="0"/>
              </a:rPr>
              <a:t>ePtr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; </a:t>
            </a:r>
            <a:r>
              <a:rPr lang="en-US" sz="2400" dirty="0">
                <a:cs typeface="Times New Roman" pitchFamily="18" charset="0"/>
              </a:rPr>
              <a:t>/* pointer */ </a:t>
            </a:r>
            <a:endParaRPr lang="en-US" sz="2400" dirty="0" smtClean="0"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2085</TotalTime>
  <Words>665</Words>
  <Application>Microsoft Office PowerPoint</Application>
  <PresentationFormat>A4 Paper (210x297 mm)</PresentationFormat>
  <Paragraphs>200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1111</vt:lpstr>
      <vt:lpstr>PowerPoint Presentation</vt:lpstr>
      <vt:lpstr>Objectives</vt:lpstr>
      <vt:lpstr>Contents</vt:lpstr>
      <vt:lpstr>Question</vt:lpstr>
      <vt:lpstr>Derived Data Type</vt:lpstr>
      <vt:lpstr>Structures</vt:lpstr>
      <vt:lpstr>Structure Definition</vt:lpstr>
      <vt:lpstr>Structure Definition - Example</vt:lpstr>
      <vt:lpstr>Structure Definition – Example contd.</vt:lpstr>
      <vt:lpstr>Structure Variable Declaration</vt:lpstr>
      <vt:lpstr>Structure Definition with typedef</vt:lpstr>
      <vt:lpstr>Initializing Structures</vt:lpstr>
      <vt:lpstr>Accessing Members of Structures</vt:lpstr>
      <vt:lpstr>Structures and Operators</vt:lpstr>
      <vt:lpstr>Using Structures With Functions</vt:lpstr>
      <vt:lpstr>Self Referential Structures</vt:lpstr>
      <vt:lpstr>Pointers and Structures</vt:lpstr>
      <vt:lpstr>Pointers and Structures contd.</vt:lpstr>
      <vt:lpstr>Unions</vt:lpstr>
      <vt:lpstr>Union - Definition and Declaration</vt:lpstr>
      <vt:lpstr>Union - Example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467</cp:revision>
  <dcterms:created xsi:type="dcterms:W3CDTF">2006-08-16T00:00:00Z</dcterms:created>
  <dcterms:modified xsi:type="dcterms:W3CDTF">2023-08-11T04:16:34Z</dcterms:modified>
</cp:coreProperties>
</file>