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2"/>
  </p:notesMasterIdLst>
  <p:sldIdLst>
    <p:sldId id="256" r:id="rId2"/>
    <p:sldId id="292" r:id="rId3"/>
    <p:sldId id="261" r:id="rId4"/>
    <p:sldId id="293" r:id="rId5"/>
    <p:sldId id="262" r:id="rId6"/>
    <p:sldId id="294" r:id="rId7"/>
    <p:sldId id="301" r:id="rId8"/>
    <p:sldId id="302" r:id="rId9"/>
    <p:sldId id="291" r:id="rId10"/>
    <p:sldId id="263" r:id="rId11"/>
    <p:sldId id="265" r:id="rId12"/>
    <p:sldId id="268" r:id="rId13"/>
    <p:sldId id="273" r:id="rId14"/>
    <p:sldId id="300" r:id="rId15"/>
    <p:sldId id="295" r:id="rId16"/>
    <p:sldId id="276" r:id="rId17"/>
    <p:sldId id="297" r:id="rId18"/>
    <p:sldId id="277" r:id="rId19"/>
    <p:sldId id="278" r:id="rId20"/>
    <p:sldId id="290" r:id="rId21"/>
  </p:sldIdLst>
  <p:sldSz cx="9144000" cy="5143500" type="screen16x9"/>
  <p:notesSz cx="6858000" cy="9144000"/>
  <p:embeddedFontLst>
    <p:embeddedFont>
      <p:font typeface="Akatab" panose="020B0604020202020204" charset="0"/>
      <p:regular r:id="rId23"/>
      <p:bold r:id="rId24"/>
    </p:embeddedFont>
    <p:embeddedFont>
      <p:font typeface="Nunito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C8CCC6-9830-3297-EB7B-7B0387F4F0EF}" v="323" dt="2025-01-27T06:01:59.830"/>
    <p1510:client id="{B3A6B0A0-29F5-FFE3-7CE6-2A65FA4C49A5}" v="202" dt="2025-01-27T06:25:32.922"/>
  </p1510:revLst>
</p1510:revInfo>
</file>

<file path=ppt/tableStyles.xml><?xml version="1.0" encoding="utf-8"?>
<a:tblStyleLst xmlns:a="http://schemas.openxmlformats.org/drawingml/2006/main" def="{069AE83D-A6C0-4D4F-8217-787034263689}">
  <a:tblStyle styleId="{069AE83D-A6C0-4D4F-8217-7870342636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5a5b4480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5a5b4480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5a78353f55_0_27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5a78353f55_0_27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5a78353f55_0_27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5a78353f55_0_27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5a78353f55_0_27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5a78353f55_0_27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45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5a78353f55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5a78353f55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5a78353f55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5a78353f55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2761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5a78353f55_0_279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5a78353f55_0_279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5a78353f55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5a78353f55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25a78353f55_0_280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25a78353f55_0_280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5a78353f55_0_27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5a78353f55_0_27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395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59dc3832df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59dc3832df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59dc3832df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59dc3832df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396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5a78353f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5a78353f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>
          <a:extLst>
            <a:ext uri="{FF2B5EF4-FFF2-40B4-BE49-F238E27FC236}">
              <a16:creationId xmlns:a16="http://schemas.microsoft.com/office/drawing/2014/main" id="{ED4F2DEE-FED5-CB58-825D-C061C3237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5a78353f55_0_0:notes">
            <a:extLst>
              <a:ext uri="{FF2B5EF4-FFF2-40B4-BE49-F238E27FC236}">
                <a16:creationId xmlns:a16="http://schemas.microsoft.com/office/drawing/2014/main" id="{B249A446-3364-60A3-A8F1-FF89552D91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5a78353f55_0_0:notes">
            <a:extLst>
              <a:ext uri="{FF2B5EF4-FFF2-40B4-BE49-F238E27FC236}">
                <a16:creationId xmlns:a16="http://schemas.microsoft.com/office/drawing/2014/main" id="{CD25E637-2922-8ACA-66E3-E83AA789E4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344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>
          <a:extLst>
            <a:ext uri="{FF2B5EF4-FFF2-40B4-BE49-F238E27FC236}">
              <a16:creationId xmlns:a16="http://schemas.microsoft.com/office/drawing/2014/main" id="{B005F8C8-8745-0547-91D5-F795B1333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5a78353f55_0_0:notes">
            <a:extLst>
              <a:ext uri="{FF2B5EF4-FFF2-40B4-BE49-F238E27FC236}">
                <a16:creationId xmlns:a16="http://schemas.microsoft.com/office/drawing/2014/main" id="{B24BAB1A-B6AA-5F81-55AC-247F674D80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5a78353f55_0_0:notes">
            <a:extLst>
              <a:ext uri="{FF2B5EF4-FFF2-40B4-BE49-F238E27FC236}">
                <a16:creationId xmlns:a16="http://schemas.microsoft.com/office/drawing/2014/main" id="{F35A87EF-725F-8A12-84C7-D847027078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9239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5a78353f55_0_27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5a78353f55_0_27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5a78353f5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5a78353f5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51700" y="1050088"/>
            <a:ext cx="4890300" cy="19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51700" y="3040063"/>
            <a:ext cx="4890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subTitle" idx="1"/>
          </p:nvPr>
        </p:nvSpPr>
        <p:spPr>
          <a:xfrm>
            <a:off x="4300156" y="2571750"/>
            <a:ext cx="3544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4300156" y="1836750"/>
            <a:ext cx="3544800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70" name="Google Shape;170;p22"/>
          <p:cNvGrpSpPr/>
          <p:nvPr/>
        </p:nvGrpSpPr>
        <p:grpSpPr>
          <a:xfrm rot="10800000">
            <a:off x="435875" y="97275"/>
            <a:ext cx="90900" cy="3705900"/>
            <a:chOff x="7952125" y="1292300"/>
            <a:chExt cx="90900" cy="3705900"/>
          </a:xfrm>
        </p:grpSpPr>
        <p:sp>
          <p:nvSpPr>
            <p:cNvPr id="171" name="Google Shape;171;p22"/>
            <p:cNvSpPr/>
            <p:nvPr/>
          </p:nvSpPr>
          <p:spPr>
            <a:xfrm rot="5400000">
              <a:off x="7744975" y="149945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2" name="Google Shape;172;p22"/>
            <p:cNvCxnSpPr/>
            <p:nvPr/>
          </p:nvCxnSpPr>
          <p:spPr>
            <a:xfrm>
              <a:off x="8043025" y="1292300"/>
              <a:ext cx="0" cy="3705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3" name="Google Shape;173;p22"/>
          <p:cNvGrpSpPr/>
          <p:nvPr/>
        </p:nvGrpSpPr>
        <p:grpSpPr>
          <a:xfrm flipH="1">
            <a:off x="8617225" y="1292300"/>
            <a:ext cx="90900" cy="3705900"/>
            <a:chOff x="7952125" y="1292300"/>
            <a:chExt cx="90900" cy="3705900"/>
          </a:xfrm>
        </p:grpSpPr>
        <p:sp>
          <p:nvSpPr>
            <p:cNvPr id="174" name="Google Shape;174;p22"/>
            <p:cNvSpPr/>
            <p:nvPr/>
          </p:nvSpPr>
          <p:spPr>
            <a:xfrm rot="5400000">
              <a:off x="7744975" y="149945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5" name="Google Shape;175;p22"/>
            <p:cNvCxnSpPr/>
            <p:nvPr/>
          </p:nvCxnSpPr>
          <p:spPr>
            <a:xfrm>
              <a:off x="8043025" y="1292300"/>
              <a:ext cx="0" cy="3705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subTitle" idx="1"/>
          </p:nvPr>
        </p:nvSpPr>
        <p:spPr>
          <a:xfrm>
            <a:off x="720000" y="25150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endParaRPr/>
          </a:p>
        </p:txBody>
      </p:sp>
      <p:sp>
        <p:nvSpPr>
          <p:cNvPr id="225" name="Google Shape;225;p27"/>
          <p:cNvSpPr txBox="1">
            <a:spLocks noGrp="1"/>
          </p:cNvSpPr>
          <p:nvPr>
            <p:ph type="subTitle" idx="2"/>
          </p:nvPr>
        </p:nvSpPr>
        <p:spPr>
          <a:xfrm>
            <a:off x="720000" y="2999805"/>
            <a:ext cx="2336400" cy="6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subTitle" idx="3"/>
          </p:nvPr>
        </p:nvSpPr>
        <p:spPr>
          <a:xfrm>
            <a:off x="3403800" y="2320305"/>
            <a:ext cx="2336400" cy="6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subTitle" idx="4"/>
          </p:nvPr>
        </p:nvSpPr>
        <p:spPr>
          <a:xfrm>
            <a:off x="6087600" y="2999805"/>
            <a:ext cx="2336400" cy="6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subTitle" idx="5"/>
          </p:nvPr>
        </p:nvSpPr>
        <p:spPr>
          <a:xfrm>
            <a:off x="3403800" y="18355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subTitle" idx="6"/>
          </p:nvPr>
        </p:nvSpPr>
        <p:spPr>
          <a:xfrm>
            <a:off x="6087600" y="25150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endParaRPr/>
          </a:p>
        </p:txBody>
      </p:sp>
      <p:grpSp>
        <p:nvGrpSpPr>
          <p:cNvPr id="231" name="Google Shape;231;p27"/>
          <p:cNvGrpSpPr/>
          <p:nvPr/>
        </p:nvGrpSpPr>
        <p:grpSpPr>
          <a:xfrm>
            <a:off x="435875" y="97275"/>
            <a:ext cx="8272250" cy="4900925"/>
            <a:chOff x="435875" y="97275"/>
            <a:chExt cx="8272250" cy="4900925"/>
          </a:xfrm>
        </p:grpSpPr>
        <p:grpSp>
          <p:nvGrpSpPr>
            <p:cNvPr id="232" name="Google Shape;232;p27"/>
            <p:cNvGrpSpPr/>
            <p:nvPr/>
          </p:nvGrpSpPr>
          <p:grpSpPr>
            <a:xfrm flipH="1">
              <a:off x="435875" y="1292300"/>
              <a:ext cx="90900" cy="3705900"/>
              <a:chOff x="7952125" y="1292300"/>
              <a:chExt cx="90900" cy="3705900"/>
            </a:xfrm>
          </p:grpSpPr>
          <p:sp>
            <p:nvSpPr>
              <p:cNvPr id="233" name="Google Shape;233;p27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4" name="Google Shape;234;p27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5" name="Google Shape;235;p27"/>
            <p:cNvGrpSpPr/>
            <p:nvPr/>
          </p:nvGrpSpPr>
          <p:grpSpPr>
            <a:xfrm rot="10800000">
              <a:off x="8617225" y="97275"/>
              <a:ext cx="90900" cy="3705900"/>
              <a:chOff x="7952125" y="1292300"/>
              <a:chExt cx="90900" cy="3705900"/>
            </a:xfrm>
          </p:grpSpPr>
          <p:sp>
            <p:nvSpPr>
              <p:cNvPr id="236" name="Google Shape;236;p27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7" name="Google Shape;237;p27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2_1_1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33"/>
          <p:cNvSpPr txBox="1">
            <a:spLocks noGrp="1"/>
          </p:cNvSpPr>
          <p:nvPr>
            <p:ph type="subTitle" idx="1"/>
          </p:nvPr>
        </p:nvSpPr>
        <p:spPr>
          <a:xfrm>
            <a:off x="720000" y="2482875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endParaRPr/>
          </a:p>
        </p:txBody>
      </p:sp>
      <p:sp>
        <p:nvSpPr>
          <p:cNvPr id="329" name="Google Shape;329;p33"/>
          <p:cNvSpPr txBox="1">
            <a:spLocks noGrp="1"/>
          </p:cNvSpPr>
          <p:nvPr>
            <p:ph type="subTitle" idx="2"/>
          </p:nvPr>
        </p:nvSpPr>
        <p:spPr>
          <a:xfrm>
            <a:off x="720000" y="2967679"/>
            <a:ext cx="2336400" cy="6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33"/>
          <p:cNvSpPr txBox="1">
            <a:spLocks noGrp="1"/>
          </p:cNvSpPr>
          <p:nvPr>
            <p:ph type="subTitle" idx="3"/>
          </p:nvPr>
        </p:nvSpPr>
        <p:spPr>
          <a:xfrm>
            <a:off x="3403800" y="2967679"/>
            <a:ext cx="2336400" cy="6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33"/>
          <p:cNvSpPr txBox="1">
            <a:spLocks noGrp="1"/>
          </p:cNvSpPr>
          <p:nvPr>
            <p:ph type="subTitle" idx="4"/>
          </p:nvPr>
        </p:nvSpPr>
        <p:spPr>
          <a:xfrm>
            <a:off x="6087600" y="2967679"/>
            <a:ext cx="2336400" cy="6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33"/>
          <p:cNvSpPr txBox="1">
            <a:spLocks noGrp="1"/>
          </p:cNvSpPr>
          <p:nvPr>
            <p:ph type="subTitle" idx="5"/>
          </p:nvPr>
        </p:nvSpPr>
        <p:spPr>
          <a:xfrm>
            <a:off x="3403800" y="2482875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endParaRPr/>
          </a:p>
        </p:txBody>
      </p:sp>
      <p:sp>
        <p:nvSpPr>
          <p:cNvPr id="333" name="Google Shape;333;p33"/>
          <p:cNvSpPr txBox="1">
            <a:spLocks noGrp="1"/>
          </p:cNvSpPr>
          <p:nvPr>
            <p:ph type="subTitle" idx="6"/>
          </p:nvPr>
        </p:nvSpPr>
        <p:spPr>
          <a:xfrm>
            <a:off x="6087600" y="2482875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endParaRPr/>
          </a:p>
        </p:txBody>
      </p:sp>
      <p:sp>
        <p:nvSpPr>
          <p:cNvPr id="334" name="Google Shape;334;p33"/>
          <p:cNvSpPr txBox="1">
            <a:spLocks noGrp="1"/>
          </p:cNvSpPr>
          <p:nvPr>
            <p:ph type="title" idx="7" hasCustomPrompt="1"/>
          </p:nvPr>
        </p:nvSpPr>
        <p:spPr>
          <a:xfrm>
            <a:off x="1250550" y="36471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5" name="Google Shape;335;p33"/>
          <p:cNvSpPr txBox="1">
            <a:spLocks noGrp="1"/>
          </p:cNvSpPr>
          <p:nvPr>
            <p:ph type="title" idx="8" hasCustomPrompt="1"/>
          </p:nvPr>
        </p:nvSpPr>
        <p:spPr>
          <a:xfrm>
            <a:off x="3934350" y="36471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6" name="Google Shape;336;p33"/>
          <p:cNvSpPr txBox="1">
            <a:spLocks noGrp="1"/>
          </p:cNvSpPr>
          <p:nvPr>
            <p:ph type="title" idx="9" hasCustomPrompt="1"/>
          </p:nvPr>
        </p:nvSpPr>
        <p:spPr>
          <a:xfrm>
            <a:off x="6618150" y="36471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337" name="Google Shape;337;p33"/>
          <p:cNvGrpSpPr/>
          <p:nvPr/>
        </p:nvGrpSpPr>
        <p:grpSpPr>
          <a:xfrm>
            <a:off x="181160" y="4688623"/>
            <a:ext cx="8385900" cy="90900"/>
            <a:chOff x="160950" y="480600"/>
            <a:chExt cx="8385900" cy="90900"/>
          </a:xfrm>
        </p:grpSpPr>
        <p:cxnSp>
          <p:nvCxnSpPr>
            <p:cNvPr id="338" name="Google Shape;338;p33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9" name="Google Shape;339;p33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4"/>
          <p:cNvSpPr txBox="1">
            <a:spLocks noGrp="1"/>
          </p:cNvSpPr>
          <p:nvPr>
            <p:ph type="ctrTitle"/>
          </p:nvPr>
        </p:nvSpPr>
        <p:spPr>
          <a:xfrm>
            <a:off x="2429925" y="876038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3" name="Google Shape;343;p34"/>
          <p:cNvSpPr txBox="1">
            <a:spLocks noGrp="1"/>
          </p:cNvSpPr>
          <p:nvPr>
            <p:ph type="subTitle" idx="1"/>
          </p:nvPr>
        </p:nvSpPr>
        <p:spPr>
          <a:xfrm>
            <a:off x="2425050" y="1910763"/>
            <a:ext cx="42939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4" name="Google Shape;344;p34"/>
          <p:cNvSpPr txBox="1"/>
          <p:nvPr/>
        </p:nvSpPr>
        <p:spPr>
          <a:xfrm>
            <a:off x="2429925" y="3051988"/>
            <a:ext cx="42840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CREDITS: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 </a:t>
            </a:r>
            <a:r>
              <a:rPr lang="en" sz="10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</p:txBody>
      </p:sp>
      <p:grpSp>
        <p:nvGrpSpPr>
          <p:cNvPr id="345" name="Google Shape;345;p34"/>
          <p:cNvGrpSpPr/>
          <p:nvPr/>
        </p:nvGrpSpPr>
        <p:grpSpPr>
          <a:xfrm>
            <a:off x="165700" y="97275"/>
            <a:ext cx="8339575" cy="3705900"/>
            <a:chOff x="165700" y="97275"/>
            <a:chExt cx="8339575" cy="3705900"/>
          </a:xfrm>
        </p:grpSpPr>
        <p:grpSp>
          <p:nvGrpSpPr>
            <p:cNvPr id="346" name="Google Shape;346;p34"/>
            <p:cNvGrpSpPr/>
            <p:nvPr/>
          </p:nvGrpSpPr>
          <p:grpSpPr>
            <a:xfrm flipH="1">
              <a:off x="165700" y="435900"/>
              <a:ext cx="7941000" cy="90900"/>
              <a:chOff x="1239825" y="571500"/>
              <a:chExt cx="7941000" cy="90900"/>
            </a:xfrm>
          </p:grpSpPr>
          <p:cxnSp>
            <p:nvCxnSpPr>
              <p:cNvPr id="347" name="Google Shape;347;p34"/>
              <p:cNvCxnSpPr/>
              <p:nvPr/>
            </p:nvCxnSpPr>
            <p:spPr>
              <a:xfrm>
                <a:off x="1239825" y="571500"/>
                <a:ext cx="7941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48" name="Google Shape;348;p34"/>
              <p:cNvSpPr/>
              <p:nvPr/>
            </p:nvSpPr>
            <p:spPr>
              <a:xfrm>
                <a:off x="1239825" y="57150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9" name="Google Shape;349;p34"/>
            <p:cNvGrpSpPr/>
            <p:nvPr/>
          </p:nvGrpSpPr>
          <p:grpSpPr>
            <a:xfrm rot="10800000" flipH="1">
              <a:off x="8414375" y="97275"/>
              <a:ext cx="90900" cy="3705900"/>
              <a:chOff x="7952125" y="1292300"/>
              <a:chExt cx="90900" cy="3705900"/>
            </a:xfrm>
          </p:grpSpPr>
          <p:sp>
            <p:nvSpPr>
              <p:cNvPr id="350" name="Google Shape;350;p34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1" name="Google Shape;351;p34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4" name="Google Shape;354;p35"/>
          <p:cNvGrpSpPr/>
          <p:nvPr/>
        </p:nvGrpSpPr>
        <p:grpSpPr>
          <a:xfrm rot="5400000">
            <a:off x="-1374375" y="3095450"/>
            <a:ext cx="3697200" cy="90900"/>
            <a:chOff x="1239825" y="571500"/>
            <a:chExt cx="3697200" cy="90900"/>
          </a:xfrm>
        </p:grpSpPr>
        <p:cxnSp>
          <p:nvCxnSpPr>
            <p:cNvPr id="355" name="Google Shape;355;p35"/>
            <p:cNvCxnSpPr/>
            <p:nvPr/>
          </p:nvCxnSpPr>
          <p:spPr>
            <a:xfrm rot="10800000">
              <a:off x="3088425" y="-1277100"/>
              <a:ext cx="0" cy="369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6" name="Google Shape;356;p35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35"/>
          <p:cNvGrpSpPr/>
          <p:nvPr/>
        </p:nvGrpSpPr>
        <p:grpSpPr>
          <a:xfrm rot="-5400000">
            <a:off x="6802600" y="1948950"/>
            <a:ext cx="3697200" cy="90900"/>
            <a:chOff x="1239825" y="571500"/>
            <a:chExt cx="3697200" cy="90900"/>
          </a:xfrm>
        </p:grpSpPr>
        <p:cxnSp>
          <p:nvCxnSpPr>
            <p:cNvPr id="358" name="Google Shape;358;p35"/>
            <p:cNvCxnSpPr/>
            <p:nvPr/>
          </p:nvCxnSpPr>
          <p:spPr>
            <a:xfrm rot="10800000">
              <a:off x="3088425" y="-1277100"/>
              <a:ext cx="0" cy="369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9" name="Google Shape;359;p35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" name="Google Shape;362;p36"/>
          <p:cNvGrpSpPr/>
          <p:nvPr/>
        </p:nvGrpSpPr>
        <p:grpSpPr>
          <a:xfrm rot="10800000">
            <a:off x="165548" y="4741850"/>
            <a:ext cx="6506400" cy="90900"/>
            <a:chOff x="1239825" y="571500"/>
            <a:chExt cx="6506400" cy="90900"/>
          </a:xfrm>
        </p:grpSpPr>
        <p:cxnSp>
          <p:nvCxnSpPr>
            <p:cNvPr id="363" name="Google Shape;363;p36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4" name="Google Shape;364;p36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36"/>
          <p:cNvGrpSpPr/>
          <p:nvPr/>
        </p:nvGrpSpPr>
        <p:grpSpPr>
          <a:xfrm rot="10800000" flipH="1">
            <a:off x="2467871" y="298450"/>
            <a:ext cx="6506400" cy="90900"/>
            <a:chOff x="1239825" y="571500"/>
            <a:chExt cx="6506400" cy="90900"/>
          </a:xfrm>
        </p:grpSpPr>
        <p:cxnSp>
          <p:nvCxnSpPr>
            <p:cNvPr id="366" name="Google Shape;366;p36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7" name="Google Shape;367;p36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1938000" y="1571850"/>
            <a:ext cx="5268000" cy="12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1938000" y="3033474"/>
            <a:ext cx="5268000" cy="12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2" name="Google Shape;32;p5"/>
          <p:cNvGrpSpPr/>
          <p:nvPr/>
        </p:nvGrpSpPr>
        <p:grpSpPr>
          <a:xfrm>
            <a:off x="165700" y="1292300"/>
            <a:ext cx="8349200" cy="3705900"/>
            <a:chOff x="165700" y="1292300"/>
            <a:chExt cx="8349200" cy="3705900"/>
          </a:xfrm>
        </p:grpSpPr>
        <p:grpSp>
          <p:nvGrpSpPr>
            <p:cNvPr id="33" name="Google Shape;33;p5"/>
            <p:cNvGrpSpPr/>
            <p:nvPr/>
          </p:nvGrpSpPr>
          <p:grpSpPr>
            <a:xfrm rot="10800000">
              <a:off x="165700" y="4608500"/>
              <a:ext cx="7941000" cy="90900"/>
              <a:chOff x="1239825" y="571500"/>
              <a:chExt cx="7941000" cy="90900"/>
            </a:xfrm>
          </p:grpSpPr>
          <p:cxnSp>
            <p:nvCxnSpPr>
              <p:cNvPr id="34" name="Google Shape;34;p5"/>
              <p:cNvCxnSpPr/>
              <p:nvPr/>
            </p:nvCxnSpPr>
            <p:spPr>
              <a:xfrm>
                <a:off x="1239825" y="571500"/>
                <a:ext cx="7941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" name="Google Shape;35;p5"/>
              <p:cNvSpPr/>
              <p:nvPr/>
            </p:nvSpPr>
            <p:spPr>
              <a:xfrm>
                <a:off x="1239825" y="57150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5"/>
            <p:cNvGrpSpPr/>
            <p:nvPr/>
          </p:nvGrpSpPr>
          <p:grpSpPr>
            <a:xfrm flipH="1">
              <a:off x="8424000" y="1292300"/>
              <a:ext cx="90900" cy="3705900"/>
              <a:chOff x="7952125" y="1292300"/>
              <a:chExt cx="90900" cy="3705900"/>
            </a:xfrm>
          </p:grpSpPr>
          <p:sp>
            <p:nvSpPr>
              <p:cNvPr id="37" name="Google Shape;37;p5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8" name="Google Shape;38;p5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2352125" y="2350750"/>
            <a:ext cx="3555300" cy="13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title" idx="2" hasCustomPrompt="1"/>
          </p:nvPr>
        </p:nvSpPr>
        <p:spPr>
          <a:xfrm>
            <a:off x="1152125" y="2350752"/>
            <a:ext cx="120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9" name="Google Shape;119;p15"/>
          <p:cNvSpPr txBox="1">
            <a:spLocks noGrp="1"/>
          </p:cNvSpPr>
          <p:nvPr>
            <p:ph type="subTitle" idx="1"/>
          </p:nvPr>
        </p:nvSpPr>
        <p:spPr>
          <a:xfrm>
            <a:off x="2352125" y="3718300"/>
            <a:ext cx="3555300" cy="4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3854900" y="2450375"/>
            <a:ext cx="3733800" cy="14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 idx="2" hasCustomPrompt="1"/>
          </p:nvPr>
        </p:nvSpPr>
        <p:spPr>
          <a:xfrm>
            <a:off x="5121800" y="1643052"/>
            <a:ext cx="120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4" name="Google Shape;124;p16"/>
          <p:cNvSpPr txBox="1">
            <a:spLocks noGrp="1"/>
          </p:cNvSpPr>
          <p:nvPr>
            <p:ph type="subTitle" idx="1"/>
          </p:nvPr>
        </p:nvSpPr>
        <p:spPr>
          <a:xfrm>
            <a:off x="3854900" y="3855551"/>
            <a:ext cx="3733800" cy="4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8" name="Google Shape;128;p17"/>
          <p:cNvGrpSpPr/>
          <p:nvPr/>
        </p:nvGrpSpPr>
        <p:grpSpPr>
          <a:xfrm rot="10800000">
            <a:off x="165700" y="4608500"/>
            <a:ext cx="7941000" cy="90900"/>
            <a:chOff x="1239825" y="571500"/>
            <a:chExt cx="7941000" cy="90900"/>
          </a:xfrm>
        </p:grpSpPr>
        <p:cxnSp>
          <p:nvCxnSpPr>
            <p:cNvPr id="129" name="Google Shape;129;p17"/>
            <p:cNvCxnSpPr/>
            <p:nvPr/>
          </p:nvCxnSpPr>
          <p:spPr>
            <a:xfrm>
              <a:off x="1239825" y="571500"/>
              <a:ext cx="7941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0" name="Google Shape;130;p17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34" name="Google Shape;134;p18"/>
          <p:cNvGrpSpPr/>
          <p:nvPr/>
        </p:nvGrpSpPr>
        <p:grpSpPr>
          <a:xfrm flipH="1">
            <a:off x="8617225" y="1292300"/>
            <a:ext cx="90900" cy="3705900"/>
            <a:chOff x="7952125" y="1292300"/>
            <a:chExt cx="90900" cy="3705900"/>
          </a:xfrm>
        </p:grpSpPr>
        <p:sp>
          <p:nvSpPr>
            <p:cNvPr id="135" name="Google Shape;135;p18"/>
            <p:cNvSpPr/>
            <p:nvPr/>
          </p:nvSpPr>
          <p:spPr>
            <a:xfrm rot="5400000">
              <a:off x="7744975" y="149945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6" name="Google Shape;136;p18"/>
            <p:cNvCxnSpPr/>
            <p:nvPr/>
          </p:nvCxnSpPr>
          <p:spPr>
            <a:xfrm>
              <a:off x="8043025" y="1292300"/>
              <a:ext cx="0" cy="3705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1068813" y="2004274"/>
            <a:ext cx="3615600" cy="16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1" name="Google Shape;141;p19"/>
          <p:cNvGrpSpPr/>
          <p:nvPr/>
        </p:nvGrpSpPr>
        <p:grpSpPr>
          <a:xfrm rot="10800000">
            <a:off x="165548" y="4741850"/>
            <a:ext cx="6506400" cy="90900"/>
            <a:chOff x="1239825" y="571500"/>
            <a:chExt cx="6506400" cy="90900"/>
          </a:xfrm>
        </p:grpSpPr>
        <p:cxnSp>
          <p:nvCxnSpPr>
            <p:cNvPr id="142" name="Google Shape;142;p19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3" name="Google Shape;143;p19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19"/>
          <p:cNvGrpSpPr/>
          <p:nvPr/>
        </p:nvGrpSpPr>
        <p:grpSpPr>
          <a:xfrm rot="10800000" flipH="1">
            <a:off x="402371" y="298450"/>
            <a:ext cx="8394600" cy="90900"/>
            <a:chOff x="1239825" y="571500"/>
            <a:chExt cx="8394600" cy="90900"/>
          </a:xfrm>
        </p:grpSpPr>
        <p:cxnSp>
          <p:nvCxnSpPr>
            <p:cNvPr id="145" name="Google Shape;145;p19"/>
            <p:cNvCxnSpPr/>
            <p:nvPr/>
          </p:nvCxnSpPr>
          <p:spPr>
            <a:xfrm>
              <a:off x="1239825" y="571500"/>
              <a:ext cx="839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6" name="Google Shape;146;p19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19"/>
          <p:cNvSpPr>
            <a:spLocks noGrp="1"/>
          </p:cNvSpPr>
          <p:nvPr>
            <p:ph type="pic" idx="2"/>
          </p:nvPr>
        </p:nvSpPr>
        <p:spPr>
          <a:xfrm>
            <a:off x="4789588" y="1603025"/>
            <a:ext cx="3285600" cy="2476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subTitle" idx="1"/>
          </p:nvPr>
        </p:nvSpPr>
        <p:spPr>
          <a:xfrm>
            <a:off x="2020350" y="4035800"/>
            <a:ext cx="510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2020350" y="445025"/>
            <a:ext cx="510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60" name="Google Shape;160;p21"/>
          <p:cNvGrpSpPr/>
          <p:nvPr/>
        </p:nvGrpSpPr>
        <p:grpSpPr>
          <a:xfrm rot="10800000" flipH="1">
            <a:off x="2467871" y="4741850"/>
            <a:ext cx="6506400" cy="90900"/>
            <a:chOff x="1239825" y="571500"/>
            <a:chExt cx="6506400" cy="90900"/>
          </a:xfrm>
        </p:grpSpPr>
        <p:cxnSp>
          <p:nvCxnSpPr>
            <p:cNvPr id="161" name="Google Shape;161;p21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2" name="Google Shape;162;p21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21"/>
          <p:cNvGrpSpPr/>
          <p:nvPr/>
        </p:nvGrpSpPr>
        <p:grpSpPr>
          <a:xfrm rot="10800000">
            <a:off x="165548" y="298450"/>
            <a:ext cx="6506400" cy="90900"/>
            <a:chOff x="1239825" y="571500"/>
            <a:chExt cx="6506400" cy="90900"/>
          </a:xfrm>
        </p:grpSpPr>
        <p:cxnSp>
          <p:nvCxnSpPr>
            <p:cNvPr id="164" name="Google Shape;164;p21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5" name="Google Shape;165;p21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Ethiopic"/>
              <a:buNone/>
              <a:defRPr sz="35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●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○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■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●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○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■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●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○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katab"/>
              <a:buChar char="■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7" r:id="rId9"/>
    <p:sldLayoutId id="2147483668" r:id="rId10"/>
    <p:sldLayoutId id="2147483673" r:id="rId11"/>
    <p:sldLayoutId id="2147483679" r:id="rId12"/>
    <p:sldLayoutId id="2147483680" r:id="rId13"/>
    <p:sldLayoutId id="2147483681" r:id="rId14"/>
    <p:sldLayoutId id="214748368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dantu.com/geography/relation-between-temperature-and-humidit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space.epoka.edu.al/handle/1/458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3schools.com/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upervised_learn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Unsupervised_learning" TargetMode="External"/><Relationship Id="rId5" Type="http://schemas.openxmlformats.org/officeDocument/2006/relationships/hyperlink" Target="http://en.wikipedia.org/w/index.php?title=Labeled_data&amp;action=edit&amp;redlink=1" TargetMode="External"/><Relationship Id="rId4" Type="http://schemas.openxmlformats.org/officeDocument/2006/relationships/hyperlink" Target="http://en.wikipedia.org/wiki/Dat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"/>
          <p:cNvSpPr txBox="1">
            <a:spLocks noGrp="1"/>
          </p:cNvSpPr>
          <p:nvPr>
            <p:ph type="ctrTitle"/>
          </p:nvPr>
        </p:nvSpPr>
        <p:spPr>
          <a:xfrm>
            <a:off x="597150" y="-67549"/>
            <a:ext cx="7713960" cy="19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GROUP WORK PROJECT</a:t>
            </a:r>
            <a:endParaRPr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0" name="Google Shape;380;p40"/>
          <p:cNvGrpSpPr/>
          <p:nvPr/>
        </p:nvGrpSpPr>
        <p:grpSpPr>
          <a:xfrm rot="10800000">
            <a:off x="597150" y="4546275"/>
            <a:ext cx="8385900" cy="90900"/>
            <a:chOff x="160950" y="480600"/>
            <a:chExt cx="8385900" cy="90900"/>
          </a:xfrm>
        </p:grpSpPr>
        <p:cxnSp>
          <p:nvCxnSpPr>
            <p:cNvPr id="381" name="Google Shape;381;p40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2" name="Google Shape;382;p40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40"/>
          <p:cNvGrpSpPr/>
          <p:nvPr/>
        </p:nvGrpSpPr>
        <p:grpSpPr>
          <a:xfrm>
            <a:off x="7952125" y="1292300"/>
            <a:ext cx="90900" cy="3705900"/>
            <a:chOff x="7952125" y="1292300"/>
            <a:chExt cx="90900" cy="3705900"/>
          </a:xfrm>
        </p:grpSpPr>
        <p:sp>
          <p:nvSpPr>
            <p:cNvPr id="384" name="Google Shape;384;p40"/>
            <p:cNvSpPr/>
            <p:nvPr/>
          </p:nvSpPr>
          <p:spPr>
            <a:xfrm rot="5400000">
              <a:off x="7744975" y="149945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5" name="Google Shape;385;p40"/>
            <p:cNvCxnSpPr/>
            <p:nvPr/>
          </p:nvCxnSpPr>
          <p:spPr>
            <a:xfrm>
              <a:off x="8043025" y="1292300"/>
              <a:ext cx="0" cy="3705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D93FFD9-4465-AA4A-E7BF-513E007FE20C}"/>
              </a:ext>
            </a:extLst>
          </p:cNvPr>
          <p:cNvSpPr txBox="1"/>
          <p:nvPr/>
        </p:nvSpPr>
        <p:spPr>
          <a:xfrm>
            <a:off x="597150" y="3345946"/>
            <a:ext cx="4572000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Times New Roman"/>
                <a:cs typeface="Times New Roman"/>
              </a:rPr>
              <a:t>1. </a:t>
            </a:r>
            <a:r>
              <a:rPr lang="en-US" sz="1200" dirty="0" err="1">
                <a:solidFill>
                  <a:schemeClr val="tx1">
                    <a:lumMod val="75000"/>
                  </a:schemeClr>
                </a:solidFill>
                <a:latin typeface="Times New Roman"/>
                <a:cs typeface="Times New Roman"/>
              </a:rPr>
              <a:t>Kamma</a:t>
            </a:r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</a:schemeClr>
                </a:solidFill>
                <a:latin typeface="Times New Roman"/>
                <a:cs typeface="Times New Roman"/>
              </a:rPr>
              <a:t>Jayavardhan</a:t>
            </a:r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Times New Roman"/>
                <a:cs typeface="Times New Roman"/>
              </a:rPr>
              <a:t> (23WU0102083)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Times New Roman"/>
                <a:cs typeface="Times New Roman"/>
              </a:rPr>
              <a:t>2.L Mithra </a:t>
            </a:r>
            <a:r>
              <a:rPr lang="en-US" sz="1200" dirty="0" err="1">
                <a:solidFill>
                  <a:schemeClr val="tx1">
                    <a:lumMod val="75000"/>
                  </a:schemeClr>
                </a:solidFill>
                <a:latin typeface="Times New Roman"/>
                <a:cs typeface="Times New Roman"/>
              </a:rPr>
              <a:t>kumar</a:t>
            </a:r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Times New Roman"/>
                <a:cs typeface="Times New Roman"/>
              </a:rPr>
              <a:t>          (23WU0102102)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Times New Roman"/>
                <a:cs typeface="Times New Roman"/>
              </a:rPr>
              <a:t>3. M G Samhith             (23WU0102108)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Times New Roman"/>
                <a:cs typeface="Times New Roman"/>
              </a:rPr>
              <a:t>4.Malyala Sohan Gupta (23WU0102117)</a:t>
            </a:r>
            <a:endParaRPr lang="en-IN" sz="1200" i="0" dirty="0">
              <a:solidFill>
                <a:schemeClr val="tx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sz="1200" dirty="0" err="1">
                <a:solidFill>
                  <a:schemeClr val="tx1">
                    <a:lumMod val="75000"/>
                  </a:schemeClr>
                </a:solidFill>
                <a:latin typeface="Times New Roman"/>
                <a:cs typeface="Times New Roman"/>
              </a:rPr>
              <a:t>P.Jagadish</a:t>
            </a:r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Times New Roman"/>
                <a:cs typeface="Times New Roman"/>
              </a:rPr>
              <a:t>                   (23WU0102153)</a:t>
            </a:r>
            <a:endParaRPr lang="en-IN" sz="1200" i="0" dirty="0">
              <a:solidFill>
                <a:schemeClr val="tx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Times New Roman"/>
                <a:cs typeface="Times New Roman"/>
              </a:rPr>
              <a:t>6.Nikhil ram                  (23WU0102113)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92B11F-B00F-9533-8975-17AF3F9FC170}"/>
              </a:ext>
            </a:extLst>
          </p:cNvPr>
          <p:cNvSpPr txBox="1"/>
          <p:nvPr/>
        </p:nvSpPr>
        <p:spPr>
          <a:xfrm>
            <a:off x="3380125" y="219200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Group-6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321ACB-52A1-8A0B-F6E9-24ACF0B5F4AA}"/>
              </a:ext>
            </a:extLst>
          </p:cNvPr>
          <p:cNvSpPr txBox="1"/>
          <p:nvPr/>
        </p:nvSpPr>
        <p:spPr>
          <a:xfrm>
            <a:off x="2781015" y="46588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Machine Learning </a:t>
            </a:r>
            <a:endParaRPr lang="en-IN" sz="240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7"/>
          <p:cNvSpPr txBox="1">
            <a:spLocks noGrp="1"/>
          </p:cNvSpPr>
          <p:nvPr>
            <p:ph type="title" idx="2"/>
          </p:nvPr>
        </p:nvSpPr>
        <p:spPr>
          <a:xfrm>
            <a:off x="2352125" y="1764145"/>
            <a:ext cx="3276599" cy="16152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2</a:t>
            </a:r>
            <a:endParaRPr dirty="0"/>
          </a:p>
        </p:txBody>
      </p:sp>
      <p:sp>
        <p:nvSpPr>
          <p:cNvPr id="460" name="Google Shape;460;p47"/>
          <p:cNvSpPr txBox="1">
            <a:spLocks noGrp="1"/>
          </p:cNvSpPr>
          <p:nvPr>
            <p:ph type="subTitle" idx="1"/>
          </p:nvPr>
        </p:nvSpPr>
        <p:spPr>
          <a:xfrm>
            <a:off x="2352125" y="3718300"/>
            <a:ext cx="5341210" cy="4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The goal of this task is to explore and create a research-based APA-referenced solution with real life cases</a:t>
            </a:r>
            <a:endParaRPr sz="1000" dirty="0">
              <a:solidFill>
                <a:schemeClr val="bg1"/>
              </a:solidFill>
            </a:endParaRPr>
          </a:p>
        </p:txBody>
      </p:sp>
      <p:grpSp>
        <p:nvGrpSpPr>
          <p:cNvPr id="461" name="Google Shape;461;p47"/>
          <p:cNvGrpSpPr/>
          <p:nvPr/>
        </p:nvGrpSpPr>
        <p:grpSpPr>
          <a:xfrm flipH="1">
            <a:off x="577491" y="508623"/>
            <a:ext cx="8385900" cy="90900"/>
            <a:chOff x="160950" y="480600"/>
            <a:chExt cx="8385900" cy="90900"/>
          </a:xfrm>
        </p:grpSpPr>
        <p:cxnSp>
          <p:nvCxnSpPr>
            <p:cNvPr id="462" name="Google Shape;462;p47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3" name="Google Shape;463;p47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47"/>
          <p:cNvGrpSpPr/>
          <p:nvPr/>
        </p:nvGrpSpPr>
        <p:grpSpPr>
          <a:xfrm flipH="1">
            <a:off x="7988270" y="150698"/>
            <a:ext cx="90900" cy="4415700"/>
            <a:chOff x="1113520" y="-562202"/>
            <a:chExt cx="90900" cy="4415700"/>
          </a:xfrm>
        </p:grpSpPr>
        <p:sp>
          <p:nvSpPr>
            <p:cNvPr id="465" name="Google Shape;465;p47"/>
            <p:cNvSpPr/>
            <p:nvPr/>
          </p:nvSpPr>
          <p:spPr>
            <a:xfrm rot="-5400000">
              <a:off x="906370" y="3555448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6" name="Google Shape;466;p47"/>
            <p:cNvCxnSpPr/>
            <p:nvPr/>
          </p:nvCxnSpPr>
          <p:spPr>
            <a:xfrm rot="10800000">
              <a:off x="1121185" y="-562202"/>
              <a:ext cx="0" cy="4153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BC3A162-52A0-A0C7-12F4-90FCD553810B}"/>
              </a:ext>
            </a:extLst>
          </p:cNvPr>
          <p:cNvSpPr txBox="1"/>
          <p:nvPr/>
        </p:nvSpPr>
        <p:spPr>
          <a:xfrm>
            <a:off x="590902" y="523667"/>
            <a:ext cx="6005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Times New Roman"/>
                <a:cs typeface="Times New Roman"/>
              </a:rPr>
              <a:t> output for the problem</a:t>
            </a:r>
            <a:endParaRPr lang="en-IN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EDC5F6-E6FF-EB4A-2ABB-F00566905C96}"/>
              </a:ext>
            </a:extLst>
          </p:cNvPr>
          <p:cNvSpPr txBox="1"/>
          <p:nvPr/>
        </p:nvSpPr>
        <p:spPr>
          <a:xfrm>
            <a:off x="4569285" y="4709150"/>
            <a:ext cx="61567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https://www.vedantu.com/geography/relation-between-temperature-and-humidity</a:t>
            </a:r>
            <a:endParaRPr lang="en-IN" sz="100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74C3C6-5AD2-3B6C-53C6-FA5672B87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02" y="1327764"/>
            <a:ext cx="6156731" cy="35044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2"/>
          <p:cNvSpPr txBox="1">
            <a:spLocks noGrp="1"/>
          </p:cNvSpPr>
          <p:nvPr>
            <p:ph type="title"/>
          </p:nvPr>
        </p:nvSpPr>
        <p:spPr>
          <a:xfrm>
            <a:off x="4374110" y="2511762"/>
            <a:ext cx="3733800" cy="14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/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Competition </a:t>
            </a:r>
          </a:p>
        </p:txBody>
      </p:sp>
      <p:sp>
        <p:nvSpPr>
          <p:cNvPr id="522" name="Google Shape;522;p52"/>
          <p:cNvSpPr txBox="1">
            <a:spLocks noGrp="1"/>
          </p:cNvSpPr>
          <p:nvPr>
            <p:ph type="subTitle" idx="1"/>
          </p:nvPr>
        </p:nvSpPr>
        <p:spPr>
          <a:xfrm>
            <a:off x="3854900" y="3855551"/>
            <a:ext cx="3733800" cy="4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(Predict playing tennis when )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23" name="Google Shape;523;p52"/>
          <p:cNvSpPr txBox="1">
            <a:spLocks noGrp="1"/>
          </p:cNvSpPr>
          <p:nvPr>
            <p:ph type="title" idx="2"/>
          </p:nvPr>
        </p:nvSpPr>
        <p:spPr>
          <a:xfrm>
            <a:off x="5252429" y="2341857"/>
            <a:ext cx="120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524" name="Google Shape;524;p52"/>
          <p:cNvGrpSpPr/>
          <p:nvPr/>
        </p:nvGrpSpPr>
        <p:grpSpPr>
          <a:xfrm>
            <a:off x="181160" y="508623"/>
            <a:ext cx="8385900" cy="90900"/>
            <a:chOff x="160950" y="480600"/>
            <a:chExt cx="8385900" cy="90900"/>
          </a:xfrm>
        </p:grpSpPr>
        <p:cxnSp>
          <p:nvCxnSpPr>
            <p:cNvPr id="525" name="Google Shape;525;p52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6" name="Google Shape;526;p52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52"/>
          <p:cNvGrpSpPr/>
          <p:nvPr/>
        </p:nvGrpSpPr>
        <p:grpSpPr>
          <a:xfrm>
            <a:off x="1113520" y="156298"/>
            <a:ext cx="90900" cy="3697200"/>
            <a:chOff x="1113520" y="156298"/>
            <a:chExt cx="90900" cy="3697200"/>
          </a:xfrm>
        </p:grpSpPr>
        <p:sp>
          <p:nvSpPr>
            <p:cNvPr id="528" name="Google Shape;528;p52"/>
            <p:cNvSpPr/>
            <p:nvPr/>
          </p:nvSpPr>
          <p:spPr>
            <a:xfrm rot="-5400000">
              <a:off x="906370" y="3555448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9" name="Google Shape;529;p52"/>
            <p:cNvCxnSpPr/>
            <p:nvPr/>
          </p:nvCxnSpPr>
          <p:spPr>
            <a:xfrm rot="10800000">
              <a:off x="1121185" y="156298"/>
              <a:ext cx="0" cy="3434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3E38B6-BFA0-A091-F79B-3CD07230BD57}"/>
              </a:ext>
            </a:extLst>
          </p:cNvPr>
          <p:cNvSpPr txBox="1"/>
          <p:nvPr/>
        </p:nvSpPr>
        <p:spPr>
          <a:xfrm>
            <a:off x="481264" y="357510"/>
            <a:ext cx="2310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Problem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FCD29-3C8A-3CDA-3618-1F72AFACAF6B}"/>
              </a:ext>
            </a:extLst>
          </p:cNvPr>
          <p:cNvSpPr txBox="1"/>
          <p:nvPr/>
        </p:nvSpPr>
        <p:spPr>
          <a:xfrm>
            <a:off x="556890" y="838773"/>
            <a:ext cx="772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below a dataset for which we have to find out whether we play tennis or not for given weather conditions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B7A59-4CEA-56E7-38F4-C15A766C1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90" y="1616099"/>
            <a:ext cx="3076989" cy="2571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967968-1F13-2D74-8EBC-3A1D9024A5CF}"/>
              </a:ext>
            </a:extLst>
          </p:cNvPr>
          <p:cNvSpPr txBox="1"/>
          <p:nvPr/>
        </p:nvSpPr>
        <p:spPr>
          <a:xfrm>
            <a:off x="4417308" y="1616099"/>
            <a:ext cx="2471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Bayes' Theorem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3E936B-2D61-1789-76EC-84C4DDB9C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544" y="1923876"/>
            <a:ext cx="3067478" cy="1076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9BE212-F49E-7B4A-E284-966F5CD6409C}"/>
              </a:ext>
            </a:extLst>
          </p:cNvPr>
          <p:cNvSpPr txBox="1"/>
          <p:nvPr/>
        </p:nvSpPr>
        <p:spPr>
          <a:xfrm>
            <a:off x="4338243" y="3327591"/>
            <a:ext cx="45444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P(A)= Probability of event A (Tennis played or not)</a:t>
            </a:r>
          </a:p>
          <a:p>
            <a:r>
              <a:rPr lang="en-IN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P(B)= Probability of event B (Weather conditions)</a:t>
            </a:r>
          </a:p>
          <a:p>
            <a:r>
              <a:rPr lang="en-IN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P(A/B)= Probability of event , Occurrence of event B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776EF1-7FF4-1FE3-0993-9D2C3BEF9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74" y="135732"/>
            <a:ext cx="4303058" cy="34147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538815-B4B5-EE41-2C82-68469C843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74" y="3550444"/>
            <a:ext cx="4303058" cy="14573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FA760F-F534-6665-3E0D-A5372E8689DC}"/>
              </a:ext>
            </a:extLst>
          </p:cNvPr>
          <p:cNvSpPr txBox="1"/>
          <p:nvPr/>
        </p:nvSpPr>
        <p:spPr>
          <a:xfrm>
            <a:off x="4664870" y="655320"/>
            <a:ext cx="386953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training the Categorical Naïve Bayes model, it predicts the class for [2, 0, 0, 1].</a:t>
            </a:r>
          </a:p>
          <a:p>
            <a:r>
              <a:rPr lang="en-US" dirty="0"/>
              <a:t>The output could be: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Predicted Class: +</a:t>
            </a:r>
          </a:p>
          <a:p>
            <a:r>
              <a:rPr lang="en-US" dirty="0"/>
              <a:t>Probabilities: [[0.25 0.75]]</a:t>
            </a:r>
          </a:p>
          <a:p>
            <a:r>
              <a:rPr lang="en-US" dirty="0"/>
              <a:t>This means:</a:t>
            </a:r>
          </a:p>
          <a:p>
            <a:endParaRPr lang="en-US" dirty="0"/>
          </a:p>
          <a:p>
            <a:r>
              <a:rPr lang="en-US" dirty="0"/>
              <a:t>Probability of class '-' (0) = 25%</a:t>
            </a:r>
          </a:p>
          <a:p>
            <a:r>
              <a:rPr lang="en-US" dirty="0"/>
              <a:t>Probability of class '+' (1) = 75%</a:t>
            </a:r>
          </a:p>
          <a:p>
            <a:r>
              <a:rPr lang="en-US" dirty="0"/>
              <a:t>The predicted class is "+" (Play Tennis).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E052BF-48EF-13DA-4EC5-80EEBDE3D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854447"/>
            <a:ext cx="3962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7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2"/>
          <p:cNvSpPr txBox="1">
            <a:spLocks noGrp="1"/>
          </p:cNvSpPr>
          <p:nvPr>
            <p:ph type="title"/>
          </p:nvPr>
        </p:nvSpPr>
        <p:spPr>
          <a:xfrm>
            <a:off x="3854900" y="2450375"/>
            <a:ext cx="3733800" cy="14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Competition goal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23" name="Google Shape;523;p52"/>
          <p:cNvSpPr txBox="1">
            <a:spLocks noGrp="1"/>
          </p:cNvSpPr>
          <p:nvPr>
            <p:ph type="title" idx="2"/>
          </p:nvPr>
        </p:nvSpPr>
        <p:spPr>
          <a:xfrm>
            <a:off x="5121800" y="1643052"/>
            <a:ext cx="120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524" name="Google Shape;524;p52"/>
          <p:cNvGrpSpPr/>
          <p:nvPr/>
        </p:nvGrpSpPr>
        <p:grpSpPr>
          <a:xfrm>
            <a:off x="181160" y="508623"/>
            <a:ext cx="8385900" cy="90900"/>
            <a:chOff x="160950" y="480600"/>
            <a:chExt cx="8385900" cy="90900"/>
          </a:xfrm>
        </p:grpSpPr>
        <p:cxnSp>
          <p:nvCxnSpPr>
            <p:cNvPr id="525" name="Google Shape;525;p52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6" name="Google Shape;526;p52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52"/>
          <p:cNvGrpSpPr/>
          <p:nvPr/>
        </p:nvGrpSpPr>
        <p:grpSpPr>
          <a:xfrm>
            <a:off x="1113520" y="156298"/>
            <a:ext cx="90900" cy="3697200"/>
            <a:chOff x="1113520" y="156298"/>
            <a:chExt cx="90900" cy="3697200"/>
          </a:xfrm>
        </p:grpSpPr>
        <p:sp>
          <p:nvSpPr>
            <p:cNvPr id="528" name="Google Shape;528;p52"/>
            <p:cNvSpPr/>
            <p:nvPr/>
          </p:nvSpPr>
          <p:spPr>
            <a:xfrm rot="-5400000">
              <a:off x="906370" y="3555448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9" name="Google Shape;529;p52"/>
            <p:cNvCxnSpPr/>
            <p:nvPr/>
          </p:nvCxnSpPr>
          <p:spPr>
            <a:xfrm rot="10800000">
              <a:off x="1121185" y="156298"/>
              <a:ext cx="0" cy="3434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188625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8D26935-CA68-C0B6-3789-7442581857B9}"/>
              </a:ext>
            </a:extLst>
          </p:cNvPr>
          <p:cNvSpPr txBox="1"/>
          <p:nvPr/>
        </p:nvSpPr>
        <p:spPr>
          <a:xfrm>
            <a:off x="635915" y="105341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75000"/>
                  </a:schemeClr>
                </a:solidFill>
              </a:rPr>
              <a:t>Given plot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8915C3-9E2C-BAEC-99FA-76377C3C5032}"/>
              </a:ext>
            </a:extLst>
          </p:cNvPr>
          <p:cNvSpPr txBox="1"/>
          <p:nvPr/>
        </p:nvSpPr>
        <p:spPr>
          <a:xfrm>
            <a:off x="635915" y="554955"/>
            <a:ext cx="4317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between Tractor Age and Maintenance cost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783D1D6-49BD-9558-10F9-1A12B7D82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75" y="1549942"/>
            <a:ext cx="4068110" cy="303860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diagram of a curve">
            <a:extLst>
              <a:ext uri="{FF2B5EF4-FFF2-40B4-BE49-F238E27FC236}">
                <a16:creationId xmlns:a16="http://schemas.microsoft.com/office/drawing/2014/main" id="{35071A48-4019-A1C6-315C-FE8E4AD05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90" y="811272"/>
            <a:ext cx="4389675" cy="330696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45A6B90-A21B-2115-0D88-C36ED08AD468}"/>
              </a:ext>
            </a:extLst>
          </p:cNvPr>
          <p:cNvSpPr txBox="1"/>
          <p:nvPr/>
        </p:nvSpPr>
        <p:spPr>
          <a:xfrm>
            <a:off x="584391" y="44511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after fitting Non Linear </a:t>
            </a:r>
            <a:r>
              <a:rPr lang="en-US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egression</a:t>
            </a:r>
            <a:endParaRPr lang="en-US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8C39A7-CF91-8EC2-116D-C525F9416EAB}"/>
              </a:ext>
            </a:extLst>
          </p:cNvPr>
          <p:cNvSpPr txBox="1"/>
          <p:nvPr/>
        </p:nvSpPr>
        <p:spPr>
          <a:xfrm>
            <a:off x="4891696" y="2888438"/>
            <a:ext cx="40460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 fitting is just a mathematical way to:</a:t>
            </a:r>
          </a:p>
          <a:p>
            <a:endParaRPr lang="en-US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the best possible line/curve through your points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1C729C-EA67-9BE4-1DC1-B8248D8C612C}"/>
              </a:ext>
            </a:extLst>
          </p:cNvPr>
          <p:cNvSpPr txBox="1"/>
          <p:nvPr/>
        </p:nvSpPr>
        <p:spPr>
          <a:xfrm>
            <a:off x="4853882" y="1380536"/>
            <a:ext cx="41216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 fitting </a:t>
            </a:r>
            <a:r>
              <a:rPr lang="en-US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like drawing the best possible curve through a set of points on a graph, where the curve's shape is determined by a mathematical equation (e.g., a straight line, a parabola).</a:t>
            </a:r>
            <a:endParaRPr lang="en-IN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B7530-CED6-B64C-66DA-37A90F02420E}"/>
              </a:ext>
            </a:extLst>
          </p:cNvPr>
          <p:cNvSpPr txBox="1"/>
          <p:nvPr/>
        </p:nvSpPr>
        <p:spPr>
          <a:xfrm>
            <a:off x="4572000" y="419628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Vrdoljak</a:t>
            </a: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, A. (2013, July). Advanced Visualization for Polynomial Regression Data Fit. International Balkans Conference on Challenges of Civil Engineering.</a:t>
            </a:r>
            <a:endParaRPr lang="en-I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92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3F669F-DAA7-0E36-38DB-81561A517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84" y="302938"/>
            <a:ext cx="8571831" cy="45376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89E024-B514-25BB-4059-541343CD60C9}"/>
              </a:ext>
            </a:extLst>
          </p:cNvPr>
          <p:cNvSpPr txBox="1"/>
          <p:nvPr/>
        </p:nvSpPr>
        <p:spPr>
          <a:xfrm>
            <a:off x="7157071" y="4799312"/>
            <a:ext cx="2605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</a:t>
            </a:r>
            <a:endParaRPr lang="en-IN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9CD7E2-D71A-0806-6252-24BD5EB15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16" y="845811"/>
            <a:ext cx="3105583" cy="7430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A40070-5732-F21A-D91C-7E4156B9C01E}"/>
              </a:ext>
            </a:extLst>
          </p:cNvPr>
          <p:cNvSpPr txBox="1"/>
          <p:nvPr/>
        </p:nvSpPr>
        <p:spPr>
          <a:xfrm>
            <a:off x="496014" y="42362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Importing Libraries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787894-E536-C923-3764-05F8D98DC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71" y="2436099"/>
            <a:ext cx="3972003" cy="2713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5AF572-B829-56EB-2E11-1CD0C4E94626}"/>
              </a:ext>
            </a:extLst>
          </p:cNvPr>
          <p:cNvSpPr txBox="1"/>
          <p:nvPr/>
        </p:nvSpPr>
        <p:spPr>
          <a:xfrm>
            <a:off x="496014" y="192929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Reading Data from a CSV File</a:t>
            </a:r>
            <a:endParaRPr lang="en-IN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EA2B43-DD4D-C29F-2F4D-836C235373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516" y="3430365"/>
            <a:ext cx="1486107" cy="6668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948C8F-6B26-B70B-04B9-3C8B27E80C6F}"/>
              </a:ext>
            </a:extLst>
          </p:cNvPr>
          <p:cNvSpPr txBox="1"/>
          <p:nvPr/>
        </p:nvSpPr>
        <p:spPr>
          <a:xfrm>
            <a:off x="496014" y="300816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Extracting Columns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3283A6-6EAD-E958-0644-8E4C4BDDA1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4726" y="845811"/>
            <a:ext cx="2142980" cy="2745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589151E-D056-44B3-7DE9-14B71BB1B9FF}"/>
              </a:ext>
            </a:extLst>
          </p:cNvPr>
          <p:cNvSpPr txBox="1"/>
          <p:nvPr/>
        </p:nvSpPr>
        <p:spPr>
          <a:xfrm>
            <a:off x="5283582" y="42362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Plotting the Data Points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7C4E542-63D1-4285-B452-BC9FC17158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4726" y="1826205"/>
            <a:ext cx="2291586" cy="41086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B674ACE-74B9-0EA4-C670-3DDBBDBAF8DC}"/>
              </a:ext>
            </a:extLst>
          </p:cNvPr>
          <p:cNvSpPr txBox="1"/>
          <p:nvPr/>
        </p:nvSpPr>
        <p:spPr>
          <a:xfrm>
            <a:off x="5283582" y="1388186"/>
            <a:ext cx="49295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IN" sz="140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olynomial Fitting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93E16B4-595C-5ED4-B6C7-F811BE8150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5713" y="2875758"/>
            <a:ext cx="5665155" cy="16701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4CE1374-ED17-9CB0-7C4B-69DE66AC553F}"/>
              </a:ext>
            </a:extLst>
          </p:cNvPr>
          <p:cNvSpPr txBox="1"/>
          <p:nvPr/>
        </p:nvSpPr>
        <p:spPr>
          <a:xfrm>
            <a:off x="5283582" y="2417861"/>
            <a:ext cx="51082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Formatting the Equation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52BD4D4-8E28-A1AC-3AB7-B1439CA37F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0345" y="3525795"/>
            <a:ext cx="4515890" cy="23799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4927A97-F341-5D50-BCD5-6FA0F9244245}"/>
              </a:ext>
            </a:extLst>
          </p:cNvPr>
          <p:cNvSpPr txBox="1"/>
          <p:nvPr/>
        </p:nvSpPr>
        <p:spPr>
          <a:xfrm>
            <a:off x="5283582" y="3132677"/>
            <a:ext cx="51942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Plotting the Fitted Curve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891717E-4A61-66F6-BF02-77DA85A89D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44525" y="4297689"/>
            <a:ext cx="882537" cy="34236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60633A6-8A74-AB8A-866E-082BEB457DFB}"/>
              </a:ext>
            </a:extLst>
          </p:cNvPr>
          <p:cNvSpPr txBox="1"/>
          <p:nvPr/>
        </p:nvSpPr>
        <p:spPr>
          <a:xfrm>
            <a:off x="5364726" y="3894028"/>
            <a:ext cx="52388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Displaying the Plot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7"/>
          <p:cNvSpPr txBox="1">
            <a:spLocks noGrp="1"/>
          </p:cNvSpPr>
          <p:nvPr>
            <p:ph type="title"/>
          </p:nvPr>
        </p:nvSpPr>
        <p:spPr>
          <a:xfrm>
            <a:off x="2352125" y="2350750"/>
            <a:ext cx="3555300" cy="13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Research based cases studies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59" name="Google Shape;459;p47"/>
          <p:cNvSpPr txBox="1">
            <a:spLocks noGrp="1"/>
          </p:cNvSpPr>
          <p:nvPr>
            <p:ph type="title" idx="2"/>
          </p:nvPr>
        </p:nvSpPr>
        <p:spPr>
          <a:xfrm>
            <a:off x="1152125" y="2350752"/>
            <a:ext cx="120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0" name="Google Shape;460;p47"/>
          <p:cNvSpPr txBox="1">
            <a:spLocks noGrp="1"/>
          </p:cNvSpPr>
          <p:nvPr>
            <p:ph type="subTitle" idx="1"/>
          </p:nvPr>
        </p:nvSpPr>
        <p:spPr>
          <a:xfrm>
            <a:off x="2352125" y="3718300"/>
            <a:ext cx="5341210" cy="4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Semi-Supervised, Transudative, On line learning, Reinforcement learning </a:t>
            </a:r>
            <a:endParaRPr sz="1000" dirty="0">
              <a:solidFill>
                <a:schemeClr val="bg1"/>
              </a:solidFill>
            </a:endParaRPr>
          </a:p>
        </p:txBody>
      </p:sp>
      <p:grpSp>
        <p:nvGrpSpPr>
          <p:cNvPr id="461" name="Google Shape;461;p47"/>
          <p:cNvGrpSpPr/>
          <p:nvPr/>
        </p:nvGrpSpPr>
        <p:grpSpPr>
          <a:xfrm flipH="1">
            <a:off x="577491" y="508623"/>
            <a:ext cx="8385900" cy="90900"/>
            <a:chOff x="160950" y="480600"/>
            <a:chExt cx="8385900" cy="90900"/>
          </a:xfrm>
        </p:grpSpPr>
        <p:cxnSp>
          <p:nvCxnSpPr>
            <p:cNvPr id="462" name="Google Shape;462;p47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3" name="Google Shape;463;p47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47"/>
          <p:cNvGrpSpPr/>
          <p:nvPr/>
        </p:nvGrpSpPr>
        <p:grpSpPr>
          <a:xfrm flipH="1">
            <a:off x="7988270" y="150698"/>
            <a:ext cx="90900" cy="4415700"/>
            <a:chOff x="1113520" y="-562202"/>
            <a:chExt cx="90900" cy="4415700"/>
          </a:xfrm>
        </p:grpSpPr>
        <p:sp>
          <p:nvSpPr>
            <p:cNvPr id="465" name="Google Shape;465;p47"/>
            <p:cNvSpPr/>
            <p:nvPr/>
          </p:nvSpPr>
          <p:spPr>
            <a:xfrm rot="-5400000">
              <a:off x="906370" y="3555448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6" name="Google Shape;466;p47"/>
            <p:cNvCxnSpPr/>
            <p:nvPr/>
          </p:nvCxnSpPr>
          <p:spPr>
            <a:xfrm rot="10800000">
              <a:off x="1121185" y="-562202"/>
              <a:ext cx="0" cy="4153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520540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74"/>
          <p:cNvSpPr txBox="1">
            <a:spLocks noGrp="1"/>
          </p:cNvSpPr>
          <p:nvPr>
            <p:ph type="ctrTitle"/>
          </p:nvPr>
        </p:nvSpPr>
        <p:spPr>
          <a:xfrm>
            <a:off x="2378436" y="1841451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3E975E-9B76-6036-150B-17918D3A174D}"/>
              </a:ext>
            </a:extLst>
          </p:cNvPr>
          <p:cNvSpPr/>
          <p:nvPr/>
        </p:nvSpPr>
        <p:spPr>
          <a:xfrm>
            <a:off x="2495693" y="2928830"/>
            <a:ext cx="4049486" cy="5568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78251C-9782-32C6-0499-7FAE5B50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 Learning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CCC5FB8-4B7B-5020-AAB2-D78C90033E7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0000" y="1368909"/>
            <a:ext cx="656276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Semi-supervised learning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a class of  </a:t>
            </a:r>
            <a:r>
              <a:rPr lang="en-US" sz="15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Supervised learning"/>
              </a:rPr>
              <a:t>supervised learning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tasks and techniques that also make use of unlabeled </a:t>
            </a:r>
            <a:r>
              <a:rPr lang="en-US" sz="15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Data"/>
              </a:rPr>
              <a:t>data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for training - typically a small amount of </a:t>
            </a:r>
            <a:r>
              <a:rPr lang="en-US" sz="1500" b="0" i="0" u="none" strike="noStrike" dirty="0">
                <a:solidFill>
                  <a:srgbClr val="A55858"/>
                </a:solidFill>
                <a:effectLst/>
                <a:latin typeface="Arial" panose="020B0604020202020204" pitchFamily="34" charset="0"/>
                <a:hlinkClick r:id="rId5" tooltip="Labeled data (page does not exist)"/>
              </a:rPr>
              <a:t>labeled data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with a large amount of unlabeled data. Semi-supervised learning falls between </a:t>
            </a:r>
            <a:r>
              <a:rPr lang="en-US" sz="15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Unsupervised learning"/>
              </a:rPr>
              <a:t>unsupervised learning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(without any labeled training data) and </a:t>
            </a:r>
            <a:r>
              <a:rPr lang="en-US" sz="15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Supervised learning"/>
              </a:rPr>
              <a:t>supervised learning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(with completely labeled training data)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78251C-9782-32C6-0499-7FAE5B50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41" y="410650"/>
            <a:ext cx="8197119" cy="5727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life examples of Semi-Supervised Learning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CCC5FB8-4B7B-5020-AAB2-D78C90033E7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81973" y="1624506"/>
            <a:ext cx="6574574" cy="2908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base"/>
            <a:r>
              <a:rPr lang="en-US" sz="2400" i="0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 I  </a:t>
            </a:r>
            <a:r>
              <a:rPr lang="en-US" sz="1500" i="0" dirty="0">
                <a:solidFill>
                  <a:srgbClr val="273239"/>
                </a:solidFill>
                <a:effectLst/>
                <a:latin typeface="Nunito" pitchFamily="2" charset="0"/>
              </a:rPr>
              <a:t>Self-Training for Celebrity Recognition (Technique: Self-Training)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500" i="0" dirty="0">
                <a:solidFill>
                  <a:srgbClr val="273239"/>
                </a:solidFill>
                <a:effectLst/>
                <a:latin typeface="Nunito" pitchFamily="2" charset="0"/>
              </a:rPr>
              <a:t>Scenario: Information on social media data includes the images of celebrities with their names attached to them, and the company is a small one. Unlike the networks studied in the literature on end-to-end learning, they have a significantly larger quantity of unlabeled user-uploaded photos.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500" i="0" dirty="0">
                <a:solidFill>
                  <a:srgbClr val="273239"/>
                </a:solidFill>
                <a:effectLst/>
                <a:latin typeface="Nunito" pitchFamily="2" charset="0"/>
              </a:rPr>
              <a:t>Goal: Create a mechanism that allows the celebrities to be tagged automatically within photos that have been user-uploaded.</a:t>
            </a:r>
          </a:p>
          <a:p>
            <a:endParaRPr lang="en-US" sz="2400" b="1" i="0" dirty="0">
              <a:solidFill>
                <a:srgbClr val="FFFFFF"/>
              </a:solidFill>
              <a:effectLst/>
              <a:latin typeface="Nunito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27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Transudative Learning</a:t>
            </a:r>
            <a:endParaRPr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9586BED-8AE8-6B99-F169-72D1A4C7C3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51284" y="1579761"/>
            <a:ext cx="7841431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500" b="0" i="0" dirty="0" err="1">
                <a:solidFill>
                  <a:srgbClr val="1F1F1F"/>
                </a:solidFill>
                <a:effectLst/>
                <a:latin typeface="ElsevierSans"/>
              </a:rPr>
              <a:t>Transductive</a:t>
            </a:r>
            <a:r>
              <a:rPr lang="en-US" sz="1500" b="0" i="0" dirty="0">
                <a:solidFill>
                  <a:srgbClr val="1F1F1F"/>
                </a:solidFill>
                <a:effectLst/>
                <a:latin typeface="ElsevierSans"/>
              </a:rPr>
              <a:t> learning in computer science refers to a type of statistical learning where specific examples from a domain are used directly for reasoning without the need for generalization. It is a more specific approach compared to inductive learning,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500" dirty="0"/>
              <a:t>so, </a:t>
            </a:r>
            <a:r>
              <a:rPr lang="en-US" sz="1500" dirty="0" err="1"/>
              <a:t>transductive</a:t>
            </a:r>
            <a:r>
              <a:rPr lang="en-US" sz="1500" dirty="0"/>
              <a:t> learning is a paradigm where the model learns directly from labeled training data and makes predictions only for a specific given test set, rather than generalizing to unseen examples.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0946A7-CB8E-A340-E6D9-16BF0ACC6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431275"/>
            <a:ext cx="8424000" cy="5727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life examples of Transudative learning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17E590-59A1-CEFD-C664-D105C7AD9A38}"/>
              </a:ext>
            </a:extLst>
          </p:cNvPr>
          <p:cNvSpPr txBox="1"/>
          <p:nvPr/>
        </p:nvSpPr>
        <p:spPr>
          <a:xfrm>
            <a:off x="1048465" y="1540698"/>
            <a:ext cx="69405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Recommendation Systems (Cold Start Problem)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When a new user joins a streaming service (Netflix, Spotify), recommendations are made based on similarities to existing users without fully training a general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Instead of predicting preferences for all possible future users, the system focuses on predicting recommendations for the specific new users.</a:t>
            </a:r>
          </a:p>
        </p:txBody>
      </p:sp>
    </p:spTree>
    <p:extLst>
      <p:ext uri="{BB962C8B-B14F-4D97-AF65-F5344CB8AC3E}">
        <p14:creationId xmlns:p14="http://schemas.microsoft.com/office/powerpoint/2010/main" val="138998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>
          <a:extLst>
            <a:ext uri="{FF2B5EF4-FFF2-40B4-BE49-F238E27FC236}">
              <a16:creationId xmlns:a16="http://schemas.microsoft.com/office/drawing/2014/main" id="{45A54692-CC6F-802C-A115-5764DB5B8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6">
            <a:extLst>
              <a:ext uri="{FF2B5EF4-FFF2-40B4-BE49-F238E27FC236}">
                <a16:creationId xmlns:a16="http://schemas.microsoft.com/office/drawing/2014/main" id="{EB493ED7-A5B2-EC1B-B571-A176F22E7B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Online Learning</a:t>
            </a:r>
            <a:endParaRPr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5528D7C-5912-6F80-5AB9-5AA43D631C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0000" y="1268872"/>
            <a:ext cx="7841431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500" b="1" dirty="0"/>
              <a:t>Definition</a:t>
            </a:r>
            <a:r>
              <a:rPr lang="en-US" sz="1500" dirty="0"/>
              <a:t>: Online learning is a machine learning paradigm where the model updates continuously as new data arrives, rather than being trained on a fixed dataset all at once.</a:t>
            </a:r>
          </a:p>
          <a:p>
            <a:r>
              <a:rPr lang="en-US" sz="1500" b="1" dirty="0"/>
              <a:t>Key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Real-time updates</a:t>
            </a:r>
            <a:r>
              <a:rPr lang="en-US" sz="1500" dirty="0"/>
              <a:t>: The model learns from streaming data instead of a static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Memory efficiency</a:t>
            </a:r>
            <a:r>
              <a:rPr lang="en-US" sz="1500" dirty="0"/>
              <a:t>: Requires less storage as it doesn’t need to store the entire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Adaptability</a:t>
            </a:r>
            <a:r>
              <a:rPr lang="en-US" sz="1500" dirty="0"/>
              <a:t>: Useful for applications where data distribution changes over time (concept drift).</a:t>
            </a:r>
          </a:p>
          <a:p>
            <a:r>
              <a:rPr lang="en-US" sz="1500" b="1" dirty="0"/>
              <a:t>Examples of Online Learning: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Stock Market Prediction</a:t>
            </a:r>
            <a:r>
              <a:rPr lang="en-US" sz="1500" dirty="0"/>
              <a:t>: Continuously updating stock price forecasts as new trade data arrives.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769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>
          <a:extLst>
            <a:ext uri="{FF2B5EF4-FFF2-40B4-BE49-F238E27FC236}">
              <a16:creationId xmlns:a16="http://schemas.microsoft.com/office/drawing/2014/main" id="{DEA3F7AA-72DB-6D50-6814-0506599BB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6">
            <a:extLst>
              <a:ext uri="{FF2B5EF4-FFF2-40B4-BE49-F238E27FC236}">
                <a16:creationId xmlns:a16="http://schemas.microsoft.com/office/drawing/2014/main" id="{FF314C58-3DFC-A19A-41B3-B8916A3927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Reinforcement Learning</a:t>
            </a:r>
            <a:endParaRPr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805D6DE-8B9C-5F6A-40E4-5B3F44E63AF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51284" y="1464345"/>
            <a:ext cx="784143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b="1" dirty="0"/>
              <a:t>Definition</a:t>
            </a:r>
            <a:r>
              <a:rPr lang="en-US" sz="1500" dirty="0"/>
              <a:t>: Reinforcement learning is a learning paradigm where an </a:t>
            </a:r>
            <a:r>
              <a:rPr lang="en-US" sz="1500" b="1" dirty="0"/>
              <a:t>agent</a:t>
            </a:r>
            <a:r>
              <a:rPr lang="en-US" sz="1500" dirty="0"/>
              <a:t> interacts with an </a:t>
            </a:r>
            <a:r>
              <a:rPr lang="en-US" sz="1500" b="1" dirty="0"/>
              <a:t>environment</a:t>
            </a:r>
            <a:r>
              <a:rPr lang="en-US" sz="1500" dirty="0"/>
              <a:t>, learns from </a:t>
            </a:r>
            <a:r>
              <a:rPr lang="en-US" sz="1500" b="1" dirty="0"/>
              <a:t>rewards and penalties</a:t>
            </a:r>
            <a:r>
              <a:rPr lang="en-US" sz="1500" dirty="0"/>
              <a:t>, and takes actions to maximize long-term reward.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5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b="1" dirty="0"/>
              <a:t>Examples of Reinforcement Learning: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b="1" dirty="0"/>
              <a:t>Autonomous Vehicles</a:t>
            </a:r>
            <a:r>
              <a:rPr lang="en-US" sz="1500" dirty="0"/>
              <a:t>: Self-driving cars learn to navigate by interacting with their surroundings.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31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25CE5DE-40F0-ABF0-C175-89261D41A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1608" y="1492346"/>
            <a:ext cx="7283711" cy="2188114"/>
          </a:xfrm>
        </p:spPr>
        <p:txBody>
          <a:bodyPr/>
          <a:lstStyle/>
          <a:p>
            <a:r>
              <a:rPr lang="en-US" dirty="0"/>
              <a:t>^ Jump up </a:t>
            </a:r>
            <a:r>
              <a:rPr lang="en-US" dirty="0" err="1"/>
              <a:t>to:a</a:t>
            </a:r>
            <a:r>
              <a:rPr lang="en-US" dirty="0"/>
              <a:t> b Chapelle, Olivier; </a:t>
            </a:r>
            <a:r>
              <a:rPr lang="en-US" dirty="0" err="1"/>
              <a:t>Schölkopf</a:t>
            </a:r>
            <a:r>
              <a:rPr lang="en-US" dirty="0"/>
              <a:t>, Bernhard; Zien, Alexander (2006). Semi-supervised learning. Cambridge, Mass.: MIT Press. ISBN 978-0-262-03358-9.</a:t>
            </a:r>
          </a:p>
          <a:p>
            <a:r>
              <a:rPr lang="en-US" dirty="0"/>
              <a:t>Jump up^ Scudder, H.J. Probability of Error of Some Adaptive Pattern-Recognition Machines. IEEE Transaction on Information Theory, 11:363–371 (1965). Cited in Chapelle et al. 2006, page 3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F2DD35-C149-B88B-3F56-D0F5260FB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600" y="447962"/>
            <a:ext cx="3544800" cy="735000"/>
          </a:xfrm>
        </p:spPr>
        <p:txBody>
          <a:bodyPr/>
          <a:lstStyle/>
          <a:p>
            <a:r>
              <a:rPr lang="en-US" sz="320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757072"/>
      </p:ext>
    </p:extLst>
  </p:cSld>
  <p:clrMapOvr>
    <a:masterClrMapping/>
  </p:clrMapOvr>
</p:sld>
</file>

<file path=ppt/theme/theme1.xml><?xml version="1.0" encoding="utf-8"?>
<a:theme xmlns:a="http://schemas.openxmlformats.org/drawingml/2006/main" name="Executive Summary of Marketing Plan by Slidesgo">
  <a:themeElements>
    <a:clrScheme name="Simple Light">
      <a:dk1>
        <a:srgbClr val="586847"/>
      </a:dk1>
      <a:lt1>
        <a:srgbClr val="FCFCFC"/>
      </a:lt1>
      <a:dk2>
        <a:srgbClr val="F3ECE6"/>
      </a:dk2>
      <a:lt2>
        <a:srgbClr val="B4ACA2"/>
      </a:lt2>
      <a:accent1>
        <a:srgbClr val="475735"/>
      </a:accent1>
      <a:accent2>
        <a:srgbClr val="303A2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868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915</Words>
  <Application>Microsoft Office PowerPoint</Application>
  <PresentationFormat>On-screen Show (16:9)</PresentationFormat>
  <Paragraphs>93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Nunito</vt:lpstr>
      <vt:lpstr>Akatab</vt:lpstr>
      <vt:lpstr>Times New Roman</vt:lpstr>
      <vt:lpstr>ElsevierSans</vt:lpstr>
      <vt:lpstr>Arial</vt:lpstr>
      <vt:lpstr>Noto Serif Ethiopic</vt:lpstr>
      <vt:lpstr>Executive Summary of Marketing Plan by Slidesgo</vt:lpstr>
      <vt:lpstr>GROUP WORK PROJECT</vt:lpstr>
      <vt:lpstr>Research based cases studies</vt:lpstr>
      <vt:lpstr>Semi-Supervised Learning</vt:lpstr>
      <vt:lpstr>Real life examples of Semi-Supervised Learning</vt:lpstr>
      <vt:lpstr>Transudative Learning</vt:lpstr>
      <vt:lpstr>Real life examples of Transudative learning</vt:lpstr>
      <vt:lpstr>Online Learning</vt:lpstr>
      <vt:lpstr>Reinforcement Learning</vt:lpstr>
      <vt:lpstr>References</vt:lpstr>
      <vt:lpstr>Task 2</vt:lpstr>
      <vt:lpstr>PowerPoint Presentation</vt:lpstr>
      <vt:lpstr>Competition </vt:lpstr>
      <vt:lpstr>PowerPoint Presentation</vt:lpstr>
      <vt:lpstr>PowerPoint Presentation</vt:lpstr>
      <vt:lpstr>Competition goal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manoj kumar</dc:creator>
  <cp:lastModifiedBy>samhith mg</cp:lastModifiedBy>
  <cp:revision>2</cp:revision>
  <dcterms:modified xsi:type="dcterms:W3CDTF">2025-01-29T05:53:48Z</dcterms:modified>
</cp:coreProperties>
</file>