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1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4000" dirty="0"/>
              <a:t>Assigning Regions to Sales Representatives at Pfizer Turkey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ea typeface="Times New Roman" panose="02020603050405020304" pitchFamily="18" charset="0"/>
              </a:rPr>
              <a:t>QUANTITATIVE METHODS IN MANAGEMENT – Assignment </a:t>
            </a:r>
            <a:endParaRPr lang="en-US" sz="1800" dirty="0"/>
          </a:p>
          <a:p>
            <a:r>
              <a:rPr lang="en-US" sz="1800" dirty="0"/>
              <a:t>Rathod </a:t>
            </a:r>
            <a:r>
              <a:rPr lang="en-US" sz="1800" dirty="0" err="1"/>
              <a:t>jagadish</a:t>
            </a:r>
            <a:r>
              <a:rPr lang="en-US" sz="1800" dirty="0"/>
              <a:t> – 2023smf6555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E922BF-C5DC-3241-448E-590102FC4F7C}"/>
              </a:ext>
            </a:extLst>
          </p:cNvPr>
          <p:cNvSpPr txBox="1"/>
          <p:nvPr/>
        </p:nvSpPr>
        <p:spPr>
          <a:xfrm>
            <a:off x="193040" y="771109"/>
            <a:ext cx="24282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A368A-5204-1BA8-28DA-EB04008A1DE5}"/>
              </a:ext>
            </a:extLst>
          </p:cNvPr>
          <p:cNvSpPr txBox="1"/>
          <p:nvPr/>
        </p:nvSpPr>
        <p:spPr>
          <a:xfrm>
            <a:off x="2621280" y="5769252"/>
            <a:ext cx="2712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164.67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20.695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A1D0F-741E-A968-82F9-0EA8420FBB83}"/>
              </a:ext>
            </a:extLst>
          </p:cNvPr>
          <p:cNvSpPr txBox="1"/>
          <p:nvPr/>
        </p:nvSpPr>
        <p:spPr>
          <a:xfrm>
            <a:off x="6096000" y="771109"/>
            <a:ext cx="24282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11F2-4916-389D-64D5-E345CB8CE629}"/>
              </a:ext>
            </a:extLst>
          </p:cNvPr>
          <p:cNvSpPr txBox="1"/>
          <p:nvPr/>
        </p:nvSpPr>
        <p:spPr>
          <a:xfrm>
            <a:off x="8524240" y="5769252"/>
            <a:ext cx="2712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164.68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19.895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F72C8EF-9162-2AA4-64BC-1076B0EBC77D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3660665-3AE5-6210-01D3-D5D730F281E6}"/>
              </a:ext>
            </a:extLst>
          </p:cNvPr>
          <p:cNvSpPr/>
          <p:nvPr/>
        </p:nvSpPr>
        <p:spPr>
          <a:xfrm>
            <a:off x="7824374" y="5822731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A100B-E531-B86D-529A-A4E27AB77BB5}"/>
              </a:ext>
            </a:extLst>
          </p:cNvPr>
          <p:cNvSpPr txBox="1"/>
          <p:nvPr/>
        </p:nvSpPr>
        <p:spPr>
          <a:xfrm>
            <a:off x="193040" y="309444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Seventh Disruption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667E80-F3E3-1142-ABB2-EA1902BEB4B2}"/>
              </a:ext>
            </a:extLst>
          </p:cNvPr>
          <p:cNvSpPr txBox="1"/>
          <p:nvPr/>
        </p:nvSpPr>
        <p:spPr>
          <a:xfrm>
            <a:off x="5971938" y="309444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Eighth Disruption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1345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6E7DD7-A1ED-6ED5-1D60-B8107DD5FE29}"/>
              </a:ext>
            </a:extLst>
          </p:cNvPr>
          <p:cNvSpPr txBox="1"/>
          <p:nvPr/>
        </p:nvSpPr>
        <p:spPr>
          <a:xfrm>
            <a:off x="386080" y="760949"/>
            <a:ext cx="24485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01A19-0B1A-E319-86FF-D7F668C2BB18}"/>
              </a:ext>
            </a:extLst>
          </p:cNvPr>
          <p:cNvSpPr txBox="1"/>
          <p:nvPr/>
        </p:nvSpPr>
        <p:spPr>
          <a:xfrm>
            <a:off x="2834640" y="5769252"/>
            <a:ext cx="27025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165.96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14.66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643A-83DC-8E67-F6AC-CEF2663E0D8B}"/>
              </a:ext>
            </a:extLst>
          </p:cNvPr>
          <p:cNvSpPr txBox="1"/>
          <p:nvPr/>
        </p:nvSpPr>
        <p:spPr>
          <a:xfrm>
            <a:off x="6096000" y="771109"/>
            <a:ext cx="24485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E1E99-B40D-40DF-BC98-CB75C1198F2B}"/>
              </a:ext>
            </a:extLst>
          </p:cNvPr>
          <p:cNvSpPr txBox="1"/>
          <p:nvPr/>
        </p:nvSpPr>
        <p:spPr>
          <a:xfrm>
            <a:off x="8544560" y="5769252"/>
            <a:ext cx="27025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166.47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12.49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FF2A5B-58F1-3B60-3254-DAB95DF5CE31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D76DE26-A9EB-5AD3-D693-6AF5032C3EB8}"/>
              </a:ext>
            </a:extLst>
          </p:cNvPr>
          <p:cNvSpPr/>
          <p:nvPr/>
        </p:nvSpPr>
        <p:spPr>
          <a:xfrm>
            <a:off x="7844694" y="5822731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8AF7E4-9A1E-73E9-FAE7-D4A186AE174B}"/>
              </a:ext>
            </a:extLst>
          </p:cNvPr>
          <p:cNvSpPr txBox="1"/>
          <p:nvPr/>
        </p:nvSpPr>
        <p:spPr>
          <a:xfrm>
            <a:off x="386080" y="309444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Ninth Disruption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24D5D-4AF6-5233-6B76-4B3904AEA073}"/>
              </a:ext>
            </a:extLst>
          </p:cNvPr>
          <p:cNvSpPr txBox="1"/>
          <p:nvPr/>
        </p:nvSpPr>
        <p:spPr>
          <a:xfrm>
            <a:off x="6096000" y="309444"/>
            <a:ext cx="224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Tenth Disruption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4370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3F9595-E2F7-0430-19E8-52425FE517BC}"/>
              </a:ext>
            </a:extLst>
          </p:cNvPr>
          <p:cNvSpPr txBox="1"/>
          <p:nvPr/>
        </p:nvSpPr>
        <p:spPr>
          <a:xfrm>
            <a:off x="172720" y="771109"/>
            <a:ext cx="23977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51B3B-8341-EE9E-8910-6B29522BD86B}"/>
              </a:ext>
            </a:extLst>
          </p:cNvPr>
          <p:cNvSpPr txBox="1"/>
          <p:nvPr/>
        </p:nvSpPr>
        <p:spPr>
          <a:xfrm>
            <a:off x="2570480" y="5769252"/>
            <a:ext cx="28549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167.25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11.4225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8686E-70FF-75B0-182C-8A76EF5B2110}"/>
              </a:ext>
            </a:extLst>
          </p:cNvPr>
          <p:cNvSpPr txBox="1"/>
          <p:nvPr/>
        </p:nvSpPr>
        <p:spPr>
          <a:xfrm>
            <a:off x="6096000" y="772219"/>
            <a:ext cx="23582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3CBE4-0CBD-1102-3F7F-E8B650A9B0A2}"/>
              </a:ext>
            </a:extLst>
          </p:cNvPr>
          <p:cNvSpPr txBox="1"/>
          <p:nvPr/>
        </p:nvSpPr>
        <p:spPr>
          <a:xfrm>
            <a:off x="8514080" y="5753218"/>
            <a:ext cx="27533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168.19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10.775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CFA6A9-BFD3-BA58-EE5A-67C526C5E541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7798E7-5D52-528F-92E2-5EA734871306}"/>
              </a:ext>
            </a:extLst>
          </p:cNvPr>
          <p:cNvSpPr/>
          <p:nvPr/>
        </p:nvSpPr>
        <p:spPr>
          <a:xfrm>
            <a:off x="7844694" y="5822731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9AF58-56BD-29E9-8FBA-F2A9DEC1A0AC}"/>
              </a:ext>
            </a:extLst>
          </p:cNvPr>
          <p:cNvSpPr txBox="1"/>
          <p:nvPr/>
        </p:nvSpPr>
        <p:spPr>
          <a:xfrm>
            <a:off x="172720" y="303916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Eleventh Disruption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F6B92-20FF-90FB-F4F8-C293BFB2B278}"/>
              </a:ext>
            </a:extLst>
          </p:cNvPr>
          <p:cNvSpPr txBox="1"/>
          <p:nvPr/>
        </p:nvSpPr>
        <p:spPr>
          <a:xfrm>
            <a:off x="6096000" y="303917"/>
            <a:ext cx="273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111111"/>
                </a:solidFill>
              </a:rPr>
              <a:t>T</a:t>
            </a:r>
            <a:r>
              <a:rPr lang="en-IN" sz="2400" b="1" i="0" dirty="0">
                <a:solidFill>
                  <a:srgbClr val="111111"/>
                </a:solidFill>
                <a:effectLst/>
              </a:rPr>
              <a:t>welfth</a:t>
            </a:r>
            <a:r>
              <a:rPr lang="en-US" sz="2400" b="1" dirty="0"/>
              <a:t> Disruption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9891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5C122-557A-03C8-C5AE-42847EEEFE9F}"/>
              </a:ext>
            </a:extLst>
          </p:cNvPr>
          <p:cNvSpPr txBox="1"/>
          <p:nvPr/>
        </p:nvSpPr>
        <p:spPr>
          <a:xfrm>
            <a:off x="223520" y="760949"/>
            <a:ext cx="24180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4395E-692B-0F4E-7BAA-D0A3F352910A}"/>
              </a:ext>
            </a:extLst>
          </p:cNvPr>
          <p:cNvSpPr txBox="1"/>
          <p:nvPr/>
        </p:nvSpPr>
        <p:spPr>
          <a:xfrm>
            <a:off x="2641600" y="5675133"/>
            <a:ext cx="2763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 = 168.96</a:t>
            </a:r>
          </a:p>
          <a:p>
            <a:r>
              <a:rPr lang="fr-FR" sz="15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9.34</a:t>
            </a:r>
            <a:endParaRPr lang="fr-FR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469D2-905F-3114-0E21-ED3424C2EB23}"/>
              </a:ext>
            </a:extLst>
          </p:cNvPr>
          <p:cNvSpPr txBox="1"/>
          <p:nvPr/>
        </p:nvSpPr>
        <p:spPr>
          <a:xfrm>
            <a:off x="6096000" y="760948"/>
            <a:ext cx="24180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A43D6-1A38-D084-E4CA-18294FF1D133}"/>
              </a:ext>
            </a:extLst>
          </p:cNvPr>
          <p:cNvSpPr txBox="1"/>
          <p:nvPr/>
        </p:nvSpPr>
        <p:spPr>
          <a:xfrm>
            <a:off x="8554720" y="5707182"/>
            <a:ext cx="2763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172.97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8.93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DAE66A-DABD-2E06-EDA6-121F434E046A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AA4EFF-3D43-71F3-3E81-FD71DC8AC152}"/>
              </a:ext>
            </a:extLst>
          </p:cNvPr>
          <p:cNvSpPr/>
          <p:nvPr/>
        </p:nvSpPr>
        <p:spPr>
          <a:xfrm>
            <a:off x="7844694" y="5822731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35F6B-C11F-1DD9-BBDB-8030CE470660}"/>
              </a:ext>
            </a:extLst>
          </p:cNvPr>
          <p:cNvSpPr txBox="1"/>
          <p:nvPr/>
        </p:nvSpPr>
        <p:spPr>
          <a:xfrm>
            <a:off x="117937" y="258644"/>
            <a:ext cx="29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Thirteenth Disruption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FD3CE-23EF-9706-3028-703CA7DE81AA}"/>
              </a:ext>
            </a:extLst>
          </p:cNvPr>
          <p:cNvSpPr txBox="1"/>
          <p:nvPr/>
        </p:nvSpPr>
        <p:spPr>
          <a:xfrm>
            <a:off x="6096000" y="258643"/>
            <a:ext cx="2763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Fourteen </a:t>
            </a:r>
            <a:r>
              <a:rPr lang="en-US" sz="2400" b="1" dirty="0"/>
              <a:t>Disruption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4375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54EE7-BA68-6EB1-271C-8762698F9A38}"/>
              </a:ext>
            </a:extLst>
          </p:cNvPr>
          <p:cNvSpPr txBox="1"/>
          <p:nvPr/>
        </p:nvSpPr>
        <p:spPr>
          <a:xfrm>
            <a:off x="193040" y="760949"/>
            <a:ext cx="23977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325CC-61DB-984B-C29C-3808C497D9D6}"/>
              </a:ext>
            </a:extLst>
          </p:cNvPr>
          <p:cNvSpPr txBox="1"/>
          <p:nvPr/>
        </p:nvSpPr>
        <p:spPr>
          <a:xfrm>
            <a:off x="2590800" y="5708292"/>
            <a:ext cx="27533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173.91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8.2825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675C-F458-B59C-1F24-020A736DBED6}"/>
              </a:ext>
            </a:extLst>
          </p:cNvPr>
          <p:cNvSpPr txBox="1"/>
          <p:nvPr/>
        </p:nvSpPr>
        <p:spPr>
          <a:xfrm>
            <a:off x="5720080" y="760948"/>
            <a:ext cx="23977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78F85-AA88-2252-80C0-61389B2BA594}"/>
              </a:ext>
            </a:extLst>
          </p:cNvPr>
          <p:cNvSpPr txBox="1"/>
          <p:nvPr/>
        </p:nvSpPr>
        <p:spPr>
          <a:xfrm>
            <a:off x="8117840" y="5753218"/>
            <a:ext cx="27533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174.68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6.8475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2201851-E62F-F46C-8C66-AB95D8A45A2A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69DFBB-D213-0FAA-FCD6-4A49D135892C}"/>
              </a:ext>
            </a:extLst>
          </p:cNvPr>
          <p:cNvSpPr/>
          <p:nvPr/>
        </p:nvSpPr>
        <p:spPr>
          <a:xfrm>
            <a:off x="7376160" y="5761771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B07B1-F807-DAF0-3F2C-D9653CFB3A0C}"/>
              </a:ext>
            </a:extLst>
          </p:cNvPr>
          <p:cNvSpPr txBox="1"/>
          <p:nvPr/>
        </p:nvSpPr>
        <p:spPr>
          <a:xfrm>
            <a:off x="117937" y="258644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Fifteenth Disruption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BAB1D-0B5B-615B-1B28-01744F1F8665}"/>
              </a:ext>
            </a:extLst>
          </p:cNvPr>
          <p:cNvSpPr txBox="1"/>
          <p:nvPr/>
        </p:nvSpPr>
        <p:spPr>
          <a:xfrm>
            <a:off x="5574681" y="258644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Sixteenth Disruption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370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0EA66-C01A-63C4-EC59-7AC5DDBBC650}"/>
              </a:ext>
            </a:extLst>
          </p:cNvPr>
          <p:cNvSpPr txBox="1"/>
          <p:nvPr/>
        </p:nvSpPr>
        <p:spPr>
          <a:xfrm>
            <a:off x="193040" y="771109"/>
            <a:ext cx="24485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7E03D-3404-3BE3-A754-935E47B6B1FE}"/>
              </a:ext>
            </a:extLst>
          </p:cNvPr>
          <p:cNvSpPr txBox="1"/>
          <p:nvPr/>
        </p:nvSpPr>
        <p:spPr>
          <a:xfrm>
            <a:off x="2641600" y="5737662"/>
            <a:ext cx="27330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182.87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6.7325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96E03-8555-3783-03B7-90DEE9167A28}"/>
              </a:ext>
            </a:extLst>
          </p:cNvPr>
          <p:cNvSpPr txBox="1"/>
          <p:nvPr/>
        </p:nvSpPr>
        <p:spPr>
          <a:xfrm>
            <a:off x="5598160" y="771109"/>
            <a:ext cx="24485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9A82B-2042-AC63-DE27-9C5CF60EECB5}"/>
              </a:ext>
            </a:extLst>
          </p:cNvPr>
          <p:cNvSpPr txBox="1"/>
          <p:nvPr/>
        </p:nvSpPr>
        <p:spPr>
          <a:xfrm>
            <a:off x="8270240" y="5737662"/>
            <a:ext cx="27330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186.88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6.3225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D1639C-0CF7-A3A7-5C43-1366D5CA052B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C355B6-CE72-4B14-CBB5-39DCCA45766B}"/>
              </a:ext>
            </a:extLst>
          </p:cNvPr>
          <p:cNvSpPr/>
          <p:nvPr/>
        </p:nvSpPr>
        <p:spPr>
          <a:xfrm>
            <a:off x="7376160" y="5761771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169BB-EDBF-D984-8F9A-1E030FC765B4}"/>
              </a:ext>
            </a:extLst>
          </p:cNvPr>
          <p:cNvSpPr txBox="1"/>
          <p:nvPr/>
        </p:nvSpPr>
        <p:spPr>
          <a:xfrm>
            <a:off x="193040" y="254226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Seventeenth Disruption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ADC0D-0B57-77D5-B327-F3A444B21C19}"/>
              </a:ext>
            </a:extLst>
          </p:cNvPr>
          <p:cNvSpPr txBox="1"/>
          <p:nvPr/>
        </p:nvSpPr>
        <p:spPr>
          <a:xfrm>
            <a:off x="5466080" y="254227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Eighteenth Disruption</a:t>
            </a:r>
          </a:p>
        </p:txBody>
      </p:sp>
    </p:spTree>
    <p:extLst>
      <p:ext uri="{BB962C8B-B14F-4D97-AF65-F5344CB8AC3E}">
        <p14:creationId xmlns:p14="http://schemas.microsoft.com/office/powerpoint/2010/main" val="341301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79827-E806-B0DE-CB19-B1492ECD34BF}"/>
              </a:ext>
            </a:extLst>
          </p:cNvPr>
          <p:cNvSpPr txBox="1"/>
          <p:nvPr/>
        </p:nvSpPr>
        <p:spPr>
          <a:xfrm>
            <a:off x="254000" y="760949"/>
            <a:ext cx="23571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1CF28-2117-2545-8E4C-0CA3051499D7}"/>
              </a:ext>
            </a:extLst>
          </p:cNvPr>
          <p:cNvSpPr txBox="1"/>
          <p:nvPr/>
        </p:nvSpPr>
        <p:spPr>
          <a:xfrm>
            <a:off x="2611120" y="5748932"/>
            <a:ext cx="32410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187.82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5.675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1B971-5CF9-16B9-28DB-99F964E8D808}"/>
              </a:ext>
            </a:extLst>
          </p:cNvPr>
          <p:cNvSpPr txBox="1"/>
          <p:nvPr/>
        </p:nvSpPr>
        <p:spPr>
          <a:xfrm>
            <a:off x="5842000" y="760949"/>
            <a:ext cx="23672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B30B2-EA94-F355-ED41-3B76CEC434A3}"/>
              </a:ext>
            </a:extLst>
          </p:cNvPr>
          <p:cNvSpPr txBox="1"/>
          <p:nvPr/>
        </p:nvSpPr>
        <p:spPr>
          <a:xfrm>
            <a:off x="8209280" y="5748932"/>
            <a:ext cx="279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188.59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4.24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CEC3080-3D7C-8635-E455-EA8C2B714869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9AFEFFA-7B23-1A1C-B79B-6ECE28053833}"/>
              </a:ext>
            </a:extLst>
          </p:cNvPr>
          <p:cNvSpPr/>
          <p:nvPr/>
        </p:nvSpPr>
        <p:spPr>
          <a:xfrm>
            <a:off x="7376160" y="5761771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9AC1B5-F9A6-813E-9A6F-A56BA1CBDA73}"/>
              </a:ext>
            </a:extLst>
          </p:cNvPr>
          <p:cNvSpPr txBox="1"/>
          <p:nvPr/>
        </p:nvSpPr>
        <p:spPr>
          <a:xfrm>
            <a:off x="117937" y="258644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Nineteenth Disruption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66FB1-B409-FD49-07B7-A6B552F6B8E6}"/>
              </a:ext>
            </a:extLst>
          </p:cNvPr>
          <p:cNvSpPr txBox="1"/>
          <p:nvPr/>
        </p:nvSpPr>
        <p:spPr>
          <a:xfrm>
            <a:off x="5685617" y="258644"/>
            <a:ext cx="277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Twentieth Disruption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1982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720925-BE2A-0227-2DA3-CBE455D4E52B}"/>
              </a:ext>
            </a:extLst>
          </p:cNvPr>
          <p:cNvSpPr txBox="1"/>
          <p:nvPr/>
        </p:nvSpPr>
        <p:spPr>
          <a:xfrm>
            <a:off x="233680" y="760949"/>
            <a:ext cx="23672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38AC6-E689-9D50-7F16-27B2663BE1C5}"/>
              </a:ext>
            </a:extLst>
          </p:cNvPr>
          <p:cNvSpPr txBox="1"/>
          <p:nvPr/>
        </p:nvSpPr>
        <p:spPr>
          <a:xfrm>
            <a:off x="2600960" y="5727115"/>
            <a:ext cx="2489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46.7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435BD5C-7B01-7932-0225-7253A8DFC14E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874D7-8D4B-FE07-1C5D-4F4D1DAA943E}"/>
              </a:ext>
            </a:extLst>
          </p:cNvPr>
          <p:cNvSpPr txBox="1"/>
          <p:nvPr/>
        </p:nvSpPr>
        <p:spPr>
          <a:xfrm>
            <a:off x="233680" y="299284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Twenty first Disruption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9432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7C7255-33BC-F3E6-8545-EAE65B09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24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6D3E-316A-0E4C-C4D1-C303B0C6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requirements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783B7-E8C5-36FA-D26F-2CC444E66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Objective 1: to minimize the distance travelled</a:t>
                </a:r>
              </a:p>
              <a:p>
                <a:r>
                  <a:rPr lang="en-US" dirty="0"/>
                  <a:t>Objective 2: to minimize disruption from the current allocation</a:t>
                </a:r>
              </a:p>
              <a:p>
                <a:r>
                  <a:rPr lang="en-US" dirty="0"/>
                  <a:t>The workload of a sales rep should be between 0.8 and 1.2</a:t>
                </a:r>
              </a:p>
              <a:p>
                <a:r>
                  <a:rPr lang="en-US" dirty="0"/>
                  <a:t>Workload index of each brick, </a:t>
                </a:r>
                <a:r>
                  <a:rPr lang="en-US" dirty="0" err="1"/>
                  <a:t>w_i</a:t>
                </a:r>
                <a:endParaRPr lang="en-US" dirty="0"/>
              </a:p>
              <a:p>
                <a:r>
                  <a:rPr lang="en-US" dirty="0"/>
                  <a:t>Distance between each salesperson and the brick. </a:t>
                </a:r>
                <a:r>
                  <a:rPr lang="en-US" dirty="0" err="1"/>
                  <a:t>D_ij</a:t>
                </a:r>
                <a:r>
                  <a:rPr lang="en-US" dirty="0"/>
                  <a:t> (I is the brick, j is the salesperson)</a:t>
                </a:r>
              </a:p>
              <a:p>
                <a:r>
                  <a:rPr lang="en-US" dirty="0"/>
                  <a:t>Current allocation parameter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𝑏𝑟𝑖𝑐𝑘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𝑎𝑙𝑙𝑜𝑐𝑎𝑡𝑒𝑑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𝑎𝑙𝑙𝑜𝑐𝑎𝑡𝑖𝑜𝑛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783B7-E8C5-36FA-D26F-2CC444E66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2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5F64-9F30-594B-695C-F1A1D251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A53D8-C49C-AC23-DE7B-08D384ED9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None/>
                </a:pPr>
                <a:r>
                  <a:rPr lang="en-US" dirty="0" err="1"/>
                  <a:t>X_ij</a:t>
                </a:r>
                <a:r>
                  <a:rPr lang="en-US" dirty="0"/>
                  <a:t> : 1 if brick I is allocated to sales rep j in the new allocation, 0 otherwise</a:t>
                </a:r>
              </a:p>
              <a:p>
                <a:pPr marL="0" indent="0">
                  <a:buNone/>
                </a:pPr>
                <a:r>
                  <a:rPr lang="en-US" dirty="0"/>
                  <a:t>Objective 1: minimize \sum_{</a:t>
                </a:r>
                <a:r>
                  <a:rPr lang="en-US" dirty="0" err="1"/>
                  <a:t>i,j</a:t>
                </a:r>
                <a:r>
                  <a:rPr lang="en-US" dirty="0"/>
                  <a:t>} </a:t>
                </a:r>
                <a:r>
                  <a:rPr lang="en-US" dirty="0" err="1"/>
                  <a:t>d_ij</a:t>
                </a:r>
                <a:r>
                  <a:rPr lang="en-US" dirty="0"/>
                  <a:t> </a:t>
                </a:r>
                <a:r>
                  <a:rPr lang="en-US" dirty="0" err="1"/>
                  <a:t>x_ij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Constraint 1: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Constraint 2: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0.8≤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≤1.2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Minimize disruption: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*100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A53D8-C49C-AC23-DE7B-08D384ED9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810" b="-11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92599D-9E02-D7F7-C559-13F452B46FB7}"/>
                  </a:ext>
                </a:extLst>
              </p:cNvPr>
              <p:cNvSpPr/>
              <p:nvPr/>
            </p:nvSpPr>
            <p:spPr>
              <a:xfrm>
                <a:off x="7071360" y="3911600"/>
                <a:ext cx="3667760" cy="18592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	Obj: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92599D-9E02-D7F7-C559-13F452B46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360" y="3911600"/>
                <a:ext cx="3667760" cy="1859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99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A5AAF9-71AE-04BA-FBA8-69A3477E051D}"/>
              </a:ext>
            </a:extLst>
          </p:cNvPr>
          <p:cNvSpPr txBox="1"/>
          <p:nvPr/>
        </p:nvSpPr>
        <p:spPr>
          <a:xfrm>
            <a:off x="314960" y="1018689"/>
            <a:ext cx="1159256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 Define Sets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Bricks;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SalesReps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 Define parameters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param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Distance{Bricks,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SalesReps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};		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 Travel distances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param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Workload{Bricks}; 				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 Workload index of each brick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param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CurrentAllocation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{Bricks,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SalesReps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}; 	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 Current allocation parameter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 Define the binary decision variables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{Bricks,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SalesReps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binary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Disruption &gt;= 0;</a:t>
            </a:r>
          </a:p>
          <a:p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 Define the objective function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minimize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Bricks, j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SalesReps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Distance[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]*</a:t>
            </a:r>
            <a:r>
              <a:rPr lang="en-IN" sz="1800" dirty="0" err="1">
                <a:solidFill>
                  <a:srgbClr val="6400F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 Define constraints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s.t.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AssignBricks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Bricks}: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{j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SalesReps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IN" sz="1800" dirty="0" err="1">
                <a:solidFill>
                  <a:srgbClr val="6400F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1;</a:t>
            </a:r>
          </a:p>
          <a:p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s.t.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Workload1{j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SalesReps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}: 0.8&lt;=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Bricks} Workload[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]*</a:t>
            </a:r>
            <a:r>
              <a:rPr lang="en-IN" sz="1800" dirty="0" err="1">
                <a:solidFill>
                  <a:srgbClr val="6400F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]&lt;=1.2; </a:t>
            </a:r>
          </a:p>
          <a:p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s.t.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Disruption1: </a:t>
            </a:r>
            <a:r>
              <a:rPr lang="en-IN" sz="1800" dirty="0">
                <a:solidFill>
                  <a:srgbClr val="6400F0"/>
                </a:solidFill>
                <a:effectLst/>
                <a:latin typeface="Courier New" panose="02070309020205020404" pitchFamily="49" charset="0"/>
              </a:rPr>
              <a:t>Disruption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((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Bricks, j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SalesReps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Workload[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* (1-CurrentAllocation[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])*</a:t>
            </a:r>
            <a:r>
              <a:rPr lang="en-IN" sz="1800" dirty="0" err="1">
                <a:solidFill>
                  <a:srgbClr val="6400F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])/(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Bricks} Workload[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]))*100;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921F9A5-4D8F-EDF3-8E7F-7CF56D951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54654"/>
              </p:ext>
            </p:extLst>
          </p:nvPr>
        </p:nvGraphicFramePr>
        <p:xfrm>
          <a:off x="10009823" y="6432827"/>
          <a:ext cx="6254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625680" imgH="481320" progId="Package">
                  <p:embed/>
                </p:oleObj>
              </mc:Choice>
              <mc:Fallback>
                <p:oleObj name="Packager Shell Object" showAsIcon="1" r:id="rId2" imgW="6256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09823" y="6432827"/>
                        <a:ext cx="62547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7F17CF-DD1C-0470-2B51-D3E158CF64D9}"/>
              </a:ext>
            </a:extLst>
          </p:cNvPr>
          <p:cNvSpPr txBox="1"/>
          <p:nvPr/>
        </p:nvSpPr>
        <p:spPr>
          <a:xfrm>
            <a:off x="7792720" y="6432827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 of Model file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9FCD446-B827-0A0C-1D90-8562C6EDEA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287338"/>
            <a:ext cx="10025698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Mod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6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A55FB3-70AB-DDF3-6623-56161EFB59ED}"/>
              </a:ext>
            </a:extLst>
          </p:cNvPr>
          <p:cNvSpPr txBox="1"/>
          <p:nvPr/>
        </p:nvSpPr>
        <p:spPr>
          <a:xfrm>
            <a:off x="129540" y="386368"/>
            <a:ext cx="434086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Bricks := 1 2 3 4 5 6 7 8 9 10 11 12 13 14 15 16 17 18 19 20 21 22;</a:t>
            </a:r>
          </a:p>
          <a:p>
            <a:r>
              <a:rPr lang="en-US" sz="1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SalesReps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:= 1 2 3 4;</a:t>
            </a:r>
          </a:p>
          <a:p>
            <a:r>
              <a:rPr lang="en-US" sz="1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param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Workload :=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1 0.1609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2 0.1164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3 0.1026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4 0.1516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5 0.0939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6 0.1320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7 0.0687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8 0.0930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9 0.2116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10 0.2529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11 0.0868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12 0.0828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13 0.0975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14 0.8177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15 0.4115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16 0.3795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17 0.0710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18 0.0427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19 0.1043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20 0.0997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21 0.1698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0.2531;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02AD2-8739-24B3-5F29-19895BD2902D}"/>
              </a:ext>
            </a:extLst>
          </p:cNvPr>
          <p:cNvSpPr txBox="1"/>
          <p:nvPr/>
        </p:nvSpPr>
        <p:spPr>
          <a:xfrm>
            <a:off x="4470400" y="497428"/>
            <a:ext cx="3251202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500" b="1" dirty="0">
              <a:solidFill>
                <a:srgbClr val="7F005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param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1 16.16 24.08 24.32 21.12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2 19 26.47 27.24 17.33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3 25.29 32.49 33.42 12.25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4 0 7.93 8.31 36.12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5 3.07 6.44 7.56 37.37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6 1.22 7.51 8.19 36.29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7 2.8 10.31 10.95 33.5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8 2.87 5.07 5.67 38.8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9 3.8 8.01 7.41 38.16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10 12.35 4.52 4.35 48.27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11 11.11 3.48 2.97 47.14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12 21.99 22.02 24.07 39.86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13 8.82 3.3 5.36 43.31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14 7.93 0 2.07 43.75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15 9.34 2.25 1.11 45.43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16 8.31 2.07 0 44.43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17 7.31 2.44 1.11 43.43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18 7.55 0.75 1.53 43.52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19 11.13 18.41 19.26 25.04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20 17.49 23.44 24.76 23.21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21 11.03 18.93 19.28 25.43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36.12 43.75 44.43 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07C63-F356-1F62-6135-6E18779039E3}"/>
              </a:ext>
            </a:extLst>
          </p:cNvPr>
          <p:cNvSpPr txBox="1"/>
          <p:nvPr/>
        </p:nvSpPr>
        <p:spPr>
          <a:xfrm>
            <a:off x="8483600" y="497428"/>
            <a:ext cx="28448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500" b="1" dirty="0">
              <a:solidFill>
                <a:srgbClr val="7F005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param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CurrentAllocation</a:t>
            </a:r>
            <a:endParaRPr lang="en-U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11 0 1 0 0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15 1 0 0 0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19 0 0 0 1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20 0 0 0 1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112F5A6-E72F-00DC-0BB0-32C63F8E3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100702"/>
              </p:ext>
            </p:extLst>
          </p:nvPr>
        </p:nvGraphicFramePr>
        <p:xfrm>
          <a:off x="10520045" y="6387147"/>
          <a:ext cx="5381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38920" imgH="481320" progId="Package">
                  <p:embed/>
                </p:oleObj>
              </mc:Choice>
              <mc:Fallback>
                <p:oleObj name="Packager Shell Object" showAsIcon="1" r:id="rId2" imgW="5389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0045" y="6387147"/>
                        <a:ext cx="53816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A74D897-B424-6B06-3CA5-A66D968ED3E9}"/>
              </a:ext>
            </a:extLst>
          </p:cNvPr>
          <p:cNvSpPr txBox="1"/>
          <p:nvPr/>
        </p:nvSpPr>
        <p:spPr>
          <a:xfrm>
            <a:off x="8142605" y="6451440"/>
            <a:ext cx="237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 of Data file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B59BE78-52BE-AD03-2B70-4E670072C3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6983" y="64125"/>
            <a:ext cx="10058400" cy="6270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Data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41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1A9699-BD96-B311-C754-58B4607873F4}"/>
              </a:ext>
            </a:extLst>
          </p:cNvPr>
          <p:cNvSpPr txBox="1"/>
          <p:nvPr/>
        </p:nvSpPr>
        <p:spPr>
          <a:xfrm>
            <a:off x="8142605" y="6451440"/>
            <a:ext cx="237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 of Run file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5444B0-54B9-4CE8-9EE1-732562897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702698"/>
              </p:ext>
            </p:extLst>
          </p:nvPr>
        </p:nvGraphicFramePr>
        <p:xfrm>
          <a:off x="10398125" y="6409093"/>
          <a:ext cx="5381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38920" imgH="481320" progId="Package">
                  <p:embed/>
                </p:oleObj>
              </mc:Choice>
              <mc:Fallback>
                <p:oleObj name="Packager Shell Object" showAsIcon="1" r:id="rId2" imgW="5389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98125" y="6409093"/>
                        <a:ext cx="53816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B1AA9965-F205-B959-99E6-6CEBFCBC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Run Code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03AEF2-5D03-4B90-5498-0EBA87B3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reset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pfizer.mod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pfizer.dat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solver 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cplex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solve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Disruption;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6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56407-2205-AF83-460F-3C3AF5B7DCC6}"/>
              </a:ext>
            </a:extLst>
          </p:cNvPr>
          <p:cNvSpPr txBox="1"/>
          <p:nvPr/>
        </p:nvSpPr>
        <p:spPr>
          <a:xfrm>
            <a:off x="335280" y="766822"/>
            <a:ext cx="27533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9 1 0 0 0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10 0 0 1 0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11 0 1 0 0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12 1 0 0 0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15 0 0 1 0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18 0 1 0 0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EF954-E406-6640-E999-C26CA7BF23C4}"/>
              </a:ext>
            </a:extLst>
          </p:cNvPr>
          <p:cNvSpPr txBox="1"/>
          <p:nvPr/>
        </p:nvSpPr>
        <p:spPr>
          <a:xfrm>
            <a:off x="2772507" y="5707052"/>
            <a:ext cx="2843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154.6</a:t>
            </a:r>
          </a:p>
          <a:p>
            <a:r>
              <a:rPr lang="en-IN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30.1375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6448E-CD98-D625-0A11-E7EA7387EA02}"/>
              </a:ext>
            </a:extLst>
          </p:cNvPr>
          <p:cNvSpPr txBox="1"/>
          <p:nvPr/>
        </p:nvSpPr>
        <p:spPr>
          <a:xfrm>
            <a:off x="335280" y="235525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First Disruption</a:t>
            </a:r>
            <a:endParaRPr lang="en-IN" sz="2400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9080205-BA5B-9793-024D-AFB9A5C08A3B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89BF1-10AF-6844-EC4E-A2C0C8E379FF}"/>
              </a:ext>
            </a:extLst>
          </p:cNvPr>
          <p:cNvSpPr txBox="1"/>
          <p:nvPr/>
        </p:nvSpPr>
        <p:spPr>
          <a:xfrm>
            <a:off x="5616133" y="759331"/>
            <a:ext cx="27533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F5F51-A165-AC52-C432-E0A3D2C06BFE}"/>
              </a:ext>
            </a:extLst>
          </p:cNvPr>
          <p:cNvSpPr txBox="1"/>
          <p:nvPr/>
        </p:nvSpPr>
        <p:spPr>
          <a:xfrm>
            <a:off x="8135813" y="5699739"/>
            <a:ext cx="27533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154.63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28.0675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4FCCE9-770E-3D7B-075B-B9E9C2609B79}"/>
              </a:ext>
            </a:extLst>
          </p:cNvPr>
          <p:cNvSpPr/>
          <p:nvPr/>
        </p:nvSpPr>
        <p:spPr>
          <a:xfrm>
            <a:off x="7315200" y="5760531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BA73C-196A-E463-E2B6-06EB1A0BD7B3}"/>
              </a:ext>
            </a:extLst>
          </p:cNvPr>
          <p:cNvSpPr txBox="1"/>
          <p:nvPr/>
        </p:nvSpPr>
        <p:spPr>
          <a:xfrm>
            <a:off x="5494213" y="235525"/>
            <a:ext cx="245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Second Disruption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7920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6B7442-F87A-40D3-402A-5FC70ED9E9CC}"/>
              </a:ext>
            </a:extLst>
          </p:cNvPr>
          <p:cNvSpPr txBox="1"/>
          <p:nvPr/>
        </p:nvSpPr>
        <p:spPr>
          <a:xfrm>
            <a:off x="172720" y="760949"/>
            <a:ext cx="24180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F8B38-38B2-0E42-D549-8BCE255BB36D}"/>
              </a:ext>
            </a:extLst>
          </p:cNvPr>
          <p:cNvSpPr txBox="1"/>
          <p:nvPr/>
        </p:nvSpPr>
        <p:spPr>
          <a:xfrm>
            <a:off x="2702560" y="5699739"/>
            <a:ext cx="2763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155.04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24.9175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81E3BDE-A94B-2B78-EE14-23F65B0EF7DE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4EC49-3455-E49C-E2E6-9DF16688BA88}"/>
              </a:ext>
            </a:extLst>
          </p:cNvPr>
          <p:cNvSpPr txBox="1"/>
          <p:nvPr/>
        </p:nvSpPr>
        <p:spPr>
          <a:xfrm>
            <a:off x="5577840" y="755084"/>
            <a:ext cx="24180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3A37B-E948-9250-870F-A5545F628F2F}"/>
              </a:ext>
            </a:extLst>
          </p:cNvPr>
          <p:cNvSpPr txBox="1"/>
          <p:nvPr/>
        </p:nvSpPr>
        <p:spPr>
          <a:xfrm>
            <a:off x="8107680" y="5676294"/>
            <a:ext cx="2763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160.27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24.0625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8AB786-4B26-780B-9C15-4C82B1E34541}"/>
              </a:ext>
            </a:extLst>
          </p:cNvPr>
          <p:cNvSpPr/>
          <p:nvPr/>
        </p:nvSpPr>
        <p:spPr>
          <a:xfrm>
            <a:off x="7326534" y="5783252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58BB4-1F60-4A2C-4A1B-F64DC5B6D6C9}"/>
              </a:ext>
            </a:extLst>
          </p:cNvPr>
          <p:cNvSpPr txBox="1"/>
          <p:nvPr/>
        </p:nvSpPr>
        <p:spPr>
          <a:xfrm>
            <a:off x="172720" y="248484"/>
            <a:ext cx="218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Third Disruption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6EA0EB-BDCB-3481-50F2-4A2C588EA682}"/>
              </a:ext>
            </a:extLst>
          </p:cNvPr>
          <p:cNvSpPr txBox="1"/>
          <p:nvPr/>
        </p:nvSpPr>
        <p:spPr>
          <a:xfrm>
            <a:off x="5496560" y="248484"/>
            <a:ext cx="237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Fourth Disruption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4621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BE489-F776-9BC2-DE56-C89476A70767}"/>
              </a:ext>
            </a:extLst>
          </p:cNvPr>
          <p:cNvSpPr txBox="1"/>
          <p:nvPr/>
        </p:nvSpPr>
        <p:spPr>
          <a:xfrm>
            <a:off x="345440" y="771109"/>
            <a:ext cx="23774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77318-8057-7A2F-083C-5C8786E5668B}"/>
              </a:ext>
            </a:extLst>
          </p:cNvPr>
          <p:cNvSpPr txBox="1"/>
          <p:nvPr/>
        </p:nvSpPr>
        <p:spPr>
          <a:xfrm>
            <a:off x="2804160" y="5777915"/>
            <a:ext cx="2712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160.76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22.425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8FBF6-2F35-BA5E-56F0-8934347A5812}"/>
              </a:ext>
            </a:extLst>
          </p:cNvPr>
          <p:cNvSpPr txBox="1"/>
          <p:nvPr/>
        </p:nvSpPr>
        <p:spPr>
          <a:xfrm>
            <a:off x="5750560" y="781269"/>
            <a:ext cx="23774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NewAllocation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[*,*]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 2 3 4 :=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17 0 0 1 0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18 0 1 0 0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20 1 0 0 0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21 0 0 0 1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 0 0 0 1;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793C-9CC3-038F-A12C-B861758B5CA6}"/>
              </a:ext>
            </a:extLst>
          </p:cNvPr>
          <p:cNvSpPr txBox="1"/>
          <p:nvPr/>
        </p:nvSpPr>
        <p:spPr>
          <a:xfrm>
            <a:off x="8361680" y="5777915"/>
            <a:ext cx="27025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TotalDistance</a:t>
            </a:r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163.42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Disruption = 21.0625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24324B3-C303-F9CA-8A39-E23F35126B60}"/>
              </a:ext>
            </a:extLst>
          </p:cNvPr>
          <p:cNvSpPr/>
          <p:nvPr/>
        </p:nvSpPr>
        <p:spPr>
          <a:xfrm>
            <a:off x="1951894" y="5806697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3A1196-11E2-2365-4297-6F547A96BCB0}"/>
              </a:ext>
            </a:extLst>
          </p:cNvPr>
          <p:cNvSpPr/>
          <p:nvPr/>
        </p:nvSpPr>
        <p:spPr>
          <a:xfrm>
            <a:off x="7569200" y="5884873"/>
            <a:ext cx="55880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956EB-CAD2-4431-FB10-7C9898233F7C}"/>
              </a:ext>
            </a:extLst>
          </p:cNvPr>
          <p:cNvSpPr txBox="1"/>
          <p:nvPr/>
        </p:nvSpPr>
        <p:spPr>
          <a:xfrm>
            <a:off x="326635" y="268804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Fifth Disruption</a:t>
            </a:r>
            <a:endParaRPr lang="en-I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8663A3-7289-16E1-7127-A831B48D8B7D}"/>
              </a:ext>
            </a:extLst>
          </p:cNvPr>
          <p:cNvSpPr txBox="1"/>
          <p:nvPr/>
        </p:nvSpPr>
        <p:spPr>
          <a:xfrm>
            <a:off x="5682622" y="268804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Sixth Disruption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88566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{B2C010F7-8B9A-4FEE-BFE0-A407E0A0346A}tf11437505_win32</Template>
  <TotalTime>619</TotalTime>
  <Words>3421</Words>
  <Application>Microsoft Office PowerPoint</Application>
  <PresentationFormat>Widescreen</PresentationFormat>
  <Paragraphs>693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Courier New</vt:lpstr>
      <vt:lpstr>Georgia Pro Cond Light</vt:lpstr>
      <vt:lpstr>Speak Pro</vt:lpstr>
      <vt:lpstr>RetrospectVTI</vt:lpstr>
      <vt:lpstr>Packager Shell Object</vt:lpstr>
      <vt:lpstr>Assigning Regions to Sales Representatives at Pfizer Turkey</vt:lpstr>
      <vt:lpstr>Problem requirements</vt:lpstr>
      <vt:lpstr>Data Set</vt:lpstr>
      <vt:lpstr>Mod Code</vt:lpstr>
      <vt:lpstr>Data Code</vt:lpstr>
      <vt:lpstr>Run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Assigning Regions to Sales Representatives at Pfizer Turkey</dc:title>
  <dc:creator>RATHOD JAGADISH</dc:creator>
  <cp:lastModifiedBy>RATHOD JAGADISH</cp:lastModifiedBy>
  <cp:revision>4</cp:revision>
  <dcterms:created xsi:type="dcterms:W3CDTF">2023-11-08T08:57:31Z</dcterms:created>
  <dcterms:modified xsi:type="dcterms:W3CDTF">2023-11-08T19:19:20Z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