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312" r:id="rId3"/>
    <p:sldId id="262" r:id="rId4"/>
    <p:sldId id="271" r:id="rId5"/>
    <p:sldId id="283" r:id="rId6"/>
    <p:sldId id="295" r:id="rId7"/>
    <p:sldId id="307" r:id="rId8"/>
    <p:sldId id="313" r:id="rId9"/>
    <p:sldId id="314" r:id="rId10"/>
    <p:sldId id="321" r:id="rId11"/>
    <p:sldId id="322" r:id="rId12"/>
    <p:sldId id="323" r:id="rId13"/>
    <p:sldId id="315" r:id="rId14"/>
    <p:sldId id="316" r:id="rId15"/>
    <p:sldId id="317" r:id="rId16"/>
    <p:sldId id="318" r:id="rId17"/>
    <p:sldId id="319" r:id="rId18"/>
    <p:sldId id="32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93" d="100"/>
          <a:sy n="93" d="100"/>
        </p:scale>
        <p:origin x="53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222BD-54D8-4DF5-8F50-E2EA919AB545}" type="datetimeFigureOut">
              <a:rPr lang="en-IN" smtClean="0"/>
              <a:t>21-07-2022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A3177-8445-4628-8C1A-1751A0A2C3A7}" type="slidenum">
              <a:rPr lang="en-IN" smtClean="0"/>
              <a:t>‹#›</a:t>
            </a:fld>
            <a:endParaRPr lang="en-IN"/>
          </a:p>
        </p:txBody>
      </p:sp>
    </p:spTree>
    <p:extLst>
      <p:ext uri="{BB962C8B-B14F-4D97-AF65-F5344CB8AC3E}">
        <p14:creationId xmlns:p14="http://schemas.microsoft.com/office/powerpoint/2010/main" val="2279904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83A3177-8445-4628-8C1A-1751A0A2C3A7}" type="slidenum">
              <a:rPr lang="en-IN" smtClean="0"/>
              <a:t>4</a:t>
            </a:fld>
            <a:endParaRPr lang="en-IN"/>
          </a:p>
        </p:txBody>
      </p:sp>
    </p:spTree>
    <p:extLst>
      <p:ext uri="{BB962C8B-B14F-4D97-AF65-F5344CB8AC3E}">
        <p14:creationId xmlns:p14="http://schemas.microsoft.com/office/powerpoint/2010/main" val="22769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83A3177-8445-4628-8C1A-1751A0A2C3A7}" type="slidenum">
              <a:rPr lang="en-IN" smtClean="0"/>
              <a:t>8</a:t>
            </a:fld>
            <a:endParaRPr lang="en-IN"/>
          </a:p>
        </p:txBody>
      </p:sp>
    </p:spTree>
    <p:extLst>
      <p:ext uri="{BB962C8B-B14F-4D97-AF65-F5344CB8AC3E}">
        <p14:creationId xmlns:p14="http://schemas.microsoft.com/office/powerpoint/2010/main" val="1511716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83A3177-8445-4628-8C1A-1751A0A2C3A7}" type="slidenum">
              <a:rPr lang="en-IN" smtClean="0"/>
              <a:t>14</a:t>
            </a:fld>
            <a:endParaRPr lang="en-IN"/>
          </a:p>
        </p:txBody>
      </p:sp>
    </p:spTree>
    <p:extLst>
      <p:ext uri="{BB962C8B-B14F-4D97-AF65-F5344CB8AC3E}">
        <p14:creationId xmlns:p14="http://schemas.microsoft.com/office/powerpoint/2010/main" val="2243846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7EE2AE6-BC1B-4DD7-9AD4-A58FAE78AA95}" type="datetimeFigureOut">
              <a:rPr lang="en-IN" smtClean="0"/>
              <a:t>21-07-2022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065BA03-52E0-4843-8B9C-8A404FD8922C}" type="slidenum">
              <a:rPr lang="en-IN" smtClean="0"/>
              <a:t>‹#›</a:t>
            </a:fld>
            <a:endParaRPr lang="en-IN"/>
          </a:p>
        </p:txBody>
      </p:sp>
    </p:spTree>
    <p:extLst>
      <p:ext uri="{BB962C8B-B14F-4D97-AF65-F5344CB8AC3E}">
        <p14:creationId xmlns:p14="http://schemas.microsoft.com/office/powerpoint/2010/main" val="300236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E2AE6-BC1B-4DD7-9AD4-A58FAE78AA95}"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5BA03-52E0-4843-8B9C-8A404FD8922C}" type="slidenum">
              <a:rPr lang="en-IN" smtClean="0"/>
              <a:t>‹#›</a:t>
            </a:fld>
            <a:endParaRPr lang="en-IN"/>
          </a:p>
        </p:txBody>
      </p:sp>
    </p:spTree>
    <p:extLst>
      <p:ext uri="{BB962C8B-B14F-4D97-AF65-F5344CB8AC3E}">
        <p14:creationId xmlns:p14="http://schemas.microsoft.com/office/powerpoint/2010/main" val="3990986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7EE2AE6-BC1B-4DD7-9AD4-A58FAE78AA95}" type="datetimeFigureOut">
              <a:rPr lang="en-IN" smtClean="0"/>
              <a:t>21-07-2022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065BA03-52E0-4843-8B9C-8A404FD8922C}" type="slidenum">
              <a:rPr lang="en-IN" smtClean="0"/>
              <a:t>‹#›</a:t>
            </a:fld>
            <a:endParaRPr lang="en-IN"/>
          </a:p>
        </p:txBody>
      </p:sp>
    </p:spTree>
    <p:extLst>
      <p:ext uri="{BB962C8B-B14F-4D97-AF65-F5344CB8AC3E}">
        <p14:creationId xmlns:p14="http://schemas.microsoft.com/office/powerpoint/2010/main" val="3895340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E2AE6-BC1B-4DD7-9AD4-A58FAE78AA95}"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A065BA03-52E0-4843-8B9C-8A404FD8922C}" type="slidenum">
              <a:rPr lang="en-IN" smtClean="0"/>
              <a:t>‹#›</a:t>
            </a:fld>
            <a:endParaRPr lang="en-IN"/>
          </a:p>
        </p:txBody>
      </p:sp>
    </p:spTree>
    <p:extLst>
      <p:ext uri="{BB962C8B-B14F-4D97-AF65-F5344CB8AC3E}">
        <p14:creationId xmlns:p14="http://schemas.microsoft.com/office/powerpoint/2010/main" val="422089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7EE2AE6-BC1B-4DD7-9AD4-A58FAE78AA95}" type="datetimeFigureOut">
              <a:rPr lang="en-IN" smtClean="0"/>
              <a:t>21-07-2022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065BA03-52E0-4843-8B9C-8A404FD8922C}" type="slidenum">
              <a:rPr lang="en-IN" smtClean="0"/>
              <a:t>‹#›</a:t>
            </a:fld>
            <a:endParaRPr lang="en-IN"/>
          </a:p>
        </p:txBody>
      </p:sp>
    </p:spTree>
    <p:extLst>
      <p:ext uri="{BB962C8B-B14F-4D97-AF65-F5344CB8AC3E}">
        <p14:creationId xmlns:p14="http://schemas.microsoft.com/office/powerpoint/2010/main" val="36445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E2AE6-BC1B-4DD7-9AD4-A58FAE78AA95}" type="datetimeFigureOut">
              <a:rPr lang="en-IN" smtClean="0"/>
              <a:t>21-07-2022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65BA03-52E0-4843-8B9C-8A404FD8922C}" type="slidenum">
              <a:rPr lang="en-IN" smtClean="0"/>
              <a:t>‹#›</a:t>
            </a:fld>
            <a:endParaRPr lang="en-IN"/>
          </a:p>
        </p:txBody>
      </p:sp>
    </p:spTree>
    <p:extLst>
      <p:ext uri="{BB962C8B-B14F-4D97-AF65-F5344CB8AC3E}">
        <p14:creationId xmlns:p14="http://schemas.microsoft.com/office/powerpoint/2010/main" val="1779865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EE2AE6-BC1B-4DD7-9AD4-A58FAE78AA95}" type="datetimeFigureOut">
              <a:rPr lang="en-IN" smtClean="0"/>
              <a:t>21-07-2022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65BA03-52E0-4843-8B9C-8A404FD8922C}" type="slidenum">
              <a:rPr lang="en-IN" smtClean="0"/>
              <a:t>‹#›</a:t>
            </a:fld>
            <a:endParaRPr lang="en-IN"/>
          </a:p>
        </p:txBody>
      </p:sp>
    </p:spTree>
    <p:extLst>
      <p:ext uri="{BB962C8B-B14F-4D97-AF65-F5344CB8AC3E}">
        <p14:creationId xmlns:p14="http://schemas.microsoft.com/office/powerpoint/2010/main" val="29604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7EE2AE6-BC1B-4DD7-9AD4-A58FAE78AA95}" type="datetimeFigureOut">
              <a:rPr lang="en-IN" smtClean="0"/>
              <a:t>21-07-2022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65BA03-52E0-4843-8B9C-8A404FD8922C}"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060252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E2AE6-BC1B-4DD7-9AD4-A58FAE78AA95}" type="datetimeFigureOut">
              <a:rPr lang="en-IN" smtClean="0"/>
              <a:t>21-07-2022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65BA03-52E0-4843-8B9C-8A404FD8922C}" type="slidenum">
              <a:rPr lang="en-IN" smtClean="0"/>
              <a:t>‹#›</a:t>
            </a:fld>
            <a:endParaRPr lang="en-IN"/>
          </a:p>
        </p:txBody>
      </p:sp>
    </p:spTree>
    <p:extLst>
      <p:ext uri="{BB962C8B-B14F-4D97-AF65-F5344CB8AC3E}">
        <p14:creationId xmlns:p14="http://schemas.microsoft.com/office/powerpoint/2010/main" val="235435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7EE2AE6-BC1B-4DD7-9AD4-A58FAE78AA95}" type="datetimeFigureOut">
              <a:rPr lang="en-IN" smtClean="0"/>
              <a:t>21-07-2022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065BA03-52E0-4843-8B9C-8A404FD8922C}" type="slidenum">
              <a:rPr lang="en-IN" smtClean="0"/>
              <a:t>‹#›</a:t>
            </a:fld>
            <a:endParaRPr lang="en-IN"/>
          </a:p>
        </p:txBody>
      </p:sp>
    </p:spTree>
    <p:extLst>
      <p:ext uri="{BB962C8B-B14F-4D97-AF65-F5344CB8AC3E}">
        <p14:creationId xmlns:p14="http://schemas.microsoft.com/office/powerpoint/2010/main" val="69801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EE2AE6-BC1B-4DD7-9AD4-A58FAE78AA95}" type="datetimeFigureOut">
              <a:rPr lang="en-IN" smtClean="0"/>
              <a:t>21-07-2022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65BA03-52E0-4843-8B9C-8A404FD8922C}" type="slidenum">
              <a:rPr lang="en-IN" smtClean="0"/>
              <a:t>‹#›</a:t>
            </a:fld>
            <a:endParaRPr lang="en-IN"/>
          </a:p>
        </p:txBody>
      </p:sp>
    </p:spTree>
    <p:extLst>
      <p:ext uri="{BB962C8B-B14F-4D97-AF65-F5344CB8AC3E}">
        <p14:creationId xmlns:p14="http://schemas.microsoft.com/office/powerpoint/2010/main" val="126635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7EE2AE6-BC1B-4DD7-9AD4-A58FAE78AA95}" type="datetimeFigureOut">
              <a:rPr lang="en-IN" smtClean="0"/>
              <a:t>21-07-2022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065BA03-52E0-4843-8B9C-8A404FD8922C}"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11913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nvestopedia.com/terms/m/movingaverage.asp" TargetMode="External"/><Relationship Id="rId2" Type="http://schemas.openxmlformats.org/officeDocument/2006/relationships/hyperlink" Target="https://www.investopedia.com/terms/a/autoregressive.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4966-E709-4BCB-9C98-C8D51F297ED3}"/>
              </a:ext>
            </a:extLst>
          </p:cNvPr>
          <p:cNvSpPr>
            <a:spLocks noGrp="1"/>
          </p:cNvSpPr>
          <p:nvPr>
            <p:ph type="ctrTitle"/>
          </p:nvPr>
        </p:nvSpPr>
        <p:spPr>
          <a:xfrm>
            <a:off x="528437" y="668739"/>
            <a:ext cx="10993547" cy="712575"/>
          </a:xfrm>
        </p:spPr>
        <p:txBody>
          <a:bodyPr>
            <a:normAutofit/>
          </a:bodyPr>
          <a:lstStyle/>
          <a:p>
            <a:pPr algn="ctr"/>
            <a:r>
              <a:rPr lang="en-US" sz="4000" dirty="0"/>
              <a:t>NIE INSTITUTE OF TECHNOLOGY</a:t>
            </a:r>
            <a:endParaRPr lang="en-IN" sz="4000" dirty="0"/>
          </a:p>
        </p:txBody>
      </p:sp>
      <p:sp>
        <p:nvSpPr>
          <p:cNvPr id="3" name="Subtitle 2">
            <a:extLst>
              <a:ext uri="{FF2B5EF4-FFF2-40B4-BE49-F238E27FC236}">
                <a16:creationId xmlns:a16="http://schemas.microsoft.com/office/drawing/2014/main" id="{02DECEE0-36B3-43D8-8915-69E5C2E868D8}"/>
              </a:ext>
            </a:extLst>
          </p:cNvPr>
          <p:cNvSpPr>
            <a:spLocks noGrp="1"/>
          </p:cNvSpPr>
          <p:nvPr>
            <p:ph type="subTitle" idx="1"/>
          </p:nvPr>
        </p:nvSpPr>
        <p:spPr>
          <a:xfrm>
            <a:off x="443992" y="1960683"/>
            <a:ext cx="11304015" cy="590321"/>
          </a:xfrm>
        </p:spPr>
        <p:txBody>
          <a:bodyPr>
            <a:noAutofit/>
          </a:bodyPr>
          <a:lstStyle/>
          <a:p>
            <a:pPr algn="ctr"/>
            <a:r>
              <a:rPr lang="en-IN" sz="3200" dirty="0"/>
              <a:t>Cryptocurrency Price Prediction using Machine Learning </a:t>
            </a:r>
            <a:endParaRPr lang="en-IN" sz="3200" dirty="0">
              <a:latin typeface="+mj-lt"/>
            </a:endParaRPr>
          </a:p>
        </p:txBody>
      </p:sp>
      <p:sp>
        <p:nvSpPr>
          <p:cNvPr id="4" name="Subtitle 2">
            <a:extLst>
              <a:ext uri="{FF2B5EF4-FFF2-40B4-BE49-F238E27FC236}">
                <a16:creationId xmlns:a16="http://schemas.microsoft.com/office/drawing/2014/main" id="{FCD4DB55-3B06-41B6-AE2E-6681C97B4769}"/>
              </a:ext>
            </a:extLst>
          </p:cNvPr>
          <p:cNvSpPr txBox="1">
            <a:spLocks/>
          </p:cNvSpPr>
          <p:nvPr/>
        </p:nvSpPr>
        <p:spPr>
          <a:xfrm>
            <a:off x="2795954" y="1495613"/>
            <a:ext cx="6154615" cy="35077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dirty="0">
                <a:solidFill>
                  <a:schemeClr val="accent1"/>
                </a:solidFill>
                <a:latin typeface="+mj-lt"/>
              </a:rPr>
              <a:t>Department OF computer science ENGINEERING</a:t>
            </a:r>
            <a:endParaRPr lang="en-IN" dirty="0">
              <a:solidFill>
                <a:schemeClr val="accent1"/>
              </a:solidFill>
              <a:latin typeface="+mj-lt"/>
            </a:endParaRPr>
          </a:p>
        </p:txBody>
      </p:sp>
      <p:sp>
        <p:nvSpPr>
          <p:cNvPr id="5" name="TextBox 4">
            <a:extLst>
              <a:ext uri="{FF2B5EF4-FFF2-40B4-BE49-F238E27FC236}">
                <a16:creationId xmlns:a16="http://schemas.microsoft.com/office/drawing/2014/main" id="{A6D5B64F-A36F-475B-A676-34D14B1F827B}"/>
              </a:ext>
            </a:extLst>
          </p:cNvPr>
          <p:cNvSpPr txBox="1"/>
          <p:nvPr/>
        </p:nvSpPr>
        <p:spPr>
          <a:xfrm>
            <a:off x="747179" y="4894888"/>
            <a:ext cx="3139608" cy="369332"/>
          </a:xfrm>
          <a:prstGeom prst="rect">
            <a:avLst/>
          </a:prstGeom>
          <a:noFill/>
        </p:spPr>
        <p:txBody>
          <a:bodyPr wrap="square" rtlCol="0">
            <a:spAutoFit/>
          </a:bodyPr>
          <a:lstStyle/>
          <a:p>
            <a:r>
              <a:rPr lang="en-US" dirty="0">
                <a:solidFill>
                  <a:schemeClr val="bg2"/>
                </a:solidFill>
                <a:latin typeface="+mj-lt"/>
              </a:rPr>
              <a:t>UNDER THE GUIDANCE OF:</a:t>
            </a:r>
            <a:endParaRPr lang="en-IN" dirty="0">
              <a:solidFill>
                <a:schemeClr val="bg2"/>
              </a:solidFill>
              <a:latin typeface="+mj-lt"/>
            </a:endParaRPr>
          </a:p>
        </p:txBody>
      </p:sp>
      <p:sp>
        <p:nvSpPr>
          <p:cNvPr id="6" name="TextBox 5">
            <a:extLst>
              <a:ext uri="{FF2B5EF4-FFF2-40B4-BE49-F238E27FC236}">
                <a16:creationId xmlns:a16="http://schemas.microsoft.com/office/drawing/2014/main" id="{1E3FEFCA-36F1-4DC4-BC7D-788DB56017E3}"/>
              </a:ext>
            </a:extLst>
          </p:cNvPr>
          <p:cNvSpPr txBox="1"/>
          <p:nvPr/>
        </p:nvSpPr>
        <p:spPr>
          <a:xfrm>
            <a:off x="834432" y="5362387"/>
            <a:ext cx="3139608" cy="369332"/>
          </a:xfrm>
          <a:prstGeom prst="rect">
            <a:avLst/>
          </a:prstGeom>
          <a:noFill/>
        </p:spPr>
        <p:txBody>
          <a:bodyPr wrap="square" rtlCol="0">
            <a:spAutoFit/>
          </a:bodyPr>
          <a:lstStyle/>
          <a:p>
            <a:r>
              <a:rPr lang="en-IN" dirty="0">
                <a:solidFill>
                  <a:schemeClr val="bg1"/>
                </a:solidFill>
              </a:rPr>
              <a:t>Mr.  Madhusudan H S</a:t>
            </a:r>
          </a:p>
        </p:txBody>
      </p:sp>
      <p:sp>
        <p:nvSpPr>
          <p:cNvPr id="7" name="TextBox 6">
            <a:extLst>
              <a:ext uri="{FF2B5EF4-FFF2-40B4-BE49-F238E27FC236}">
                <a16:creationId xmlns:a16="http://schemas.microsoft.com/office/drawing/2014/main" id="{2DBA7802-BAA8-4548-9C55-B603A9DE2917}"/>
              </a:ext>
            </a:extLst>
          </p:cNvPr>
          <p:cNvSpPr txBox="1"/>
          <p:nvPr/>
        </p:nvSpPr>
        <p:spPr>
          <a:xfrm>
            <a:off x="7282794" y="3994383"/>
            <a:ext cx="3139608" cy="369332"/>
          </a:xfrm>
          <a:prstGeom prst="rect">
            <a:avLst/>
          </a:prstGeom>
          <a:noFill/>
        </p:spPr>
        <p:txBody>
          <a:bodyPr wrap="square" rtlCol="0">
            <a:spAutoFit/>
          </a:bodyPr>
          <a:lstStyle/>
          <a:p>
            <a:r>
              <a:rPr lang="en-US" dirty="0">
                <a:solidFill>
                  <a:schemeClr val="bg2"/>
                </a:solidFill>
                <a:latin typeface="+mj-lt"/>
              </a:rPr>
              <a:t>PRESENTED BY:</a:t>
            </a:r>
            <a:endParaRPr lang="en-IN" dirty="0">
              <a:solidFill>
                <a:schemeClr val="bg2"/>
              </a:solidFill>
              <a:latin typeface="+mj-lt"/>
            </a:endParaRPr>
          </a:p>
        </p:txBody>
      </p:sp>
      <p:sp>
        <p:nvSpPr>
          <p:cNvPr id="8" name="TextBox 7">
            <a:extLst>
              <a:ext uri="{FF2B5EF4-FFF2-40B4-BE49-F238E27FC236}">
                <a16:creationId xmlns:a16="http://schemas.microsoft.com/office/drawing/2014/main" id="{873E1CDB-8649-4A5B-9613-4C048AC8C494}"/>
              </a:ext>
            </a:extLst>
          </p:cNvPr>
          <p:cNvSpPr txBox="1"/>
          <p:nvPr/>
        </p:nvSpPr>
        <p:spPr>
          <a:xfrm>
            <a:off x="7200900" y="4531390"/>
            <a:ext cx="4243921" cy="1200329"/>
          </a:xfrm>
          <a:prstGeom prst="rect">
            <a:avLst/>
          </a:prstGeom>
          <a:noFill/>
        </p:spPr>
        <p:txBody>
          <a:bodyPr wrap="square" rtlCol="0">
            <a:spAutoFit/>
          </a:bodyPr>
          <a:lstStyle/>
          <a:p>
            <a:r>
              <a:rPr lang="en-US" dirty="0">
                <a:solidFill>
                  <a:schemeClr val="bg1"/>
                </a:solidFill>
              </a:rPr>
              <a:t>Jagadish V Gaikwad		(4NN18CS021)</a:t>
            </a:r>
          </a:p>
          <a:p>
            <a:r>
              <a:rPr lang="en-US" dirty="0">
                <a:solidFill>
                  <a:schemeClr val="bg1"/>
                </a:solidFill>
              </a:rPr>
              <a:t>Nilesh </a:t>
            </a:r>
            <a:r>
              <a:rPr lang="en-US" dirty="0" err="1">
                <a:solidFill>
                  <a:schemeClr val="bg1"/>
                </a:solidFill>
              </a:rPr>
              <a:t>Shrenik</a:t>
            </a:r>
            <a:r>
              <a:rPr lang="en-US" dirty="0">
                <a:solidFill>
                  <a:schemeClr val="bg1"/>
                </a:solidFill>
              </a:rPr>
              <a:t> </a:t>
            </a:r>
            <a:r>
              <a:rPr lang="en-US" dirty="0" err="1">
                <a:solidFill>
                  <a:schemeClr val="bg1"/>
                </a:solidFill>
              </a:rPr>
              <a:t>Hosure</a:t>
            </a:r>
            <a:r>
              <a:rPr lang="en-US" dirty="0">
                <a:solidFill>
                  <a:schemeClr val="bg1"/>
                </a:solidFill>
              </a:rPr>
              <a:t>   (4NN18CS031)</a:t>
            </a:r>
          </a:p>
          <a:p>
            <a:r>
              <a:rPr lang="en-US" dirty="0" err="1">
                <a:solidFill>
                  <a:schemeClr val="bg1"/>
                </a:solidFill>
              </a:rPr>
              <a:t>Shravani</a:t>
            </a:r>
            <a:r>
              <a:rPr lang="en-US" dirty="0">
                <a:solidFill>
                  <a:schemeClr val="bg1"/>
                </a:solidFill>
              </a:rPr>
              <a:t> M R			(4NN18CS042)</a:t>
            </a:r>
          </a:p>
          <a:p>
            <a:r>
              <a:rPr lang="en-US" dirty="0">
                <a:solidFill>
                  <a:schemeClr val="bg1"/>
                </a:solidFill>
              </a:rPr>
              <a:t>Nikita Kulloli			(4NN18CS053)</a:t>
            </a:r>
            <a:endParaRPr lang="en-IN" dirty="0">
              <a:solidFill>
                <a:schemeClr val="bg1"/>
              </a:solidFill>
            </a:endParaRPr>
          </a:p>
        </p:txBody>
      </p:sp>
    </p:spTree>
    <p:extLst>
      <p:ext uri="{BB962C8B-B14F-4D97-AF65-F5344CB8AC3E}">
        <p14:creationId xmlns:p14="http://schemas.microsoft.com/office/powerpoint/2010/main" val="2292381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AF97-263E-4FFF-B672-AD94293C5BCB}"/>
              </a:ext>
            </a:extLst>
          </p:cNvPr>
          <p:cNvSpPr>
            <a:spLocks noGrp="1"/>
          </p:cNvSpPr>
          <p:nvPr>
            <p:ph type="title"/>
          </p:nvPr>
        </p:nvSpPr>
        <p:spPr/>
        <p:txBody>
          <a:bodyPr>
            <a:normAutofit/>
          </a:bodyPr>
          <a:lstStyle/>
          <a:p>
            <a:r>
              <a:rPr lang="en-IN" sz="3200" dirty="0"/>
              <a:t>Methodology</a:t>
            </a:r>
          </a:p>
        </p:txBody>
      </p:sp>
      <p:sp>
        <p:nvSpPr>
          <p:cNvPr id="3" name="Content Placeholder 2">
            <a:extLst>
              <a:ext uri="{FF2B5EF4-FFF2-40B4-BE49-F238E27FC236}">
                <a16:creationId xmlns:a16="http://schemas.microsoft.com/office/drawing/2014/main" id="{4455881D-941C-432A-93D6-2F95E10F7000}"/>
              </a:ext>
            </a:extLst>
          </p:cNvPr>
          <p:cNvSpPr>
            <a:spLocks noGrp="1"/>
          </p:cNvSpPr>
          <p:nvPr>
            <p:ph idx="1"/>
          </p:nvPr>
        </p:nvSpPr>
        <p:spPr/>
        <p:txBody>
          <a:bodyPr/>
          <a:lstStyle/>
          <a:p>
            <a:r>
              <a:rPr lang="en-US" b="1" dirty="0"/>
              <a:t>Flowchart :</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IN" dirty="0"/>
          </a:p>
        </p:txBody>
      </p:sp>
      <p:pic>
        <p:nvPicPr>
          <p:cNvPr id="4" name="image6.jpeg">
            <a:extLst>
              <a:ext uri="{FF2B5EF4-FFF2-40B4-BE49-F238E27FC236}">
                <a16:creationId xmlns:a16="http://schemas.microsoft.com/office/drawing/2014/main" id="{ED97692C-AEE7-4788-A88F-DE2BAACAEC01}"/>
              </a:ext>
            </a:extLst>
          </p:cNvPr>
          <p:cNvPicPr/>
          <p:nvPr/>
        </p:nvPicPr>
        <p:blipFill>
          <a:blip r:embed="rId2" cstate="print"/>
          <a:stretch>
            <a:fillRect/>
          </a:stretch>
        </p:blipFill>
        <p:spPr>
          <a:xfrm>
            <a:off x="3371462" y="2483557"/>
            <a:ext cx="3447027" cy="4030132"/>
          </a:xfrm>
          <a:prstGeom prst="rect">
            <a:avLst/>
          </a:prstGeom>
        </p:spPr>
      </p:pic>
    </p:spTree>
    <p:extLst>
      <p:ext uri="{BB962C8B-B14F-4D97-AF65-F5344CB8AC3E}">
        <p14:creationId xmlns:p14="http://schemas.microsoft.com/office/powerpoint/2010/main" val="4053734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C615-6421-4260-B2C1-E487226BDE82}"/>
              </a:ext>
            </a:extLst>
          </p:cNvPr>
          <p:cNvSpPr>
            <a:spLocks noGrp="1"/>
          </p:cNvSpPr>
          <p:nvPr>
            <p:ph type="title"/>
          </p:nvPr>
        </p:nvSpPr>
        <p:spPr/>
        <p:txBody>
          <a:bodyPr>
            <a:normAutofit/>
          </a:bodyPr>
          <a:lstStyle/>
          <a:p>
            <a:r>
              <a:rPr lang="en-US" sz="3200" dirty="0"/>
              <a:t>Methodology</a:t>
            </a:r>
            <a:endParaRPr lang="en-IN" sz="3200" dirty="0"/>
          </a:p>
        </p:txBody>
      </p:sp>
      <p:sp>
        <p:nvSpPr>
          <p:cNvPr id="3" name="Content Placeholder 2">
            <a:extLst>
              <a:ext uri="{FF2B5EF4-FFF2-40B4-BE49-F238E27FC236}">
                <a16:creationId xmlns:a16="http://schemas.microsoft.com/office/drawing/2014/main" id="{6009F423-7D95-47B2-B304-8E0C11D2DA30}"/>
              </a:ext>
            </a:extLst>
          </p:cNvPr>
          <p:cNvSpPr>
            <a:spLocks noGrp="1"/>
          </p:cNvSpPr>
          <p:nvPr>
            <p:ph idx="1"/>
          </p:nvPr>
        </p:nvSpPr>
        <p:spPr>
          <a:xfrm>
            <a:off x="581192" y="3572690"/>
            <a:ext cx="11029615" cy="3678303"/>
          </a:xfrm>
        </p:spPr>
        <p:txBody>
          <a:bodyPr>
            <a:normAutofit lnSpcReduction="10000"/>
          </a:bodyPr>
          <a:lstStyle/>
          <a:p>
            <a:pPr marL="0" indent="0">
              <a:buNone/>
            </a:pPr>
            <a:r>
              <a:rPr lang="en-US" sz="1900" b="1" dirty="0"/>
              <a:t>SVR (Support Vector Regression):</a:t>
            </a:r>
          </a:p>
          <a:p>
            <a:pPr algn="just"/>
            <a:r>
              <a:rPr lang="en-US" dirty="0"/>
              <a:t>Support Vector Regression (SVR) works on similar principles as Support Vector Machine (SVM) classification. One can say that SVR is the adapted form of SVM when the dependent variable is numerical rather than categorical. A major benefit of using SVR is that it is a non-parametric technique. Unlike SLR, whose results depend on Gauss-Markov assumptions, the output model from SVR does not depend on distributions of the underlying dependent and independent variables. Instead, the SVR technique depends on kernel functions. Another advantage of SVR is that it permits for construction of a non-linear model without changing the explanatory variables, helping in better interpretation of the resultant model. The basic idea behind SVR is not to care about the prediction as long as the error (ϵ</a:t>
            </a:r>
            <a:r>
              <a:rPr lang="en-US" dirty="0" err="1"/>
              <a:t>i</a:t>
            </a:r>
            <a:r>
              <a:rPr lang="en-US" dirty="0"/>
              <a:t>) is less than certain value. This is known as the </a:t>
            </a:r>
            <a:r>
              <a:rPr lang="en-US" i="1" dirty="0"/>
              <a:t>principle of maximal margin</a:t>
            </a:r>
            <a:r>
              <a:rPr lang="en-US" dirty="0"/>
              <a:t>. This idea of maximal margin allows viewing SVR as a convex optimization problem. The regression can also be penalized using a cost parameter, which becomes handy to avoid over-fit. SVR is a useful technique provides the user with high flexibility in terms of distribution of underlying variables, relationship between independent and dependent variables and the control on the penalty term.</a:t>
            </a:r>
            <a:endParaRPr lang="en-IN"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91854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7F2C-6FD0-4569-8CBA-2CD1952EF0F1}"/>
              </a:ext>
            </a:extLst>
          </p:cNvPr>
          <p:cNvSpPr>
            <a:spLocks noGrp="1"/>
          </p:cNvSpPr>
          <p:nvPr>
            <p:ph type="title"/>
          </p:nvPr>
        </p:nvSpPr>
        <p:spPr/>
        <p:txBody>
          <a:bodyPr>
            <a:normAutofit/>
          </a:bodyPr>
          <a:lstStyle/>
          <a:p>
            <a:r>
              <a:rPr lang="en-US" sz="3200" dirty="0"/>
              <a:t>Methodology</a:t>
            </a:r>
            <a:endParaRPr lang="en-IN" sz="3200" dirty="0"/>
          </a:p>
        </p:txBody>
      </p:sp>
      <p:sp>
        <p:nvSpPr>
          <p:cNvPr id="3" name="Content Placeholder 2">
            <a:extLst>
              <a:ext uri="{FF2B5EF4-FFF2-40B4-BE49-F238E27FC236}">
                <a16:creationId xmlns:a16="http://schemas.microsoft.com/office/drawing/2014/main" id="{56346380-32BB-4202-9B8A-E5014BB1662D}"/>
              </a:ext>
            </a:extLst>
          </p:cNvPr>
          <p:cNvSpPr>
            <a:spLocks noGrp="1"/>
          </p:cNvSpPr>
          <p:nvPr>
            <p:ph idx="1"/>
          </p:nvPr>
        </p:nvSpPr>
        <p:spPr>
          <a:xfrm>
            <a:off x="581192" y="3338384"/>
            <a:ext cx="10745834" cy="4713739"/>
          </a:xfrm>
        </p:spPr>
        <p:txBody>
          <a:bodyPr>
            <a:normAutofit fontScale="77500" lnSpcReduction="20000"/>
          </a:bodyPr>
          <a:lstStyle/>
          <a:p>
            <a:pPr marL="0" indent="0">
              <a:buNone/>
            </a:pPr>
            <a:r>
              <a:rPr lang="en-US" sz="2300" b="1" dirty="0"/>
              <a:t>ARIMA (Autoregressive Integrated Moving Average):</a:t>
            </a:r>
          </a:p>
          <a:p>
            <a:pPr marL="0" indent="0" algn="just">
              <a:buNone/>
            </a:pPr>
            <a:endParaRPr lang="en-IN" b="1" dirty="0"/>
          </a:p>
          <a:p>
            <a:pPr algn="just"/>
            <a:r>
              <a:rPr lang="en-US" sz="2300" dirty="0"/>
              <a:t>An autoregressive integrated moving average, or ARIMA, is a statistical analysis model that uses time series data to either better understand the data set or to predict future trends.</a:t>
            </a:r>
            <a:endParaRPr lang="en-IN" sz="2300" dirty="0"/>
          </a:p>
          <a:p>
            <a:pPr algn="just"/>
            <a:r>
              <a:rPr lang="en-US" sz="2300" dirty="0"/>
              <a:t>An autoregressive integrated moving average model is a form of regression analysis that gauges the strength of one dependent variable relative to other changing variables. The model's goal is to predict future securities or financial market moves by examining the differences between values in the series instead of through actual values.</a:t>
            </a:r>
            <a:endParaRPr lang="en-IN" sz="2300" dirty="0"/>
          </a:p>
          <a:p>
            <a:pPr algn="just"/>
            <a:r>
              <a:rPr lang="en-US" sz="2300" dirty="0"/>
              <a:t>An ARIMA model can be understood by outlining each of its components as follows:</a:t>
            </a:r>
            <a:endParaRPr lang="en-IN" sz="2300" dirty="0"/>
          </a:p>
          <a:p>
            <a:pPr lvl="2" algn="just"/>
            <a:r>
              <a:rPr lang="en-US" sz="2300" dirty="0">
                <a:hlinkClick r:id="rId2"/>
              </a:rPr>
              <a:t>Autoregression (AR)</a:t>
            </a:r>
            <a:r>
              <a:rPr lang="en-US" sz="2300" dirty="0"/>
              <a:t>: refers to a model that shows a changing variable that regresses on its own lagged, or prior, values.</a:t>
            </a:r>
          </a:p>
          <a:p>
            <a:pPr lvl="2" algn="just"/>
            <a:r>
              <a:rPr lang="en-US" sz="2300" u="sng" dirty="0">
                <a:solidFill>
                  <a:schemeClr val="tx2">
                    <a:lumMod val="60000"/>
                    <a:lumOff val="40000"/>
                  </a:schemeClr>
                </a:solidFill>
              </a:rPr>
              <a:t>Integrated (I)</a:t>
            </a:r>
            <a:r>
              <a:rPr lang="en-US" sz="2300" dirty="0"/>
              <a:t>represents the differencing of raw observations to allow for the time series to become stationary (i.e., data values are replaced by the difference between the data values and the previous values).</a:t>
            </a:r>
            <a:endParaRPr lang="en-IN" sz="2300" dirty="0"/>
          </a:p>
          <a:p>
            <a:pPr lvl="2" algn="just"/>
            <a:r>
              <a:rPr lang="en-US" sz="2300" dirty="0">
                <a:hlinkClick r:id="rId3"/>
              </a:rPr>
              <a:t>Moving average (MA):</a:t>
            </a:r>
            <a:r>
              <a:rPr lang="en-US" sz="2300" dirty="0"/>
              <a:t> incorporates the dependency between an observation and a residual error from a moving average model applied to lagged observations.</a:t>
            </a:r>
            <a:endParaRPr lang="en-IN" sz="23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94399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646042"/>
            <a:ext cx="10772775" cy="1200795"/>
          </a:xfrm>
        </p:spPr>
        <p:txBody>
          <a:bodyPr>
            <a:normAutofit/>
          </a:bodyPr>
          <a:lstStyle/>
          <a:p>
            <a:r>
              <a:rPr lang="en-IN" sz="3200" dirty="0"/>
              <a:t>Requirement</a:t>
            </a:r>
          </a:p>
        </p:txBody>
      </p:sp>
      <p:sp>
        <p:nvSpPr>
          <p:cNvPr id="3" name="Content Placeholder 2"/>
          <p:cNvSpPr>
            <a:spLocks noGrp="1"/>
          </p:cNvSpPr>
          <p:nvPr>
            <p:ph idx="1"/>
          </p:nvPr>
        </p:nvSpPr>
        <p:spPr/>
        <p:txBody>
          <a:bodyPr/>
          <a:lstStyle/>
          <a:p>
            <a:pPr marL="0" indent="0">
              <a:buNone/>
            </a:pPr>
            <a:r>
              <a:rPr lang="en-IN" b="1" dirty="0"/>
              <a:t>SOFTWARE/TOOLS </a:t>
            </a:r>
            <a:endParaRPr lang="en-IN" dirty="0"/>
          </a:p>
          <a:p>
            <a:r>
              <a:rPr lang="en-IN" dirty="0"/>
              <a:t>1. LANGUAGE : PYTHON </a:t>
            </a:r>
          </a:p>
          <a:p>
            <a:r>
              <a:rPr lang="en-IN" dirty="0"/>
              <a:t>2. VERSION : PYTHON 3.7 </a:t>
            </a:r>
          </a:p>
          <a:p>
            <a:r>
              <a:rPr lang="en-IN" dirty="0"/>
              <a:t>3. TECHNOLOGIES : Pandas, </a:t>
            </a:r>
            <a:r>
              <a:rPr lang="en-IN" dirty="0" err="1"/>
              <a:t>numPy</a:t>
            </a:r>
            <a:r>
              <a:rPr lang="en-IN" dirty="0"/>
              <a:t>, matplotlib </a:t>
            </a:r>
          </a:p>
          <a:p>
            <a:r>
              <a:rPr lang="en-IN" dirty="0"/>
              <a:t>4. OPERATING SYSTEM : WINDOWS 10 </a:t>
            </a:r>
          </a:p>
          <a:p>
            <a:r>
              <a:rPr lang="en-IN" dirty="0"/>
              <a:t>5. RAM : 4GB </a:t>
            </a:r>
          </a:p>
          <a:p>
            <a:r>
              <a:rPr lang="en-IN" dirty="0"/>
              <a:t>6. ROM : MINIMUM STORAGE 5GB OR MORE </a:t>
            </a:r>
          </a:p>
          <a:p>
            <a:r>
              <a:rPr lang="en-IN" dirty="0"/>
              <a:t>7. GRAPHICS : MINIMUM 2GB </a:t>
            </a:r>
          </a:p>
        </p:txBody>
      </p:sp>
    </p:spTree>
    <p:extLst>
      <p:ext uri="{BB962C8B-B14F-4D97-AF65-F5344CB8AC3E}">
        <p14:creationId xmlns:p14="http://schemas.microsoft.com/office/powerpoint/2010/main" val="1036879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766" y="526774"/>
            <a:ext cx="11347286" cy="1292087"/>
          </a:xfrm>
        </p:spPr>
        <p:txBody>
          <a:bodyPr>
            <a:normAutofit/>
          </a:bodyPr>
          <a:lstStyle/>
          <a:p>
            <a:r>
              <a:rPr lang="en-IN" sz="3200" dirty="0"/>
              <a:t>  Result</a:t>
            </a:r>
          </a:p>
        </p:txBody>
      </p:sp>
      <p:sp>
        <p:nvSpPr>
          <p:cNvPr id="3" name="Content Placeholder 2"/>
          <p:cNvSpPr>
            <a:spLocks noGrp="1"/>
          </p:cNvSpPr>
          <p:nvPr>
            <p:ph idx="1"/>
          </p:nvPr>
        </p:nvSpPr>
        <p:spPr>
          <a:xfrm>
            <a:off x="443948" y="1375718"/>
            <a:ext cx="11210041" cy="4852087"/>
          </a:xfrm>
        </p:spPr>
        <p:txBody>
          <a:bodyPr/>
          <a:lstStyle/>
          <a:p>
            <a:pPr marL="0" indent="0" algn="just">
              <a:buNone/>
            </a:pPr>
            <a:r>
              <a:rPr lang="en-US" sz="1700" dirty="0"/>
              <a:t>Our hybrid model combines both the models (SVR and ARIMA), we use .merge method to merge both the data frames. Firstly, we run both the models separately and test them then we apply the .merge to combine both the data frames, it only considers the test values of both the algorithms that are same, other values are deleted in this method. Thus, providing us with the better results of both models.</a:t>
            </a:r>
            <a:endParaRPr lang="en-IN" sz="1700" dirty="0"/>
          </a:p>
          <a:p>
            <a:pPr marL="0" indent="0">
              <a:buNone/>
            </a:pPr>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0E92629F-F25F-4185-B69E-5A377FFC6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4202" y="3107264"/>
            <a:ext cx="4969531" cy="36765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588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675860"/>
            <a:ext cx="10772775" cy="1170977"/>
          </a:xfrm>
        </p:spPr>
        <p:txBody>
          <a:bodyPr>
            <a:normAutofit/>
          </a:bodyPr>
          <a:lstStyle/>
          <a:p>
            <a:r>
              <a:rPr lang="en-IN" sz="3200" dirty="0"/>
              <a:t>Conclusion</a:t>
            </a:r>
          </a:p>
        </p:txBody>
      </p:sp>
      <p:sp>
        <p:nvSpPr>
          <p:cNvPr id="3" name="Content Placeholder 2"/>
          <p:cNvSpPr>
            <a:spLocks noGrp="1"/>
          </p:cNvSpPr>
          <p:nvPr>
            <p:ph idx="1"/>
          </p:nvPr>
        </p:nvSpPr>
        <p:spPr/>
        <p:txBody>
          <a:bodyPr>
            <a:normAutofit/>
          </a:bodyPr>
          <a:lstStyle/>
          <a:p>
            <a:pPr algn="just"/>
            <a:r>
              <a:rPr lang="en-US" dirty="0">
                <a:latin typeface="+mj-lt"/>
                <a:cs typeface="Times New Roman" panose="02020603050405020304" pitchFamily="18" charset="0"/>
              </a:rPr>
              <a:t>All in all, predicting a price-related variable is difficult given the multitude of forces impacting the market. Add to that, the fact that prices are by a large extent dependent on future prospects rather than historic data. However, using machine learning algorithms has provided us with a better understanding of cryptocurrencies, and ARIMA architecture. Other features can be considered it is essential to predict the future prices of cryptocurrencies as they will help in making more profits and reducing losses. Thus, our proposed model which gives accurate results, can predict the prices of coins, the highest and lowest prices during that period.</a:t>
            </a:r>
            <a:endParaRPr lang="en-IN" dirty="0">
              <a:latin typeface="+mj-lt"/>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998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11" y="685800"/>
            <a:ext cx="10772775" cy="972398"/>
          </a:xfrm>
        </p:spPr>
        <p:txBody>
          <a:bodyPr>
            <a:normAutofit/>
          </a:bodyPr>
          <a:lstStyle/>
          <a:p>
            <a:r>
              <a:rPr lang="en-IN" sz="3200" dirty="0"/>
              <a:t>Application towards society</a:t>
            </a:r>
          </a:p>
        </p:txBody>
      </p:sp>
      <p:sp>
        <p:nvSpPr>
          <p:cNvPr id="3" name="Content Placeholder 2"/>
          <p:cNvSpPr>
            <a:spLocks noGrp="1"/>
          </p:cNvSpPr>
          <p:nvPr>
            <p:ph idx="1"/>
          </p:nvPr>
        </p:nvSpPr>
        <p:spPr>
          <a:xfrm>
            <a:off x="477796" y="2180496"/>
            <a:ext cx="11133012" cy="3899028"/>
          </a:xfrm>
        </p:spPr>
        <p:txBody>
          <a:bodyPr>
            <a:normAutofit lnSpcReduction="10000"/>
          </a:bodyPr>
          <a:lstStyle/>
          <a:p>
            <a:endParaRPr lang="en-US" dirty="0"/>
          </a:p>
          <a:p>
            <a:endParaRPr lang="en-US" dirty="0"/>
          </a:p>
          <a:p>
            <a:pPr algn="just"/>
            <a:r>
              <a:rPr lang="en-US" dirty="0"/>
              <a:t>The truth is that cryptocurrency is a popular topic. Most people see it as a phenomenon with great relevance. And most individuals are waiting for their present leaders to direct them regarding the future of cryptocurrencies like Bitcoin. But, Bitcoin uses blockchain technology. And this is an innovation that can help deal with ills that affect current society. With this technology, humanity can easily manage and access information about money.</a:t>
            </a:r>
          </a:p>
          <a:p>
            <a:pPr algn="just"/>
            <a:r>
              <a:rPr lang="en-US" dirty="0"/>
              <a:t>Thus, adopting cryptocurrencies can be an excellent way for society to eliminate ills like corruption. That’s because the community can track any transaction in the public ledger when people use crypto to transfer money. And because you can exchange crypto for any currency, this innovation present the efficiency that current and future society will need. The elimination of third-parties is also a plus because it lows costs while eliminating delays in completing transactions.</a:t>
            </a:r>
          </a:p>
          <a:p>
            <a:pPr algn="just"/>
            <a:r>
              <a:rPr lang="en-US" dirty="0"/>
              <a:t>Our prediction helps new investors to have a better idea while investing in the cryptocurrencies.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08779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79" y="685800"/>
            <a:ext cx="11263995" cy="1050394"/>
          </a:xfrm>
        </p:spPr>
        <p:txBody>
          <a:bodyPr>
            <a:normAutofit/>
          </a:bodyPr>
          <a:lstStyle/>
          <a:p>
            <a:r>
              <a:rPr lang="en-IN" sz="3200" dirty="0"/>
              <a:t>Reference</a:t>
            </a:r>
          </a:p>
        </p:txBody>
      </p:sp>
      <p:sp>
        <p:nvSpPr>
          <p:cNvPr id="3" name="Content Placeholder 2"/>
          <p:cNvSpPr>
            <a:spLocks noGrp="1"/>
          </p:cNvSpPr>
          <p:nvPr>
            <p:ph idx="1"/>
          </p:nvPr>
        </p:nvSpPr>
        <p:spPr>
          <a:xfrm>
            <a:off x="464179" y="1948068"/>
            <a:ext cx="10965081" cy="4636909"/>
          </a:xfrm>
        </p:spPr>
        <p:txBody>
          <a:bodyPr>
            <a:normAutofit/>
          </a:bodyPr>
          <a:lstStyle/>
          <a:p>
            <a:pPr marL="0" indent="0" algn="just">
              <a:buNone/>
            </a:pPr>
            <a:r>
              <a:rPr lang="en-IN" sz="1600" dirty="0"/>
              <a:t>[1] Mrs </a:t>
            </a:r>
            <a:r>
              <a:rPr lang="en-IN" sz="1600" dirty="0" err="1"/>
              <a:t>Vaidehi</a:t>
            </a:r>
            <a:r>
              <a:rPr lang="en-IN" sz="1600" dirty="0"/>
              <a:t> M, Alivia Pandit , Bhaskar Jindal , Minu Kumari , Rupali Singh “</a:t>
            </a:r>
            <a:r>
              <a:rPr lang="en-IN" sz="1600" i="1" dirty="0"/>
              <a:t>Bitcoin price prediction using machine learning</a:t>
            </a:r>
            <a:r>
              <a:rPr lang="en-IN" sz="1600" dirty="0"/>
              <a:t>”. International Journal of Engineering Technologies and Management Research. </a:t>
            </a:r>
          </a:p>
          <a:p>
            <a:pPr marL="0" indent="0" algn="just">
              <a:buNone/>
            </a:pPr>
            <a:r>
              <a:rPr lang="en-IN" sz="1600" dirty="0"/>
              <a:t>[2]</a:t>
            </a:r>
            <a:r>
              <a:rPr lang="en-IN" sz="1600" i="1" dirty="0"/>
              <a:t> </a:t>
            </a:r>
            <a:r>
              <a:rPr lang="en-IN" sz="1600" dirty="0"/>
              <a:t>Sean </a:t>
            </a:r>
            <a:r>
              <a:rPr lang="en-IN" sz="1600" dirty="0" err="1"/>
              <a:t>McNally,Jason</a:t>
            </a:r>
            <a:r>
              <a:rPr lang="en-IN" sz="1600" dirty="0"/>
              <a:t> </a:t>
            </a:r>
            <a:r>
              <a:rPr lang="en-IN" sz="1600" dirty="0" err="1"/>
              <a:t>Roche,Simon</a:t>
            </a:r>
            <a:r>
              <a:rPr lang="en-IN" sz="1600" dirty="0"/>
              <a:t> Caton,  </a:t>
            </a:r>
            <a:r>
              <a:rPr lang="en-IN" sz="1600" i="1" dirty="0"/>
              <a:t>“</a:t>
            </a:r>
            <a:r>
              <a:rPr lang="en-IN" sz="1600" dirty="0"/>
              <a:t>Predicting the Price of Bitcoin Using Machine Learning</a:t>
            </a:r>
            <a:r>
              <a:rPr lang="en-IN" sz="1600" i="1" dirty="0"/>
              <a:t>”. </a:t>
            </a:r>
          </a:p>
          <a:p>
            <a:pPr marL="0" indent="0" algn="just">
              <a:buNone/>
            </a:pPr>
            <a:r>
              <a:rPr lang="en-IN" sz="1600" dirty="0"/>
              <a:t>[3] Yang Li, </a:t>
            </a:r>
            <a:r>
              <a:rPr lang="en-IN" sz="1600" dirty="0" err="1"/>
              <a:t>Zibin</a:t>
            </a:r>
            <a:r>
              <a:rPr lang="en-IN" sz="1600" dirty="0"/>
              <a:t> Zhen and Hong-Ning Dai </a:t>
            </a:r>
            <a:r>
              <a:rPr lang="en-IN" sz="1600" i="1" dirty="0"/>
              <a:t>“Enhancing Bitcoin Price Fluctuation Prediction Using Attentive LSTM and Embedding Network”.</a:t>
            </a:r>
            <a:endParaRPr lang="en-IN" sz="1600" dirty="0"/>
          </a:p>
          <a:p>
            <a:pPr marL="0" indent="0" algn="just">
              <a:buNone/>
            </a:pPr>
            <a:r>
              <a:rPr lang="en-IN" sz="1600" dirty="0"/>
              <a:t>[4] S M </a:t>
            </a:r>
            <a:r>
              <a:rPr lang="en-IN" sz="1600" dirty="0" err="1"/>
              <a:t>Raju,Ali</a:t>
            </a:r>
            <a:r>
              <a:rPr lang="en-IN" sz="1600" dirty="0"/>
              <a:t> Mohammad Tarif “</a:t>
            </a:r>
            <a:r>
              <a:rPr lang="en-IN" sz="1600" i="1" dirty="0"/>
              <a:t>Real-Time Prediction of BITCOIN Price using Machine Learning Techniques and Public Sentiment Analysis</a:t>
            </a:r>
            <a:r>
              <a:rPr lang="en-IN" sz="1600" dirty="0"/>
              <a:t>”, Computer Science, International Islamic University Malaysia, Gombak, Malaysia </a:t>
            </a:r>
          </a:p>
          <a:p>
            <a:pPr marL="0" indent="0" algn="just">
              <a:buNone/>
            </a:pPr>
            <a:r>
              <a:rPr lang="en-IN" sz="1600" dirty="0"/>
              <a:t>[5]</a:t>
            </a:r>
            <a:r>
              <a:rPr lang="en-IN" sz="1600" i="1" dirty="0"/>
              <a:t> </a:t>
            </a:r>
            <a:r>
              <a:rPr lang="en-IN" sz="1600" dirty="0"/>
              <a:t>Prachi Vivek </a:t>
            </a:r>
            <a:r>
              <a:rPr lang="en-IN" sz="1600" dirty="0" err="1"/>
              <a:t>Rane,Sudhir</a:t>
            </a:r>
            <a:r>
              <a:rPr lang="en-IN" sz="1600" dirty="0"/>
              <a:t> N </a:t>
            </a:r>
            <a:r>
              <a:rPr lang="en-IN" sz="1600" dirty="0" err="1"/>
              <a:t>Dhage</a:t>
            </a:r>
            <a:r>
              <a:rPr lang="en-IN" sz="1600" dirty="0"/>
              <a:t> </a:t>
            </a:r>
            <a:r>
              <a:rPr lang="en-IN" sz="1600" i="1" dirty="0"/>
              <a:t>“Systematic Erudition of Bitcoin Price Prediction using Machine Learning Techniques”, ICACCS conference. </a:t>
            </a:r>
          </a:p>
          <a:p>
            <a:pPr marL="0" indent="0" algn="just">
              <a:buNone/>
            </a:pPr>
            <a:r>
              <a:rPr lang="en-IN" sz="1600" dirty="0"/>
              <a:t>[6] </a:t>
            </a:r>
            <a:r>
              <a:rPr lang="en-IN" sz="1600" dirty="0" err="1">
                <a:cs typeface="Calibri Light" panose="020F0302020204030204" charset="0"/>
                <a:sym typeface="+mn-ea"/>
              </a:rPr>
              <a:t>Lekkala</a:t>
            </a:r>
            <a:r>
              <a:rPr lang="en-IN" sz="1600" dirty="0">
                <a:cs typeface="Calibri Light" panose="020F0302020204030204" charset="0"/>
                <a:sym typeface="+mn-ea"/>
              </a:rPr>
              <a:t> Sreekanth Reddy, </a:t>
            </a:r>
            <a:r>
              <a:rPr lang="en-IN" sz="1600" dirty="0" err="1">
                <a:cs typeface="Calibri Light" panose="020F0302020204030204" charset="0"/>
                <a:sym typeface="+mn-ea"/>
              </a:rPr>
              <a:t>Dr.P</a:t>
            </a:r>
            <a:r>
              <a:rPr lang="en-IN" sz="1600" dirty="0">
                <a:cs typeface="Calibri Light" panose="020F0302020204030204" charset="0"/>
                <a:sym typeface="+mn-ea"/>
              </a:rPr>
              <a:t>. </a:t>
            </a:r>
            <a:r>
              <a:rPr lang="en-IN" sz="1600" dirty="0" err="1">
                <a:cs typeface="Calibri Light" panose="020F0302020204030204" charset="0"/>
                <a:sym typeface="+mn-ea"/>
              </a:rPr>
              <a:t>Sriramya</a:t>
            </a:r>
            <a:r>
              <a:rPr lang="en-IN" sz="1600" dirty="0">
                <a:cs typeface="Calibri Light" panose="020F0302020204030204" charset="0"/>
                <a:sym typeface="+mn-ea"/>
              </a:rPr>
              <a:t> “A Research On Bitcoin Price Prediction Using Machine Learning Algorithms”.</a:t>
            </a:r>
          </a:p>
          <a:p>
            <a:pPr marL="0" indent="0" algn="just">
              <a:buNone/>
            </a:pPr>
            <a:r>
              <a:rPr lang="en-IN" sz="1600" dirty="0"/>
              <a:t>[7] </a:t>
            </a:r>
            <a:r>
              <a:rPr lang="en-IN" sz="1600" dirty="0" err="1"/>
              <a:t>Karunya</a:t>
            </a:r>
            <a:r>
              <a:rPr lang="en-IN" sz="1600" dirty="0"/>
              <a:t> </a:t>
            </a:r>
            <a:r>
              <a:rPr lang="en-IN" sz="1600" dirty="0" err="1"/>
              <a:t>Rathan</a:t>
            </a:r>
            <a:r>
              <a:rPr lang="en-IN" sz="1600" dirty="0"/>
              <a:t>, </a:t>
            </a:r>
            <a:r>
              <a:rPr lang="en-IN" sz="1600" dirty="0" err="1"/>
              <a:t>Somarouthu</a:t>
            </a:r>
            <a:r>
              <a:rPr lang="en-IN" sz="1600" dirty="0"/>
              <a:t> Venkat Sai , </a:t>
            </a:r>
            <a:r>
              <a:rPr lang="en-IN" sz="1600" dirty="0" err="1"/>
              <a:t>Tubati</a:t>
            </a:r>
            <a:r>
              <a:rPr lang="en-IN" sz="1600" dirty="0"/>
              <a:t> Sai </a:t>
            </a:r>
            <a:r>
              <a:rPr lang="en-IN" sz="1600" dirty="0" err="1"/>
              <a:t>Manikanta</a:t>
            </a:r>
            <a:r>
              <a:rPr lang="en-IN" sz="1600" dirty="0"/>
              <a:t> </a:t>
            </a:r>
            <a:r>
              <a:rPr lang="en-IN" sz="1600" i="1" dirty="0"/>
              <a:t>“Crypto-Currency price prediction using Decision Tree and Regression techniques</a:t>
            </a:r>
            <a:r>
              <a:rPr lang="en-IN" sz="1600" dirty="0"/>
              <a:t>” </a:t>
            </a:r>
            <a:r>
              <a:rPr lang="en-IN" sz="1600" i="1" dirty="0"/>
              <a:t>,</a:t>
            </a:r>
            <a:r>
              <a:rPr lang="en-IN" sz="1600" dirty="0"/>
              <a:t>IEEE papers </a:t>
            </a:r>
          </a:p>
          <a:p>
            <a:pPr marL="0" indent="0" algn="just">
              <a:buNone/>
            </a:pPr>
            <a:r>
              <a:rPr lang="en-IN" sz="1600" dirty="0"/>
              <a:t>[8] Ash </a:t>
            </a:r>
            <a:r>
              <a:rPr lang="en-IN" sz="1600" dirty="0" err="1"/>
              <a:t>Demir,Beyza</a:t>
            </a:r>
            <a:r>
              <a:rPr lang="en-IN" sz="1600" dirty="0"/>
              <a:t> Nur </a:t>
            </a:r>
            <a:r>
              <a:rPr lang="en-IN" sz="1600" dirty="0" err="1"/>
              <a:t>Akilotu,Zehra</a:t>
            </a:r>
            <a:r>
              <a:rPr lang="en-IN" sz="1600" dirty="0"/>
              <a:t> </a:t>
            </a:r>
            <a:r>
              <a:rPr lang="en-IN" sz="1600" dirty="0" err="1"/>
              <a:t>Kadiroglu,Abdulkadir</a:t>
            </a:r>
            <a:r>
              <a:rPr lang="en-IN" sz="1600" dirty="0"/>
              <a:t> </a:t>
            </a:r>
            <a:r>
              <a:rPr lang="en-IN" sz="1600" dirty="0" err="1"/>
              <a:t>Sengur</a:t>
            </a:r>
            <a:r>
              <a:rPr lang="en-IN" sz="1600" dirty="0"/>
              <a:t> </a:t>
            </a:r>
            <a:r>
              <a:rPr lang="en-IN" sz="1600" i="1" dirty="0"/>
              <a:t>“Bitcoin Price Prediction Using Machine Learning Techniques”, IEEE papers. </a:t>
            </a:r>
            <a:endParaRPr lang="en-IN" sz="1600" dirty="0"/>
          </a:p>
        </p:txBody>
      </p:sp>
    </p:spTree>
    <p:extLst>
      <p:ext uri="{BB962C8B-B14F-4D97-AF65-F5344CB8AC3E}">
        <p14:creationId xmlns:p14="http://schemas.microsoft.com/office/powerpoint/2010/main" val="1808199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45E-D9A3-48E9-8578-BC63C5D38000}"/>
              </a:ext>
            </a:extLst>
          </p:cNvPr>
          <p:cNvSpPr>
            <a:spLocks noGrp="1"/>
          </p:cNvSpPr>
          <p:nvPr>
            <p:ph type="title"/>
          </p:nvPr>
        </p:nvSpPr>
        <p:spPr>
          <a:xfrm>
            <a:off x="494270" y="702155"/>
            <a:ext cx="11116538" cy="1019553"/>
          </a:xfrm>
        </p:spPr>
        <p:txBody>
          <a:bodyPr/>
          <a:lstStyle/>
          <a:p>
            <a:r>
              <a:rPr lang="en-IN" dirty="0"/>
              <a:t>Reference</a:t>
            </a:r>
          </a:p>
        </p:txBody>
      </p:sp>
      <p:sp>
        <p:nvSpPr>
          <p:cNvPr id="3" name="Content Placeholder 2">
            <a:extLst>
              <a:ext uri="{FF2B5EF4-FFF2-40B4-BE49-F238E27FC236}">
                <a16:creationId xmlns:a16="http://schemas.microsoft.com/office/drawing/2014/main" id="{DB759DEB-0DA4-4A1B-AE5A-745B396DBFEF}"/>
              </a:ext>
            </a:extLst>
          </p:cNvPr>
          <p:cNvSpPr>
            <a:spLocks noGrp="1"/>
          </p:cNvSpPr>
          <p:nvPr>
            <p:ph idx="1"/>
          </p:nvPr>
        </p:nvSpPr>
        <p:spPr>
          <a:xfrm>
            <a:off x="399959" y="2196971"/>
            <a:ext cx="11029615" cy="3678303"/>
          </a:xfrm>
        </p:spPr>
        <p:txBody>
          <a:bodyPr/>
          <a:lstStyle/>
          <a:p>
            <a:pPr marL="0" indent="0">
              <a:buNone/>
            </a:pPr>
            <a:endParaRPr lang="en-US" sz="1600" dirty="0"/>
          </a:p>
          <a:p>
            <a:pPr marL="0" indent="0">
              <a:buNone/>
            </a:pPr>
            <a:endParaRPr lang="en-US" sz="1600" dirty="0"/>
          </a:p>
          <a:p>
            <a:pPr marL="0" indent="0">
              <a:buNone/>
            </a:pPr>
            <a:endParaRPr lang="en-US" sz="1600" dirty="0"/>
          </a:p>
          <a:p>
            <a:pPr marL="0" indent="0" algn="just">
              <a:buNone/>
            </a:pPr>
            <a:r>
              <a:rPr lang="en-US" sz="1600" dirty="0"/>
              <a:t>[9] </a:t>
            </a:r>
            <a:r>
              <a:rPr lang="sv-SE" sz="1600" dirty="0"/>
              <a:t>E. Mahendra, H. Madan; S. Gupta, S. V. Singh </a:t>
            </a:r>
            <a:r>
              <a:rPr lang="en-US" sz="1600" dirty="0"/>
              <a:t>“Bitcoin Price Prediction Using Deep Learning and Real Time Deployment.”</a:t>
            </a:r>
          </a:p>
          <a:p>
            <a:pPr marL="0" indent="0" algn="just">
              <a:buNone/>
            </a:pPr>
            <a:r>
              <a:rPr lang="en-US" sz="1600" dirty="0"/>
              <a:t>[10]</a:t>
            </a:r>
            <a:r>
              <a:rPr lang="en-IN" sz="1600" dirty="0"/>
              <a:t> </a:t>
            </a:r>
            <a:r>
              <a:rPr lang="en-IN" sz="1600" dirty="0" err="1"/>
              <a:t>Minul</a:t>
            </a:r>
            <a:r>
              <a:rPr lang="en-IN" sz="1600" dirty="0"/>
              <a:t> </a:t>
            </a:r>
            <a:r>
              <a:rPr lang="en-IN" sz="1600" dirty="0" err="1"/>
              <a:t>Wimalagunaratne</a:t>
            </a:r>
            <a:r>
              <a:rPr lang="en-IN" sz="1600" dirty="0"/>
              <a:t>, </a:t>
            </a:r>
            <a:r>
              <a:rPr lang="en-IN" sz="1600" dirty="0" err="1"/>
              <a:t>Guhanathan</a:t>
            </a:r>
            <a:r>
              <a:rPr lang="en-IN" sz="1600" dirty="0"/>
              <a:t> </a:t>
            </a:r>
            <a:r>
              <a:rPr lang="en-IN" sz="1600" dirty="0" err="1"/>
              <a:t>Poravi</a:t>
            </a:r>
            <a:r>
              <a:rPr lang="en-IN" sz="1600" dirty="0"/>
              <a:t> </a:t>
            </a:r>
            <a:r>
              <a:rPr lang="en-US" sz="1600" dirty="0"/>
              <a:t>“</a:t>
            </a:r>
            <a:r>
              <a:rPr lang="en-US" sz="1600" i="1" dirty="0"/>
              <a:t>A Predictive Model for the Global Cryptocurrency Market: A Holistic Approach to   Predicting Cryptocurrency Prices</a:t>
            </a:r>
            <a:r>
              <a:rPr lang="en-US" sz="1600" dirty="0"/>
              <a:t>.”</a:t>
            </a:r>
          </a:p>
          <a:p>
            <a:pPr marL="0" indent="0" algn="just">
              <a:buNone/>
            </a:pPr>
            <a:r>
              <a:rPr lang="en-US" sz="1600" dirty="0"/>
              <a:t>[11] </a:t>
            </a:r>
            <a:r>
              <a:rPr lang="en-IN" sz="1600" dirty="0"/>
              <a:t>Sudeep </a:t>
            </a:r>
            <a:r>
              <a:rPr lang="en-IN" sz="1600" dirty="0" err="1"/>
              <a:t>Tanwar</a:t>
            </a:r>
            <a:r>
              <a:rPr lang="en-IN" sz="1600" dirty="0"/>
              <a:t>, </a:t>
            </a:r>
            <a:r>
              <a:rPr lang="en-IN" sz="1600" dirty="0" err="1"/>
              <a:t>Nisarg</a:t>
            </a:r>
            <a:r>
              <a:rPr lang="en-IN" sz="1600" dirty="0"/>
              <a:t> P. Patel, Smit N. Patel, </a:t>
            </a:r>
            <a:r>
              <a:rPr lang="en-IN" sz="1600" dirty="0" err="1"/>
              <a:t>Jil</a:t>
            </a:r>
            <a:r>
              <a:rPr lang="en-IN" sz="1600" dirty="0"/>
              <a:t> R. Patel, Gulshan Sharma, Innocent E. Davidson </a:t>
            </a:r>
            <a:r>
              <a:rPr lang="en-US" sz="1600" dirty="0"/>
              <a:t>“</a:t>
            </a:r>
            <a:r>
              <a:rPr lang="en-US" sz="1600" i="1" dirty="0"/>
              <a:t>Deep Learning-Based Cryptocurrency Price Prediction Scheme With Inter-Dependent Relations.</a:t>
            </a:r>
            <a:r>
              <a:rPr lang="en-US" sz="1600" dirty="0"/>
              <a:t>”</a:t>
            </a:r>
          </a:p>
          <a:p>
            <a:pPr marL="0" indent="0" algn="just">
              <a:buNone/>
            </a:pPr>
            <a:r>
              <a:rPr lang="en-US" sz="1600" dirty="0"/>
              <a:t>[12]</a:t>
            </a:r>
            <a:r>
              <a:rPr lang="en-IN" sz="1600" dirty="0"/>
              <a:t> </a:t>
            </a:r>
            <a:r>
              <a:rPr lang="en-IN" sz="1600" dirty="0" err="1"/>
              <a:t>Lekkala</a:t>
            </a:r>
            <a:r>
              <a:rPr lang="en-IN" sz="1600" dirty="0"/>
              <a:t> Sreekanth Reddy, </a:t>
            </a:r>
            <a:r>
              <a:rPr lang="en-IN" sz="1600" dirty="0" err="1"/>
              <a:t>Dr.P</a:t>
            </a:r>
            <a:r>
              <a:rPr lang="en-IN" sz="1600" dirty="0"/>
              <a:t>. </a:t>
            </a:r>
            <a:r>
              <a:rPr lang="en-IN" sz="1600" dirty="0" err="1"/>
              <a:t>Sriramya</a:t>
            </a:r>
            <a:r>
              <a:rPr lang="en-US" sz="1600" dirty="0"/>
              <a:t> “</a:t>
            </a:r>
            <a:r>
              <a:rPr lang="en-US" sz="1600" i="1" dirty="0"/>
              <a:t>A Research On Bitcoin Price Prediction Using Machine Learning Algorithms”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59755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200" dirty="0"/>
              <a:t>Abstract</a:t>
            </a:r>
          </a:p>
        </p:txBody>
      </p:sp>
      <p:sp>
        <p:nvSpPr>
          <p:cNvPr id="3" name="Content Placeholder 2"/>
          <p:cNvSpPr>
            <a:spLocks noGrp="1"/>
          </p:cNvSpPr>
          <p:nvPr>
            <p:ph idx="1"/>
          </p:nvPr>
        </p:nvSpPr>
        <p:spPr>
          <a:xfrm>
            <a:off x="581193" y="2328777"/>
            <a:ext cx="11029615" cy="3678303"/>
          </a:xfrm>
        </p:spPr>
        <p:txBody>
          <a:bodyPr>
            <a:normAutofit fontScale="92500" lnSpcReduction="10000"/>
          </a:bodyPr>
          <a:lstStyle/>
          <a:p>
            <a:pPr marL="0" indent="0" algn="just">
              <a:buNone/>
            </a:pPr>
            <a:r>
              <a:rPr lang="en-US" dirty="0"/>
              <a:t>After the boom and bust of cryptocurrencies’ prices in recent years, it has been increasingly regarded as an investment asset. Because of its highly volatile nature, there is a need for good predictions on which to base investment decisions. Although existing studies have leveraged machine learning for more accurate Cryptocurrency price prediction, few have focused on the feasibility of applying different modeling techniques to samples with different data structures and dimensional features. To predict Cryptocurrency price at different frequencies using machine learning techniques, I first download the dataset from a trusted website which keeps all the data of various cryptocurrencies then I classify various Cryptocurrencies by the dataset that is according to the available price. I extract the basic trading features acquired from a cryptocurrency exchange are used for 1 month price prediction. Machine learning algorithms including ARIMA and SVR models for Cryptocurrency’s daily price prediction with high-dimensional features achieve an accuracy of 93% and 94% respectively, outperforming more complicated machine learning algorithms. Compared with benchmark results for daily price prediction, I have achieved a better performance, with the highest accuracy of the machine learning algorithm of 97%. Our Hybrid Machine learning model including Support Vector Regression and Autoregressive integrated moving average for One month’s Cryptocurrency price prediction is superior to other Machine learning methods, with accuracy reaching 97%. Our investigation of Cryptocurrency price prediction can be considered a pilot study of the importance of the sample dimension in machine learning techniques.</a:t>
            </a:r>
            <a:endParaRPr lang="en-IN" dirty="0"/>
          </a:p>
          <a:p>
            <a:endParaRPr lang="en-IN" dirty="0"/>
          </a:p>
        </p:txBody>
      </p:sp>
    </p:spTree>
    <p:extLst>
      <p:ext uri="{BB962C8B-B14F-4D97-AF65-F5344CB8AC3E}">
        <p14:creationId xmlns:p14="http://schemas.microsoft.com/office/powerpoint/2010/main" val="78887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404664"/>
            <a:ext cx="9692640" cy="1325562"/>
          </a:xfrm>
        </p:spPr>
        <p:txBody>
          <a:bodyPr>
            <a:normAutofit/>
          </a:bodyPr>
          <a:lstStyle/>
          <a:p>
            <a:r>
              <a:rPr lang="en-IN" sz="3200" dirty="0"/>
              <a:t>Introduction:</a:t>
            </a:r>
          </a:p>
        </p:txBody>
      </p:sp>
      <p:sp>
        <p:nvSpPr>
          <p:cNvPr id="4" name="Content Placeholder 3"/>
          <p:cNvSpPr>
            <a:spLocks noGrp="1"/>
          </p:cNvSpPr>
          <p:nvPr>
            <p:ph idx="1"/>
          </p:nvPr>
        </p:nvSpPr>
        <p:spPr>
          <a:xfrm>
            <a:off x="665920" y="1918252"/>
            <a:ext cx="10446027" cy="4593866"/>
          </a:xfrm>
        </p:spPr>
        <p:txBody>
          <a:bodyPr/>
          <a:lstStyle/>
          <a:p>
            <a:pPr lvl="1">
              <a:buFont typeface="Wingdings" panose="05000000000000000000" pitchFamily="2" charset="2"/>
              <a:buChar char="§"/>
            </a:pPr>
            <a:endParaRPr lang="en-IN" sz="1700" dirty="0"/>
          </a:p>
          <a:p>
            <a:pPr lvl="1">
              <a:buFont typeface="Wingdings" panose="05000000000000000000" pitchFamily="2" charset="2"/>
              <a:buChar char="§"/>
            </a:pPr>
            <a:endParaRPr lang="en-IN" sz="1700" dirty="0"/>
          </a:p>
          <a:p>
            <a:pPr lvl="1">
              <a:buFont typeface="Wingdings" panose="05000000000000000000" pitchFamily="2" charset="2"/>
              <a:buChar char="§"/>
            </a:pPr>
            <a:r>
              <a:rPr lang="en-IN" sz="1700" dirty="0"/>
              <a:t>Bitcoin was proposed by Satoshi </a:t>
            </a:r>
            <a:r>
              <a:rPr lang="en-IN" sz="1700" dirty="0" err="1"/>
              <a:t>Nakamota</a:t>
            </a:r>
            <a:r>
              <a:rPr lang="en-IN" sz="1700" dirty="0"/>
              <a:t> in 2008.</a:t>
            </a:r>
          </a:p>
          <a:p>
            <a:pPr lvl="1">
              <a:buFont typeface="Wingdings" panose="05000000000000000000" pitchFamily="2" charset="2"/>
              <a:buChar char="§"/>
            </a:pPr>
            <a:r>
              <a:rPr lang="en-IN" sz="1700" dirty="0"/>
              <a:t>These are Decentralized digital currency. </a:t>
            </a:r>
          </a:p>
          <a:p>
            <a:pPr lvl="1">
              <a:buFont typeface="Wingdings" panose="05000000000000000000" pitchFamily="2" charset="2"/>
              <a:buChar char="§"/>
            </a:pPr>
            <a:r>
              <a:rPr lang="en-IN" sz="1700" dirty="0"/>
              <a:t>These cryptocurrencies can be directly exchanged between 2 individual using Private and Public key</a:t>
            </a:r>
          </a:p>
          <a:p>
            <a:pPr lvl="1">
              <a:buFont typeface="Wingdings" panose="05000000000000000000" pitchFamily="2" charset="2"/>
              <a:buChar char="§"/>
            </a:pPr>
            <a:r>
              <a:rPr lang="en-IN" sz="1700" dirty="0"/>
              <a:t>The new Bitcoins are created by mining .</a:t>
            </a:r>
          </a:p>
          <a:p>
            <a:pPr lvl="1">
              <a:buFont typeface="Wingdings" panose="05000000000000000000" pitchFamily="2" charset="2"/>
              <a:buChar char="§"/>
            </a:pPr>
            <a:r>
              <a:rPr lang="en-IN" sz="1700" dirty="0"/>
              <a:t>There are more than 2200 different cryptocurrencies are created and traded publicly</a:t>
            </a:r>
          </a:p>
          <a:p>
            <a:pPr lvl="1">
              <a:buFont typeface="Wingdings" panose="05000000000000000000" pitchFamily="2" charset="2"/>
              <a:buChar char="§"/>
            </a:pPr>
            <a:r>
              <a:rPr lang="en-IN" sz="1700" dirty="0"/>
              <a:t>The price often fluctuates more then 10%- 30% or even more sometimes</a:t>
            </a:r>
          </a:p>
          <a:p>
            <a:pPr lvl="1">
              <a:buFont typeface="Wingdings" panose="05000000000000000000" pitchFamily="2" charset="2"/>
              <a:buChar char="§"/>
            </a:pPr>
            <a:r>
              <a:rPr lang="en-US" sz="1700" dirty="0"/>
              <a:t>The price of Bitcoin does now not rely on at the business events or intervening government in contrast to the stock market. </a:t>
            </a:r>
          </a:p>
          <a:p>
            <a:endParaRPr lang="en-US" dirty="0"/>
          </a:p>
          <a:p>
            <a:endParaRPr lang="en-IN" dirty="0"/>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3215684534"/>
              </p:ext>
            </p:extLst>
          </p:nvPr>
        </p:nvGraphicFramePr>
        <p:xfrm>
          <a:off x="121754" y="1181802"/>
          <a:ext cx="11946834" cy="5323798"/>
        </p:xfrm>
        <a:graphic>
          <a:graphicData uri="http://schemas.openxmlformats.org/drawingml/2006/table">
            <a:tbl>
              <a:tblPr firstRow="1" bandRow="1">
                <a:tableStyleId>{5C22544A-7EE6-4342-B048-85BDC9FD1C3A}</a:tableStyleId>
              </a:tblPr>
              <a:tblGrid>
                <a:gridCol w="996400">
                  <a:extLst>
                    <a:ext uri="{9D8B030D-6E8A-4147-A177-3AD203B41FA5}">
                      <a16:colId xmlns:a16="http://schemas.microsoft.com/office/drawing/2014/main" val="20000"/>
                    </a:ext>
                  </a:extLst>
                </a:gridCol>
                <a:gridCol w="3198444">
                  <a:extLst>
                    <a:ext uri="{9D8B030D-6E8A-4147-A177-3AD203B41FA5}">
                      <a16:colId xmlns:a16="http://schemas.microsoft.com/office/drawing/2014/main" val="20001"/>
                    </a:ext>
                  </a:extLst>
                </a:gridCol>
                <a:gridCol w="2192078">
                  <a:extLst>
                    <a:ext uri="{9D8B030D-6E8A-4147-A177-3AD203B41FA5}">
                      <a16:colId xmlns:a16="http://schemas.microsoft.com/office/drawing/2014/main" val="20002"/>
                    </a:ext>
                  </a:extLst>
                </a:gridCol>
                <a:gridCol w="2819005">
                  <a:extLst>
                    <a:ext uri="{9D8B030D-6E8A-4147-A177-3AD203B41FA5}">
                      <a16:colId xmlns:a16="http://schemas.microsoft.com/office/drawing/2014/main" val="20003"/>
                    </a:ext>
                  </a:extLst>
                </a:gridCol>
                <a:gridCol w="2740907">
                  <a:extLst>
                    <a:ext uri="{9D8B030D-6E8A-4147-A177-3AD203B41FA5}">
                      <a16:colId xmlns:a16="http://schemas.microsoft.com/office/drawing/2014/main" val="20004"/>
                    </a:ext>
                  </a:extLst>
                </a:gridCol>
              </a:tblGrid>
              <a:tr h="746378">
                <a:tc>
                  <a:txBody>
                    <a:bodyPr/>
                    <a:lstStyle/>
                    <a:p>
                      <a:pPr algn="ctr"/>
                      <a:r>
                        <a:rPr lang="en-IN" dirty="0"/>
                        <a:t>Sl.no</a:t>
                      </a:r>
                    </a:p>
                  </a:txBody>
                  <a:tcPr/>
                </a:tc>
                <a:tc>
                  <a:txBody>
                    <a:bodyPr/>
                    <a:lstStyle/>
                    <a:p>
                      <a:pPr algn="ctr"/>
                      <a:r>
                        <a:rPr lang="en-IN"/>
                        <a:t>Title and Year</a:t>
                      </a:r>
                    </a:p>
                  </a:txBody>
                  <a:tcPr/>
                </a:tc>
                <a:tc>
                  <a:txBody>
                    <a:bodyPr/>
                    <a:lstStyle/>
                    <a:p>
                      <a:pPr algn="ctr"/>
                      <a:r>
                        <a:rPr lang="en-IN"/>
                        <a:t>Techniques</a:t>
                      </a:r>
                    </a:p>
                  </a:txBody>
                  <a:tcPr/>
                </a:tc>
                <a:tc>
                  <a:txBody>
                    <a:bodyPr/>
                    <a:lstStyle/>
                    <a:p>
                      <a:pPr algn="ctr"/>
                      <a:r>
                        <a:rPr lang="en-IN"/>
                        <a:t>Advantages</a:t>
                      </a:r>
                    </a:p>
                  </a:txBody>
                  <a:tcPr/>
                </a:tc>
                <a:tc>
                  <a:txBody>
                    <a:bodyPr/>
                    <a:lstStyle/>
                    <a:p>
                      <a:pPr algn="ctr"/>
                      <a:r>
                        <a:rPr lang="en-IN"/>
                        <a:t>Disadvantages </a:t>
                      </a:r>
                    </a:p>
                  </a:txBody>
                  <a:tcPr/>
                </a:tc>
                <a:extLst>
                  <a:ext uri="{0D108BD9-81ED-4DB2-BD59-A6C34878D82A}">
                    <a16:rowId xmlns:a16="http://schemas.microsoft.com/office/drawing/2014/main" val="10000"/>
                  </a:ext>
                </a:extLst>
              </a:tr>
              <a:tr h="401847">
                <a:tc>
                  <a:txBody>
                    <a:bodyPr/>
                    <a:lstStyle/>
                    <a:p>
                      <a:pPr algn="ctr"/>
                      <a:r>
                        <a:rPr lang="en-IN" dirty="0"/>
                        <a:t>1</a:t>
                      </a:r>
                    </a:p>
                  </a:txBody>
                  <a:tcP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IN" dirty="0"/>
                        <a:t>Bitcoin Price Prediction using Machine Learning </a:t>
                      </a:r>
                    </a:p>
                    <a:p>
                      <a:pPr algn="ctr"/>
                      <a:endParaRPr lang="en-IN" b="1" dirty="0">
                        <a:solidFill>
                          <a:schemeClr val="bg2">
                            <a:lumMod val="50000"/>
                          </a:schemeClr>
                        </a:solidFill>
                      </a:endParaRPr>
                    </a:p>
                    <a:p>
                      <a:pPr algn="ctr"/>
                      <a:r>
                        <a:rPr lang="en-IN" b="1" dirty="0">
                          <a:solidFill>
                            <a:schemeClr val="tx1">
                              <a:lumMod val="85000"/>
                              <a:lumOff val="15000"/>
                            </a:schemeClr>
                          </a:solidFill>
                        </a:rPr>
                        <a:t>Year</a:t>
                      </a:r>
                      <a:r>
                        <a:rPr lang="en-IN" b="1" dirty="0"/>
                        <a:t>:</a:t>
                      </a:r>
                      <a:r>
                        <a:rPr lang="en-IN" dirty="0"/>
                        <a:t>2021</a:t>
                      </a:r>
                    </a:p>
                  </a:txBody>
                  <a:tcPr/>
                </a:tc>
                <a:tc>
                  <a:txBody>
                    <a:bodyPr/>
                    <a:lstStyle/>
                    <a:p>
                      <a:pPr algn="ctr"/>
                      <a:endParaRPr lang="en-IN"/>
                    </a:p>
                    <a:p>
                      <a:pPr algn="ctr"/>
                      <a:r>
                        <a:rPr lang="en-IN"/>
                        <a:t>LSTM</a:t>
                      </a:r>
                    </a:p>
                  </a:txBody>
                  <a:tcPr/>
                </a:tc>
                <a:tc>
                  <a:txBody>
                    <a:bodyPr/>
                    <a:lstStyle/>
                    <a:p>
                      <a:pPr algn="ctr"/>
                      <a:r>
                        <a:rPr lang="en-IN" dirty="0"/>
                        <a:t>Micro economic Features were included in the model for a better predictive results</a:t>
                      </a:r>
                    </a:p>
                    <a:p>
                      <a:pPr algn="ctr"/>
                      <a:endParaRPr lang="en-IN" dirty="0"/>
                    </a:p>
                  </a:txBody>
                  <a:tcPr/>
                </a:tc>
                <a:tc>
                  <a:txBody>
                    <a:bodyPr/>
                    <a:lstStyle/>
                    <a:p>
                      <a:pPr algn="ctr"/>
                      <a:r>
                        <a:rPr lang="en-IN" dirty="0"/>
                        <a:t>Higher the batch size </a:t>
                      </a:r>
                      <a:r>
                        <a:rPr lang="en-US" dirty="0"/>
                        <a:t> the worst the prediction on the test set</a:t>
                      </a:r>
                      <a:endParaRPr lang="en-IN" dirty="0"/>
                    </a:p>
                  </a:txBody>
                  <a:tcPr/>
                </a:tc>
                <a:extLst>
                  <a:ext uri="{0D108BD9-81ED-4DB2-BD59-A6C34878D82A}">
                    <a16:rowId xmlns:a16="http://schemas.microsoft.com/office/drawing/2014/main" val="10001"/>
                  </a:ext>
                </a:extLst>
              </a:tr>
              <a:tr h="1223558">
                <a:tc>
                  <a:txBody>
                    <a:bodyPr/>
                    <a:lstStyle/>
                    <a:p>
                      <a:pPr algn="ctr"/>
                      <a:r>
                        <a:rPr lang="en-IN"/>
                        <a:t>2</a:t>
                      </a:r>
                    </a:p>
                  </a:txBody>
                  <a:tcPr/>
                </a:tc>
                <a:tc>
                  <a:txBody>
                    <a:bodyPr/>
                    <a:lstStyle/>
                    <a:p>
                      <a:pPr algn="ctr"/>
                      <a:r>
                        <a:rPr lang="en-IN" dirty="0"/>
                        <a:t>Predicting the price of bitcoin using Machine Leaning .</a:t>
                      </a:r>
                      <a:endParaRPr lang="en-IN" b="1" dirty="0"/>
                    </a:p>
                    <a:p>
                      <a:pPr algn="ctr"/>
                      <a:r>
                        <a:rPr lang="en-IN" b="1" dirty="0"/>
                        <a:t>Year:</a:t>
                      </a:r>
                      <a:r>
                        <a:rPr lang="en-IN" dirty="0"/>
                        <a:t>2018</a:t>
                      </a:r>
                    </a:p>
                  </a:txBody>
                  <a:tcPr/>
                </a:tc>
                <a:tc>
                  <a:txBody>
                    <a:bodyPr/>
                    <a:lstStyle/>
                    <a:p>
                      <a:pPr algn="ctr"/>
                      <a:endParaRPr lang="en-IN" dirty="0"/>
                    </a:p>
                    <a:p>
                      <a:pPr algn="ctr"/>
                      <a:r>
                        <a:rPr lang="en-IN" dirty="0"/>
                        <a:t>RNN</a:t>
                      </a:r>
                    </a:p>
                    <a:p>
                      <a:pPr algn="ctr"/>
                      <a:endParaRPr lang="en-IN" dirty="0"/>
                    </a:p>
                  </a:txBody>
                  <a:tcPr/>
                </a:tc>
                <a:tc>
                  <a:txBody>
                    <a:bodyPr/>
                    <a:lstStyle/>
                    <a:p>
                      <a:pPr algn="ctr"/>
                      <a:endParaRPr lang="en-IN"/>
                    </a:p>
                    <a:p>
                      <a:pPr algn="ctr"/>
                      <a:endParaRPr lang="en-IN"/>
                    </a:p>
                    <a:p>
                      <a:pPr algn="ctr"/>
                      <a:r>
                        <a:rPr lang="en-IN"/>
                        <a:t>--------</a:t>
                      </a:r>
                    </a:p>
                  </a:txBody>
                  <a:tcP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US" dirty="0"/>
                        <a:t>Using only RNN will give lesser accuracy(below 50%)</a:t>
                      </a:r>
                    </a:p>
                    <a:p>
                      <a:pPr algn="ctr"/>
                      <a:endParaRPr lang="en-IN" dirty="0"/>
                    </a:p>
                  </a:txBody>
                  <a:tcPr/>
                </a:tc>
                <a:extLst>
                  <a:ext uri="{0D108BD9-81ED-4DB2-BD59-A6C34878D82A}">
                    <a16:rowId xmlns:a16="http://schemas.microsoft.com/office/drawing/2014/main" val="10002"/>
                  </a:ext>
                </a:extLst>
              </a:tr>
              <a:tr h="1890822">
                <a:tc>
                  <a:txBody>
                    <a:bodyPr/>
                    <a:lstStyle/>
                    <a:p>
                      <a:pPr algn="ctr"/>
                      <a:r>
                        <a:rPr lang="en-IN"/>
                        <a:t>3</a:t>
                      </a:r>
                    </a:p>
                  </a:txBody>
                  <a:tcPr/>
                </a:tc>
                <a:tc>
                  <a:txBody>
                    <a:bodyPr/>
                    <a:lstStyle/>
                    <a:p>
                      <a:pPr algn="ctr"/>
                      <a:r>
                        <a:rPr lang="en-IN" dirty="0"/>
                        <a:t>Enhancing bitcoin price Fluctuation prediction using Attentive LSTM and Embedding Network</a:t>
                      </a:r>
                    </a:p>
                    <a:p>
                      <a:pPr algn="ctr"/>
                      <a:endParaRPr lang="en-IN" b="1" dirty="0"/>
                    </a:p>
                    <a:p>
                      <a:pPr algn="ctr"/>
                      <a:r>
                        <a:rPr lang="en-IN" b="1" dirty="0"/>
                        <a:t>Year:</a:t>
                      </a:r>
                      <a:r>
                        <a:rPr lang="en-IN" dirty="0"/>
                        <a:t>2020</a:t>
                      </a:r>
                    </a:p>
                  </a:txBody>
                  <a:tcPr/>
                </a:tc>
                <a:tc>
                  <a:txBody>
                    <a:bodyPr/>
                    <a:lstStyle/>
                    <a:p>
                      <a:pPr algn="ctr"/>
                      <a:endParaRPr lang="en-IN" dirty="0"/>
                    </a:p>
                    <a:p>
                      <a:pPr algn="ctr"/>
                      <a:r>
                        <a:rPr lang="en-IN" dirty="0"/>
                        <a:t>Attentive LSTM and Embedding Network</a:t>
                      </a:r>
                    </a:p>
                  </a:txBody>
                  <a:tcP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lang="en-US" dirty="0"/>
                    </a:p>
                    <a:p>
                      <a:pPr marL="0" marR="0" lvl="0" indent="0" algn="ctr" defTabSz="914400" rtl="0" eaLnBrk="1" fontAlgn="auto" latinLnBrk="0" hangingPunct="1">
                        <a:lnSpc>
                          <a:spcPct val="100000"/>
                        </a:lnSpc>
                        <a:spcBef>
                          <a:spcPct val="0"/>
                        </a:spcBef>
                        <a:spcAft>
                          <a:spcPct val="0"/>
                        </a:spcAft>
                        <a:buClrTx/>
                        <a:buSzTx/>
                        <a:buFontTx/>
                        <a:buNone/>
                        <a:defRPr/>
                      </a:pPr>
                      <a:r>
                        <a:rPr lang="en-US" dirty="0"/>
                        <a:t>Using Embedded networks time consumption is less.</a:t>
                      </a:r>
                    </a:p>
                    <a:p>
                      <a:pPr algn="ctr"/>
                      <a:endParaRPr lang="en-IN" dirty="0"/>
                    </a:p>
                  </a:txBody>
                  <a:tcPr/>
                </a:tc>
                <a:tc>
                  <a:txBody>
                    <a:bodyPr/>
                    <a:lstStyle/>
                    <a:p>
                      <a:pPr algn="ctr"/>
                      <a:endParaRPr lang="en-IN" dirty="0"/>
                    </a:p>
                    <a:p>
                      <a:pPr algn="ctr"/>
                      <a:r>
                        <a:rPr lang="en-IN" dirty="0"/>
                        <a:t>GRU  performs better than traditional ML methods </a:t>
                      </a:r>
                    </a:p>
                  </a:txBody>
                  <a:tcPr/>
                </a:tc>
                <a:extLst>
                  <a:ext uri="{0D108BD9-81ED-4DB2-BD59-A6C34878D82A}">
                    <a16:rowId xmlns:a16="http://schemas.microsoft.com/office/drawing/2014/main" val="10003"/>
                  </a:ext>
                </a:extLst>
              </a:tr>
            </a:tbl>
          </a:graphicData>
        </a:graphic>
      </p:graphicFrame>
      <p:graphicFrame>
        <p:nvGraphicFramePr>
          <p:cNvPr id="4" name="Table 4"/>
          <p:cNvGraphicFramePr>
            <a:graphicFrameLocks noGrp="1"/>
          </p:cNvGraphicFramePr>
          <p:nvPr>
            <p:extLst>
              <p:ext uri="{D42A27DB-BD31-4B8C-83A1-F6EECF244321}">
                <p14:modId xmlns:p14="http://schemas.microsoft.com/office/powerpoint/2010/main" val="999237553"/>
              </p:ext>
            </p:extLst>
          </p:nvPr>
        </p:nvGraphicFramePr>
        <p:xfrm>
          <a:off x="243508" y="119270"/>
          <a:ext cx="11703327" cy="874644"/>
        </p:xfrm>
        <a:graphic>
          <a:graphicData uri="http://schemas.openxmlformats.org/drawingml/2006/table">
            <a:tbl>
              <a:tblPr firstRow="1" bandRow="1">
                <a:tableStyleId>{5C22544A-7EE6-4342-B048-85BDC9FD1C3A}</a:tableStyleId>
              </a:tblPr>
              <a:tblGrid>
                <a:gridCol w="11703327">
                  <a:extLst>
                    <a:ext uri="{9D8B030D-6E8A-4147-A177-3AD203B41FA5}">
                      <a16:colId xmlns:a16="http://schemas.microsoft.com/office/drawing/2014/main" val="20000"/>
                    </a:ext>
                  </a:extLst>
                </a:gridCol>
              </a:tblGrid>
              <a:tr h="874644">
                <a:tc>
                  <a:txBody>
                    <a:bodyPr/>
                    <a:lstStyle/>
                    <a:p>
                      <a:pPr algn="ctr"/>
                      <a:r>
                        <a:rPr lang="en-IN" sz="4000" b="0" dirty="0"/>
                        <a:t>Advantages and Disadvantages</a:t>
                      </a:r>
                      <a:endParaRPr lang="en-IN" sz="4000" b="0" dirty="0">
                        <a:latin typeface="+mj-lt"/>
                      </a:endParaRP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202624270"/>
              </p:ext>
            </p:extLst>
          </p:nvPr>
        </p:nvGraphicFramePr>
        <p:xfrm>
          <a:off x="121754" y="1140612"/>
          <a:ext cx="11946834" cy="5563280"/>
        </p:xfrm>
        <a:graphic>
          <a:graphicData uri="http://schemas.openxmlformats.org/drawingml/2006/table">
            <a:tbl>
              <a:tblPr firstRow="1" bandRow="1">
                <a:tableStyleId>{5C22544A-7EE6-4342-B048-85BDC9FD1C3A}</a:tableStyleId>
              </a:tblPr>
              <a:tblGrid>
                <a:gridCol w="996400">
                  <a:extLst>
                    <a:ext uri="{9D8B030D-6E8A-4147-A177-3AD203B41FA5}">
                      <a16:colId xmlns:a16="http://schemas.microsoft.com/office/drawing/2014/main" val="20000"/>
                    </a:ext>
                  </a:extLst>
                </a:gridCol>
                <a:gridCol w="3198444">
                  <a:extLst>
                    <a:ext uri="{9D8B030D-6E8A-4147-A177-3AD203B41FA5}">
                      <a16:colId xmlns:a16="http://schemas.microsoft.com/office/drawing/2014/main" val="20001"/>
                    </a:ext>
                  </a:extLst>
                </a:gridCol>
                <a:gridCol w="2192078">
                  <a:extLst>
                    <a:ext uri="{9D8B030D-6E8A-4147-A177-3AD203B41FA5}">
                      <a16:colId xmlns:a16="http://schemas.microsoft.com/office/drawing/2014/main" val="20002"/>
                    </a:ext>
                  </a:extLst>
                </a:gridCol>
                <a:gridCol w="2819005">
                  <a:extLst>
                    <a:ext uri="{9D8B030D-6E8A-4147-A177-3AD203B41FA5}">
                      <a16:colId xmlns:a16="http://schemas.microsoft.com/office/drawing/2014/main" val="20003"/>
                    </a:ext>
                  </a:extLst>
                </a:gridCol>
                <a:gridCol w="2740907">
                  <a:extLst>
                    <a:ext uri="{9D8B030D-6E8A-4147-A177-3AD203B41FA5}">
                      <a16:colId xmlns:a16="http://schemas.microsoft.com/office/drawing/2014/main" val="20004"/>
                    </a:ext>
                  </a:extLst>
                </a:gridCol>
              </a:tblGrid>
              <a:tr h="746378">
                <a:tc>
                  <a:txBody>
                    <a:bodyPr/>
                    <a:lstStyle/>
                    <a:p>
                      <a:pPr algn="ctr"/>
                      <a:r>
                        <a:rPr lang="en-IN" dirty="0"/>
                        <a:t>Sl.no</a:t>
                      </a:r>
                    </a:p>
                  </a:txBody>
                  <a:tcPr/>
                </a:tc>
                <a:tc>
                  <a:txBody>
                    <a:bodyPr/>
                    <a:lstStyle/>
                    <a:p>
                      <a:pPr algn="ctr"/>
                      <a:r>
                        <a:rPr lang="en-IN"/>
                        <a:t>Title and Year</a:t>
                      </a:r>
                    </a:p>
                  </a:txBody>
                  <a:tcPr/>
                </a:tc>
                <a:tc>
                  <a:txBody>
                    <a:bodyPr/>
                    <a:lstStyle/>
                    <a:p>
                      <a:pPr algn="ctr"/>
                      <a:r>
                        <a:rPr lang="en-IN"/>
                        <a:t>Techniques</a:t>
                      </a:r>
                    </a:p>
                  </a:txBody>
                  <a:tcPr/>
                </a:tc>
                <a:tc>
                  <a:txBody>
                    <a:bodyPr/>
                    <a:lstStyle/>
                    <a:p>
                      <a:pPr algn="ctr"/>
                      <a:r>
                        <a:rPr lang="en-IN"/>
                        <a:t>Advantages</a:t>
                      </a:r>
                    </a:p>
                  </a:txBody>
                  <a:tcPr/>
                </a:tc>
                <a:tc>
                  <a:txBody>
                    <a:bodyPr/>
                    <a:lstStyle/>
                    <a:p>
                      <a:pPr algn="ctr"/>
                      <a:r>
                        <a:rPr lang="en-IN"/>
                        <a:t>Disadvantages </a:t>
                      </a:r>
                    </a:p>
                  </a:txBody>
                  <a:tcPr/>
                </a:tc>
                <a:extLst>
                  <a:ext uri="{0D108BD9-81ED-4DB2-BD59-A6C34878D82A}">
                    <a16:rowId xmlns:a16="http://schemas.microsoft.com/office/drawing/2014/main" val="10000"/>
                  </a:ext>
                </a:extLst>
              </a:tr>
              <a:tr h="401847">
                <a:tc>
                  <a:txBody>
                    <a:bodyPr/>
                    <a:lstStyle/>
                    <a:p>
                      <a:pPr algn="ctr"/>
                      <a:r>
                        <a:rPr lang="en-US" dirty="0"/>
                        <a:t>4</a:t>
                      </a:r>
                      <a:endParaRPr lang="en-IN" dirty="0"/>
                    </a:p>
                  </a:txBody>
                  <a:tcPr/>
                </a:tc>
                <a:tc>
                  <a:txBody>
                    <a:bodyPr/>
                    <a:lstStyle/>
                    <a:p>
                      <a:pPr algn="ctr"/>
                      <a:r>
                        <a:rPr lang="en-IN"/>
                        <a:t>Real-time Prediction of Bitcoin Price using ML</a:t>
                      </a:r>
                      <a:r>
                        <a:rPr lang="en-IN" baseline="0"/>
                        <a:t> </a:t>
                      </a:r>
                      <a:r>
                        <a:rPr lang="en-IN"/>
                        <a:t>Techniques and Public Sentiment Analysis</a:t>
                      </a:r>
                    </a:p>
                    <a:p>
                      <a:pPr algn="ctr"/>
                      <a:endParaRPr lang="en-IN"/>
                    </a:p>
                    <a:p>
                      <a:pPr algn="ctr"/>
                      <a:r>
                        <a:rPr lang="en-IN" b="1">
                          <a:solidFill>
                            <a:schemeClr val="tx1"/>
                          </a:solidFill>
                        </a:rPr>
                        <a:t>Year</a:t>
                      </a:r>
                      <a:r>
                        <a:rPr lang="en-IN" b="1"/>
                        <a:t>:</a:t>
                      </a:r>
                      <a:r>
                        <a:rPr lang="en-IN"/>
                        <a:t>2019</a:t>
                      </a:r>
                      <a:endParaRPr lang="en-IN">
                        <a:latin typeface="Calibri Light" panose="020F0302020204030204"/>
                        <a:cs typeface="Calibri Light" panose="020F0302020204030204" charset="0"/>
                      </a:endParaRPr>
                    </a:p>
                  </a:txBody>
                  <a:tcPr/>
                </a:tc>
                <a:tc>
                  <a:txBody>
                    <a:bodyPr/>
                    <a:lstStyle/>
                    <a:p>
                      <a:pPr algn="ctr"/>
                      <a:endParaRPr lang="en-IN"/>
                    </a:p>
                    <a:p>
                      <a:pPr algn="ctr"/>
                      <a:r>
                        <a:rPr lang="en-IN"/>
                        <a:t>LSTM,</a:t>
                      </a:r>
                      <a:r>
                        <a:rPr lang="en-IN" baseline="0"/>
                        <a:t> </a:t>
                      </a:r>
                      <a:r>
                        <a:rPr lang="en-IN"/>
                        <a:t>ARIMA</a:t>
                      </a:r>
                      <a:endParaRPr lang="en-IN">
                        <a:latin typeface="Calibri Light" panose="020F0302020204030204"/>
                        <a:cs typeface="Calibri Light" panose="020F0302020204030204" charset="0"/>
                      </a:endParaRPr>
                    </a:p>
                  </a:txBody>
                  <a:tcPr/>
                </a:tc>
                <a:tc>
                  <a:txBody>
                    <a:bodyPr/>
                    <a:lstStyle/>
                    <a:p>
                      <a:pPr>
                        <a:buNone/>
                      </a:pPr>
                      <a:r>
                        <a:rPr lang="en-US"/>
                        <a:t>Using LSTM gives more appropriate</a:t>
                      </a:r>
                      <a:r>
                        <a:rPr lang="en-US" baseline="0"/>
                        <a:t> results than any other algorithms.</a:t>
                      </a:r>
                      <a:endParaRPr lang="en-US">
                        <a:latin typeface="Calibri Light" panose="020F0302020204030204"/>
                        <a:cs typeface="Calibri Light" panose="020F0302020204030204" charset="0"/>
                      </a:endParaRPr>
                    </a:p>
                  </a:txBody>
                  <a:tcPr/>
                </a:tc>
                <a:tc>
                  <a:txBody>
                    <a:bodyPr/>
                    <a:lstStyle/>
                    <a:p>
                      <a:pPr algn="ctr">
                        <a:buNone/>
                      </a:pPr>
                      <a:r>
                        <a:rPr lang="en-US"/>
                        <a:t>Due to lack of data testing data was not sufficient for the machine to predict future prices</a:t>
                      </a:r>
                      <a:endParaRPr lang="en-US">
                        <a:latin typeface="Calibri Light" panose="020F0302020204030204"/>
                        <a:cs typeface="Calibri Light" panose="020F0302020204030204" charset="0"/>
                      </a:endParaRPr>
                    </a:p>
                  </a:txBody>
                  <a:tcPr/>
                </a:tc>
                <a:extLst>
                  <a:ext uri="{0D108BD9-81ED-4DB2-BD59-A6C34878D82A}">
                    <a16:rowId xmlns:a16="http://schemas.microsoft.com/office/drawing/2014/main" val="10001"/>
                  </a:ext>
                </a:extLst>
              </a:tr>
              <a:tr h="1223558">
                <a:tc>
                  <a:txBody>
                    <a:bodyPr/>
                    <a:lstStyle/>
                    <a:p>
                      <a:pPr algn="ctr"/>
                      <a:r>
                        <a:rPr lang="en-US" dirty="0"/>
                        <a:t>5</a:t>
                      </a:r>
                      <a:endParaRPr lang="en-IN" dirty="0"/>
                    </a:p>
                  </a:txBody>
                  <a:tcPr/>
                </a:tc>
                <a:tc>
                  <a:txBody>
                    <a:bodyPr/>
                    <a:lstStyle/>
                    <a:p>
                      <a:pPr algn="ctr"/>
                      <a:r>
                        <a:rPr lang="en-US"/>
                        <a:t>Systematic Erudition of Bitcoin price prediction using </a:t>
                      </a:r>
                      <a:r>
                        <a:rPr lang="en-IN"/>
                        <a:t>ML </a:t>
                      </a:r>
                      <a:r>
                        <a:rPr lang="en-US"/>
                        <a:t>techniques</a:t>
                      </a:r>
                    </a:p>
                    <a:p>
                      <a:pPr algn="ctr"/>
                      <a:endParaRPr lang="en-IN" b="1"/>
                    </a:p>
                    <a:p>
                      <a:pPr algn="ctr"/>
                      <a:r>
                        <a:rPr lang="en-IN" b="1"/>
                        <a:t>Year:</a:t>
                      </a:r>
                      <a:r>
                        <a:rPr lang="en-IN"/>
                        <a:t>2019</a:t>
                      </a:r>
                      <a:endParaRPr lang="en-IN">
                        <a:latin typeface="Calibri Light" panose="020F0302020204030204"/>
                        <a:cs typeface="Calibri Light" panose="020F0302020204030204" charset="0"/>
                      </a:endParaRPr>
                    </a:p>
                  </a:txBody>
                  <a:tcPr/>
                </a:tc>
                <a:tc>
                  <a:txBody>
                    <a:bodyPr/>
                    <a:lstStyle/>
                    <a:p>
                      <a:pPr algn="ctr"/>
                      <a:endParaRPr lang="en-IN"/>
                    </a:p>
                    <a:p>
                      <a:pPr algn="ctr"/>
                      <a:r>
                        <a:rPr lang="en-IN"/>
                        <a:t>SVM, ARIMA, LSTM</a:t>
                      </a:r>
                    </a:p>
                    <a:p>
                      <a:pPr algn="ctr"/>
                      <a:endParaRPr lang="en-IN">
                        <a:latin typeface="Calibri Light" panose="020F0302020204030204"/>
                        <a:cs typeface="Calibri Light" panose="020F0302020204030204" charset="0"/>
                      </a:endParaRPr>
                    </a:p>
                  </a:txBody>
                  <a:tcP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lang="en-US" baseline="0"/>
                    </a:p>
                    <a:p>
                      <a:pPr marL="0" marR="0" lvl="0" indent="0" algn="ctr" defTabSz="914400" rtl="0" eaLnBrk="1" fontAlgn="auto" latinLnBrk="0" hangingPunct="1">
                        <a:lnSpc>
                          <a:spcPct val="100000"/>
                        </a:lnSpc>
                        <a:spcBef>
                          <a:spcPct val="0"/>
                        </a:spcBef>
                        <a:spcAft>
                          <a:spcPct val="0"/>
                        </a:spcAft>
                        <a:buClrTx/>
                        <a:buSzTx/>
                        <a:buFontTx/>
                        <a:buNone/>
                        <a:defRPr/>
                      </a:pPr>
                      <a:r>
                        <a:rPr lang="en-US" baseline="0"/>
                        <a:t>SVM is better than other algorithms</a:t>
                      </a:r>
                      <a:endParaRPr lang="en-IN">
                        <a:latin typeface="Calibri Light" panose="020F0302020204030204"/>
                        <a:cs typeface="Calibri Light" panose="020F0302020204030204" charset="0"/>
                      </a:endParaRPr>
                    </a:p>
                  </a:txBody>
                  <a:tcPr/>
                </a:tc>
                <a:tc>
                  <a:txBody>
                    <a:bodyPr/>
                    <a:lstStyle/>
                    <a:p>
                      <a:pPr algn="ctr"/>
                      <a:r>
                        <a:rPr lang="en-IN" sz="1800" b="0" kern="1200" dirty="0">
                          <a:solidFill>
                            <a:schemeClr val="dk1"/>
                          </a:solidFill>
                          <a:effectLst/>
                        </a:rPr>
                        <a:t>The models are able to predict the binary market movement with accuracies ranging from 50% to 60%</a:t>
                      </a:r>
                      <a:endParaRPr lang="en-IN" sz="1800" b="0" i="0" kern="1200" dirty="0">
                        <a:solidFill>
                          <a:schemeClr val="dk1"/>
                        </a:solidFill>
                        <a:effectLst/>
                        <a:latin typeface="Calibri Light" panose="020F0302020204030204"/>
                        <a:ea typeface="+mn-ea"/>
                        <a:cs typeface="Calibri Light" panose="020F0302020204030204" charset="0"/>
                      </a:endParaRPr>
                    </a:p>
                  </a:txBody>
                  <a:tcPr/>
                </a:tc>
                <a:extLst>
                  <a:ext uri="{0D108BD9-81ED-4DB2-BD59-A6C34878D82A}">
                    <a16:rowId xmlns:a16="http://schemas.microsoft.com/office/drawing/2014/main" val="10002"/>
                  </a:ext>
                </a:extLst>
              </a:tr>
              <a:tr h="1890822">
                <a:tc>
                  <a:txBody>
                    <a:bodyPr/>
                    <a:lstStyle/>
                    <a:p>
                      <a:pPr algn="ctr"/>
                      <a:r>
                        <a:rPr lang="en-US" dirty="0"/>
                        <a:t>6</a:t>
                      </a:r>
                      <a:endParaRPr lang="en-IN" dirty="0"/>
                    </a:p>
                  </a:txBody>
                  <a:tcPr/>
                </a:tc>
                <a:tc>
                  <a:txBody>
                    <a:bodyPr/>
                    <a:lstStyle/>
                    <a:p>
                      <a:pPr algn="ctr"/>
                      <a:r>
                        <a:rPr lang="en-IN"/>
                        <a:t>A Research On Bitcoin Price Prediction Using ML Algorithms</a:t>
                      </a:r>
                    </a:p>
                    <a:p>
                      <a:pPr algn="ctr"/>
                      <a:endParaRPr lang="en-IN" b="1"/>
                    </a:p>
                    <a:p>
                      <a:pPr algn="ctr"/>
                      <a:r>
                        <a:rPr lang="en-IN" b="1"/>
                        <a:t>Year:</a:t>
                      </a:r>
                      <a:r>
                        <a:rPr lang="en-IN"/>
                        <a:t>2020</a:t>
                      </a:r>
                      <a:endParaRPr lang="en-IN">
                        <a:latin typeface="Calibri Light" panose="020F0302020204030204"/>
                        <a:cs typeface="Calibri Light" panose="020F0302020204030204" charset="0"/>
                      </a:endParaRPr>
                    </a:p>
                  </a:txBody>
                  <a:tcPr/>
                </a:tc>
                <a:tc>
                  <a:txBody>
                    <a:bodyPr/>
                    <a:lstStyle/>
                    <a:p>
                      <a:pPr algn="ctr"/>
                      <a:endParaRPr lang="en-IN"/>
                    </a:p>
                    <a:p>
                      <a:pPr algn="ctr"/>
                      <a:r>
                        <a:rPr lang="en-IN"/>
                        <a:t>Linear Regression,</a:t>
                      </a:r>
                    </a:p>
                    <a:p>
                      <a:pPr algn="ctr"/>
                      <a:r>
                        <a:rPr lang="en-IN"/>
                        <a:t>KNN</a:t>
                      </a:r>
                      <a:endParaRPr lang="en-IN">
                        <a:latin typeface="Calibri Light" panose="020F0302020204030204"/>
                        <a:cs typeface="Calibri Light" panose="020F0302020204030204" charset="0"/>
                      </a:endParaRPr>
                    </a:p>
                  </a:txBody>
                  <a:tcPr/>
                </a:tc>
                <a:tc>
                  <a:txBody>
                    <a:bodyPr/>
                    <a:lstStyle/>
                    <a:p>
                      <a:pPr algn="ctr"/>
                      <a:endParaRPr lang="en-IN" dirty="0"/>
                    </a:p>
                    <a:p>
                      <a:pPr algn="ctr"/>
                      <a:r>
                        <a:rPr lang="en-IN" dirty="0"/>
                        <a:t>Linear Regression is the</a:t>
                      </a:r>
                      <a:r>
                        <a:rPr lang="en-IN" baseline="0" dirty="0"/>
                        <a:t> best compared to KNN</a:t>
                      </a:r>
                      <a:endParaRPr lang="en-IN" dirty="0">
                        <a:latin typeface="Calibri Light" panose="020F0302020204030204"/>
                        <a:cs typeface="Calibri Light" panose="020F0302020204030204" charset="0"/>
                      </a:endParaRPr>
                    </a:p>
                  </a:txBody>
                  <a:tcPr/>
                </a:tc>
                <a:tc>
                  <a:txBody>
                    <a:bodyPr/>
                    <a:lstStyle/>
                    <a:p>
                      <a:pPr algn="ctr"/>
                      <a:endParaRPr lang="en-IN" dirty="0"/>
                    </a:p>
                    <a:p>
                      <a:pPr algn="ctr"/>
                      <a:r>
                        <a:rPr lang="en-IN" dirty="0"/>
                        <a:t>It is a</a:t>
                      </a:r>
                      <a:r>
                        <a:rPr lang="en-IN" baseline="0" dirty="0"/>
                        <a:t> long </a:t>
                      </a:r>
                      <a:r>
                        <a:rPr lang="en-IN" baseline="0"/>
                        <a:t>process to </a:t>
                      </a:r>
                      <a:r>
                        <a:rPr lang="en-IN" baseline="0" dirty="0"/>
                        <a:t>filter the data.</a:t>
                      </a:r>
                      <a:endParaRPr lang="en-IN" dirty="0">
                        <a:latin typeface="Calibri Light" panose="020F0302020204030204"/>
                        <a:cs typeface="Calibri Light" panose="020F0302020204030204" charset="0"/>
                      </a:endParaRPr>
                    </a:p>
                  </a:txBody>
                  <a:tcPr/>
                </a:tc>
                <a:extLst>
                  <a:ext uri="{0D108BD9-81ED-4DB2-BD59-A6C34878D82A}">
                    <a16:rowId xmlns:a16="http://schemas.microsoft.com/office/drawing/2014/main" val="10003"/>
                  </a:ext>
                </a:extLst>
              </a:tr>
            </a:tbl>
          </a:graphicData>
        </a:graphic>
      </p:graphicFrame>
      <p:graphicFrame>
        <p:nvGraphicFramePr>
          <p:cNvPr id="4" name="Table 4"/>
          <p:cNvGraphicFramePr>
            <a:graphicFrameLocks noGrp="1"/>
          </p:cNvGraphicFramePr>
          <p:nvPr>
            <p:extLst>
              <p:ext uri="{D42A27DB-BD31-4B8C-83A1-F6EECF244321}">
                <p14:modId xmlns:p14="http://schemas.microsoft.com/office/powerpoint/2010/main" val="179525622"/>
              </p:ext>
            </p:extLst>
          </p:nvPr>
        </p:nvGraphicFramePr>
        <p:xfrm>
          <a:off x="243508" y="119270"/>
          <a:ext cx="11703327" cy="874644"/>
        </p:xfrm>
        <a:graphic>
          <a:graphicData uri="http://schemas.openxmlformats.org/drawingml/2006/table">
            <a:tbl>
              <a:tblPr firstRow="1" bandRow="1">
                <a:tableStyleId>{5C22544A-7EE6-4342-B048-85BDC9FD1C3A}</a:tableStyleId>
              </a:tblPr>
              <a:tblGrid>
                <a:gridCol w="11703327">
                  <a:extLst>
                    <a:ext uri="{9D8B030D-6E8A-4147-A177-3AD203B41FA5}">
                      <a16:colId xmlns:a16="http://schemas.microsoft.com/office/drawing/2014/main" val="20000"/>
                    </a:ext>
                  </a:extLst>
                </a:gridCol>
              </a:tblGrid>
              <a:tr h="874644">
                <a:tc>
                  <a:txBody>
                    <a:bodyPr/>
                    <a:lstStyle/>
                    <a:p>
                      <a:pPr algn="ctr"/>
                      <a:r>
                        <a:rPr lang="en-IN" sz="4000" b="0" dirty="0"/>
                        <a:t>Advantages and Disadvantages</a:t>
                      </a:r>
                      <a:endParaRPr lang="en-IN" sz="4000" b="0" dirty="0">
                        <a:latin typeface="+mj-lt"/>
                      </a:endParaRP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1609972817"/>
              </p:ext>
            </p:extLst>
          </p:nvPr>
        </p:nvGraphicFramePr>
        <p:xfrm>
          <a:off x="121754" y="1140612"/>
          <a:ext cx="11946834" cy="5630163"/>
        </p:xfrm>
        <a:graphic>
          <a:graphicData uri="http://schemas.openxmlformats.org/drawingml/2006/table">
            <a:tbl>
              <a:tblPr firstRow="1" bandRow="1">
                <a:tableStyleId>{5C22544A-7EE6-4342-B048-85BDC9FD1C3A}</a:tableStyleId>
              </a:tblPr>
              <a:tblGrid>
                <a:gridCol w="996400">
                  <a:extLst>
                    <a:ext uri="{9D8B030D-6E8A-4147-A177-3AD203B41FA5}">
                      <a16:colId xmlns:a16="http://schemas.microsoft.com/office/drawing/2014/main" val="20000"/>
                    </a:ext>
                  </a:extLst>
                </a:gridCol>
                <a:gridCol w="3198444">
                  <a:extLst>
                    <a:ext uri="{9D8B030D-6E8A-4147-A177-3AD203B41FA5}">
                      <a16:colId xmlns:a16="http://schemas.microsoft.com/office/drawing/2014/main" val="20001"/>
                    </a:ext>
                  </a:extLst>
                </a:gridCol>
                <a:gridCol w="2192078">
                  <a:extLst>
                    <a:ext uri="{9D8B030D-6E8A-4147-A177-3AD203B41FA5}">
                      <a16:colId xmlns:a16="http://schemas.microsoft.com/office/drawing/2014/main" val="20002"/>
                    </a:ext>
                  </a:extLst>
                </a:gridCol>
                <a:gridCol w="2819005">
                  <a:extLst>
                    <a:ext uri="{9D8B030D-6E8A-4147-A177-3AD203B41FA5}">
                      <a16:colId xmlns:a16="http://schemas.microsoft.com/office/drawing/2014/main" val="20003"/>
                    </a:ext>
                  </a:extLst>
                </a:gridCol>
                <a:gridCol w="2740907">
                  <a:extLst>
                    <a:ext uri="{9D8B030D-6E8A-4147-A177-3AD203B41FA5}">
                      <a16:colId xmlns:a16="http://schemas.microsoft.com/office/drawing/2014/main" val="20004"/>
                    </a:ext>
                  </a:extLst>
                </a:gridCol>
              </a:tblGrid>
              <a:tr h="746378">
                <a:tc>
                  <a:txBody>
                    <a:bodyPr/>
                    <a:lstStyle/>
                    <a:p>
                      <a:pPr algn="ctr"/>
                      <a:r>
                        <a:rPr lang="en-IN"/>
                        <a:t>Sl.no</a:t>
                      </a:r>
                    </a:p>
                  </a:txBody>
                  <a:tcPr/>
                </a:tc>
                <a:tc>
                  <a:txBody>
                    <a:bodyPr/>
                    <a:lstStyle/>
                    <a:p>
                      <a:pPr algn="ctr"/>
                      <a:r>
                        <a:rPr lang="en-IN"/>
                        <a:t>Title and Year</a:t>
                      </a:r>
                    </a:p>
                  </a:txBody>
                  <a:tcPr/>
                </a:tc>
                <a:tc>
                  <a:txBody>
                    <a:bodyPr/>
                    <a:lstStyle/>
                    <a:p>
                      <a:pPr algn="ctr"/>
                      <a:r>
                        <a:rPr lang="en-IN"/>
                        <a:t>Techniques</a:t>
                      </a:r>
                    </a:p>
                  </a:txBody>
                  <a:tcPr/>
                </a:tc>
                <a:tc>
                  <a:txBody>
                    <a:bodyPr/>
                    <a:lstStyle/>
                    <a:p>
                      <a:pPr algn="ctr"/>
                      <a:r>
                        <a:rPr lang="en-IN"/>
                        <a:t>Advantages</a:t>
                      </a:r>
                    </a:p>
                  </a:txBody>
                  <a:tcPr/>
                </a:tc>
                <a:tc>
                  <a:txBody>
                    <a:bodyPr/>
                    <a:lstStyle/>
                    <a:p>
                      <a:pPr algn="ctr"/>
                      <a:r>
                        <a:rPr lang="en-IN"/>
                        <a:t>Disadvantages </a:t>
                      </a:r>
                    </a:p>
                  </a:txBody>
                  <a:tcPr/>
                </a:tc>
                <a:extLst>
                  <a:ext uri="{0D108BD9-81ED-4DB2-BD59-A6C34878D82A}">
                    <a16:rowId xmlns:a16="http://schemas.microsoft.com/office/drawing/2014/main" val="10000"/>
                  </a:ext>
                </a:extLst>
              </a:tr>
              <a:tr h="1524000">
                <a:tc>
                  <a:txBody>
                    <a:bodyPr/>
                    <a:lstStyle/>
                    <a:p>
                      <a:pPr algn="ctr"/>
                      <a:r>
                        <a:rPr lang="en-US" dirty="0"/>
                        <a:t>7</a:t>
                      </a:r>
                      <a:endParaRPr lang="en-IN" dirty="0"/>
                    </a:p>
                  </a:txBody>
                  <a:tcPr/>
                </a:tc>
                <a:tc>
                  <a:txBody>
                    <a:bodyPr/>
                    <a:lstStyle/>
                    <a:p>
                      <a:pPr algn="ctr"/>
                      <a:r>
                        <a:rPr lang="en-IN" sz="1800">
                          <a:sym typeface="+mn-ea"/>
                        </a:rPr>
                        <a:t>Crypto-Currency price prediction using Decision Tree and Regression </a:t>
                      </a:r>
                      <a:r>
                        <a:rPr lang="en-US" altLang="en-IN" sz="1800">
                          <a:sym typeface="+mn-ea"/>
                        </a:rPr>
                        <a:t>T</a:t>
                      </a:r>
                      <a:r>
                        <a:rPr lang="en-IN" sz="1800">
                          <a:sym typeface="+mn-ea"/>
                        </a:rPr>
                        <a:t>echniques</a:t>
                      </a:r>
                      <a:r>
                        <a:rPr lang="en-US" altLang="en-IN" sz="1800">
                          <a:sym typeface="+mn-ea"/>
                        </a:rPr>
                        <a:t>.</a:t>
                      </a:r>
                    </a:p>
                    <a:p>
                      <a:pPr algn="ctr"/>
                      <a:endParaRPr lang="en-IN" b="1">
                        <a:solidFill>
                          <a:schemeClr val="bg2">
                            <a:lumMod val="50000"/>
                          </a:schemeClr>
                        </a:solidFill>
                      </a:endParaRPr>
                    </a:p>
                    <a:p>
                      <a:pPr algn="ctr"/>
                      <a:r>
                        <a:rPr lang="en-IN" b="1">
                          <a:solidFill>
                            <a:schemeClr val="tx1">
                              <a:lumMod val="85000"/>
                              <a:lumOff val="15000"/>
                            </a:schemeClr>
                          </a:solidFill>
                        </a:rPr>
                        <a:t>Year</a:t>
                      </a:r>
                      <a:r>
                        <a:rPr lang="en-IN" b="1"/>
                        <a:t>:</a:t>
                      </a:r>
                      <a:r>
                        <a:rPr lang="en-IN"/>
                        <a:t>20</a:t>
                      </a:r>
                      <a:r>
                        <a:rPr lang="en-US" altLang="en-IN"/>
                        <a:t>19</a:t>
                      </a:r>
                    </a:p>
                  </a:txBody>
                  <a:tcPr/>
                </a:tc>
                <a:tc>
                  <a:txBody>
                    <a:bodyPr/>
                    <a:lstStyle/>
                    <a:p>
                      <a:pPr algn="ctr"/>
                      <a:endParaRPr lang="en-IN"/>
                    </a:p>
                    <a:p>
                      <a:pPr algn="ctr"/>
                      <a:r>
                        <a:rPr lang="en-US" altLang="en-IN"/>
                        <a:t>Decision Tree, Linear Regression</a:t>
                      </a:r>
                    </a:p>
                  </a:txBody>
                  <a:tcPr/>
                </a:tc>
                <a:tc>
                  <a:txBody>
                    <a:bodyPr/>
                    <a:lstStyle/>
                    <a:p>
                      <a:pPr algn="ctr"/>
                      <a:endParaRPr lang="en-IN"/>
                    </a:p>
                    <a:p>
                      <a:pPr algn="ctr"/>
                      <a:r>
                        <a:rPr lang="en-IN"/>
                        <a:t>Using decision tree they </a:t>
                      </a:r>
                    </a:p>
                    <a:p>
                      <a:pPr algn="ctr"/>
                      <a:r>
                        <a:rPr lang="en-IN"/>
                        <a:t>split the data into internal </a:t>
                      </a:r>
                    </a:p>
                    <a:p>
                      <a:pPr algn="ctr"/>
                      <a:r>
                        <a:rPr lang="en-IN"/>
                        <a:t>nodes and leaf nodes.</a:t>
                      </a:r>
                    </a:p>
                  </a:txBody>
                  <a:tcPr/>
                </a:tc>
                <a:tc>
                  <a:txBody>
                    <a:bodyPr/>
                    <a:lstStyle/>
                    <a:p>
                      <a:pPr algn="ctr"/>
                      <a:endParaRPr dirty="0"/>
                    </a:p>
                    <a:p>
                      <a:pPr algn="ctr"/>
                      <a:r>
                        <a:rPr dirty="0"/>
                        <a:t>Regression techniques failed to produce </a:t>
                      </a:r>
                    </a:p>
                    <a:p>
                      <a:pPr algn="ctr"/>
                      <a:r>
                        <a:rPr dirty="0"/>
                        <a:t>outputs.</a:t>
                      </a:r>
                    </a:p>
                  </a:txBody>
                  <a:tcPr/>
                </a:tc>
                <a:extLst>
                  <a:ext uri="{0D108BD9-81ED-4DB2-BD59-A6C34878D82A}">
                    <a16:rowId xmlns:a16="http://schemas.microsoft.com/office/drawing/2014/main" val="10001"/>
                  </a:ext>
                </a:extLst>
              </a:tr>
              <a:tr h="1593215">
                <a:tc>
                  <a:txBody>
                    <a:bodyPr/>
                    <a:lstStyle/>
                    <a:p>
                      <a:pPr algn="ctr"/>
                      <a:r>
                        <a:rPr lang="en-US" dirty="0"/>
                        <a:t>8</a:t>
                      </a:r>
                      <a:endParaRPr lang="en-IN" dirty="0"/>
                    </a:p>
                  </a:txBody>
                  <a:tcPr/>
                </a:tc>
                <a:tc>
                  <a:txBody>
                    <a:bodyPr/>
                    <a:lstStyle/>
                    <a:p>
                      <a:pPr algn="ctr"/>
                      <a:r>
                        <a:rPr lang="en-IN" sz="1800">
                          <a:sym typeface="+mn-ea"/>
                        </a:rPr>
                        <a:t>Bitcoin price prediction in the time of COVID-19</a:t>
                      </a:r>
                      <a:r>
                        <a:rPr lang="en-US" altLang="en-IN" sz="1800">
                          <a:sym typeface="+mn-ea"/>
                        </a:rPr>
                        <a:t>.</a:t>
                      </a:r>
                    </a:p>
                    <a:p>
                      <a:pPr algn="ctr"/>
                      <a:endParaRPr lang="en-IN" sz="1800">
                        <a:sym typeface="+mn-ea"/>
                      </a:endParaRPr>
                    </a:p>
                    <a:p>
                      <a:pPr algn="ctr"/>
                      <a:r>
                        <a:rPr lang="en-IN" b="1"/>
                        <a:t>Year:</a:t>
                      </a:r>
                      <a:r>
                        <a:rPr lang="en-IN"/>
                        <a:t>20</a:t>
                      </a:r>
                      <a:r>
                        <a:rPr lang="en-US" altLang="en-IN"/>
                        <a:t>20</a:t>
                      </a:r>
                    </a:p>
                  </a:txBody>
                  <a:tcPr/>
                </a:tc>
                <a:tc>
                  <a:txBody>
                    <a:bodyPr/>
                    <a:lstStyle/>
                    <a:p>
                      <a:pPr algn="ctr"/>
                      <a:endParaRPr lang="en-IN"/>
                    </a:p>
                    <a:p>
                      <a:pPr algn="ctr"/>
                      <a:r>
                        <a:rPr lang="en-US" altLang="en-IN"/>
                        <a:t>Random Forest, SVM, Decision Tree, AdaBoost</a:t>
                      </a:r>
                      <a:endParaRPr lang="en-IN"/>
                    </a:p>
                    <a:p>
                      <a:pPr algn="ctr"/>
                      <a:endParaRPr lang="en-IN"/>
                    </a:p>
                  </a:txBody>
                  <a:tcPr/>
                </a:tc>
                <a:tc>
                  <a:txBody>
                    <a:bodyPr/>
                    <a:lstStyle/>
                    <a:p>
                      <a:pPr algn="ctr"/>
                      <a:endParaRPr lang="en-US" altLang="en-IN"/>
                    </a:p>
                    <a:p>
                      <a:pPr algn="ctr"/>
                      <a:r>
                        <a:rPr lang="en-US" altLang="en-IN"/>
                        <a:t>RF builds multiple decision trees and merges them to get better accuracy.</a:t>
                      </a:r>
                    </a:p>
                  </a:txBody>
                  <a:tcP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US" dirty="0"/>
                        <a:t>Support vector machine does not perform well in predicting Bitcoin return or </a:t>
                      </a:r>
                    </a:p>
                    <a:p>
                      <a:pPr marL="0" marR="0" lvl="0" indent="0" algn="ctr" defTabSz="914400" rtl="0" eaLnBrk="1" fontAlgn="auto" latinLnBrk="0" hangingPunct="1">
                        <a:lnSpc>
                          <a:spcPct val="100000"/>
                        </a:lnSpc>
                        <a:spcBef>
                          <a:spcPct val="0"/>
                        </a:spcBef>
                        <a:spcAft>
                          <a:spcPct val="0"/>
                        </a:spcAft>
                        <a:buClrTx/>
                        <a:buSzTx/>
                        <a:buFontTx/>
                        <a:buNone/>
                        <a:defRPr/>
                      </a:pPr>
                      <a:r>
                        <a:rPr lang="en-US" dirty="0"/>
                        <a:t>price trend . And lack of </a:t>
                      </a:r>
                      <a:r>
                        <a:rPr lang="en-US" dirty="0" err="1"/>
                        <a:t>Covid</a:t>
                      </a:r>
                      <a:r>
                        <a:rPr lang="en-US" dirty="0"/>
                        <a:t> data.</a:t>
                      </a:r>
                    </a:p>
                  </a:txBody>
                  <a:tcPr/>
                </a:tc>
                <a:extLst>
                  <a:ext uri="{0D108BD9-81ED-4DB2-BD59-A6C34878D82A}">
                    <a16:rowId xmlns:a16="http://schemas.microsoft.com/office/drawing/2014/main" val="10002"/>
                  </a:ext>
                </a:extLst>
              </a:tr>
              <a:tr h="1622425">
                <a:tc>
                  <a:txBody>
                    <a:bodyPr/>
                    <a:lstStyle/>
                    <a:p>
                      <a:pPr algn="ctr"/>
                      <a:r>
                        <a:rPr lang="en-US" dirty="0"/>
                        <a:t>9</a:t>
                      </a:r>
                      <a:endParaRPr lang="en-IN" dirty="0"/>
                    </a:p>
                  </a:txBody>
                  <a:tcPr/>
                </a:tc>
                <a:tc>
                  <a:txBody>
                    <a:bodyPr/>
                    <a:lstStyle/>
                    <a:p>
                      <a:pPr algn="ctr"/>
                      <a:r>
                        <a:rPr lang="en-IN" sz="1800">
                          <a:sym typeface="+mn-ea"/>
                        </a:rPr>
                        <a:t>A Predictive Model for the Global Cryptocurrency Market</a:t>
                      </a:r>
                    </a:p>
                    <a:p>
                      <a:pPr algn="ctr"/>
                      <a:endParaRPr lang="en-IN" sz="1800" b="1">
                        <a:sym typeface="+mn-ea"/>
                      </a:endParaRPr>
                    </a:p>
                    <a:p>
                      <a:pPr algn="ctr"/>
                      <a:r>
                        <a:rPr lang="en-IN" b="1"/>
                        <a:t>Year:</a:t>
                      </a:r>
                      <a:r>
                        <a:rPr lang="en-IN"/>
                        <a:t>20</a:t>
                      </a:r>
                      <a:r>
                        <a:rPr lang="en-US" altLang="en-IN"/>
                        <a:t>18</a:t>
                      </a:r>
                    </a:p>
                  </a:txBody>
                  <a:tcPr/>
                </a:tc>
                <a:tc>
                  <a:txBody>
                    <a:bodyPr/>
                    <a:lstStyle/>
                    <a:p>
                      <a:pPr algn="ctr"/>
                      <a:endParaRPr lang="en-US" altLang="en-IN"/>
                    </a:p>
                    <a:p>
                      <a:pPr algn="ctr"/>
                      <a:r>
                        <a:rPr lang="en-US" altLang="en-IN"/>
                        <a:t>ANN, SVM, Random Forest</a:t>
                      </a:r>
                      <a:endParaRPr lang="en-IN"/>
                    </a:p>
                    <a:p>
                      <a:pPr algn="ctr"/>
                      <a:endParaRPr lang="en-IN"/>
                    </a:p>
                  </a:txBody>
                  <a:tcP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lang="en-US" altLang="en-IN"/>
                    </a:p>
                    <a:p>
                      <a:pPr marL="0" marR="0" lvl="0" indent="0" algn="ctr" defTabSz="914400" rtl="0" eaLnBrk="1" fontAlgn="auto" latinLnBrk="0" hangingPunct="1">
                        <a:lnSpc>
                          <a:spcPct val="100000"/>
                        </a:lnSpc>
                        <a:spcBef>
                          <a:spcPct val="0"/>
                        </a:spcBef>
                        <a:spcAft>
                          <a:spcPct val="0"/>
                        </a:spcAft>
                        <a:buClrTx/>
                        <a:buSzTx/>
                        <a:buFontTx/>
                        <a:buNone/>
                        <a:defRPr/>
                      </a:pPr>
                      <a:r>
                        <a:rPr lang="en-US" altLang="en-IN"/>
                        <a:t>ANN’s hidden layer nodes provide strong learning capability.</a:t>
                      </a:r>
                    </a:p>
                  </a:txBody>
                  <a:tcPr/>
                </a:tc>
                <a:tc>
                  <a:txBody>
                    <a:bodyPr/>
                    <a:lstStyle/>
                    <a:p>
                      <a:pPr algn="ctr"/>
                      <a:endParaRPr lang="en-IN" dirty="0"/>
                    </a:p>
                    <a:p>
                      <a:pPr algn="ctr"/>
                      <a:r>
                        <a:rPr lang="en-US" altLang="en-IN" dirty="0"/>
                        <a:t>Less use of dataset resulted in low accuracy rate.</a:t>
                      </a:r>
                    </a:p>
                  </a:txBody>
                  <a:tcPr/>
                </a:tc>
                <a:extLst>
                  <a:ext uri="{0D108BD9-81ED-4DB2-BD59-A6C34878D82A}">
                    <a16:rowId xmlns:a16="http://schemas.microsoft.com/office/drawing/2014/main" val="10003"/>
                  </a:ext>
                </a:extLst>
              </a:tr>
            </a:tbl>
          </a:graphicData>
        </a:graphic>
      </p:graphicFrame>
      <p:graphicFrame>
        <p:nvGraphicFramePr>
          <p:cNvPr id="4" name="Table 4"/>
          <p:cNvGraphicFramePr>
            <a:graphicFrameLocks noGrp="1"/>
          </p:cNvGraphicFramePr>
          <p:nvPr>
            <p:extLst>
              <p:ext uri="{D42A27DB-BD31-4B8C-83A1-F6EECF244321}">
                <p14:modId xmlns:p14="http://schemas.microsoft.com/office/powerpoint/2010/main" val="1803900388"/>
              </p:ext>
            </p:extLst>
          </p:nvPr>
        </p:nvGraphicFramePr>
        <p:xfrm>
          <a:off x="243508" y="119270"/>
          <a:ext cx="11703327" cy="874644"/>
        </p:xfrm>
        <a:graphic>
          <a:graphicData uri="http://schemas.openxmlformats.org/drawingml/2006/table">
            <a:tbl>
              <a:tblPr firstRow="1" bandRow="1">
                <a:tableStyleId>{5C22544A-7EE6-4342-B048-85BDC9FD1C3A}</a:tableStyleId>
              </a:tblPr>
              <a:tblGrid>
                <a:gridCol w="11703327">
                  <a:extLst>
                    <a:ext uri="{9D8B030D-6E8A-4147-A177-3AD203B41FA5}">
                      <a16:colId xmlns:a16="http://schemas.microsoft.com/office/drawing/2014/main" val="20000"/>
                    </a:ext>
                  </a:extLst>
                </a:gridCol>
              </a:tblGrid>
              <a:tr h="874644">
                <a:tc>
                  <a:txBody>
                    <a:bodyPr/>
                    <a:lstStyle/>
                    <a:p>
                      <a:pPr algn="ctr"/>
                      <a:r>
                        <a:rPr lang="en-IN" sz="3600" b="0" dirty="0"/>
                        <a:t>Advantages and Disadvantages</a:t>
                      </a:r>
                      <a:endParaRPr lang="en-IN" sz="3600" b="0" dirty="0">
                        <a:latin typeface="+mj-lt"/>
                      </a:endParaRP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918044281"/>
              </p:ext>
            </p:extLst>
          </p:nvPr>
        </p:nvGraphicFramePr>
        <p:xfrm>
          <a:off x="139147" y="1113183"/>
          <a:ext cx="11929439" cy="5680519"/>
        </p:xfrm>
        <a:graphic>
          <a:graphicData uri="http://schemas.openxmlformats.org/drawingml/2006/table">
            <a:tbl>
              <a:tblPr firstRow="1" bandRow="1">
                <a:tableStyleId>{5C22544A-7EE6-4342-B048-85BDC9FD1C3A}</a:tableStyleId>
              </a:tblPr>
              <a:tblGrid>
                <a:gridCol w="994949">
                  <a:extLst>
                    <a:ext uri="{9D8B030D-6E8A-4147-A177-3AD203B41FA5}">
                      <a16:colId xmlns:a16="http://schemas.microsoft.com/office/drawing/2014/main" val="20000"/>
                    </a:ext>
                  </a:extLst>
                </a:gridCol>
                <a:gridCol w="3193787">
                  <a:extLst>
                    <a:ext uri="{9D8B030D-6E8A-4147-A177-3AD203B41FA5}">
                      <a16:colId xmlns:a16="http://schemas.microsoft.com/office/drawing/2014/main" val="20001"/>
                    </a:ext>
                  </a:extLst>
                </a:gridCol>
                <a:gridCol w="2188887">
                  <a:extLst>
                    <a:ext uri="{9D8B030D-6E8A-4147-A177-3AD203B41FA5}">
                      <a16:colId xmlns:a16="http://schemas.microsoft.com/office/drawing/2014/main" val="20002"/>
                    </a:ext>
                  </a:extLst>
                </a:gridCol>
                <a:gridCol w="2814900">
                  <a:extLst>
                    <a:ext uri="{9D8B030D-6E8A-4147-A177-3AD203B41FA5}">
                      <a16:colId xmlns:a16="http://schemas.microsoft.com/office/drawing/2014/main" val="20003"/>
                    </a:ext>
                  </a:extLst>
                </a:gridCol>
                <a:gridCol w="2736916">
                  <a:extLst>
                    <a:ext uri="{9D8B030D-6E8A-4147-A177-3AD203B41FA5}">
                      <a16:colId xmlns:a16="http://schemas.microsoft.com/office/drawing/2014/main" val="20004"/>
                    </a:ext>
                  </a:extLst>
                </a:gridCol>
              </a:tblGrid>
              <a:tr h="697526">
                <a:tc>
                  <a:txBody>
                    <a:bodyPr/>
                    <a:lstStyle/>
                    <a:p>
                      <a:pPr algn="ctr"/>
                      <a:r>
                        <a:rPr lang="en-IN"/>
                        <a:t>Sl.no</a:t>
                      </a:r>
                    </a:p>
                  </a:txBody>
                  <a:tcPr/>
                </a:tc>
                <a:tc>
                  <a:txBody>
                    <a:bodyPr/>
                    <a:lstStyle/>
                    <a:p>
                      <a:pPr algn="ctr"/>
                      <a:r>
                        <a:rPr lang="en-IN"/>
                        <a:t>Title and Year</a:t>
                      </a:r>
                    </a:p>
                  </a:txBody>
                  <a:tcPr/>
                </a:tc>
                <a:tc>
                  <a:txBody>
                    <a:bodyPr/>
                    <a:lstStyle/>
                    <a:p>
                      <a:pPr algn="ctr"/>
                      <a:r>
                        <a:rPr lang="en-IN" dirty="0"/>
                        <a:t>Technique</a:t>
                      </a:r>
                    </a:p>
                  </a:txBody>
                  <a:tcPr/>
                </a:tc>
                <a:tc>
                  <a:txBody>
                    <a:bodyPr/>
                    <a:lstStyle/>
                    <a:p>
                      <a:pPr algn="ctr"/>
                      <a:r>
                        <a:rPr lang="en-IN"/>
                        <a:t>Advantages</a:t>
                      </a:r>
                    </a:p>
                  </a:txBody>
                  <a:tcPr/>
                </a:tc>
                <a:tc>
                  <a:txBody>
                    <a:bodyPr/>
                    <a:lstStyle/>
                    <a:p>
                      <a:pPr algn="ctr"/>
                      <a:r>
                        <a:rPr lang="en-IN"/>
                        <a:t>Disadvantages </a:t>
                      </a:r>
                    </a:p>
                  </a:txBody>
                  <a:tcPr/>
                </a:tc>
                <a:extLst>
                  <a:ext uri="{0D108BD9-81ED-4DB2-BD59-A6C34878D82A}">
                    <a16:rowId xmlns:a16="http://schemas.microsoft.com/office/drawing/2014/main" val="10000"/>
                  </a:ext>
                </a:extLst>
              </a:tr>
              <a:tr h="1470139">
                <a:tc>
                  <a:txBody>
                    <a:bodyPr/>
                    <a:lstStyle/>
                    <a:p>
                      <a:pPr algn="ctr"/>
                      <a:r>
                        <a:rPr lang="en-US" dirty="0"/>
                        <a:t>1</a:t>
                      </a:r>
                      <a:r>
                        <a:rPr lang="en-IN" dirty="0"/>
                        <a:t>0</a:t>
                      </a:r>
                    </a:p>
                  </a:txBody>
                  <a:tcP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US"/>
                        <a:t>Bitcoin Price Prediction Using Deep Learning and Real Time Deployment.</a:t>
                      </a:r>
                    </a:p>
                    <a:p>
                      <a:pPr algn="ctr"/>
                      <a:endParaRPr lang="en-IN" b="1">
                        <a:solidFill>
                          <a:schemeClr val="bg2">
                            <a:lumMod val="50000"/>
                          </a:schemeClr>
                        </a:solidFill>
                      </a:endParaRPr>
                    </a:p>
                    <a:p>
                      <a:pPr algn="ctr"/>
                      <a:r>
                        <a:rPr lang="en-IN" b="1">
                          <a:solidFill>
                            <a:schemeClr val="tx1">
                              <a:lumMod val="85000"/>
                              <a:lumOff val="15000"/>
                            </a:schemeClr>
                          </a:solidFill>
                        </a:rPr>
                        <a:t>Year</a:t>
                      </a:r>
                      <a:r>
                        <a:rPr lang="en-IN" b="1"/>
                        <a:t>:</a:t>
                      </a:r>
                      <a:r>
                        <a:rPr lang="en-IN"/>
                        <a:t>2020</a:t>
                      </a:r>
                    </a:p>
                  </a:txBody>
                  <a:tcPr/>
                </a:tc>
                <a:tc>
                  <a:txBody>
                    <a:bodyPr/>
                    <a:lstStyle/>
                    <a:p>
                      <a:pPr algn="ctr"/>
                      <a:endParaRPr lang="en-IN"/>
                    </a:p>
                    <a:p>
                      <a:pPr algn="ctr"/>
                      <a:endParaRPr lang="en-IN"/>
                    </a:p>
                    <a:p>
                      <a:pPr algn="ctr"/>
                      <a:r>
                        <a:rPr lang="en-IN"/>
                        <a:t>LSTM,GRU,SVM</a:t>
                      </a:r>
                    </a:p>
                  </a:txBody>
                  <a:tcPr/>
                </a:tc>
                <a:tc>
                  <a:txBody>
                    <a:bodyPr/>
                    <a:lstStyle/>
                    <a:p>
                      <a:pPr algn="ctr"/>
                      <a:endParaRPr lang="en-US"/>
                    </a:p>
                    <a:p>
                      <a:pPr algn="ctr"/>
                      <a:r>
                        <a:rPr lang="en-US"/>
                        <a:t>L</a:t>
                      </a:r>
                      <a:r>
                        <a:rPr lang="en-IN"/>
                        <a:t>STM and GRU were able to provide good accuracy when compared to that of SVM.</a:t>
                      </a:r>
                    </a:p>
                  </a:txBody>
                  <a:tcPr/>
                </a:tc>
                <a:tc>
                  <a:txBody>
                    <a:bodyPr/>
                    <a:lstStyle/>
                    <a:p>
                      <a:pPr algn="ctr"/>
                      <a:endParaRPr lang="en-US"/>
                    </a:p>
                    <a:p>
                      <a:pPr algn="ctr"/>
                      <a:r>
                        <a:rPr lang="en-US"/>
                        <a:t>SVM produced accuracy in negative digits.</a:t>
                      </a:r>
                      <a:endParaRPr lang="en-IN"/>
                    </a:p>
                  </a:txBody>
                  <a:tcPr/>
                </a:tc>
                <a:extLst>
                  <a:ext uri="{0D108BD9-81ED-4DB2-BD59-A6C34878D82A}">
                    <a16:rowId xmlns:a16="http://schemas.microsoft.com/office/drawing/2014/main" val="10001"/>
                  </a:ext>
                </a:extLst>
              </a:tr>
              <a:tr h="1745790">
                <a:tc>
                  <a:txBody>
                    <a:bodyPr/>
                    <a:lstStyle/>
                    <a:p>
                      <a:pPr algn="ctr"/>
                      <a:r>
                        <a:rPr lang="en-US" dirty="0"/>
                        <a:t>1</a:t>
                      </a:r>
                      <a:r>
                        <a:rPr lang="en-IN" dirty="0"/>
                        <a:t>1</a:t>
                      </a:r>
                    </a:p>
                  </a:txBody>
                  <a:tcPr/>
                </a:tc>
                <a:tc>
                  <a:txBody>
                    <a:bodyPr/>
                    <a:lstStyle/>
                    <a:p>
                      <a:pPr algn="ctr"/>
                      <a:r>
                        <a:rPr lang="en-US"/>
                        <a:t>Cryptocurrency Price Prediction Using Neural </a:t>
                      </a:r>
                      <a:r>
                        <a:rPr lang="en-IN"/>
                        <a:t>Networks and Deep Learning. </a:t>
                      </a:r>
                    </a:p>
                    <a:p>
                      <a:pPr algn="ctr"/>
                      <a:endParaRPr lang="en-IN" b="1"/>
                    </a:p>
                    <a:p>
                      <a:pPr algn="ctr"/>
                      <a:r>
                        <a:rPr lang="en-IN" b="1"/>
                        <a:t>Year:</a:t>
                      </a:r>
                      <a:r>
                        <a:rPr lang="en-IN"/>
                        <a:t>2021</a:t>
                      </a:r>
                    </a:p>
                  </a:txBody>
                  <a:tcPr/>
                </a:tc>
                <a:tc>
                  <a:txBody>
                    <a:bodyPr/>
                    <a:lstStyle/>
                    <a:p>
                      <a:pPr algn="ctr"/>
                      <a:endParaRPr lang="en-IN"/>
                    </a:p>
                    <a:p>
                      <a:pPr algn="ctr"/>
                      <a:r>
                        <a:rPr lang="en-US"/>
                        <a:t>G</a:t>
                      </a:r>
                      <a:r>
                        <a:rPr lang="en-IN"/>
                        <a:t>RU</a:t>
                      </a:r>
                    </a:p>
                    <a:p>
                      <a:pPr algn="ctr"/>
                      <a:endParaRPr lang="en-IN"/>
                    </a:p>
                  </a:txBody>
                  <a:tcP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lang="en-IN"/>
                    </a:p>
                    <a:p>
                      <a:pPr marL="0" marR="0" lvl="0" indent="0" algn="ctr" defTabSz="914400" rtl="0" eaLnBrk="1" fontAlgn="auto" latinLnBrk="0" hangingPunct="1">
                        <a:lnSpc>
                          <a:spcPct val="100000"/>
                        </a:lnSpc>
                        <a:spcBef>
                          <a:spcPct val="0"/>
                        </a:spcBef>
                        <a:spcAft>
                          <a:spcPct val="0"/>
                        </a:spcAft>
                        <a:buClrTx/>
                        <a:buSzTx/>
                        <a:buFontTx/>
                        <a:buNone/>
                        <a:defRPr/>
                      </a:pPr>
                      <a:r>
                        <a:rPr lang="en-US"/>
                        <a:t>Using </a:t>
                      </a:r>
                      <a:r>
                        <a:rPr lang="en-IN"/>
                        <a:t>GRU</a:t>
                      </a:r>
                      <a:r>
                        <a:rPr lang="en-US"/>
                        <a:t> time consumption is less. </a:t>
                      </a:r>
                      <a:endParaRPr lang="en-IN"/>
                    </a:p>
                  </a:txBody>
                  <a:tcPr/>
                </a:tc>
                <a:tc>
                  <a:txBody>
                    <a:bodyPr/>
                    <a:lstStyle/>
                    <a:p>
                      <a:endParaRPr lang="en-US" sz="1800" b="0" u="none" strike="noStrike" kern="1200" baseline="0">
                        <a:solidFill>
                          <a:schemeClr val="dk1"/>
                        </a:solidFill>
                      </a:endParaRPr>
                    </a:p>
                    <a:p>
                      <a:r>
                        <a:rPr lang="en-US" sz="1800" b="0" u="none" strike="noStrike" kern="1200" baseline="0">
                          <a:solidFill>
                            <a:schemeClr val="dk1"/>
                          </a:solidFill>
                        </a:rPr>
                        <a:t>Due to lack of data, testing data was not sufficient for the machine to predict future prices.	</a:t>
                      </a:r>
                    </a:p>
                    <a:p>
                      <a:pPr algn="ctr"/>
                      <a:endParaRPr lang="en-IN"/>
                    </a:p>
                  </a:txBody>
                  <a:tcPr/>
                </a:tc>
                <a:extLst>
                  <a:ext uri="{0D108BD9-81ED-4DB2-BD59-A6C34878D82A}">
                    <a16:rowId xmlns:a16="http://schemas.microsoft.com/office/drawing/2014/main" val="10002"/>
                  </a:ext>
                </a:extLst>
              </a:tr>
              <a:tr h="1767064">
                <a:tc>
                  <a:txBody>
                    <a:bodyPr/>
                    <a:lstStyle/>
                    <a:p>
                      <a:pPr algn="ctr"/>
                      <a:r>
                        <a:rPr lang="en-US" dirty="0"/>
                        <a:t>1</a:t>
                      </a:r>
                      <a:r>
                        <a:rPr lang="en-IN" dirty="0"/>
                        <a:t>2</a:t>
                      </a:r>
                    </a:p>
                  </a:txBody>
                  <a:tcPr/>
                </a:tc>
                <a:tc>
                  <a:txBody>
                    <a:bodyPr/>
                    <a:lstStyle/>
                    <a:p>
                      <a:pPr algn="ctr"/>
                      <a:r>
                        <a:rPr lang="en-IN" dirty="0"/>
                        <a:t>Deep Learning-Based Cryptocurrency Price Prediction.</a:t>
                      </a:r>
                    </a:p>
                    <a:p>
                      <a:pPr algn="ctr"/>
                      <a:endParaRPr lang="en-IN" b="1" dirty="0"/>
                    </a:p>
                    <a:p>
                      <a:pPr algn="ctr"/>
                      <a:r>
                        <a:rPr lang="en-IN" b="1" dirty="0"/>
                        <a:t>Year:</a:t>
                      </a:r>
                      <a:r>
                        <a:rPr lang="en-IN" dirty="0"/>
                        <a:t>2021</a:t>
                      </a:r>
                    </a:p>
                  </a:txBody>
                  <a:tcPr/>
                </a:tc>
                <a:tc>
                  <a:txBody>
                    <a:bodyPr/>
                    <a:lstStyle/>
                    <a:p>
                      <a:pPr algn="ctr"/>
                      <a:endParaRPr lang="en-US"/>
                    </a:p>
                    <a:p>
                      <a:pPr algn="ctr"/>
                      <a:endParaRPr lang="en-US"/>
                    </a:p>
                    <a:p>
                      <a:pPr algn="ctr"/>
                      <a:r>
                        <a:rPr lang="en-US"/>
                        <a:t>LSTM and GRU </a:t>
                      </a:r>
                      <a:endParaRPr lang="en-IN"/>
                    </a:p>
                  </a:txBody>
                  <a:tcPr/>
                </a:tc>
                <a:tc>
                  <a:txBody>
                    <a:bodyPr/>
                    <a:lstStyle/>
                    <a:p>
                      <a:pPr algn="ctr"/>
                      <a:endParaRPr lang="en-IN" dirty="0"/>
                    </a:p>
                    <a:p>
                      <a:pPr algn="ctr"/>
                      <a:r>
                        <a:rPr lang="en-US" altLang="en-IN" dirty="0"/>
                        <a:t>Deep-Learning algorithms have shown accurate results.</a:t>
                      </a:r>
                      <a:endParaRPr lang="en-IN" dirty="0"/>
                    </a:p>
                    <a:p>
                      <a:pPr algn="ctr"/>
                      <a:endParaRPr lang="en-IN" dirty="0"/>
                    </a:p>
                  </a:txBody>
                  <a:tcPr/>
                </a:tc>
                <a:tc>
                  <a:txBody>
                    <a:bodyPr/>
                    <a:lstStyle/>
                    <a:p>
                      <a:pPr algn="ctr"/>
                      <a:endParaRPr lang="en-IN" dirty="0"/>
                    </a:p>
                    <a:p>
                      <a:pPr algn="ctr"/>
                      <a:r>
                        <a:rPr lang="en-IN" dirty="0"/>
                        <a:t>GRU performs better than the proposed model.</a:t>
                      </a:r>
                    </a:p>
                  </a:txBody>
                  <a:tcPr/>
                </a:tc>
                <a:extLst>
                  <a:ext uri="{0D108BD9-81ED-4DB2-BD59-A6C34878D82A}">
                    <a16:rowId xmlns:a16="http://schemas.microsoft.com/office/drawing/2014/main" val="10003"/>
                  </a:ext>
                </a:extLst>
              </a:tr>
            </a:tbl>
          </a:graphicData>
        </a:graphic>
      </p:graphicFrame>
      <p:graphicFrame>
        <p:nvGraphicFramePr>
          <p:cNvPr id="4" name="Table 4"/>
          <p:cNvGraphicFramePr>
            <a:graphicFrameLocks noGrp="1"/>
          </p:cNvGraphicFramePr>
          <p:nvPr>
            <p:extLst>
              <p:ext uri="{D42A27DB-BD31-4B8C-83A1-F6EECF244321}">
                <p14:modId xmlns:p14="http://schemas.microsoft.com/office/powerpoint/2010/main" val="715548127"/>
              </p:ext>
            </p:extLst>
          </p:nvPr>
        </p:nvGraphicFramePr>
        <p:xfrm>
          <a:off x="243508" y="119270"/>
          <a:ext cx="11703327" cy="874644"/>
        </p:xfrm>
        <a:graphic>
          <a:graphicData uri="http://schemas.openxmlformats.org/drawingml/2006/table">
            <a:tbl>
              <a:tblPr firstRow="1" bandRow="1">
                <a:tableStyleId>{5C22544A-7EE6-4342-B048-85BDC9FD1C3A}</a:tableStyleId>
              </a:tblPr>
              <a:tblGrid>
                <a:gridCol w="11703327">
                  <a:extLst>
                    <a:ext uri="{9D8B030D-6E8A-4147-A177-3AD203B41FA5}">
                      <a16:colId xmlns:a16="http://schemas.microsoft.com/office/drawing/2014/main" val="20000"/>
                    </a:ext>
                  </a:extLst>
                </a:gridCol>
              </a:tblGrid>
              <a:tr h="874644">
                <a:tc>
                  <a:txBody>
                    <a:bodyPr/>
                    <a:lstStyle/>
                    <a:p>
                      <a:pPr algn="ctr"/>
                      <a:r>
                        <a:rPr lang="en-IN" sz="3600" b="0" dirty="0"/>
                        <a:t>Advantages and Disadvantages</a:t>
                      </a:r>
                      <a:endParaRPr lang="en-IN" sz="3600" b="0" dirty="0">
                        <a:latin typeface="+mj-lt"/>
                      </a:endParaRP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dirty="0"/>
              <a:t>Problem Statement</a:t>
            </a:r>
          </a:p>
        </p:txBody>
      </p:sp>
      <p:sp>
        <p:nvSpPr>
          <p:cNvPr id="3" name="Content Placeholder 2"/>
          <p:cNvSpPr>
            <a:spLocks noGrp="1"/>
          </p:cNvSpPr>
          <p:nvPr>
            <p:ph idx="1"/>
          </p:nvPr>
        </p:nvSpPr>
        <p:spPr>
          <a:xfrm>
            <a:off x="490060" y="1700808"/>
            <a:ext cx="11150555" cy="4525963"/>
          </a:xfrm>
        </p:spPr>
        <p:txBody>
          <a:bodyPr>
            <a:normAutofit/>
          </a:bodyPr>
          <a:lstStyle/>
          <a:p>
            <a:pPr algn="just"/>
            <a:endParaRPr lang="en-IN" dirty="0"/>
          </a:p>
          <a:p>
            <a:pPr algn="just"/>
            <a:endParaRPr lang="en-IN" dirty="0"/>
          </a:p>
          <a:p>
            <a:pPr algn="just"/>
            <a:r>
              <a:rPr lang="en-IN" dirty="0"/>
              <a:t>Cryptocurrencies are the most complex form of investment, whose values change in every second. Investing money in these is more risk and less profit. </a:t>
            </a:r>
          </a:p>
          <a:p>
            <a:pPr algn="just"/>
            <a:endParaRPr lang="en-IN" dirty="0"/>
          </a:p>
          <a:p>
            <a:pPr algn="just"/>
            <a:r>
              <a:rPr lang="en-IN" dirty="0"/>
              <a:t>With the new era, current users hope to predict prices of cryptocurrencies for early investment. We will predict the prices for both short period and long period of time. Using various machine learning algorithms. </a:t>
            </a:r>
          </a:p>
          <a:p>
            <a:pPr algn="just"/>
            <a:endParaRPr lang="en-IN" dirty="0"/>
          </a:p>
        </p:txBody>
      </p:sp>
    </p:spTree>
    <p:extLst>
      <p:ext uri="{BB962C8B-B14F-4D97-AF65-F5344CB8AC3E}">
        <p14:creationId xmlns:p14="http://schemas.microsoft.com/office/powerpoint/2010/main" val="3656612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636104"/>
            <a:ext cx="10772775" cy="1123122"/>
          </a:xfrm>
        </p:spPr>
        <p:txBody>
          <a:bodyPr>
            <a:normAutofit/>
          </a:bodyPr>
          <a:lstStyle/>
          <a:p>
            <a:r>
              <a:rPr lang="en-IN" sz="3200" dirty="0"/>
              <a:t>Methodology</a:t>
            </a:r>
          </a:p>
        </p:txBody>
      </p:sp>
      <p:sp>
        <p:nvSpPr>
          <p:cNvPr id="3" name="Content Placeholder 2"/>
          <p:cNvSpPr>
            <a:spLocks noGrp="1"/>
          </p:cNvSpPr>
          <p:nvPr>
            <p:ph idx="1"/>
          </p:nvPr>
        </p:nvSpPr>
        <p:spPr>
          <a:xfrm>
            <a:off x="676656" y="2011680"/>
            <a:ext cx="10753725" cy="4513664"/>
          </a:xfrm>
        </p:spPr>
        <p:txBody>
          <a:bodyPr/>
          <a:lstStyle/>
          <a:p>
            <a:endParaRPr lang="en-US" b="1" dirty="0"/>
          </a:p>
          <a:p>
            <a:endParaRPr lang="en-US" b="1" dirty="0"/>
          </a:p>
          <a:p>
            <a:endParaRPr lang="en-US" b="1" dirty="0"/>
          </a:p>
          <a:p>
            <a:r>
              <a:rPr lang="en-US" sz="2000" b="1" dirty="0"/>
              <a:t>Data Collection.</a:t>
            </a:r>
          </a:p>
          <a:p>
            <a:r>
              <a:rPr lang="en-US" sz="2000" b="1" dirty="0"/>
              <a:t>Data Preprocessing.</a:t>
            </a:r>
          </a:p>
          <a:p>
            <a:r>
              <a:rPr lang="en-US" sz="2000" b="1" dirty="0"/>
              <a:t>Data Scaling Phase.</a:t>
            </a:r>
          </a:p>
          <a:p>
            <a:r>
              <a:rPr lang="en-US" sz="2000" b="1" dirty="0"/>
              <a:t>Model Building Phase.</a:t>
            </a:r>
          </a:p>
          <a:p>
            <a:r>
              <a:rPr lang="en-US" sz="2000" b="1" dirty="0"/>
              <a:t>Model Learning Phase.</a:t>
            </a:r>
          </a:p>
          <a:p>
            <a:endParaRPr lang="en-US" b="1" dirty="0"/>
          </a:p>
          <a:p>
            <a:endParaRPr lang="en-US" b="1" dirty="0"/>
          </a:p>
          <a:p>
            <a:endParaRPr lang="en-US" b="1" dirty="0"/>
          </a:p>
          <a:p>
            <a:endParaRPr lang="en-US" b="1" dirty="0"/>
          </a:p>
          <a:p>
            <a:endParaRPr lang="en-IN" dirty="0"/>
          </a:p>
        </p:txBody>
      </p:sp>
    </p:spTree>
    <p:extLst>
      <p:ext uri="{BB962C8B-B14F-4D97-AF65-F5344CB8AC3E}">
        <p14:creationId xmlns:p14="http://schemas.microsoft.com/office/powerpoint/2010/main" val="227245927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202</TotalTime>
  <Words>2225</Words>
  <Application>Microsoft Office PowerPoint</Application>
  <PresentationFormat>Widescreen</PresentationFormat>
  <Paragraphs>271</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Calibri Light</vt:lpstr>
      <vt:lpstr>Gill Sans MT</vt:lpstr>
      <vt:lpstr>Times New Roman</vt:lpstr>
      <vt:lpstr>Wingdings</vt:lpstr>
      <vt:lpstr>Wingdings 2</vt:lpstr>
      <vt:lpstr>Dividend</vt:lpstr>
      <vt:lpstr>NIE INSTITUTE OF TECHNOLOGY</vt:lpstr>
      <vt:lpstr>Abstract</vt:lpstr>
      <vt:lpstr>Introduction:</vt:lpstr>
      <vt:lpstr>PowerPoint Presentation</vt:lpstr>
      <vt:lpstr>PowerPoint Presentation</vt:lpstr>
      <vt:lpstr>PowerPoint Presentation</vt:lpstr>
      <vt:lpstr>PowerPoint Presentation</vt:lpstr>
      <vt:lpstr>Problem Statement</vt:lpstr>
      <vt:lpstr>Methodology</vt:lpstr>
      <vt:lpstr>Methodology</vt:lpstr>
      <vt:lpstr>Methodology</vt:lpstr>
      <vt:lpstr>Methodology</vt:lpstr>
      <vt:lpstr>Requirement</vt:lpstr>
      <vt:lpstr>  Result</vt:lpstr>
      <vt:lpstr>Conclusion</vt:lpstr>
      <vt:lpstr>Application towards society</vt:lpstr>
      <vt:lpstr>Reference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Price Prediction using Machine Learning </dc:title>
  <dc:creator>Nikita Kulloli</dc:creator>
  <cp:lastModifiedBy>Jagadish V Gaikwad</cp:lastModifiedBy>
  <cp:revision>39</cp:revision>
  <dcterms:created xsi:type="dcterms:W3CDTF">2022-07-20T04:35:08Z</dcterms:created>
  <dcterms:modified xsi:type="dcterms:W3CDTF">2022-07-21T03:02:21Z</dcterms:modified>
</cp:coreProperties>
</file>