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0" r:id="rId6"/>
    <p:sldId id="314" r:id="rId7"/>
    <p:sldId id="311" r:id="rId8"/>
    <p:sldId id="312" r:id="rId9"/>
    <p:sldId id="313" r:id="rId10"/>
    <p:sldId id="315" r:id="rId11"/>
    <p:sldId id="316" r:id="rId12"/>
    <p:sldId id="317" r:id="rId13"/>
    <p:sldId id="318" r:id="rId14"/>
    <p:sldId id="31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95" d="100"/>
          <a:sy n="95" d="100"/>
        </p:scale>
        <p:origin x="16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10/4/2023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10/4/2023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10/4/2023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10/4/2023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10/4/2023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10/4/2023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10/4/2023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10/4/2023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10/4/2023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10/4/2023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IN" sz="6600" b="0" i="0" dirty="0">
                <a:solidFill>
                  <a:schemeClr val="tx1"/>
                </a:solidFill>
                <a:effectLst/>
                <a:latin typeface="Algerian" panose="04020705040A02060702" pitchFamily="82" charset="0"/>
                <a:ea typeface="Microsoft Himalaya" panose="01010100010101010101" pitchFamily="2" charset="0"/>
                <a:cs typeface="Microsoft Himalaya" panose="01010100010101010101" pitchFamily="2" charset="0"/>
              </a:rPr>
              <a:t>Sentiment analysis for marketing</a:t>
            </a:r>
            <a:endParaRPr lang="en-US" sz="6600" dirty="0">
              <a:solidFill>
                <a:schemeClr val="tx1"/>
              </a:solidFill>
              <a:latin typeface="Algerian" panose="04020705040A02060702" pitchFamily="82" charset="0"/>
              <a:ea typeface="Microsoft Himalaya" panose="01010100010101010101" pitchFamily="2" charset="0"/>
              <a:cs typeface="Microsoft Himalaya" panose="01010100010101010101" pitchFamily="2" charset="0"/>
            </a:endParaRP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a:bodyPr>
          <a:lstStyle/>
          <a:p>
            <a:r>
              <a:rPr lang="en-US" sz="2400" dirty="0">
                <a:solidFill>
                  <a:schemeClr val="tx1">
                    <a:lumMod val="85000"/>
                    <a:lumOff val="15000"/>
                  </a:schemeClr>
                </a:solidFill>
              </a:rPr>
              <a:t>PHASE 1</a:t>
            </a: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41855-C309-6C46-0150-6CD793DD9F75}"/>
              </a:ext>
            </a:extLst>
          </p:cNvPr>
          <p:cNvSpPr>
            <a:spLocks noGrp="1"/>
          </p:cNvSpPr>
          <p:nvPr>
            <p:ph type="title"/>
          </p:nvPr>
        </p:nvSpPr>
        <p:spPr>
          <a:xfrm>
            <a:off x="1097280" y="254519"/>
            <a:ext cx="10058400" cy="2272113"/>
          </a:xfrm>
        </p:spPr>
        <p:txBody>
          <a:bodyPr/>
          <a:lstStyle/>
          <a:p>
            <a:r>
              <a:rPr lang="en-IN" b="0" i="0" dirty="0">
                <a:solidFill>
                  <a:srgbClr val="313131"/>
                </a:solidFill>
                <a:effectLst/>
                <a:latin typeface="inherit"/>
              </a:rPr>
              <a:t>Insights Generation</a:t>
            </a:r>
            <a:br>
              <a:rPr lang="en-IN" dirty="0"/>
            </a:br>
            <a:endParaRPr lang="en-IN" dirty="0"/>
          </a:p>
        </p:txBody>
      </p:sp>
      <p:sp>
        <p:nvSpPr>
          <p:cNvPr id="3" name="Content Placeholder 2">
            <a:extLst>
              <a:ext uri="{FF2B5EF4-FFF2-40B4-BE49-F238E27FC236}">
                <a16:creationId xmlns:a16="http://schemas.microsoft.com/office/drawing/2014/main" id="{ADA56887-36A0-67F8-A3A0-F003CD17D9C2}"/>
              </a:ext>
            </a:extLst>
          </p:cNvPr>
          <p:cNvSpPr>
            <a:spLocks noGrp="1"/>
          </p:cNvSpPr>
          <p:nvPr>
            <p:ph idx="1"/>
          </p:nvPr>
        </p:nvSpPr>
        <p:spPr/>
        <p:txBody>
          <a:bodyPr>
            <a:normAutofit fontScale="92500" lnSpcReduction="20000"/>
          </a:bodyPr>
          <a:lstStyle/>
          <a:p>
            <a:r>
              <a:rPr lang="en-US" dirty="0"/>
              <a:t>Sentiment analysis provides valuable insights that can guide business decisions in several ways. By analyzing sentiment in customer reviews, social media mentions, or other textual data, businesses can gain a better understanding of their customers' opinions and make informed decisions:</a:t>
            </a:r>
          </a:p>
          <a:p>
            <a:endParaRPr lang="en-US" dirty="0"/>
          </a:p>
          <a:p>
            <a:r>
              <a:rPr lang="en-US" u="sng" dirty="0"/>
              <a:t>Product Improvement: </a:t>
            </a:r>
            <a:r>
              <a:rPr lang="en-US" dirty="0"/>
              <a:t>Positive sentiment analysis can highlight features or aspects of a product or service that customers love. Identifying these strengths can inform product development efforts, focusing on enhancing what already works well.</a:t>
            </a:r>
          </a:p>
          <a:p>
            <a:endParaRPr lang="en-US" dirty="0"/>
          </a:p>
          <a:p>
            <a:r>
              <a:rPr lang="en-US" u="sng" dirty="0"/>
              <a:t>Issue Resolution: </a:t>
            </a:r>
            <a:r>
              <a:rPr lang="en-US" dirty="0"/>
              <a:t>Negative sentiment analysis can uncover areas where customers are dissatisfied or encountering problems. This insight can help businesses prioritize issue resolution, improving customer satisfaction and loyalty.</a:t>
            </a:r>
            <a:endParaRPr lang="en-IN" dirty="0"/>
          </a:p>
        </p:txBody>
      </p:sp>
    </p:spTree>
    <p:extLst>
      <p:ext uri="{BB962C8B-B14F-4D97-AF65-F5344CB8AC3E}">
        <p14:creationId xmlns:p14="http://schemas.microsoft.com/office/powerpoint/2010/main" val="569397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9E20214-9CFA-7482-504B-D9D4465CA3A4}"/>
              </a:ext>
            </a:extLst>
          </p:cNvPr>
          <p:cNvSpPr txBox="1"/>
          <p:nvPr/>
        </p:nvSpPr>
        <p:spPr>
          <a:xfrm>
            <a:off x="3445042" y="2828835"/>
            <a:ext cx="5301916" cy="1200329"/>
          </a:xfrm>
          <a:prstGeom prst="rect">
            <a:avLst/>
          </a:prstGeom>
          <a:noFill/>
        </p:spPr>
        <p:txBody>
          <a:bodyPr wrap="square" rtlCol="0">
            <a:spAutoFit/>
          </a:bodyPr>
          <a:lstStyle/>
          <a:p>
            <a:pPr algn="ctr"/>
            <a:r>
              <a:rPr lang="en-US" sz="7200" dirty="0">
                <a:latin typeface="Algerian" panose="04020705040A02060702" pitchFamily="82" charset="0"/>
              </a:rPr>
              <a:t>THANK YOU</a:t>
            </a:r>
            <a:endParaRPr lang="en-IN" sz="7200" dirty="0">
              <a:latin typeface="Algerian" panose="04020705040A02060702" pitchFamily="82" charset="0"/>
            </a:endParaRPr>
          </a:p>
        </p:txBody>
      </p:sp>
    </p:spTree>
    <p:extLst>
      <p:ext uri="{BB962C8B-B14F-4D97-AF65-F5344CB8AC3E}">
        <p14:creationId xmlns:p14="http://schemas.microsoft.com/office/powerpoint/2010/main" val="295077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sz="4000" b="1" i="0" dirty="0">
                <a:solidFill>
                  <a:srgbClr val="313131"/>
                </a:solidFill>
                <a:effectLst/>
                <a:latin typeface="Algerian" panose="04020705040A02060702" pitchFamily="82" charset="0"/>
              </a:rPr>
              <a:t>Problem Definition and Design Thinking</a:t>
            </a:r>
            <a:r>
              <a:rPr lang="en-US" sz="4000" b="0" i="0" dirty="0">
                <a:solidFill>
                  <a:srgbClr val="313131"/>
                </a:solidFill>
                <a:effectLst/>
                <a:latin typeface="Algerian" panose="04020705040A02060702" pitchFamily="82" charset="0"/>
              </a:rPr>
              <a:t>  </a:t>
            </a:r>
            <a:endParaRPr lang="en-US" sz="4000" dirty="0">
              <a:latin typeface="Algerian" panose="04020705040A02060702" pitchFamily="82" charset="0"/>
            </a:endParaRPr>
          </a:p>
        </p:txBody>
      </p:sp>
      <p:sp>
        <p:nvSpPr>
          <p:cNvPr id="4" name="Content Placeholder 3">
            <a:extLst>
              <a:ext uri="{FF2B5EF4-FFF2-40B4-BE49-F238E27FC236}">
                <a16:creationId xmlns:a16="http://schemas.microsoft.com/office/drawing/2014/main" id="{039FAE63-152A-7C0F-ED2B-996D1A38B00E}"/>
              </a:ext>
            </a:extLst>
          </p:cNvPr>
          <p:cNvSpPr>
            <a:spLocks noGrp="1"/>
          </p:cNvSpPr>
          <p:nvPr>
            <p:ph idx="1"/>
          </p:nvPr>
        </p:nvSpPr>
        <p:spPr/>
        <p:txBody>
          <a:bodyPr>
            <a:normAutofit/>
          </a:bodyPr>
          <a:lstStyle/>
          <a:p>
            <a:r>
              <a:rPr lang="en-US" sz="3200" b="0" i="0" dirty="0">
                <a:solidFill>
                  <a:srgbClr val="313131"/>
                </a:solidFill>
                <a:effectLst/>
                <a:latin typeface="Open Sans" panose="020B0606030504020204" pitchFamily="34" charset="0"/>
              </a:rPr>
              <a:t>In this part you will need to understand the problem statement and create a document on what have you understood and how will you proceed ahead with solving the problem. Please think on a design and present in form of a document.</a:t>
            </a:r>
            <a:endParaRPr lang="en-IN" sz="3200" dirty="0"/>
          </a:p>
        </p:txBody>
      </p:sp>
    </p:spTree>
    <p:extLst>
      <p:ext uri="{BB962C8B-B14F-4D97-AF65-F5344CB8AC3E}">
        <p14:creationId xmlns:p14="http://schemas.microsoft.com/office/powerpoint/2010/main" val="2482546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36DE2-E485-09BD-917F-A1CC211CA882}"/>
              </a:ext>
            </a:extLst>
          </p:cNvPr>
          <p:cNvSpPr>
            <a:spLocks noGrp="1"/>
          </p:cNvSpPr>
          <p:nvPr>
            <p:ph type="title"/>
          </p:nvPr>
        </p:nvSpPr>
        <p:spPr/>
        <p:txBody>
          <a:bodyPr/>
          <a:lstStyle/>
          <a:p>
            <a:r>
              <a:rPr lang="en-IN" b="1" i="0" dirty="0">
                <a:solidFill>
                  <a:srgbClr val="313131"/>
                </a:solidFill>
                <a:effectLst/>
                <a:latin typeface="inherit"/>
              </a:rPr>
              <a:t>Problem Definition</a:t>
            </a:r>
            <a:endParaRPr lang="en-IN" dirty="0"/>
          </a:p>
        </p:txBody>
      </p:sp>
      <p:sp>
        <p:nvSpPr>
          <p:cNvPr id="3" name="Content Placeholder 2">
            <a:extLst>
              <a:ext uri="{FF2B5EF4-FFF2-40B4-BE49-F238E27FC236}">
                <a16:creationId xmlns:a16="http://schemas.microsoft.com/office/drawing/2014/main" id="{6B0374C6-4C31-D67D-F430-DF7D66464574}"/>
              </a:ext>
            </a:extLst>
          </p:cNvPr>
          <p:cNvSpPr>
            <a:spLocks noGrp="1"/>
          </p:cNvSpPr>
          <p:nvPr>
            <p:ph idx="1"/>
          </p:nvPr>
        </p:nvSpPr>
        <p:spPr/>
        <p:txBody>
          <a:bodyPr>
            <a:normAutofit/>
          </a:bodyPr>
          <a:lstStyle/>
          <a:p>
            <a:r>
              <a:rPr lang="en-US" sz="2800" b="0" i="0" dirty="0">
                <a:solidFill>
                  <a:srgbClr val="313131"/>
                </a:solidFill>
                <a:effectLst/>
                <a:latin typeface="Open Sans" panose="020B0606030504020204" pitchFamily="34" charset="0"/>
              </a:rPr>
              <a:t>The problem is to perform sentiment analysis on customer feedback to gain insights into competitor products. By understanding customer sentiments, companies can identify strengths and weaknesses in competing products, thereby improving their own offerings. This project requires utilizing various NLP methods to extract valuable insights from customer feedback.</a:t>
            </a:r>
            <a:endParaRPr lang="en-IN" sz="2800" dirty="0"/>
          </a:p>
        </p:txBody>
      </p:sp>
    </p:spTree>
    <p:extLst>
      <p:ext uri="{BB962C8B-B14F-4D97-AF65-F5344CB8AC3E}">
        <p14:creationId xmlns:p14="http://schemas.microsoft.com/office/powerpoint/2010/main" val="1728120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5DABD-AB7A-4554-CEF8-B81B85196FDC}"/>
              </a:ext>
            </a:extLst>
          </p:cNvPr>
          <p:cNvSpPr>
            <a:spLocks noGrp="1"/>
          </p:cNvSpPr>
          <p:nvPr>
            <p:ph type="title"/>
          </p:nvPr>
        </p:nvSpPr>
        <p:spPr/>
        <p:txBody>
          <a:bodyPr/>
          <a:lstStyle/>
          <a:p>
            <a:r>
              <a:rPr lang="en-IN" b="1" i="0" dirty="0">
                <a:solidFill>
                  <a:srgbClr val="313131"/>
                </a:solidFill>
                <a:effectLst/>
                <a:latin typeface="inherit"/>
              </a:rPr>
              <a:t>Design Thinking</a:t>
            </a:r>
            <a:endParaRPr lang="en-IN" dirty="0"/>
          </a:p>
        </p:txBody>
      </p:sp>
      <p:sp>
        <p:nvSpPr>
          <p:cNvPr id="3" name="Content Placeholder 2">
            <a:extLst>
              <a:ext uri="{FF2B5EF4-FFF2-40B4-BE49-F238E27FC236}">
                <a16:creationId xmlns:a16="http://schemas.microsoft.com/office/drawing/2014/main" id="{F0B58810-8931-9FD5-73B7-77A54E4ED23E}"/>
              </a:ext>
            </a:extLst>
          </p:cNvPr>
          <p:cNvSpPr>
            <a:spLocks noGrp="1"/>
          </p:cNvSpPr>
          <p:nvPr>
            <p:ph idx="1"/>
          </p:nvPr>
        </p:nvSpPr>
        <p:spPr/>
        <p:txBody>
          <a:bodyPr/>
          <a:lstStyle/>
          <a:p>
            <a:r>
              <a:rPr lang="en-IN" b="0" i="0" dirty="0">
                <a:solidFill>
                  <a:srgbClr val="313131"/>
                </a:solidFill>
                <a:effectLst/>
                <a:latin typeface="inherit"/>
              </a:rPr>
              <a:t>Data Collection</a:t>
            </a:r>
          </a:p>
          <a:p>
            <a:r>
              <a:rPr lang="en-IN" b="0" i="0" dirty="0">
                <a:solidFill>
                  <a:srgbClr val="313131"/>
                </a:solidFill>
                <a:effectLst/>
                <a:latin typeface="inherit"/>
              </a:rPr>
              <a:t>Data Preprocessing</a:t>
            </a:r>
          </a:p>
          <a:p>
            <a:r>
              <a:rPr lang="en-IN" b="0" i="0" dirty="0">
                <a:solidFill>
                  <a:srgbClr val="313131"/>
                </a:solidFill>
                <a:effectLst/>
                <a:latin typeface="inherit"/>
              </a:rPr>
              <a:t>Sentiment Analysis Techniques</a:t>
            </a:r>
            <a:endParaRPr lang="en-IN" dirty="0">
              <a:solidFill>
                <a:srgbClr val="313131"/>
              </a:solidFill>
              <a:latin typeface="inherit"/>
            </a:endParaRPr>
          </a:p>
          <a:p>
            <a:r>
              <a:rPr lang="en-IN" b="0" i="0" dirty="0">
                <a:solidFill>
                  <a:srgbClr val="313131"/>
                </a:solidFill>
                <a:effectLst/>
                <a:latin typeface="inherit"/>
              </a:rPr>
              <a:t>Feature Extraction</a:t>
            </a:r>
          </a:p>
          <a:p>
            <a:r>
              <a:rPr lang="en-IN" b="0" i="0" dirty="0">
                <a:solidFill>
                  <a:srgbClr val="313131"/>
                </a:solidFill>
                <a:effectLst/>
                <a:latin typeface="inherit"/>
              </a:rPr>
              <a:t>Visualization</a:t>
            </a:r>
          </a:p>
          <a:p>
            <a:r>
              <a:rPr lang="en-IN" b="0" i="0" dirty="0">
                <a:solidFill>
                  <a:srgbClr val="313131"/>
                </a:solidFill>
                <a:effectLst/>
                <a:latin typeface="inherit"/>
              </a:rPr>
              <a:t>Insights Generation</a:t>
            </a:r>
            <a:endParaRPr lang="en-IN" dirty="0"/>
          </a:p>
        </p:txBody>
      </p:sp>
    </p:spTree>
    <p:extLst>
      <p:ext uri="{BB962C8B-B14F-4D97-AF65-F5344CB8AC3E}">
        <p14:creationId xmlns:p14="http://schemas.microsoft.com/office/powerpoint/2010/main" val="416385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0F2CD-1907-9989-6C0F-313175988770}"/>
              </a:ext>
            </a:extLst>
          </p:cNvPr>
          <p:cNvSpPr>
            <a:spLocks noGrp="1"/>
          </p:cNvSpPr>
          <p:nvPr>
            <p:ph type="title"/>
          </p:nvPr>
        </p:nvSpPr>
        <p:spPr/>
        <p:txBody>
          <a:bodyPr/>
          <a:lstStyle/>
          <a:p>
            <a:r>
              <a:rPr lang="en-IN" b="0" i="0" dirty="0">
                <a:solidFill>
                  <a:srgbClr val="313131"/>
                </a:solidFill>
                <a:effectLst/>
                <a:latin typeface="inherit"/>
              </a:rPr>
              <a:t>Data Collection</a:t>
            </a:r>
            <a:endParaRPr lang="en-IN" dirty="0"/>
          </a:p>
        </p:txBody>
      </p:sp>
      <p:sp>
        <p:nvSpPr>
          <p:cNvPr id="3" name="Content Placeholder 2">
            <a:extLst>
              <a:ext uri="{FF2B5EF4-FFF2-40B4-BE49-F238E27FC236}">
                <a16:creationId xmlns:a16="http://schemas.microsoft.com/office/drawing/2014/main" id="{36943B6A-A935-E180-D8D9-889993605B8D}"/>
              </a:ext>
            </a:extLst>
          </p:cNvPr>
          <p:cNvSpPr>
            <a:spLocks noGrp="1"/>
          </p:cNvSpPr>
          <p:nvPr>
            <p:ph idx="1"/>
          </p:nvPr>
        </p:nvSpPr>
        <p:spPr/>
        <p:txBody>
          <a:bodyPr>
            <a:normAutofit lnSpcReduction="10000"/>
          </a:bodyPr>
          <a:lstStyle/>
          <a:p>
            <a:r>
              <a:rPr lang="en-US" dirty="0"/>
              <a:t>A dataset containing customer reviews and sentiments about competitor products is an invaluable resource for businesses seeking to gain insights into market sentiment and consumer preferences. These datasets typically encompass a wide range of products and brands, allowing companies to assess their own offerings in comparison to competitors. Such datasets can be found on platforms like Kaggle, which hosts a variety of datasets related to customer reviews and product sentiments. Alternatively, companies may choose to collect their own data through web scraping or social media monitoring tools to gain more specific insights into how customers perceive their competitors' products. Analyzing such datasets can inform businesses about areas for improvement, competitive advantages, and potential strategies to enhance their market position. It's essential to ensure that any data collection and analysis are conducted in compliance with ethical and legal standards to protect consumers' privacy and maintain trust in the business.</a:t>
            </a:r>
            <a:endParaRPr lang="en-IN" dirty="0"/>
          </a:p>
        </p:txBody>
      </p:sp>
    </p:spTree>
    <p:extLst>
      <p:ext uri="{BB962C8B-B14F-4D97-AF65-F5344CB8AC3E}">
        <p14:creationId xmlns:p14="http://schemas.microsoft.com/office/powerpoint/2010/main" val="2813112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9DEE8-2A18-69D5-98F3-92A353B3C2C6}"/>
              </a:ext>
            </a:extLst>
          </p:cNvPr>
          <p:cNvSpPr>
            <a:spLocks noGrp="1"/>
          </p:cNvSpPr>
          <p:nvPr>
            <p:ph type="title"/>
          </p:nvPr>
        </p:nvSpPr>
        <p:spPr>
          <a:xfrm>
            <a:off x="1103697" y="263529"/>
            <a:ext cx="10058400" cy="2174871"/>
          </a:xfrm>
        </p:spPr>
        <p:txBody>
          <a:bodyPr>
            <a:normAutofit fontScale="90000"/>
          </a:bodyPr>
          <a:lstStyle/>
          <a:p>
            <a:br>
              <a:rPr lang="en-IN" b="0" i="0" dirty="0">
                <a:solidFill>
                  <a:srgbClr val="313131"/>
                </a:solidFill>
                <a:effectLst/>
                <a:latin typeface="inherit"/>
              </a:rPr>
            </a:br>
            <a:br>
              <a:rPr lang="en-IN" b="0" i="0" dirty="0">
                <a:solidFill>
                  <a:srgbClr val="313131"/>
                </a:solidFill>
                <a:effectLst/>
                <a:latin typeface="inherit"/>
              </a:rPr>
            </a:br>
            <a:br>
              <a:rPr lang="en-IN" b="0" i="0" dirty="0">
                <a:solidFill>
                  <a:srgbClr val="313131"/>
                </a:solidFill>
                <a:effectLst/>
                <a:latin typeface="inherit"/>
              </a:rPr>
            </a:br>
            <a:r>
              <a:rPr lang="en-IN" b="0" i="0" dirty="0">
                <a:solidFill>
                  <a:srgbClr val="313131"/>
                </a:solidFill>
                <a:effectLst/>
                <a:latin typeface="inherit"/>
              </a:rPr>
              <a:t>Data Preprocessing</a:t>
            </a:r>
            <a:br>
              <a:rPr lang="en-IN" b="0" i="0" dirty="0">
                <a:solidFill>
                  <a:srgbClr val="313131"/>
                </a:solidFill>
                <a:effectLst/>
                <a:latin typeface="inherit"/>
              </a:rPr>
            </a:br>
            <a:endParaRPr lang="en-IN" dirty="0"/>
          </a:p>
        </p:txBody>
      </p:sp>
      <p:sp>
        <p:nvSpPr>
          <p:cNvPr id="3" name="Content Placeholder 2">
            <a:extLst>
              <a:ext uri="{FF2B5EF4-FFF2-40B4-BE49-F238E27FC236}">
                <a16:creationId xmlns:a16="http://schemas.microsoft.com/office/drawing/2014/main" id="{5E12DC21-B54C-4C00-33EE-20AB1B674F72}"/>
              </a:ext>
            </a:extLst>
          </p:cNvPr>
          <p:cNvSpPr>
            <a:spLocks noGrp="1"/>
          </p:cNvSpPr>
          <p:nvPr>
            <p:ph idx="1"/>
          </p:nvPr>
        </p:nvSpPr>
        <p:spPr/>
        <p:txBody>
          <a:bodyPr/>
          <a:lstStyle/>
          <a:p>
            <a:r>
              <a:rPr lang="en-US" dirty="0"/>
              <a:t>Cleaning and preprocessing textual data is a crucial step to prepare it for analysis. This involves several key tasks. Firstly, the text should be converted to lowercase to ensure consistency. Then, punctuation, special characters, and numbers are typically removed since they often don't contribute to sentiment analysis or other natural language processing tasks. Stop words, such as "and," "the," and "in," are often eliminated as well since they are frequently used but provide little meaningful information. Tokenization, the process of breaking the text into individual words or tokens, is performed to facilitate analysis. Stemming or lemmatization is applied to reduce words to their root form, aiding in feature reduction. Finally, data can be vectorized using techniques like TF-IDF or word embeddings like Word2Vec or </a:t>
            </a:r>
            <a:r>
              <a:rPr lang="en-US" dirty="0" err="1"/>
              <a:t>GloVe</a:t>
            </a:r>
            <a:r>
              <a:rPr lang="en-US" dirty="0"/>
              <a:t>, transforming the text into numerical format suitable for machine learning algorithms. Cleaning and preprocessing ensure that the textual data is ready for meaningful analysis, allowing for more accurate insights and modeling.</a:t>
            </a:r>
            <a:endParaRPr lang="en-IN" dirty="0"/>
          </a:p>
        </p:txBody>
      </p:sp>
    </p:spTree>
    <p:extLst>
      <p:ext uri="{BB962C8B-B14F-4D97-AF65-F5344CB8AC3E}">
        <p14:creationId xmlns:p14="http://schemas.microsoft.com/office/powerpoint/2010/main" val="873894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437DB-0478-E641-42B5-CD651E8BB552}"/>
              </a:ext>
            </a:extLst>
          </p:cNvPr>
          <p:cNvSpPr>
            <a:spLocks noGrp="1"/>
          </p:cNvSpPr>
          <p:nvPr>
            <p:ph type="title"/>
          </p:nvPr>
        </p:nvSpPr>
        <p:spPr>
          <a:xfrm>
            <a:off x="1066800" y="505326"/>
            <a:ext cx="10058400" cy="1957137"/>
          </a:xfrm>
        </p:spPr>
        <p:txBody>
          <a:bodyPr>
            <a:normAutofit fontScale="90000"/>
          </a:bodyPr>
          <a:lstStyle/>
          <a:p>
            <a:br>
              <a:rPr lang="en-IN" b="0" i="0" dirty="0">
                <a:solidFill>
                  <a:srgbClr val="313131"/>
                </a:solidFill>
                <a:effectLst/>
                <a:latin typeface="inherit"/>
              </a:rPr>
            </a:br>
            <a:br>
              <a:rPr lang="en-IN" b="0" i="0" dirty="0">
                <a:solidFill>
                  <a:srgbClr val="313131"/>
                </a:solidFill>
                <a:effectLst/>
                <a:latin typeface="inherit"/>
              </a:rPr>
            </a:br>
            <a:br>
              <a:rPr lang="en-IN" b="0" i="0" dirty="0">
                <a:solidFill>
                  <a:srgbClr val="313131"/>
                </a:solidFill>
                <a:effectLst/>
                <a:latin typeface="inherit"/>
              </a:rPr>
            </a:br>
            <a:br>
              <a:rPr lang="en-IN" b="0" i="0" dirty="0">
                <a:solidFill>
                  <a:srgbClr val="313131"/>
                </a:solidFill>
                <a:effectLst/>
                <a:latin typeface="inherit"/>
              </a:rPr>
            </a:br>
            <a:br>
              <a:rPr lang="en-IN" b="0" i="0" dirty="0">
                <a:solidFill>
                  <a:srgbClr val="313131"/>
                </a:solidFill>
                <a:effectLst/>
                <a:latin typeface="inherit"/>
              </a:rPr>
            </a:br>
            <a:br>
              <a:rPr lang="en-IN" b="0" i="0" dirty="0">
                <a:solidFill>
                  <a:srgbClr val="313131"/>
                </a:solidFill>
                <a:effectLst/>
                <a:latin typeface="inherit"/>
              </a:rPr>
            </a:br>
            <a:br>
              <a:rPr lang="en-IN" b="0" i="0" dirty="0">
                <a:solidFill>
                  <a:srgbClr val="313131"/>
                </a:solidFill>
                <a:effectLst/>
                <a:latin typeface="inherit"/>
              </a:rPr>
            </a:br>
            <a:r>
              <a:rPr lang="en-IN" b="0" i="0" dirty="0">
                <a:solidFill>
                  <a:srgbClr val="313131"/>
                </a:solidFill>
                <a:effectLst/>
                <a:latin typeface="inherit"/>
              </a:rPr>
              <a:t>Sentiment Analysis Techniques</a:t>
            </a:r>
            <a:br>
              <a:rPr lang="en-IN" dirty="0">
                <a:solidFill>
                  <a:srgbClr val="313131"/>
                </a:solidFill>
                <a:latin typeface="inherit"/>
              </a:rPr>
            </a:br>
            <a:endParaRPr lang="en-IN" dirty="0"/>
          </a:p>
        </p:txBody>
      </p:sp>
      <p:sp>
        <p:nvSpPr>
          <p:cNvPr id="3" name="Content Placeholder 2">
            <a:extLst>
              <a:ext uri="{FF2B5EF4-FFF2-40B4-BE49-F238E27FC236}">
                <a16:creationId xmlns:a16="http://schemas.microsoft.com/office/drawing/2014/main" id="{851A73AB-E6A2-9318-44E6-389C6068C100}"/>
              </a:ext>
            </a:extLst>
          </p:cNvPr>
          <p:cNvSpPr>
            <a:spLocks noGrp="1"/>
          </p:cNvSpPr>
          <p:nvPr>
            <p:ph idx="1"/>
          </p:nvPr>
        </p:nvSpPr>
        <p:spPr>
          <a:xfrm>
            <a:off x="200526" y="2029327"/>
            <a:ext cx="11991474" cy="4395536"/>
          </a:xfrm>
        </p:spPr>
        <p:txBody>
          <a:bodyPr>
            <a:normAutofit fontScale="92500" lnSpcReduction="10000"/>
          </a:bodyPr>
          <a:lstStyle/>
          <a:p>
            <a:r>
              <a:rPr lang="en-US" dirty="0"/>
              <a:t>Sentiment analysis, a fundamental Natural Language Processing (NLP) task, can be approached using various techniques, including Bag of Words (</a:t>
            </a:r>
            <a:r>
              <a:rPr lang="en-US" dirty="0" err="1"/>
              <a:t>BoW</a:t>
            </a:r>
            <a:r>
              <a:rPr lang="en-US" dirty="0"/>
              <a:t>), Word Embeddings, and Transformer models. </a:t>
            </a:r>
          </a:p>
          <a:p>
            <a:endParaRPr lang="en-US" dirty="0"/>
          </a:p>
          <a:p>
            <a:r>
              <a:rPr lang="en-US" dirty="0"/>
              <a:t>1. Bag of Words (</a:t>
            </a:r>
            <a:r>
              <a:rPr lang="en-US" dirty="0" err="1"/>
              <a:t>BoW</a:t>
            </a:r>
            <a:r>
              <a:rPr lang="en-US" dirty="0"/>
              <a:t>): </a:t>
            </a:r>
            <a:r>
              <a:rPr lang="en-US" dirty="0" err="1"/>
              <a:t>BoW</a:t>
            </a:r>
            <a:r>
              <a:rPr lang="en-US" dirty="0"/>
              <a:t> represents text by creating a vocabulary of unique words in the corpus and then counting the frequency of each word in a given document. This method simplifies text but may lose word order and context. Sentiment analysis using </a:t>
            </a:r>
            <a:r>
              <a:rPr lang="en-US" dirty="0" err="1"/>
              <a:t>BoW</a:t>
            </a:r>
            <a:r>
              <a:rPr lang="en-US" dirty="0"/>
              <a:t> involves creating a feature vector for each document, often followed by machine learning algorithms like logistic regression or Naïve Bayes for classification.</a:t>
            </a:r>
          </a:p>
          <a:p>
            <a:endParaRPr lang="en-US" dirty="0"/>
          </a:p>
          <a:p>
            <a:r>
              <a:rPr lang="en-US" dirty="0"/>
              <a:t>2. Word Embeddings: Word embeddings, such as Word2Vec, </a:t>
            </a:r>
            <a:r>
              <a:rPr lang="en-US" dirty="0" err="1"/>
              <a:t>GloVe</a:t>
            </a:r>
            <a:r>
              <a:rPr lang="en-US" dirty="0"/>
              <a:t>, or </a:t>
            </a:r>
            <a:r>
              <a:rPr lang="en-US" dirty="0" err="1"/>
              <a:t>FastText</a:t>
            </a:r>
            <a:r>
              <a:rPr lang="en-US" dirty="0"/>
              <a:t>, capture semantic relationships between words by mapping them to dense vector representations in a continuous vector space. Sentiment analysis with word embeddings involves converting words to their corresponding word vectors and aggregating them to represent entire documents or sentences. These embeddings capture context and can enhance sentiment analysis models' performance.</a:t>
            </a:r>
          </a:p>
          <a:p>
            <a:endParaRPr lang="en-US" dirty="0"/>
          </a:p>
        </p:txBody>
      </p:sp>
    </p:spTree>
    <p:extLst>
      <p:ext uri="{BB962C8B-B14F-4D97-AF65-F5344CB8AC3E}">
        <p14:creationId xmlns:p14="http://schemas.microsoft.com/office/powerpoint/2010/main" val="3243447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9E23E-BA1A-38E8-0B8B-54BE4F9BCC7F}"/>
              </a:ext>
            </a:extLst>
          </p:cNvPr>
          <p:cNvSpPr>
            <a:spLocks noGrp="1"/>
          </p:cNvSpPr>
          <p:nvPr>
            <p:ph type="title"/>
          </p:nvPr>
        </p:nvSpPr>
        <p:spPr>
          <a:xfrm>
            <a:off x="1097280" y="286603"/>
            <a:ext cx="10058400" cy="2248050"/>
          </a:xfrm>
        </p:spPr>
        <p:txBody>
          <a:bodyPr/>
          <a:lstStyle/>
          <a:p>
            <a:r>
              <a:rPr lang="en-IN" b="0" i="0" dirty="0">
                <a:solidFill>
                  <a:srgbClr val="313131"/>
                </a:solidFill>
                <a:effectLst/>
                <a:latin typeface="inherit"/>
              </a:rPr>
              <a:t>Feature Extraction</a:t>
            </a:r>
            <a:br>
              <a:rPr lang="en-IN" b="0" i="0" dirty="0">
                <a:solidFill>
                  <a:srgbClr val="313131"/>
                </a:solidFill>
                <a:effectLst/>
                <a:latin typeface="inherit"/>
              </a:rPr>
            </a:br>
            <a:endParaRPr lang="en-IN" dirty="0"/>
          </a:p>
        </p:txBody>
      </p:sp>
      <p:sp>
        <p:nvSpPr>
          <p:cNvPr id="3" name="Content Placeholder 2">
            <a:extLst>
              <a:ext uri="{FF2B5EF4-FFF2-40B4-BE49-F238E27FC236}">
                <a16:creationId xmlns:a16="http://schemas.microsoft.com/office/drawing/2014/main" id="{D2A999FA-8350-CE01-6A1D-DB689A627876}"/>
              </a:ext>
            </a:extLst>
          </p:cNvPr>
          <p:cNvSpPr>
            <a:spLocks noGrp="1"/>
          </p:cNvSpPr>
          <p:nvPr>
            <p:ph idx="1"/>
          </p:nvPr>
        </p:nvSpPr>
        <p:spPr/>
        <p:txBody>
          <a:bodyPr>
            <a:normAutofit fontScale="77500" lnSpcReduction="20000"/>
          </a:bodyPr>
          <a:lstStyle/>
          <a:p>
            <a:r>
              <a:rPr lang="en-US" dirty="0"/>
              <a:t>To extract features and sentiments from text data, you can follow these steps:</a:t>
            </a:r>
          </a:p>
          <a:p>
            <a:pPr marL="0" indent="0">
              <a:buNone/>
            </a:pPr>
            <a:r>
              <a:rPr lang="en-US" dirty="0"/>
              <a:t>1. Text Preprocessing: As mentioned earlier, start by cleaning and preprocessing the text data. This includes converting text to lowercase, removing punctuation, special characters, numbers, and stop words. Tokenize the text, and perform stemming or lemmatization if needed.</a:t>
            </a:r>
          </a:p>
          <a:p>
            <a:pPr marL="0" indent="0">
              <a:buNone/>
            </a:pPr>
            <a:r>
              <a:rPr lang="en-US" dirty="0"/>
              <a:t>2. Feature </a:t>
            </a:r>
            <a:r>
              <a:rPr lang="en-US" dirty="0" err="1"/>
              <a:t>Extraction:Bag</a:t>
            </a:r>
            <a:r>
              <a:rPr lang="en-US" dirty="0"/>
              <a:t> of Words (</a:t>
            </a:r>
            <a:r>
              <a:rPr lang="en-US" dirty="0" err="1"/>
              <a:t>BoW</a:t>
            </a:r>
            <a:r>
              <a:rPr lang="en-US" dirty="0"/>
              <a:t>): Create a vocabulary from the entire dataset and convert each document into a vector by counting the frequency of each word in the vocabulary. This results in a high-dimensional feature matrix.</a:t>
            </a:r>
          </a:p>
          <a:p>
            <a:pPr marL="0" indent="0">
              <a:buNone/>
            </a:pPr>
            <a:r>
              <a:rPr lang="en-US" dirty="0"/>
              <a:t>TF-IDF (Term Frequency-Inverse Document Frequency): Similar to </a:t>
            </a:r>
            <a:r>
              <a:rPr lang="en-US" dirty="0" err="1"/>
              <a:t>BoW</a:t>
            </a:r>
            <a:r>
              <a:rPr lang="en-US" dirty="0"/>
              <a:t> but assigns weights to words based on their importance in the document and across the entire dataset.</a:t>
            </a:r>
          </a:p>
          <a:p>
            <a:r>
              <a:rPr lang="en-US" dirty="0"/>
              <a:t> Word Embeddings: Use pre-trained word embeddings (e.g., Word2Vec, </a:t>
            </a:r>
            <a:r>
              <a:rPr lang="en-US" dirty="0" err="1"/>
              <a:t>GloVe</a:t>
            </a:r>
            <a:r>
              <a:rPr lang="en-US" dirty="0"/>
              <a:t>) to convert words into dense vector representations. Combine these vectors to represent documents or sentences.</a:t>
            </a:r>
          </a:p>
          <a:p>
            <a:r>
              <a:rPr lang="en-US" dirty="0"/>
              <a:t>  Transformer Embeddings: For transformer models like BERT or </a:t>
            </a:r>
            <a:r>
              <a:rPr lang="en-US" dirty="0" err="1"/>
              <a:t>RoBERTa</a:t>
            </a:r>
            <a:r>
              <a:rPr lang="en-US" dirty="0"/>
              <a:t>, tokenize the text and obtain contextual embeddings for each word. Aggregate these embeddings for document-level representations.</a:t>
            </a:r>
          </a:p>
          <a:p>
            <a:endParaRPr lang="en-US" dirty="0"/>
          </a:p>
        </p:txBody>
      </p:sp>
    </p:spTree>
    <p:extLst>
      <p:ext uri="{BB962C8B-B14F-4D97-AF65-F5344CB8AC3E}">
        <p14:creationId xmlns:p14="http://schemas.microsoft.com/office/powerpoint/2010/main" val="850889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C1BDB-59C6-7542-980B-2BAB0B17A54D}"/>
              </a:ext>
            </a:extLst>
          </p:cNvPr>
          <p:cNvSpPr>
            <a:spLocks noGrp="1"/>
          </p:cNvSpPr>
          <p:nvPr>
            <p:ph type="title"/>
          </p:nvPr>
        </p:nvSpPr>
        <p:spPr>
          <a:xfrm>
            <a:off x="1097280" y="286603"/>
            <a:ext cx="10058400" cy="2272113"/>
          </a:xfrm>
        </p:spPr>
        <p:txBody>
          <a:bodyPr/>
          <a:lstStyle/>
          <a:p>
            <a:r>
              <a:rPr lang="en-IN" b="0" i="0" dirty="0">
                <a:solidFill>
                  <a:srgbClr val="313131"/>
                </a:solidFill>
                <a:effectLst/>
                <a:latin typeface="inherit"/>
              </a:rPr>
              <a:t>Visualization</a:t>
            </a:r>
            <a:br>
              <a:rPr lang="en-IN" b="0" i="0" dirty="0">
                <a:solidFill>
                  <a:srgbClr val="313131"/>
                </a:solidFill>
                <a:effectLst/>
                <a:latin typeface="inherit"/>
              </a:rPr>
            </a:br>
            <a:endParaRPr lang="en-IN" dirty="0"/>
          </a:p>
        </p:txBody>
      </p:sp>
      <p:sp>
        <p:nvSpPr>
          <p:cNvPr id="3" name="Content Placeholder 2">
            <a:extLst>
              <a:ext uri="{FF2B5EF4-FFF2-40B4-BE49-F238E27FC236}">
                <a16:creationId xmlns:a16="http://schemas.microsoft.com/office/drawing/2014/main" id="{10C26ED0-B0C1-CF21-A614-1EA42B094CE4}"/>
              </a:ext>
            </a:extLst>
          </p:cNvPr>
          <p:cNvSpPr>
            <a:spLocks noGrp="1"/>
          </p:cNvSpPr>
          <p:nvPr>
            <p:ph idx="1"/>
          </p:nvPr>
        </p:nvSpPr>
        <p:spPr/>
        <p:txBody>
          <a:bodyPr>
            <a:normAutofit fontScale="92500" lnSpcReduction="10000"/>
          </a:bodyPr>
          <a:lstStyle/>
          <a:p>
            <a:r>
              <a:rPr lang="en-US" dirty="0"/>
              <a:t>To create visualizations that depict sentiment distribution and analyze trends in textual data, you can follow these steps:</a:t>
            </a:r>
          </a:p>
          <a:p>
            <a:pPr marL="0" indent="0">
              <a:buNone/>
            </a:pPr>
            <a:r>
              <a:rPr lang="en-US" u="sng" dirty="0"/>
              <a:t>Sentiment Analysis: </a:t>
            </a:r>
            <a:r>
              <a:rPr lang="en-US" dirty="0"/>
              <a:t>Begin by performing sentiment analysis on your text data to categorize each document or sentence into sentiment classes (e.g., positive, negative, neutral).</a:t>
            </a:r>
          </a:p>
          <a:p>
            <a:r>
              <a:rPr lang="en-US" dirty="0"/>
              <a:t>Assign sentiment scores or labels to each piece of text in your dataset using the techniques mentioned earlier.</a:t>
            </a:r>
          </a:p>
          <a:p>
            <a:r>
              <a:rPr lang="en-US" u="sng" dirty="0"/>
              <a:t>Sentiment Distribution: </a:t>
            </a:r>
            <a:r>
              <a:rPr lang="en-US" dirty="0"/>
              <a:t>Create a bar chart or pie chart to visualize the distribution of sentiments in your dataset. Each sentiment class (positive, negative, neutral) should be represented as a percentage or count of the total documents.</a:t>
            </a:r>
          </a:p>
          <a:p>
            <a:r>
              <a:rPr lang="en-US" dirty="0"/>
              <a:t>This visualization helps you quickly understand the overall sentiment composition of your dataset.</a:t>
            </a:r>
            <a:endParaRPr lang="en-IN" dirty="0"/>
          </a:p>
        </p:txBody>
      </p:sp>
    </p:spTree>
    <p:extLst>
      <p:ext uri="{BB962C8B-B14F-4D97-AF65-F5344CB8AC3E}">
        <p14:creationId xmlns:p14="http://schemas.microsoft.com/office/powerpoint/2010/main" val="806131705"/>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{F925D670-9D72-4AAC-AC32-A83E021F3F6C}tf33845126_win32</Template>
  <TotalTime>31</TotalTime>
  <Words>1118</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Algerian</vt:lpstr>
      <vt:lpstr>Arial</vt:lpstr>
      <vt:lpstr>Bookman Old Style</vt:lpstr>
      <vt:lpstr>Calibri</vt:lpstr>
      <vt:lpstr>Franklin Gothic Book</vt:lpstr>
      <vt:lpstr>inherit</vt:lpstr>
      <vt:lpstr>Open Sans</vt:lpstr>
      <vt:lpstr>1_RetrospectVTI</vt:lpstr>
      <vt:lpstr>Sentiment analysis for marketing</vt:lpstr>
      <vt:lpstr>Problem Definition and Design Thinking  </vt:lpstr>
      <vt:lpstr>Problem Definition</vt:lpstr>
      <vt:lpstr>Design Thinking</vt:lpstr>
      <vt:lpstr>Data Collection</vt:lpstr>
      <vt:lpstr>   Data Preprocessing </vt:lpstr>
      <vt:lpstr>       Sentiment Analysis Techniques </vt:lpstr>
      <vt:lpstr>Feature Extraction </vt:lpstr>
      <vt:lpstr>Visualization </vt:lpstr>
      <vt:lpstr>Insights Generation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for marketing</dc:title>
  <dc:creator>Mubarak Mohamed</dc:creator>
  <cp:lastModifiedBy>Mubarak Mohamed</cp:lastModifiedBy>
  <cp:revision>1</cp:revision>
  <dcterms:created xsi:type="dcterms:W3CDTF">2023-10-04T05:46:31Z</dcterms:created>
  <dcterms:modified xsi:type="dcterms:W3CDTF">2023-10-04T06:18:17Z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