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Gill Sans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3791745" y="502830"/>
            <a:ext cx="4608512" cy="4620329"/>
            <a:chOff x="1115616" y="1275607"/>
            <a:chExt cx="2585656" cy="2592286"/>
          </a:xfrm>
        </p:grpSpPr>
        <p:pic>
          <p:nvPicPr>
            <p:cNvPr id="88" name="Google Shape;88;p15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3771933" y="5925281"/>
            <a:ext cx="4608512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8"/>
          <p:cNvSpPr>
            <a:spLocks noGrp="1"/>
          </p:cNvSpPr>
          <p:nvPr>
            <p:ph type="pic" idx="3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18"/>
          <p:cNvSpPr>
            <a:spLocks noGrp="1"/>
          </p:cNvSpPr>
          <p:nvPr>
            <p:ph type="pic" idx="4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18"/>
          <p:cNvSpPr>
            <a:spLocks noGrp="1"/>
          </p:cNvSpPr>
          <p:nvPr>
            <p:ph type="pic" idx="5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8"/>
          <p:cNvSpPr/>
          <p:nvPr/>
        </p:nvSpPr>
        <p:spPr>
          <a:xfrm>
            <a:off x="911426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6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472013" y="1508786"/>
            <a:ext cx="3799787" cy="4865561"/>
            <a:chOff x="354008" y="1131589"/>
            <a:chExt cx="2849840" cy="3649171"/>
          </a:xfrm>
        </p:grpSpPr>
        <p:sp>
          <p:nvSpPr>
            <p:cNvPr id="112" name="Google Shape;112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>
            <a:spLocks noGrp="1"/>
          </p:cNvSpPr>
          <p:nvPr>
            <p:ph type="pic" idx="2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3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21"/>
          <p:cNvSpPr>
            <a:spLocks noGrp="1"/>
          </p:cNvSpPr>
          <p:nvPr>
            <p:ph type="pic" idx="3"/>
          </p:nvPr>
        </p:nvSpPr>
        <p:spPr>
          <a:xfrm>
            <a:off x="8111999" y="3930000"/>
            <a:ext cx="4080001" cy="29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3"/>
          </p:nvPr>
        </p:nvSpPr>
        <p:spPr>
          <a:xfrm>
            <a:off x="9360365" y="2564904"/>
            <a:ext cx="2831637" cy="4293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>
            <a:spLocks noGrp="1"/>
          </p:cNvSpPr>
          <p:nvPr>
            <p:ph type="pic" idx="2"/>
          </p:nvPr>
        </p:nvSpPr>
        <p:spPr>
          <a:xfrm>
            <a:off x="957147" y="1700809"/>
            <a:ext cx="3264727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4452723" y="1700809"/>
            <a:ext cx="3264364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4"/>
          </p:nvPr>
        </p:nvSpPr>
        <p:spPr>
          <a:xfrm>
            <a:off x="7947939" y="1700809"/>
            <a:ext cx="3264364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5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384" y="1700813"/>
            <a:ext cx="3898337" cy="335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864" y="1700813"/>
            <a:ext cx="3898337" cy="335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2110209" y="1832542"/>
            <a:ext cx="3600001" cy="21131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24"/>
          <p:cNvSpPr>
            <a:spLocks noGrp="1"/>
          </p:cNvSpPr>
          <p:nvPr>
            <p:ph type="pic" idx="3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4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3796150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6969" y="1438674"/>
            <a:ext cx="4497771" cy="544671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>
            <a:spLocks noGrp="1"/>
          </p:cNvSpPr>
          <p:nvPr>
            <p:ph type="pic" idx="2"/>
          </p:nvPr>
        </p:nvSpPr>
        <p:spPr>
          <a:xfrm>
            <a:off x="4755107" y="1622871"/>
            <a:ext cx="2593953" cy="40068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6"/>
          <p:cNvGrpSpPr/>
          <p:nvPr/>
        </p:nvGrpSpPr>
        <p:grpSpPr>
          <a:xfrm>
            <a:off x="1524002" y="1707762"/>
            <a:ext cx="9144000" cy="1216800"/>
            <a:chOff x="0" y="585399"/>
            <a:chExt cx="9144000" cy="1216800"/>
          </a:xfrm>
        </p:grpSpPr>
        <p:sp>
          <p:nvSpPr>
            <p:cNvPr id="149" name="Google Shape;149;p26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 txBox="1"/>
            <p:nvPr/>
          </p:nvSpPr>
          <p:spPr>
            <a:xfrm>
              <a:off x="59399" y="644798"/>
              <a:ext cx="9025202" cy="1098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3164959" y="3329977"/>
            <a:ext cx="660281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Gill Sans"/>
                <a:sym typeface="Gill Sans"/>
              </a:rPr>
              <a:t>          </a:t>
            </a:r>
            <a:r>
              <a:rPr lang="en-US" sz="2000" b="1" dirty="0">
                <a:solidFill>
                  <a:schemeClr val="tx1"/>
                </a:solidFill>
                <a:latin typeface="Gill Sans"/>
                <a:sym typeface="Gill Sans"/>
              </a:rPr>
              <a:t>JAGANAATH P 220701095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7000407" y="4899633"/>
            <a:ext cx="6712051" cy="7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 </a:t>
            </a: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Dr. Auxilia Osvin Nancy, MTech., Ph.D., </a:t>
            </a:r>
            <a:endParaRPr lang="en-US" sz="16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1AA8C-9270-2F9B-DA25-5485FA3348D8}"/>
              </a:ext>
            </a:extLst>
          </p:cNvPr>
          <p:cNvSpPr txBox="1"/>
          <p:nvPr/>
        </p:nvSpPr>
        <p:spPr>
          <a:xfrm>
            <a:off x="1487759" y="2039163"/>
            <a:ext cx="995721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PREDICTION USING MACHINE LEARNING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670775" y="18069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BDFE3-00ED-2688-5D69-54B8F998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3" y="1936459"/>
            <a:ext cx="6853583" cy="1559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EB745-83F1-4BE5-C6BC-00DDF4F95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80" y="3993578"/>
            <a:ext cx="6958300" cy="1843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DAEB6-219A-0273-8D4B-E541B856BEA6}"/>
              </a:ext>
            </a:extLst>
          </p:cNvPr>
          <p:cNvSpPr txBox="1"/>
          <p:nvPr/>
        </p:nvSpPr>
        <p:spPr>
          <a:xfrm>
            <a:off x="761540" y="13466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E046E-7689-1918-DC2D-95EC33AD5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6" y="2132951"/>
            <a:ext cx="6590038" cy="1488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86E74-96E9-1F5D-47F9-0EEF750F945E}"/>
              </a:ext>
            </a:extLst>
          </p:cNvPr>
          <p:cNvSpPr txBox="1"/>
          <p:nvPr/>
        </p:nvSpPr>
        <p:spPr>
          <a:xfrm>
            <a:off x="643737" y="1444912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E1431-0D63-9AC4-ADDD-CD6EDD55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6" y="4594822"/>
            <a:ext cx="6590038" cy="201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F587A-3C51-F71B-4420-243F9DBB6CBA}"/>
              </a:ext>
            </a:extLst>
          </p:cNvPr>
          <p:cNvSpPr txBox="1"/>
          <p:nvPr/>
        </p:nvSpPr>
        <p:spPr>
          <a:xfrm>
            <a:off x="700431" y="4045037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007F4-A4A6-AABE-25E9-F524253B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72" y="2438438"/>
            <a:ext cx="8460494" cy="177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65E3A-53D0-7868-5FFC-89A1E47A44AB}"/>
              </a:ext>
            </a:extLst>
          </p:cNvPr>
          <p:cNvSpPr txBox="1"/>
          <p:nvPr/>
        </p:nvSpPr>
        <p:spPr>
          <a:xfrm>
            <a:off x="460857" y="168981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9ECBA-1380-2483-837E-C1A323DA5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71" y="1770004"/>
            <a:ext cx="6582694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86B6AB-2670-05AD-4C1A-8CA0097A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71" y="4534982"/>
            <a:ext cx="5649113" cy="685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7CB920-FDA0-1D34-23EC-1C6F1D3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71" y="3185436"/>
            <a:ext cx="4963218" cy="628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A66006-7511-A9C6-6D1D-91BB333B0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71" y="5807519"/>
            <a:ext cx="4020111" cy="8383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5168DB-EF53-6D7B-29BF-F17A3758098B}"/>
              </a:ext>
            </a:extLst>
          </p:cNvPr>
          <p:cNvSpPr txBox="1"/>
          <p:nvPr/>
        </p:nvSpPr>
        <p:spPr>
          <a:xfrm>
            <a:off x="420032" y="126343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5C322-4625-7A11-23E0-5689E028EAA6}"/>
              </a:ext>
            </a:extLst>
          </p:cNvPr>
          <p:cNvSpPr txBox="1"/>
          <p:nvPr/>
        </p:nvSpPr>
        <p:spPr>
          <a:xfrm>
            <a:off x="473660" y="2738227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3254DF-810E-5772-CF70-51914424AB96}"/>
              </a:ext>
            </a:extLst>
          </p:cNvPr>
          <p:cNvSpPr txBox="1"/>
          <p:nvPr/>
        </p:nvSpPr>
        <p:spPr>
          <a:xfrm>
            <a:off x="473660" y="403186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2D990D-CA7E-5BE9-39CB-6B5E818247D9}"/>
              </a:ext>
            </a:extLst>
          </p:cNvPr>
          <p:cNvSpPr txBox="1"/>
          <p:nvPr/>
        </p:nvSpPr>
        <p:spPr>
          <a:xfrm>
            <a:off x="473660" y="5354665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00F19-7EB5-D262-CFF9-2C5498A19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4" y="1796509"/>
            <a:ext cx="4324954" cy="3424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B9A0C-DC08-CF90-D910-97FC8EF99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68" y="1796510"/>
            <a:ext cx="4152583" cy="34247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13A3A-2190-6A4E-A2DA-418BCD838F7C}"/>
              </a:ext>
            </a:extLst>
          </p:cNvPr>
          <p:cNvSpPr txBox="1"/>
          <p:nvPr/>
        </p:nvSpPr>
        <p:spPr>
          <a:xfrm>
            <a:off x="652221" y="1415822"/>
            <a:ext cx="9729216" cy="610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ML-Based Systems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single regions or specific crops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lack scalability and real-time adaptability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interpretability and accessibility for rural farmers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diverse data sources: weather, soil, crop, satellite imagery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ML algorithms with comparative evaluation (e.g., Random Forest, SVM, Logistic Regression)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usability in tech-limited areas with a simple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>
                <a:latin typeface="Gill Sans"/>
                <a:ea typeface="Gill Sans"/>
                <a:cs typeface="Gill Sans"/>
                <a:sym typeface="Gill Sans"/>
              </a:rPr>
            </a:b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A290B2D-B21B-094C-138B-8E856AD15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2" y="2719374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93664286-4F9B-4986-1962-F8E70E5E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21" y="1719918"/>
            <a:ext cx="12689503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machine learning-based system to predict crop yields using diverse agricultural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like Random Forest and SVM showed high prediction accuracy, especially for Indian farming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IoT sensors for soil, weather, and crop monitoring.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imagery and drone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precise field-level insights and early pest/disease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price trends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guide profitable crop decisions.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 Framework for Python Developer (Book) </a:t>
            </a:r>
          </a:p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Using Python (Book) </a:t>
            </a:r>
          </a:p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Using Python (Book) </a:t>
            </a:r>
          </a:p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https://www.safetyandquality.gov.au https://www.covetus.com/blog/ https://www.nhsinform.scot/campaigns/health-and-social-care-stand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635000" indent="-457200">
              <a:lnSpc>
                <a:spcPct val="200000"/>
              </a:lnSpc>
              <a:spcBef>
                <a:spcPts val="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https://analytics.ogle.com/analytics/academy.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7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158" name="Google Shape;158;p27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755073" y="1516865"/>
            <a:ext cx="10930245" cy="471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8FDFA-45E8-C693-E139-9F4FF8447F5D}"/>
              </a:ext>
            </a:extLst>
          </p:cNvPr>
          <p:cNvSpPr txBox="1"/>
          <p:nvPr/>
        </p:nvSpPr>
        <p:spPr>
          <a:xfrm>
            <a:off x="573754" y="2026500"/>
            <a:ext cx="73035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forms the backbone of India's economy, with more than 50% of workers employed in the sector.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crop yield is crucial for planning, allocating resources, and ensuring food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approaches depend substantially on local data, limited manual records, and expert opinion — rendering them inaccurate and inefficient.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heterogeneous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-climatic conditions, soil varieties, and modes of cultivation contribute to the added complexity of yield forecasting.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presents a strong option by using large amounts of agricultural data to identify patterns and make reliable predictions.</a:t>
            </a:r>
          </a:p>
        </p:txBody>
      </p:sp>
      <p:pic>
        <p:nvPicPr>
          <p:cNvPr id="5122" name="Picture 2" descr="Agriculture Use Cases &amp; Machine Learning Applications - Analytics Yogi">
            <a:extLst>
              <a:ext uri="{FF2B5EF4-FFF2-40B4-BE49-F238E27FC236}">
                <a16:creationId xmlns:a16="http://schemas.microsoft.com/office/drawing/2014/main" id="{36D509E6-136B-4794-E46C-DD1AFF18A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773" y="2593829"/>
            <a:ext cx="3654565" cy="20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66" name="Google Shape;166;p28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838200" y="1540332"/>
            <a:ext cx="10515600" cy="489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rely on expert opinion and past trends; frequently incorrect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India's heterogeneous: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Climatic conditions.</a:t>
            </a: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types.</a:t>
            </a: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 of cultivation.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(ML) provides a data-based solution:</a:t>
            </a: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insights from intricate, multi-dimensional agricultural data.</a:t>
            </a: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dynamic, scalable, and adjustable prediction models.</a:t>
            </a: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indicates ML enhances forecast accuracy, diminishes manual.</a:t>
            </a:r>
          </a:p>
          <a:p>
            <a:pPr marL="635000" indent="-45720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285750"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intervention, and aids in early decision-making.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AI In Agriculture: Using Computer Vision To Improve Crop Yields -">
            <a:extLst>
              <a:ext uri="{FF2B5EF4-FFF2-40B4-BE49-F238E27FC236}">
                <a16:creationId xmlns:a16="http://schemas.microsoft.com/office/drawing/2014/main" id="{31DBAE9E-9AB8-36AB-663A-1F879E4C3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27"/>
          <a:stretch/>
        </p:blipFill>
        <p:spPr bwMode="auto">
          <a:xfrm>
            <a:off x="8298658" y="2329410"/>
            <a:ext cx="3198797" cy="27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74" name="Google Shape;174;p29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838201" y="1411834"/>
            <a:ext cx="10515600" cy="529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114300" marR="90170" indent="0">
              <a:spcBef>
                <a:spcPts val="300"/>
              </a:spcBef>
              <a:buNone/>
            </a:pPr>
            <a:r>
              <a:rPr lang="en-US" sz="4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Sources Used in Research:</a:t>
            </a:r>
            <a:endParaRPr lang="en-US" sz="4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 information (rain, temp, humidity)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Soil information (pH, water content, fertility)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information (type, variety, planting/harvest dates)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 yields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Satellite imagery and remote sensing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Popularly Applied ML Algorithms:</a:t>
            </a:r>
            <a:endParaRPr lang="en-US" sz="45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Models – prediction of yield using input variables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Trees &amp; Random Forests – suitable for interpretability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Vector Machines (SVM) – performs well on small, clean datasets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90170" indent="0">
              <a:spcBef>
                <a:spcPts val="300"/>
              </a:spcBef>
              <a:buNone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017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Networks – extract nonlinear patterns and high-order features</a:t>
            </a:r>
            <a:endParaRPr lang="en-US" sz="4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0"/>
          <p:cNvGrpSpPr/>
          <p:nvPr/>
        </p:nvGrpSpPr>
        <p:grpSpPr>
          <a:xfrm>
            <a:off x="766949" y="217543"/>
            <a:ext cx="8780812" cy="1009657"/>
            <a:chOff x="0" y="48878"/>
            <a:chExt cx="8780812" cy="1009657"/>
          </a:xfrm>
        </p:grpSpPr>
        <p:sp>
          <p:nvSpPr>
            <p:cNvPr id="182" name="Google Shape;182;p30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C56838-CD0B-DC7A-63EB-A1C75E3CF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6236" y="1570890"/>
            <a:ext cx="7943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India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 yield prediction using ANN &amp; SVM in Tamil Nadu and Punjab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Sugarcane and wheat models using Random Forests in Maharashtra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Cotton pest prediction using Decision Trees in Gujarat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inconsistent or missing data in rural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complex models not easily understood by farmers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Generalization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models work well locally but fail across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90" name="Google Shape;190;p31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F6064-BE6C-9824-DC16-84D1E6163794}"/>
              </a:ext>
            </a:extLst>
          </p:cNvPr>
          <p:cNvSpPr txBox="1"/>
          <p:nvPr/>
        </p:nvSpPr>
        <p:spPr>
          <a:xfrm>
            <a:off x="838200" y="2521059"/>
            <a:ext cx="102296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system capable of accurately predicting crop yields in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collect, clean, and analyze agricultural data from various sources such as weather records, soil data, and historical yields.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and evaluate different ML algorithms (e.g., Random Forest, SVM, Decision Tree) for their prediction accuracy.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agricultural productivity and support informed decision-making in farming.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261258" y="365126"/>
            <a:ext cx="10569038" cy="12682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5294" y="0"/>
            <a:ext cx="1456706" cy="52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77C83F-20AD-F170-5498-92785DF2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27" y="1762727"/>
            <a:ext cx="7800099" cy="42662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119688-A3D8-B46D-E56A-13A71984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194500"/>
            <a:ext cx="8930650" cy="222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agricultural data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stations, soil surveys, and government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key features: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temperature, rainfall, soil pH, crop type, and planting 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outliers to ensure clean and consistent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normalization and feature engineering for improved model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FCFA5-4247-118B-2E21-90228144AB86}"/>
              </a:ext>
            </a:extLst>
          </p:cNvPr>
          <p:cNvSpPr txBox="1"/>
          <p:nvPr/>
        </p:nvSpPr>
        <p:spPr>
          <a:xfrm>
            <a:off x="838201" y="2237330"/>
            <a:ext cx="10310164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multiple ML algorithms: Logistic Regression, Decision Tree, Random Forest, and SVM.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testing sets with cross-validation for reliable evaluation.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 performance using hyperparameter tuning techniques.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models using metrics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824</Words>
  <Application>Microsoft Office PowerPoint</Application>
  <PresentationFormat>Widescreen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Algerian</vt:lpstr>
      <vt:lpstr>Gill Sans</vt:lpstr>
      <vt:lpstr>Arial</vt:lpstr>
      <vt:lpstr>Times New Roman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JAGAN __12</cp:lastModifiedBy>
  <cp:revision>7</cp:revision>
  <dcterms:modified xsi:type="dcterms:W3CDTF">2025-05-11T15:24:27Z</dcterms:modified>
</cp:coreProperties>
</file>