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78" r:id="rId7"/>
    <p:sldId id="279" r:id="rId8"/>
    <p:sldId id="280" r:id="rId9"/>
    <p:sldId id="281" r:id="rId10"/>
    <p:sldId id="282" r:id="rId11"/>
    <p:sldId id="267"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718" autoAdjust="0"/>
  </p:normalViewPr>
  <p:slideViewPr>
    <p:cSldViewPr snapToGrid="0">
      <p:cViewPr varScale="1">
        <p:scale>
          <a:sx n="79" d="100"/>
          <a:sy n="79" d="100"/>
        </p:scale>
        <p:origin x="92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10/10/2023</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090438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71EB95-DE30-3F1F-F9EC-DA4858055C1F}"/>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 uri="{C183D7F6-B498-43B3-948B-1728B52AA6E4}">
                <adec:decorative xmlns:adec="http://schemas.microsoft.com/office/drawing/2017/decorative"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99F76E36-451C-4A7D-4E26-8AB78D34D37A}"/>
              </a:ext>
              <a:ext uri="{C183D7F6-B498-43B3-948B-1728B52AA6E4}">
                <adec:decorative xmlns:adec="http://schemas.microsoft.com/office/drawing/2017/decorative"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id="{AAB3BC7E-B34F-EF47-B125-1574C5484E22}"/>
                </a:ext>
                <a:ext uri="{C183D7F6-B498-43B3-948B-1728B52AA6E4}">
                  <adec:decorative xmlns:adec="http://schemas.microsoft.com/office/drawing/2017/decorative"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 uri="{C183D7F6-B498-43B3-948B-1728B52AA6E4}">
                  <adec:decorative xmlns:adec="http://schemas.microsoft.com/office/drawing/2017/decorative"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 uri="{C183D7F6-B498-43B3-948B-1728B52AA6E4}">
                  <adec:decorative xmlns:adec="http://schemas.microsoft.com/office/drawing/2017/decorative"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 uri="{C183D7F6-B498-43B3-948B-1728B52AA6E4}">
                  <adec:decorative xmlns:adec="http://schemas.microsoft.com/office/drawing/2017/decorative"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 uri="{C183D7F6-B498-43B3-948B-1728B52AA6E4}">
                  <adec:decorative xmlns:adec="http://schemas.microsoft.com/office/drawing/2017/decorative"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 uri="{C183D7F6-B498-43B3-948B-1728B52AA6E4}">
                  <adec:decorative xmlns:adec="http://schemas.microsoft.com/office/drawing/2017/decorative"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 uri="{C183D7F6-B498-43B3-948B-1728B52AA6E4}">
                  <adec:decorative xmlns:adec="http://schemas.microsoft.com/office/drawing/2017/decorative"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dirty="0"/>
              <a:t>9/8/20XX</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dirty="0"/>
              <a:t>9/8/20XX</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232913"/>
            <a:ext cx="7042652" cy="4086168"/>
          </a:xfrm>
        </p:spPr>
        <p:txBody>
          <a:bodyPr/>
          <a:lstStyle/>
          <a:p>
            <a:r>
              <a:rPr lang="en-US" b="1" i="0" dirty="0">
                <a:effectLst/>
                <a:latin typeface="Söhne"/>
              </a:rPr>
              <a:t>Air Quality Analysis and Prediction</a:t>
            </a:r>
            <a:br>
              <a:rPr lang="en-US" b="1" i="0" dirty="0">
                <a:effectLst/>
                <a:latin typeface="Söhne"/>
              </a:rPr>
            </a:br>
            <a:endParaRPr lang="en-US"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136526"/>
            <a:ext cx="9779183" cy="1570038"/>
          </a:xfrm>
        </p:spPr>
        <p:txBody>
          <a:bodyPr/>
          <a:lstStyle/>
          <a:p>
            <a:r>
              <a:rPr lang="en-US"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82102" y="2480553"/>
            <a:ext cx="10379413" cy="3414409"/>
          </a:xfrm>
        </p:spPr>
        <p:txBody>
          <a:bodyPr vert="horz" lIns="91440" tIns="45720" rIns="91440" bIns="45720" rtlCol="0" anchor="t">
            <a:normAutofit fontScale="85000" lnSpcReduction="20000"/>
          </a:bodyPr>
          <a:lstStyle/>
          <a:p>
            <a:r>
              <a:rPr lang="en-US" b="0" i="0" dirty="0">
                <a:effectLst/>
                <a:latin typeface="Söhne"/>
              </a:rPr>
              <a:t>Welcome to the world of Air Quality Analysis and Prediction, where we navigate the intricacies of environmental science using advanced techniques. In this exploration, we'll delve into the power of Neural Networks, the collaborative strength of Ensemble Methods, the precision tuning with Hyperparameter Optimization, the equitable representation achieved through Feature Scaling and Normalization, and the temporal insights gained through Time Series Analysis. As we embark on this journey, our goal is to demystify these techniques and showcase their pivotal role in understanding and forecasting air quality. Let's breathe in the knowledge and embrace the future of environmental insights.</a:t>
            </a:r>
            <a:endParaRPr lang="en-US" dirty="0"/>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C8CF-91FE-1DA1-1A6F-192CFA30C84A}"/>
              </a:ext>
            </a:extLst>
          </p:cNvPr>
          <p:cNvSpPr>
            <a:spLocks noGrp="1"/>
          </p:cNvSpPr>
          <p:nvPr>
            <p:ph type="title"/>
          </p:nvPr>
        </p:nvSpPr>
        <p:spPr>
          <a:xfrm>
            <a:off x="1167493" y="136526"/>
            <a:ext cx="6985908" cy="1429627"/>
          </a:xfrm>
        </p:spPr>
        <p:txBody>
          <a:bodyPr/>
          <a:lstStyle/>
          <a:p>
            <a:r>
              <a:rPr lang="en-IN" b="1" i="0" dirty="0">
                <a:effectLst/>
                <a:latin typeface="Söhne"/>
              </a:rPr>
              <a:t>            Neural Networks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FAFBDA6-58C0-3F99-F998-F033291E506B}"/>
              </a:ext>
            </a:extLst>
          </p:cNvPr>
          <p:cNvSpPr>
            <a:spLocks noGrp="1"/>
          </p:cNvSpPr>
          <p:nvPr>
            <p:ph idx="1"/>
          </p:nvPr>
        </p:nvSpPr>
        <p:spPr>
          <a:xfrm>
            <a:off x="758757" y="1089499"/>
            <a:ext cx="10145949" cy="4435812"/>
          </a:xfrm>
        </p:spPr>
        <p:txBody>
          <a:bodyPr>
            <a:normAutofit fontScale="77500" lnSpcReduction="20000"/>
          </a:bodyPr>
          <a:lstStyle/>
          <a:p>
            <a:pPr algn="l"/>
            <a:r>
              <a:rPr lang="en-US" sz="2600" b="1" i="0" dirty="0">
                <a:effectLst/>
                <a:latin typeface="Söhne"/>
              </a:rPr>
              <a:t>Description :</a:t>
            </a:r>
          </a:p>
          <a:p>
            <a:pPr algn="l"/>
            <a:r>
              <a:rPr lang="en-US" sz="2600" b="0" i="0" dirty="0">
                <a:solidFill>
                  <a:srgbClr val="374151"/>
                </a:solidFill>
                <a:effectLst/>
                <a:latin typeface="Söhne"/>
              </a:rPr>
              <a:t>Neural Networks are computational models inspired by the human brain. They consist of layers of interconnected nodes, capable of learning intricate patterns in data. In air quality analysis, Neural Networks are effective for capturing complex relationships between pollutants and meteorological factors.</a:t>
            </a:r>
          </a:p>
          <a:p>
            <a:pPr algn="l"/>
            <a:r>
              <a:rPr lang="en-US" sz="2600" b="1" i="0" dirty="0">
                <a:effectLst/>
                <a:latin typeface="Söhne"/>
              </a:rPr>
              <a:t>Implementation :</a:t>
            </a:r>
          </a:p>
          <a:p>
            <a:pPr algn="l">
              <a:buFont typeface="+mj-lt"/>
              <a:buAutoNum type="arabicPeriod"/>
            </a:pPr>
            <a:r>
              <a:rPr lang="en-US" sz="2600" b="1" i="0" dirty="0">
                <a:solidFill>
                  <a:srgbClr val="374151"/>
                </a:solidFill>
                <a:effectLst/>
                <a:latin typeface="Söhne"/>
              </a:rPr>
              <a:t>Architecture Design:</a:t>
            </a:r>
            <a:endParaRPr lang="en-US" sz="2600" b="0" i="0" dirty="0">
              <a:solidFill>
                <a:srgbClr val="374151"/>
              </a:solidFill>
              <a:effectLst/>
              <a:latin typeface="Söhne"/>
            </a:endParaRPr>
          </a:p>
          <a:p>
            <a:pPr marL="742950" lvl="1" indent="-285750" algn="l">
              <a:buFont typeface="+mj-lt"/>
              <a:buAutoNum type="arabicPeriod"/>
            </a:pPr>
            <a:r>
              <a:rPr lang="en-US" sz="2600" b="0" i="0" dirty="0">
                <a:solidFill>
                  <a:srgbClr val="374151"/>
                </a:solidFill>
                <a:effectLst/>
                <a:latin typeface="Söhne"/>
              </a:rPr>
              <a:t>Input Layer: Incorporate features like pollutant levels and weather data.</a:t>
            </a:r>
          </a:p>
          <a:p>
            <a:pPr marL="742950" lvl="1" indent="-285750" algn="l">
              <a:buFont typeface="+mj-lt"/>
              <a:buAutoNum type="arabicPeriod"/>
            </a:pPr>
            <a:r>
              <a:rPr lang="en-US" sz="2600" b="0" i="0" dirty="0">
                <a:solidFill>
                  <a:srgbClr val="374151"/>
                </a:solidFill>
                <a:effectLst/>
                <a:latin typeface="Söhne"/>
              </a:rPr>
              <a:t>Hidden Layers: Allow the network to learn patterns and relationships.</a:t>
            </a:r>
          </a:p>
          <a:p>
            <a:pPr marL="742950" lvl="1" indent="-285750" algn="l">
              <a:buFont typeface="+mj-lt"/>
              <a:buAutoNum type="arabicPeriod"/>
            </a:pPr>
            <a:r>
              <a:rPr lang="en-US" sz="2600" b="0" i="0" dirty="0">
                <a:solidFill>
                  <a:srgbClr val="374151"/>
                </a:solidFill>
                <a:effectLst/>
                <a:latin typeface="Söhne"/>
              </a:rPr>
              <a:t>Output Layer: Predict air quality indices.</a:t>
            </a:r>
          </a:p>
          <a:p>
            <a:pPr algn="l">
              <a:buFont typeface="+mj-lt"/>
              <a:buAutoNum type="arabicPeriod"/>
            </a:pPr>
            <a:r>
              <a:rPr lang="en-US" sz="2600" b="1" i="0" dirty="0">
                <a:solidFill>
                  <a:srgbClr val="374151"/>
                </a:solidFill>
                <a:effectLst/>
                <a:latin typeface="Söhne"/>
              </a:rPr>
              <a:t>Training Process:</a:t>
            </a:r>
            <a:endParaRPr lang="en-US" sz="2600" b="0" i="0" dirty="0">
              <a:solidFill>
                <a:srgbClr val="374151"/>
              </a:solidFill>
              <a:effectLst/>
              <a:latin typeface="Söhne"/>
            </a:endParaRPr>
          </a:p>
          <a:p>
            <a:pPr marL="742950" lvl="1" indent="-285750" algn="l">
              <a:buFont typeface="+mj-lt"/>
              <a:buAutoNum type="arabicPeriod"/>
            </a:pPr>
            <a:r>
              <a:rPr lang="en-US" sz="2600" b="0" i="0" dirty="0">
                <a:solidFill>
                  <a:srgbClr val="374151"/>
                </a:solidFill>
                <a:effectLst/>
                <a:latin typeface="Söhne"/>
              </a:rPr>
              <a:t>Backpropagation: Use an algorithm to adjust weights and biases for accurate predictions.</a:t>
            </a:r>
          </a:p>
          <a:p>
            <a:pPr marL="742950" lvl="1" indent="-285750" algn="l">
              <a:buFont typeface="+mj-lt"/>
              <a:buAutoNum type="arabicPeriod"/>
            </a:pPr>
            <a:r>
              <a:rPr lang="en-US" sz="2600" b="0" i="0" dirty="0">
                <a:solidFill>
                  <a:srgbClr val="374151"/>
                </a:solidFill>
                <a:effectLst/>
                <a:latin typeface="Söhne"/>
              </a:rPr>
              <a:t>Supervised Learning: Train the model using historical data with known air quality values.</a:t>
            </a:r>
          </a:p>
          <a:p>
            <a:br>
              <a:rPr lang="en-US" dirty="0"/>
            </a:br>
            <a:endParaRPr lang="en-IN" dirty="0"/>
          </a:p>
        </p:txBody>
      </p:sp>
      <p:sp>
        <p:nvSpPr>
          <p:cNvPr id="6" name="Slide Number Placeholder 5">
            <a:extLst>
              <a:ext uri="{FF2B5EF4-FFF2-40B4-BE49-F238E27FC236}">
                <a16:creationId xmlns:a16="http://schemas.microsoft.com/office/drawing/2014/main" id="{2598A00F-9B43-928A-E0F4-399CA15DFA81}"/>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521069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D82B-BA5E-DB1E-8E0E-B79362927E0F}"/>
              </a:ext>
            </a:extLst>
          </p:cNvPr>
          <p:cNvSpPr>
            <a:spLocks noGrp="1"/>
          </p:cNvSpPr>
          <p:nvPr>
            <p:ph type="title"/>
          </p:nvPr>
        </p:nvSpPr>
        <p:spPr>
          <a:xfrm>
            <a:off x="1167492" y="136526"/>
            <a:ext cx="7519308" cy="1337192"/>
          </a:xfrm>
        </p:spPr>
        <p:txBody>
          <a:bodyPr/>
          <a:lstStyle/>
          <a:p>
            <a:r>
              <a:rPr lang="en-IN" b="1" i="0" dirty="0">
                <a:effectLst/>
                <a:latin typeface="Söhne"/>
              </a:rPr>
              <a:t>       Ensemble Methods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798C26BB-B88D-4357-5720-D5AACD628EB1}"/>
              </a:ext>
            </a:extLst>
          </p:cNvPr>
          <p:cNvSpPr>
            <a:spLocks noGrp="1"/>
          </p:cNvSpPr>
          <p:nvPr>
            <p:ph idx="1"/>
          </p:nvPr>
        </p:nvSpPr>
        <p:spPr>
          <a:xfrm>
            <a:off x="603115" y="1060315"/>
            <a:ext cx="10343560" cy="4323967"/>
          </a:xfrm>
        </p:spPr>
        <p:txBody>
          <a:bodyPr>
            <a:noAutofit/>
          </a:bodyPr>
          <a:lstStyle/>
          <a:p>
            <a:pPr algn="l"/>
            <a:r>
              <a:rPr lang="en-US" sz="2000" b="1" i="0" dirty="0">
                <a:effectLst/>
                <a:latin typeface="Söhne"/>
              </a:rPr>
              <a:t>Description :</a:t>
            </a:r>
          </a:p>
          <a:p>
            <a:pPr algn="l"/>
            <a:r>
              <a:rPr lang="en-US" sz="2000" b="0" i="0" dirty="0">
                <a:solidFill>
                  <a:srgbClr val="374151"/>
                </a:solidFill>
                <a:effectLst/>
                <a:latin typeface="Söhne"/>
              </a:rPr>
              <a:t>Ensemble Methods combine multiple models to enhance predictive accuracy. In air quality prediction, Random Forest and Gradient Boosting are commonly used ensemble techniques, providing robust predictions by leveraging the strength of multiple models.</a:t>
            </a:r>
          </a:p>
          <a:p>
            <a:pPr algn="l"/>
            <a:endParaRPr lang="en-US" sz="2000" b="1" i="0" dirty="0">
              <a:effectLst/>
              <a:latin typeface="Söhne"/>
            </a:endParaRPr>
          </a:p>
          <a:p>
            <a:pPr algn="l"/>
            <a:r>
              <a:rPr lang="en-US" sz="2000" b="1" i="0" dirty="0">
                <a:effectLst/>
                <a:latin typeface="Söhne"/>
              </a:rPr>
              <a:t>Implementation:</a:t>
            </a:r>
          </a:p>
          <a:p>
            <a:pPr algn="l">
              <a:buFont typeface="+mj-lt"/>
              <a:buAutoNum type="arabicPeriod"/>
            </a:pPr>
            <a:r>
              <a:rPr lang="en-US" sz="2000" b="1" i="0" dirty="0">
                <a:solidFill>
                  <a:srgbClr val="374151"/>
                </a:solidFill>
                <a:effectLst/>
                <a:latin typeface="Söhne"/>
              </a:rPr>
              <a:t>Random Forest:</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Create a forest of decision trees.</a:t>
            </a:r>
          </a:p>
          <a:p>
            <a:pPr marL="742950" lvl="1" indent="-285750" algn="l">
              <a:buFont typeface="+mj-lt"/>
              <a:buAutoNum type="arabicPeriod"/>
            </a:pPr>
            <a:r>
              <a:rPr lang="en-US" sz="2000" b="0" i="0" dirty="0">
                <a:solidFill>
                  <a:srgbClr val="374151"/>
                </a:solidFill>
                <a:effectLst/>
                <a:latin typeface="Söhne"/>
              </a:rPr>
              <a:t>Each tree votes on the predicted air quality, and the final prediction is based on majority voting.</a:t>
            </a:r>
          </a:p>
          <a:p>
            <a:pPr algn="l">
              <a:buFont typeface="+mj-lt"/>
              <a:buAutoNum type="arabicPeriod"/>
            </a:pPr>
            <a:r>
              <a:rPr lang="en-US" sz="2000" b="1" i="0" dirty="0">
                <a:solidFill>
                  <a:srgbClr val="374151"/>
                </a:solidFill>
                <a:effectLst/>
                <a:latin typeface="Söhne"/>
              </a:rPr>
              <a:t>Gradient Boosting:</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Build models sequentially, each correcting the errors of the previous one.</a:t>
            </a:r>
          </a:p>
          <a:p>
            <a:pPr marL="742950" lvl="1" indent="-285750" algn="l">
              <a:buFont typeface="+mj-lt"/>
              <a:buAutoNum type="arabicPeriod"/>
            </a:pPr>
            <a:r>
              <a:rPr lang="en-US" sz="2000" b="0" i="0" dirty="0">
                <a:solidFill>
                  <a:srgbClr val="374151"/>
                </a:solidFill>
                <a:effectLst/>
                <a:latin typeface="Söhne"/>
              </a:rPr>
              <a:t>Combine weak models to create a strong predictive model.</a:t>
            </a:r>
          </a:p>
          <a:p>
            <a:br>
              <a:rPr lang="en-US" sz="2000" dirty="0"/>
            </a:br>
            <a:endParaRPr lang="en-IN" sz="2000" dirty="0"/>
          </a:p>
        </p:txBody>
      </p:sp>
      <p:sp>
        <p:nvSpPr>
          <p:cNvPr id="6" name="Slide Number Placeholder 5">
            <a:extLst>
              <a:ext uri="{FF2B5EF4-FFF2-40B4-BE49-F238E27FC236}">
                <a16:creationId xmlns:a16="http://schemas.microsoft.com/office/drawing/2014/main" id="{27DA82C2-8192-F6C4-CF6A-3EB2D1427548}"/>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633285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3CC3E-44F6-08E1-AF34-11B66DC52AA5}"/>
              </a:ext>
            </a:extLst>
          </p:cNvPr>
          <p:cNvSpPr>
            <a:spLocks noGrp="1"/>
          </p:cNvSpPr>
          <p:nvPr>
            <p:ph type="title"/>
          </p:nvPr>
        </p:nvSpPr>
        <p:spPr>
          <a:xfrm>
            <a:off x="1167492" y="136526"/>
            <a:ext cx="8385070" cy="1337192"/>
          </a:xfrm>
        </p:spPr>
        <p:txBody>
          <a:bodyPr/>
          <a:lstStyle/>
          <a:p>
            <a:r>
              <a:rPr lang="en-IN" b="1" i="0" dirty="0">
                <a:effectLst/>
                <a:latin typeface="Söhne"/>
              </a:rPr>
              <a:t>       Hyperparameter Tuning</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5B2AC53-6C47-0B75-597E-15D45E696F2C}"/>
              </a:ext>
            </a:extLst>
          </p:cNvPr>
          <p:cNvSpPr>
            <a:spLocks noGrp="1"/>
          </p:cNvSpPr>
          <p:nvPr>
            <p:ph idx="1"/>
          </p:nvPr>
        </p:nvSpPr>
        <p:spPr>
          <a:xfrm>
            <a:off x="381000" y="982495"/>
            <a:ext cx="10565675" cy="4401788"/>
          </a:xfrm>
        </p:spPr>
        <p:txBody>
          <a:bodyPr>
            <a:normAutofit/>
          </a:bodyPr>
          <a:lstStyle/>
          <a:p>
            <a:pPr algn="l"/>
            <a:r>
              <a:rPr lang="en-US" sz="2000" b="1" i="0" dirty="0">
                <a:effectLst/>
                <a:latin typeface="Söhne"/>
              </a:rPr>
              <a:t>Description:</a:t>
            </a:r>
          </a:p>
          <a:p>
            <a:pPr algn="l"/>
            <a:r>
              <a:rPr lang="en-US" sz="2000" b="0" i="0" dirty="0">
                <a:solidFill>
                  <a:srgbClr val="374151"/>
                </a:solidFill>
                <a:effectLst/>
                <a:latin typeface="Söhne"/>
              </a:rPr>
              <a:t>Hyperparameter Tuning involves optimizing the configuration settings of a model for improved performance. In air quality analysis, finding the right combination of hyperparameters is crucial for accurate predictions.</a:t>
            </a:r>
          </a:p>
          <a:p>
            <a:pPr algn="l"/>
            <a:r>
              <a:rPr lang="en-US" sz="2000" b="1" i="0" dirty="0">
                <a:effectLst/>
                <a:latin typeface="Söhne"/>
              </a:rPr>
              <a:t>Implementation:</a:t>
            </a:r>
          </a:p>
          <a:p>
            <a:pPr algn="l">
              <a:buFont typeface="+mj-lt"/>
              <a:buAutoNum type="arabicPeriod"/>
            </a:pPr>
            <a:r>
              <a:rPr lang="en-US" sz="2000" b="1" i="0" dirty="0">
                <a:solidFill>
                  <a:srgbClr val="374151"/>
                </a:solidFill>
                <a:effectLst/>
                <a:latin typeface="Söhne"/>
              </a:rPr>
              <a:t>Grid Search:</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Define a grid of hyperparameter values.</a:t>
            </a:r>
          </a:p>
          <a:p>
            <a:pPr marL="742950" lvl="1" indent="-285750" algn="l">
              <a:buFont typeface="+mj-lt"/>
              <a:buAutoNum type="arabicPeriod"/>
            </a:pPr>
            <a:r>
              <a:rPr lang="en-US" sz="2000" b="0" i="0" dirty="0">
                <a:solidFill>
                  <a:srgbClr val="374151"/>
                </a:solidFill>
                <a:effectLst/>
                <a:latin typeface="Söhne"/>
              </a:rPr>
              <a:t>Systematically test each combination to identify the best set of hyperparameters.</a:t>
            </a:r>
          </a:p>
          <a:p>
            <a:pPr algn="l">
              <a:buFont typeface="+mj-lt"/>
              <a:buAutoNum type="arabicPeriod"/>
            </a:pPr>
            <a:r>
              <a:rPr lang="en-US" sz="2000" b="1" i="0" dirty="0">
                <a:solidFill>
                  <a:srgbClr val="374151"/>
                </a:solidFill>
                <a:effectLst/>
                <a:latin typeface="Söhne"/>
              </a:rPr>
              <a:t>Random Search:</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Randomly sample hyperparameter combinations.</a:t>
            </a:r>
          </a:p>
          <a:p>
            <a:pPr marL="742950" lvl="1" indent="-285750" algn="l">
              <a:buFont typeface="+mj-lt"/>
              <a:buAutoNum type="arabicPeriod"/>
            </a:pPr>
            <a:r>
              <a:rPr lang="en-US" sz="2000" b="0" i="0" dirty="0">
                <a:solidFill>
                  <a:srgbClr val="374151"/>
                </a:solidFill>
                <a:effectLst/>
                <a:latin typeface="Söhne"/>
              </a:rPr>
              <a:t>Efficiently explore the hyperparameter space, especially in high-dimensional settings.</a:t>
            </a:r>
          </a:p>
          <a:p>
            <a:endParaRPr lang="en-IN" dirty="0"/>
          </a:p>
        </p:txBody>
      </p:sp>
      <p:sp>
        <p:nvSpPr>
          <p:cNvPr id="4" name="Date Placeholder 3">
            <a:extLst>
              <a:ext uri="{FF2B5EF4-FFF2-40B4-BE49-F238E27FC236}">
                <a16:creationId xmlns:a16="http://schemas.microsoft.com/office/drawing/2014/main" id="{4A2AAD94-5D43-60EF-4383-EF6E802B7044}"/>
              </a:ext>
            </a:extLst>
          </p:cNvPr>
          <p:cNvSpPr>
            <a:spLocks noGrp="1"/>
          </p:cNvSpPr>
          <p:nvPr>
            <p:ph type="dt" sz="half" idx="2"/>
          </p:nvPr>
        </p:nvSpPr>
        <p:spPr/>
        <p:txBody>
          <a:bodyPr/>
          <a:lstStyle/>
          <a:p>
            <a:r>
              <a:rPr lang="en-US"/>
              <a:t>9/8/20XX</a:t>
            </a:r>
            <a:endParaRPr lang="en-US" dirty="0"/>
          </a:p>
        </p:txBody>
      </p:sp>
      <p:sp>
        <p:nvSpPr>
          <p:cNvPr id="5" name="Footer Placeholder 4">
            <a:extLst>
              <a:ext uri="{FF2B5EF4-FFF2-40B4-BE49-F238E27FC236}">
                <a16:creationId xmlns:a16="http://schemas.microsoft.com/office/drawing/2014/main" id="{9FB26AD5-49BC-0DA5-A755-36D521913B83}"/>
              </a:ext>
            </a:extLst>
          </p:cNvPr>
          <p:cNvSpPr>
            <a:spLocks noGrp="1"/>
          </p:cNvSpPr>
          <p:nvPr>
            <p:ph type="ftr" sz="quarter" idx="3"/>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FB95CE1-7EF0-F86A-7D38-63AAC596F1DB}"/>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798214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D909-BA29-A59E-A183-BB0F936539F4}"/>
              </a:ext>
            </a:extLst>
          </p:cNvPr>
          <p:cNvSpPr>
            <a:spLocks noGrp="1"/>
          </p:cNvSpPr>
          <p:nvPr>
            <p:ph type="title"/>
          </p:nvPr>
        </p:nvSpPr>
        <p:spPr>
          <a:xfrm>
            <a:off x="1167493" y="136526"/>
            <a:ext cx="8985784" cy="1337192"/>
          </a:xfrm>
        </p:spPr>
        <p:txBody>
          <a:bodyPr/>
          <a:lstStyle/>
          <a:p>
            <a:r>
              <a:rPr lang="en-IN" b="1" i="0" dirty="0">
                <a:effectLst/>
                <a:latin typeface="Söhne"/>
              </a:rPr>
              <a:t>Feature Scaling and Normalization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59C10A89-FD1F-8EB9-30B1-9ABE6B71F7D5}"/>
              </a:ext>
            </a:extLst>
          </p:cNvPr>
          <p:cNvSpPr>
            <a:spLocks noGrp="1"/>
          </p:cNvSpPr>
          <p:nvPr>
            <p:ph idx="1"/>
          </p:nvPr>
        </p:nvSpPr>
        <p:spPr>
          <a:xfrm>
            <a:off x="671209" y="768485"/>
            <a:ext cx="10233497" cy="4679004"/>
          </a:xfrm>
        </p:spPr>
        <p:txBody>
          <a:bodyPr>
            <a:normAutofit/>
          </a:bodyPr>
          <a:lstStyle/>
          <a:p>
            <a:pPr algn="l"/>
            <a:r>
              <a:rPr lang="en-US" sz="2000" b="1" i="0" dirty="0">
                <a:effectLst/>
                <a:latin typeface="Söhne"/>
              </a:rPr>
              <a:t>Description:</a:t>
            </a:r>
          </a:p>
          <a:p>
            <a:pPr algn="l"/>
            <a:r>
              <a:rPr lang="en-US" sz="2000" b="0" i="0" dirty="0">
                <a:solidFill>
                  <a:srgbClr val="374151"/>
                </a:solidFill>
                <a:effectLst/>
                <a:latin typeface="Söhne"/>
              </a:rPr>
              <a:t>Feature Scaling and Normalization ensure that all input features contribute equally to model training. In air quality analysis, where different pollutants may have varying units and scales, this step is essential.</a:t>
            </a:r>
          </a:p>
          <a:p>
            <a:pPr algn="l"/>
            <a:r>
              <a:rPr lang="en-US" sz="2000" b="1" i="0" dirty="0">
                <a:effectLst/>
                <a:latin typeface="Söhne"/>
              </a:rPr>
              <a:t>Implementation:</a:t>
            </a:r>
          </a:p>
          <a:p>
            <a:pPr algn="l">
              <a:buFont typeface="+mj-lt"/>
              <a:buAutoNum type="arabicPeriod"/>
            </a:pPr>
            <a:r>
              <a:rPr lang="en-US" sz="2000" b="1" i="0" dirty="0">
                <a:solidFill>
                  <a:srgbClr val="374151"/>
                </a:solidFill>
                <a:effectLst/>
                <a:latin typeface="Söhne"/>
              </a:rPr>
              <a:t>Standardization:</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Scale features to have a mean of 0 and a standard deviation of 1.</a:t>
            </a:r>
          </a:p>
          <a:p>
            <a:pPr marL="742950" lvl="1" indent="-285750" algn="l">
              <a:buFont typeface="+mj-lt"/>
              <a:buAutoNum type="arabicPeriod"/>
            </a:pPr>
            <a:r>
              <a:rPr lang="en-US" sz="2000" b="0" i="0" dirty="0">
                <a:solidFill>
                  <a:srgbClr val="374151"/>
                </a:solidFill>
                <a:effectLst/>
                <a:latin typeface="Söhne"/>
              </a:rPr>
              <a:t>Suitable for data with a Gaussian distribution.</a:t>
            </a:r>
          </a:p>
          <a:p>
            <a:pPr algn="l">
              <a:buFont typeface="+mj-lt"/>
              <a:buAutoNum type="arabicPeriod"/>
            </a:pPr>
            <a:r>
              <a:rPr lang="en-US" sz="2000" b="1" i="0" dirty="0">
                <a:solidFill>
                  <a:srgbClr val="374151"/>
                </a:solidFill>
                <a:effectLst/>
                <a:latin typeface="Söhne"/>
              </a:rPr>
              <a:t>Min-Max Normalization:</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Scale features to a specific range, often between 0 and 1.</a:t>
            </a:r>
          </a:p>
          <a:p>
            <a:pPr marL="742950" lvl="1" indent="-285750" algn="l">
              <a:buFont typeface="+mj-lt"/>
              <a:buAutoNum type="arabicPeriod"/>
            </a:pPr>
            <a:r>
              <a:rPr lang="en-US" sz="2000" b="0" i="0" dirty="0">
                <a:solidFill>
                  <a:srgbClr val="374151"/>
                </a:solidFill>
                <a:effectLst/>
                <a:latin typeface="Söhne"/>
              </a:rPr>
              <a:t>Preserves relationships between data points and prevents dominance by any particular feature.</a:t>
            </a:r>
          </a:p>
          <a:p>
            <a:endParaRPr lang="en-IN" dirty="0"/>
          </a:p>
        </p:txBody>
      </p:sp>
      <p:sp>
        <p:nvSpPr>
          <p:cNvPr id="6" name="Slide Number Placeholder 5">
            <a:extLst>
              <a:ext uri="{FF2B5EF4-FFF2-40B4-BE49-F238E27FC236}">
                <a16:creationId xmlns:a16="http://schemas.microsoft.com/office/drawing/2014/main" id="{6D31F7A1-181C-8575-416F-E5AE770AC2E4}"/>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47052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EC1D-5D38-284F-91DE-2121F421BDF3}"/>
              </a:ext>
            </a:extLst>
          </p:cNvPr>
          <p:cNvSpPr>
            <a:spLocks noGrp="1"/>
          </p:cNvSpPr>
          <p:nvPr>
            <p:ph type="title"/>
          </p:nvPr>
        </p:nvSpPr>
        <p:spPr>
          <a:xfrm>
            <a:off x="1167493" y="136526"/>
            <a:ext cx="6887010" cy="1337192"/>
          </a:xfrm>
        </p:spPr>
        <p:txBody>
          <a:bodyPr/>
          <a:lstStyle/>
          <a:p>
            <a:r>
              <a:rPr lang="en-IN" b="1" i="0" dirty="0">
                <a:effectLst/>
                <a:latin typeface="Söhne"/>
              </a:rPr>
              <a:t>         Time Series Analysis</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1FBE5E78-32E7-ABBA-8BA4-B09176DDDE79}"/>
              </a:ext>
            </a:extLst>
          </p:cNvPr>
          <p:cNvSpPr>
            <a:spLocks noGrp="1"/>
          </p:cNvSpPr>
          <p:nvPr>
            <p:ph idx="1"/>
          </p:nvPr>
        </p:nvSpPr>
        <p:spPr>
          <a:xfrm>
            <a:off x="381000" y="933855"/>
            <a:ext cx="10565675" cy="4450427"/>
          </a:xfrm>
        </p:spPr>
        <p:txBody>
          <a:bodyPr>
            <a:normAutofit/>
          </a:bodyPr>
          <a:lstStyle/>
          <a:p>
            <a:pPr algn="l"/>
            <a:r>
              <a:rPr lang="en-US" sz="2000" b="1" i="0" dirty="0">
                <a:effectLst/>
                <a:latin typeface="Söhne"/>
              </a:rPr>
              <a:t>Description:</a:t>
            </a:r>
          </a:p>
          <a:p>
            <a:pPr algn="l"/>
            <a:r>
              <a:rPr lang="en-US" sz="2000" b="0" i="0" dirty="0">
                <a:solidFill>
                  <a:srgbClr val="374151"/>
                </a:solidFill>
                <a:effectLst/>
                <a:latin typeface="Söhne"/>
              </a:rPr>
              <a:t>Time Series Analysis is critical when dealing with air quality data, which often exhibits temporal patterns. Understanding and incorporating these patterns are essential for accurate predictions.</a:t>
            </a:r>
          </a:p>
          <a:p>
            <a:pPr algn="l"/>
            <a:r>
              <a:rPr lang="en-US" sz="2000" b="1" i="0" dirty="0">
                <a:effectLst/>
                <a:latin typeface="Söhne"/>
              </a:rPr>
              <a:t>Implementation:</a:t>
            </a:r>
          </a:p>
          <a:p>
            <a:pPr algn="l">
              <a:buFont typeface="+mj-lt"/>
              <a:buAutoNum type="arabicPeriod"/>
            </a:pPr>
            <a:r>
              <a:rPr lang="en-US" sz="2000" b="1" i="0" dirty="0">
                <a:solidFill>
                  <a:srgbClr val="374151"/>
                </a:solidFill>
                <a:effectLst/>
                <a:latin typeface="Söhne"/>
              </a:rPr>
              <a:t>Temporal Aggregation:</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Group data into time intervals (e.g., hourly or daily).</a:t>
            </a:r>
          </a:p>
          <a:p>
            <a:pPr marL="742950" lvl="1" indent="-285750" algn="l">
              <a:buFont typeface="+mj-lt"/>
              <a:buAutoNum type="arabicPeriod"/>
            </a:pPr>
            <a:r>
              <a:rPr lang="en-US" sz="2000" b="0" i="0" dirty="0">
                <a:solidFill>
                  <a:srgbClr val="374151"/>
                </a:solidFill>
                <a:effectLst/>
                <a:latin typeface="Söhne"/>
              </a:rPr>
              <a:t>Consider trends and seasonality in the data.</a:t>
            </a:r>
          </a:p>
          <a:p>
            <a:pPr algn="l">
              <a:buFont typeface="+mj-lt"/>
              <a:buAutoNum type="arabicPeriod"/>
            </a:pPr>
            <a:r>
              <a:rPr lang="en-US" sz="2000" b="1" i="0" dirty="0">
                <a:solidFill>
                  <a:srgbClr val="374151"/>
                </a:solidFill>
                <a:effectLst/>
                <a:latin typeface="Söhne"/>
              </a:rPr>
              <a:t>Autoregressive Models:</a:t>
            </a:r>
            <a:endParaRPr lang="en-US" sz="2000" b="0" i="0" dirty="0">
              <a:solidFill>
                <a:srgbClr val="374151"/>
              </a:solidFill>
              <a:effectLst/>
              <a:latin typeface="Söhne"/>
            </a:endParaRPr>
          </a:p>
          <a:p>
            <a:pPr marL="742950" lvl="1" indent="-285750" algn="l">
              <a:buFont typeface="+mj-lt"/>
              <a:buAutoNum type="arabicPeriod"/>
            </a:pPr>
            <a:r>
              <a:rPr lang="en-US" sz="2000" b="0" i="0" dirty="0">
                <a:solidFill>
                  <a:srgbClr val="374151"/>
                </a:solidFill>
                <a:effectLst/>
                <a:latin typeface="Söhne"/>
              </a:rPr>
              <a:t>Utilize past observations to predict future air quality.</a:t>
            </a:r>
          </a:p>
          <a:p>
            <a:pPr marL="742950" lvl="1" indent="-285750" algn="l">
              <a:buFont typeface="+mj-lt"/>
              <a:buAutoNum type="arabicPeriod"/>
            </a:pPr>
            <a:r>
              <a:rPr lang="en-US" sz="2000" b="0" i="0" dirty="0">
                <a:solidFill>
                  <a:srgbClr val="374151"/>
                </a:solidFill>
                <a:effectLst/>
                <a:latin typeface="Söhne"/>
              </a:rPr>
              <a:t>Capture temporal dependencies and changes over time.</a:t>
            </a:r>
          </a:p>
          <a:p>
            <a:endParaRPr lang="en-IN" dirty="0"/>
          </a:p>
        </p:txBody>
      </p:sp>
      <p:sp>
        <p:nvSpPr>
          <p:cNvPr id="6" name="Slide Number Placeholder 5">
            <a:extLst>
              <a:ext uri="{FF2B5EF4-FFF2-40B4-BE49-F238E27FC236}">
                <a16:creationId xmlns:a16="http://schemas.microsoft.com/office/drawing/2014/main" id="{1BE13897-0C52-E366-2365-82F2D5FC9F3A}"/>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07339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136526"/>
            <a:ext cx="9779183" cy="1570038"/>
          </a:xfrm>
        </p:spPr>
        <p:txBody>
          <a:bodyPr/>
          <a:lstStyle/>
          <a:p>
            <a:r>
              <a:rPr lang="en-US" dirty="0"/>
              <a:t>Conclusion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262648" y="2529191"/>
            <a:ext cx="10321046" cy="3647873"/>
          </a:xfrm>
        </p:spPr>
        <p:txBody>
          <a:bodyPr vert="horz" lIns="91440" tIns="45720" rIns="91440" bIns="45720" rtlCol="0" anchor="t">
            <a:normAutofit fontScale="85000" lnSpcReduction="20000"/>
          </a:bodyPr>
          <a:lstStyle/>
          <a:p>
            <a:r>
              <a:rPr lang="en-US" dirty="0"/>
              <a:t>In concluding our expedition into Air Quality Analysis and Prediction, we've witnessed the synergy of advanced techniques in unraveling the complexities of environmental data. Neural Networks showcased their prowess in capturing intricate relationships, Ensemble Methods demonstrated the strength of collaborative modeling, Hyperparameter Tuning fine-tuned our predictive accuracy, Feature Scaling and Normalization ensured fair representation, and Time Series Analysis provided a lens into temporal patterns. As we close this chapter, let's carry forward these insights, recognizing the importance of these techniques in shaping a healthier and more informed future for our environment and well-being.</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252549"/>
            <a:ext cx="6220278" cy="3257414"/>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presentation_Win32_SL_v3" id="{4076E796-F1D4-4536-92F3-AFC92AB14B6B}" vid="{57967FCE-8768-4968-B994-8B7812D48F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8D935D-389D-40E1-8AE8-5A46931C4EC9}">
  <ds:schemaRefs>
    <ds:schemaRef ds:uri="http://schemas.microsoft.com/sharepoint/v3/contenttype/forms"/>
  </ds:schemaRefs>
</ds:datastoreItem>
</file>

<file path=customXml/itemProps2.xml><?xml version="1.0" encoding="utf-8"?>
<ds:datastoreItem xmlns:ds="http://schemas.openxmlformats.org/officeDocument/2006/customXml" ds:itemID="{C325C03C-2AB9-472A-B845-6A8AF27BB7F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EA3ACD8C-D672-4B38-852F-3C3D35FA49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29</TotalTime>
  <Words>718</Words>
  <Application>Microsoft Office PowerPoint</Application>
  <PresentationFormat>Widescreen</PresentationFormat>
  <Paragraphs>71</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Söhne</vt:lpstr>
      <vt:lpstr>Tenorite</vt:lpstr>
      <vt:lpstr>Custom</vt:lpstr>
      <vt:lpstr>Air Quality Analysis and Prediction </vt:lpstr>
      <vt:lpstr>Introduction</vt:lpstr>
      <vt:lpstr>            Neural Networks </vt:lpstr>
      <vt:lpstr>       Ensemble Methods </vt:lpstr>
      <vt:lpstr>       Hyperparameter Tuning </vt:lpstr>
      <vt:lpstr>Feature Scaling and Normalization </vt:lpstr>
      <vt:lpstr>         Time Series Analysis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Analysis and Prediction </dc:title>
  <dc:creator>vd moorthy</dc:creator>
  <cp:lastModifiedBy>vd moorthy</cp:lastModifiedBy>
  <cp:revision>1</cp:revision>
  <dcterms:created xsi:type="dcterms:W3CDTF">2023-10-10T09:00:52Z</dcterms:created>
  <dcterms:modified xsi:type="dcterms:W3CDTF">2023-10-10T09:30:02Z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