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5602" y="3180624"/>
            <a:ext cx="5384429" cy="1048297"/>
          </a:xfrm>
        </p:spPr>
        <p:txBody>
          <a:bodyPr/>
          <a:lstStyle/>
          <a:p>
            <a:pPr marL="857250" indent="-857250">
              <a:buFont typeface="Arial" panose="020B0604020202020204" pitchFamily="34" charset="0"/>
              <a:buChar char="•"/>
            </a:pPr>
            <a:r>
              <a:rPr lang="en-IN" sz="5400" b="1" i="1" u="sng" dirty="0">
                <a:solidFill>
                  <a:srgbClr val="0070C0"/>
                </a:solidFill>
              </a:rPr>
              <a:t>Visualizing employee </a:t>
            </a:r>
            <a:r>
              <a:rPr lang="en-IN" sz="5400" b="1" i="1" u="sng" dirty="0" err="1">
                <a:solidFill>
                  <a:srgbClr val="0070C0"/>
                </a:solidFill>
              </a:rPr>
              <a:t>attendence</a:t>
            </a:r>
            <a:r>
              <a:rPr lang="en-IN" sz="5400" b="1" i="1" u="sng" dirty="0">
                <a:solidFill>
                  <a:srgbClr val="0070C0"/>
                </a:solidFill>
              </a:rPr>
              <a:t> trends with excel charts</a:t>
            </a:r>
            <a:endParaRPr lang="en-US" sz="5400" b="1" i="1" u="sng" dirty="0">
              <a:solidFill>
                <a:srgbClr val="0070C0"/>
              </a:solidFill>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2719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A707-C567-4D6E-A48E-DA254AAF441D}"/>
              </a:ext>
            </a:extLst>
          </p:cNvPr>
          <p:cNvSpPr>
            <a:spLocks noGrp="1"/>
          </p:cNvSpPr>
          <p:nvPr>
            <p:ph type="title"/>
          </p:nvPr>
        </p:nvSpPr>
        <p:spPr/>
        <p:txBody>
          <a:bodyPr/>
          <a:lstStyle/>
          <a:p>
            <a:r>
              <a:rPr lang="en-IN" dirty="0">
                <a:solidFill>
                  <a:srgbClr val="FF0000"/>
                </a:solidFill>
              </a:rPr>
              <a:t>Surface charts</a:t>
            </a:r>
            <a:endParaRPr lang="en-US" dirty="0">
              <a:solidFill>
                <a:srgbClr val="FF0000"/>
              </a:solidFill>
            </a:endParaRPr>
          </a:p>
        </p:txBody>
      </p:sp>
      <p:sp>
        <p:nvSpPr>
          <p:cNvPr id="3" name="Content Placeholder 2">
            <a:extLst>
              <a:ext uri="{FF2B5EF4-FFF2-40B4-BE49-F238E27FC236}">
                <a16:creationId xmlns:a16="http://schemas.microsoft.com/office/drawing/2014/main" id="{73C7E160-5F51-410F-C34E-FF34788C74C3}"/>
              </a:ext>
            </a:extLst>
          </p:cNvPr>
          <p:cNvSpPr>
            <a:spLocks noGrp="1"/>
          </p:cNvSpPr>
          <p:nvPr>
            <p:ph idx="1"/>
          </p:nvPr>
        </p:nvSpPr>
        <p:spPr/>
        <p:txBody>
          <a:bodyPr/>
          <a:lstStyle/>
          <a:p>
            <a:pPr marL="0" indent="0">
              <a:buNone/>
            </a:pPr>
            <a:r>
              <a:rPr lang="en-IN" dirty="0"/>
              <a:t>
• Surface charts allow you to display data across a 3D landscape. They work best with large data sets, allowing you to see a variety of information at the same time.</a:t>
            </a:r>
            <a:endParaRPr lang="en-US" dirty="0"/>
          </a:p>
        </p:txBody>
      </p:sp>
    </p:spTree>
    <p:extLst>
      <p:ext uri="{BB962C8B-B14F-4D97-AF65-F5344CB8AC3E}">
        <p14:creationId xmlns:p14="http://schemas.microsoft.com/office/powerpoint/2010/main" val="150689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9C74-A205-0178-9ED1-ED9EE7EA3D19}"/>
              </a:ext>
            </a:extLst>
          </p:cNvPr>
          <p:cNvSpPr>
            <a:spLocks noGrp="1"/>
          </p:cNvSpPr>
          <p:nvPr>
            <p:ph type="title"/>
          </p:nvPr>
        </p:nvSpPr>
        <p:spPr/>
        <p:txBody>
          <a:bodyPr/>
          <a:lstStyle/>
          <a:p>
            <a:r>
              <a:rPr lang="en-IN" dirty="0">
                <a:solidFill>
                  <a:srgbClr val="FF0000"/>
                </a:solidFill>
              </a:rPr>
              <a:t>Pareto charts</a:t>
            </a:r>
            <a:endParaRPr lang="en-US" dirty="0">
              <a:solidFill>
                <a:srgbClr val="FF0000"/>
              </a:solidFill>
            </a:endParaRPr>
          </a:p>
        </p:txBody>
      </p:sp>
      <p:sp>
        <p:nvSpPr>
          <p:cNvPr id="3" name="Content Placeholder 2">
            <a:extLst>
              <a:ext uri="{FF2B5EF4-FFF2-40B4-BE49-F238E27FC236}">
                <a16:creationId xmlns:a16="http://schemas.microsoft.com/office/drawing/2014/main" id="{53F14F82-B424-F89E-D567-14B30F89A800}"/>
              </a:ext>
            </a:extLst>
          </p:cNvPr>
          <p:cNvSpPr>
            <a:spLocks noGrp="1"/>
          </p:cNvSpPr>
          <p:nvPr>
            <p:ph idx="1"/>
          </p:nvPr>
        </p:nvSpPr>
        <p:spPr/>
        <p:txBody>
          <a:bodyPr>
            <a:normAutofit fontScale="85000" lnSpcReduction="10000"/>
          </a:bodyPr>
          <a:lstStyle/>
          <a:p>
            <a:pPr marL="0" indent="0">
              <a:buNone/>
            </a:pPr>
            <a:r>
              <a:rPr lang="en-IN" dirty="0"/>
              <a:t>
• The Pareto Chart is a built-in chart type in Excel 2016. A Pareto chart is a variant of the histogram chart, arranged in descending order for easy analysis. The sequencing is performed automatically.
Sales by Client Pareto Chart 80/20 An11
Pareto charts
• The Pareto Chart is a built-in chart type in Excel 2016. A Pareto chart is a variant of the histogram chart, arranged in descending order for easy analysis. The sequencing is performed automatically.
Sales by Client Pareto Chart 80/20 Analysis</a:t>
            </a:r>
            <a:endParaRPr lang="en-US" dirty="0"/>
          </a:p>
        </p:txBody>
      </p:sp>
    </p:spTree>
    <p:extLst>
      <p:ext uri="{BB962C8B-B14F-4D97-AF65-F5344CB8AC3E}">
        <p14:creationId xmlns:p14="http://schemas.microsoft.com/office/powerpoint/2010/main" val="405973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2E34-BEDE-0298-0DC0-28DD283A20E0}"/>
              </a:ext>
            </a:extLst>
          </p:cNvPr>
          <p:cNvSpPr>
            <a:spLocks noGrp="1"/>
          </p:cNvSpPr>
          <p:nvPr>
            <p:ph type="title"/>
          </p:nvPr>
        </p:nvSpPr>
        <p:spPr/>
        <p:txBody>
          <a:bodyPr/>
          <a:lstStyle/>
          <a:p>
            <a:r>
              <a:rPr lang="en-IN" dirty="0">
                <a:solidFill>
                  <a:srgbClr val="FF0000"/>
                </a:solidFill>
              </a:rPr>
              <a:t>Candlestick Charts</a:t>
            </a:r>
            <a:endParaRPr lang="en-US" dirty="0">
              <a:solidFill>
                <a:srgbClr val="FF0000"/>
              </a:solidFill>
            </a:endParaRPr>
          </a:p>
        </p:txBody>
      </p:sp>
      <p:sp>
        <p:nvSpPr>
          <p:cNvPr id="3" name="Content Placeholder 2">
            <a:extLst>
              <a:ext uri="{FF2B5EF4-FFF2-40B4-BE49-F238E27FC236}">
                <a16:creationId xmlns:a16="http://schemas.microsoft.com/office/drawing/2014/main" id="{A3F4AF96-1FEA-BC97-0ECA-8A4167DD4161}"/>
              </a:ext>
            </a:extLst>
          </p:cNvPr>
          <p:cNvSpPr>
            <a:spLocks noGrp="1"/>
          </p:cNvSpPr>
          <p:nvPr>
            <p:ph idx="1"/>
          </p:nvPr>
        </p:nvSpPr>
        <p:spPr/>
        <p:txBody>
          <a:bodyPr>
            <a:normAutofit/>
          </a:bodyPr>
          <a:lstStyle/>
          <a:p>
            <a:pPr marL="0" indent="0">
              <a:buNone/>
            </a:pPr>
            <a:r>
              <a:rPr lang="en-IN" dirty="0"/>
              <a:t>
• This chart type automatically plots the full range of values as a single line, with indicates high and low in a given time interval. On top of the line is a bar which indicates open and close values.
• A Candlestick chart is a built-in chart type in Excel normally used to show stock price activity. You’ll find this chart under the Stock category of chart types, with the name Open-High-Low-Close, sometimes abbreviated OHLC. Dark bars indicate close price is less than open price (a loss), light bars indicate a close price greater than open price (a gain).</a:t>
            </a:r>
            <a:endParaRPr lang="en-US" dirty="0"/>
          </a:p>
        </p:txBody>
      </p:sp>
    </p:spTree>
    <p:extLst>
      <p:ext uri="{BB962C8B-B14F-4D97-AF65-F5344CB8AC3E}">
        <p14:creationId xmlns:p14="http://schemas.microsoft.com/office/powerpoint/2010/main" val="260409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A81F-CE28-95F6-3CF5-79218C67F871}"/>
              </a:ext>
            </a:extLst>
          </p:cNvPr>
          <p:cNvSpPr>
            <a:spLocks noGrp="1"/>
          </p:cNvSpPr>
          <p:nvPr>
            <p:ph type="title"/>
          </p:nvPr>
        </p:nvSpPr>
        <p:spPr/>
        <p:txBody>
          <a:bodyPr/>
          <a:lstStyle/>
          <a:p>
            <a:r>
              <a:rPr lang="en-IN" dirty="0">
                <a:solidFill>
                  <a:srgbClr val="FF0000"/>
                </a:solidFill>
              </a:rPr>
              <a:t>Bubble charts</a:t>
            </a:r>
            <a:endParaRPr lang="en-US" dirty="0">
              <a:solidFill>
                <a:srgbClr val="FF0000"/>
              </a:solidFill>
            </a:endParaRPr>
          </a:p>
        </p:txBody>
      </p:sp>
      <p:sp>
        <p:nvSpPr>
          <p:cNvPr id="3" name="Content Placeholder 2">
            <a:extLst>
              <a:ext uri="{FF2B5EF4-FFF2-40B4-BE49-F238E27FC236}">
                <a16:creationId xmlns:a16="http://schemas.microsoft.com/office/drawing/2014/main" id="{5C5A7539-C220-AF81-BF7A-CBF4BAB2B6C0}"/>
              </a:ext>
            </a:extLst>
          </p:cNvPr>
          <p:cNvSpPr>
            <a:spLocks noGrp="1"/>
          </p:cNvSpPr>
          <p:nvPr>
            <p:ph idx="1"/>
          </p:nvPr>
        </p:nvSpPr>
        <p:spPr/>
        <p:txBody>
          <a:bodyPr/>
          <a:lstStyle/>
          <a:p>
            <a:pPr marL="0" indent="0">
              <a:buNone/>
            </a:pPr>
            <a:r>
              <a:rPr lang="en-IN" dirty="0"/>
              <a:t>
• The Bubble Chart is a built-in chart type in Excel. Bubble charts are a special kind of XY chart that can display another data series which is used to scale the bubble (marker) plotted at X and Y values.</a:t>
            </a:r>
            <a:endParaRPr lang="en-US" dirty="0"/>
          </a:p>
        </p:txBody>
      </p:sp>
    </p:spTree>
    <p:extLst>
      <p:ext uri="{BB962C8B-B14F-4D97-AF65-F5344CB8AC3E}">
        <p14:creationId xmlns:p14="http://schemas.microsoft.com/office/powerpoint/2010/main" val="41706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FC33-D670-E311-AB57-CEB6A69A5774}"/>
              </a:ext>
            </a:extLst>
          </p:cNvPr>
          <p:cNvSpPr>
            <a:spLocks noGrp="1"/>
          </p:cNvSpPr>
          <p:nvPr>
            <p:ph type="title"/>
          </p:nvPr>
        </p:nvSpPr>
        <p:spPr/>
        <p:txBody>
          <a:bodyPr/>
          <a:lstStyle/>
          <a:p>
            <a:r>
              <a:rPr lang="en-IN" dirty="0">
                <a:solidFill>
                  <a:srgbClr val="FF0000"/>
                </a:solidFill>
              </a:rPr>
              <a:t>Radar charts</a:t>
            </a:r>
            <a:endParaRPr lang="en-US" dirty="0">
              <a:solidFill>
                <a:srgbClr val="FF0000"/>
              </a:solidFill>
            </a:endParaRPr>
          </a:p>
        </p:txBody>
      </p:sp>
      <p:sp>
        <p:nvSpPr>
          <p:cNvPr id="3" name="Content Placeholder 2">
            <a:extLst>
              <a:ext uri="{FF2B5EF4-FFF2-40B4-BE49-F238E27FC236}">
                <a16:creationId xmlns:a16="http://schemas.microsoft.com/office/drawing/2014/main" id="{23DBB20F-C88C-FF79-2620-678CF6D7987E}"/>
              </a:ext>
            </a:extLst>
          </p:cNvPr>
          <p:cNvSpPr>
            <a:spLocks noGrp="1"/>
          </p:cNvSpPr>
          <p:nvPr>
            <p:ph idx="1"/>
          </p:nvPr>
        </p:nvSpPr>
        <p:spPr/>
        <p:txBody>
          <a:bodyPr>
            <a:normAutofit fontScale="25000" lnSpcReduction="20000"/>
          </a:bodyPr>
          <a:lstStyle/>
          <a:p>
            <a:pPr marL="0" indent="0">
              <a:buNone/>
            </a:pPr>
            <a:r>
              <a:rPr lang="en-IN" dirty="0"/>
              <a:t>
• The Radar Chart is a built-in chart type in Excel. Radar charts, sometimes called spider charts, have one axis per category which all use the same scale.
Performance Review Summary
Technical Skill
Work ethic
Experience
Sense of </a:t>
            </a:r>
            <a:r>
              <a:rPr lang="en-IN" dirty="0" err="1"/>
              <a:t>humor</a:t>
            </a:r>
            <a:r>
              <a:rPr lang="en-IN" dirty="0"/>
              <a:t>
Accomplishments
Personality
EXCELJETO16
• The axes of a radar chart radiate out from the </a:t>
            </a:r>
            <a:r>
              <a:rPr lang="en-IN" dirty="0" err="1"/>
              <a:t>center</a:t>
            </a:r>
            <a:r>
              <a:rPr lang="en-IN" dirty="0"/>
              <a:t> of the chart and data points are plotted on each axis using a common scale. The result is a geometric shape that shows “at-a-glance” performance across all categories.
• Radar charts can be used to plot the performance of employees, athletes, products, and companies in various categories. They can be used for performance evaluations and satisfaction surveys.</a:t>
            </a:r>
            <a:endParaRPr lang="en-US" dirty="0"/>
          </a:p>
        </p:txBody>
      </p:sp>
    </p:spTree>
    <p:extLst>
      <p:ext uri="{BB962C8B-B14F-4D97-AF65-F5344CB8AC3E}">
        <p14:creationId xmlns:p14="http://schemas.microsoft.com/office/powerpoint/2010/main" val="106355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32CE-5CBC-723A-10DE-5430DE455272}"/>
              </a:ext>
            </a:extLst>
          </p:cNvPr>
          <p:cNvSpPr>
            <a:spLocks noGrp="1"/>
          </p:cNvSpPr>
          <p:nvPr>
            <p:ph type="title"/>
          </p:nvPr>
        </p:nvSpPr>
        <p:spPr/>
        <p:txBody>
          <a:bodyPr/>
          <a:lstStyle/>
          <a:p>
            <a:r>
              <a:rPr lang="en-IN" dirty="0">
                <a:solidFill>
                  <a:srgbClr val="FF0000"/>
                </a:solidFill>
              </a:rPr>
              <a:t>Clustered charts</a:t>
            </a:r>
            <a:endParaRPr lang="en-US" dirty="0">
              <a:solidFill>
                <a:srgbClr val="FF0000"/>
              </a:solidFill>
            </a:endParaRPr>
          </a:p>
        </p:txBody>
      </p:sp>
      <p:sp>
        <p:nvSpPr>
          <p:cNvPr id="3" name="Content Placeholder 2">
            <a:extLst>
              <a:ext uri="{FF2B5EF4-FFF2-40B4-BE49-F238E27FC236}">
                <a16:creationId xmlns:a16="http://schemas.microsoft.com/office/drawing/2014/main" id="{B4024D2B-C07A-512C-7F18-F7439724F9A2}"/>
              </a:ext>
            </a:extLst>
          </p:cNvPr>
          <p:cNvSpPr>
            <a:spLocks noGrp="1"/>
          </p:cNvSpPr>
          <p:nvPr>
            <p:ph idx="1"/>
          </p:nvPr>
        </p:nvSpPr>
        <p:spPr/>
        <p:txBody>
          <a:bodyPr/>
          <a:lstStyle/>
          <a:p>
            <a:pPr marL="0" indent="0">
              <a:buNone/>
            </a:pPr>
            <a:r>
              <a:rPr lang="en-IN" dirty="0"/>
              <a:t>
• A clustered bar chart displays more than one data series in clustered horizontal columns. Each data series shares the same axis labels, so horizontal bars are grouped by category.</a:t>
            </a:r>
            <a:endParaRPr lang="en-US" dirty="0"/>
          </a:p>
        </p:txBody>
      </p:sp>
    </p:spTree>
    <p:extLst>
      <p:ext uri="{BB962C8B-B14F-4D97-AF65-F5344CB8AC3E}">
        <p14:creationId xmlns:p14="http://schemas.microsoft.com/office/powerpoint/2010/main" val="139808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2804-D5E9-E6E7-7632-7A5339183881}"/>
              </a:ext>
            </a:extLst>
          </p:cNvPr>
          <p:cNvSpPr>
            <a:spLocks noGrp="1"/>
          </p:cNvSpPr>
          <p:nvPr>
            <p:ph type="title"/>
          </p:nvPr>
        </p:nvSpPr>
        <p:spPr/>
        <p:txBody>
          <a:bodyPr/>
          <a:lstStyle/>
          <a:p>
            <a:r>
              <a:rPr lang="en-IN" dirty="0">
                <a:solidFill>
                  <a:srgbClr val="FF0000"/>
                </a:solidFill>
              </a:rPr>
              <a:t>Doughnut charts</a:t>
            </a:r>
            <a:endParaRPr lang="en-US" dirty="0">
              <a:solidFill>
                <a:srgbClr val="FF0000"/>
              </a:solidFill>
            </a:endParaRPr>
          </a:p>
        </p:txBody>
      </p:sp>
      <p:sp>
        <p:nvSpPr>
          <p:cNvPr id="3" name="Content Placeholder 2">
            <a:extLst>
              <a:ext uri="{FF2B5EF4-FFF2-40B4-BE49-F238E27FC236}">
                <a16:creationId xmlns:a16="http://schemas.microsoft.com/office/drawing/2014/main" id="{E2BCB632-59AD-1D73-19D5-0C4D783503E1}"/>
              </a:ext>
            </a:extLst>
          </p:cNvPr>
          <p:cNvSpPr>
            <a:spLocks noGrp="1"/>
          </p:cNvSpPr>
          <p:nvPr>
            <p:ph idx="1"/>
          </p:nvPr>
        </p:nvSpPr>
        <p:spPr/>
        <p:txBody>
          <a:bodyPr>
            <a:normAutofit/>
          </a:bodyPr>
          <a:lstStyle/>
          <a:p>
            <a:pPr marL="0" indent="0">
              <a:buNone/>
            </a:pPr>
            <a:r>
              <a:rPr lang="en-IN" dirty="0"/>
              <a:t>
• Doughnut charts are meant to express a “part-to-whole” relationship, where all pieces together represent 100%. Doughnut charts work best to display data with a small number of categories (2-5).
What’s your </a:t>
            </a:r>
            <a:r>
              <a:rPr lang="en-IN" dirty="0" err="1"/>
              <a:t>favorite</a:t>
            </a:r>
            <a:r>
              <a:rPr lang="en-IN" dirty="0"/>
              <a:t> ice cream </a:t>
            </a:r>
            <a:r>
              <a:rPr lang="en-IN" dirty="0" err="1"/>
              <a:t>flavor</a:t>
            </a:r>
            <a:r>
              <a:rPr lang="en-IN" dirty="0"/>
              <a:t>?
</a:t>
            </a:r>
            <a:r>
              <a:rPr lang="en-IN" dirty="0" err="1"/>
              <a:t>Maabetty</a:t>
            </a:r>
            <a:r>
              <a:rPr lang="en-IN" dirty="0"/>
              <a:t>
Vanilla 27%
Chocolate 55%
EXCELJETO</a:t>
            </a:r>
            <a:endParaRPr lang="en-US" dirty="0"/>
          </a:p>
        </p:txBody>
      </p:sp>
    </p:spTree>
    <p:extLst>
      <p:ext uri="{BB962C8B-B14F-4D97-AF65-F5344CB8AC3E}">
        <p14:creationId xmlns:p14="http://schemas.microsoft.com/office/powerpoint/2010/main" val="390774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B3B6-2407-B914-0B46-6011589D8797}"/>
              </a:ext>
            </a:extLst>
          </p:cNvPr>
          <p:cNvSpPr>
            <a:spLocks noGrp="1"/>
          </p:cNvSpPr>
          <p:nvPr>
            <p:ph type="title"/>
          </p:nvPr>
        </p:nvSpPr>
        <p:spPr/>
        <p:txBody>
          <a:bodyPr/>
          <a:lstStyle/>
          <a:p>
            <a:r>
              <a:rPr lang="en-IN" b="1" dirty="0">
                <a:solidFill>
                  <a:srgbClr val="FF0000"/>
                </a:solidFill>
              </a:rPr>
              <a:t>Result</a:t>
            </a:r>
            <a:endParaRPr lang="en-US" b="1" dirty="0">
              <a:solidFill>
                <a:srgbClr val="FF0000"/>
              </a:solidFill>
            </a:endParaRPr>
          </a:p>
        </p:txBody>
      </p:sp>
      <p:pic>
        <p:nvPicPr>
          <p:cNvPr id="4" name="Content Placeholder 3">
            <a:extLst>
              <a:ext uri="{FF2B5EF4-FFF2-40B4-BE49-F238E27FC236}">
                <a16:creationId xmlns:a16="http://schemas.microsoft.com/office/drawing/2014/main" id="{0B2C2828-8CE1-4654-6A76-B1169D325330}"/>
              </a:ext>
            </a:extLst>
          </p:cNvPr>
          <p:cNvPicPr>
            <a:picLocks noGrp="1" noChangeAspect="1"/>
          </p:cNvPicPr>
          <p:nvPr>
            <p:ph idx="1"/>
          </p:nvPr>
        </p:nvPicPr>
        <p:blipFill>
          <a:blip r:embed="rId2"/>
          <a:stretch>
            <a:fillRect/>
          </a:stretch>
        </p:blipFill>
        <p:spPr>
          <a:xfrm>
            <a:off x="2589178" y="1555465"/>
            <a:ext cx="6525233" cy="3932237"/>
          </a:xfrm>
        </p:spPr>
      </p:pic>
    </p:spTree>
    <p:extLst>
      <p:ext uri="{BB962C8B-B14F-4D97-AF65-F5344CB8AC3E}">
        <p14:creationId xmlns:p14="http://schemas.microsoft.com/office/powerpoint/2010/main" val="56743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81FE7F4-D289-B266-4D63-41CBAAF44374}"/>
              </a:ext>
            </a:extLst>
          </p:cNvPr>
          <p:cNvSpPr>
            <a:spLocks noGrp="1"/>
          </p:cNvSpPr>
          <p:nvPr>
            <p:ph type="title"/>
          </p:nvPr>
        </p:nvSpPr>
        <p:spPr>
          <a:xfrm>
            <a:off x="1555210" y="2631974"/>
            <a:ext cx="10058400" cy="1371600"/>
          </a:xfrm>
        </p:spPr>
        <p:txBody>
          <a:bodyPr/>
          <a:lstStyle/>
          <a:p>
            <a:r>
              <a:rPr lang="en-IN" b="1" dirty="0">
                <a:solidFill>
                  <a:srgbClr val="FF0000"/>
                </a:solidFill>
              </a:rPr>
              <a:t>THANK YOU...</a:t>
            </a:r>
            <a:endParaRPr lang="en-US" b="1" dirty="0">
              <a:solidFill>
                <a:srgbClr val="FF0000"/>
              </a:solidFill>
            </a:endParaRPr>
          </a:p>
        </p:txBody>
      </p:sp>
    </p:spTree>
    <p:extLst>
      <p:ext uri="{BB962C8B-B14F-4D97-AF65-F5344CB8AC3E}">
        <p14:creationId xmlns:p14="http://schemas.microsoft.com/office/powerpoint/2010/main" val="379195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BF41-D455-10D9-112F-4BCCE7BCDD8A}"/>
              </a:ext>
            </a:extLst>
          </p:cNvPr>
          <p:cNvSpPr>
            <a:spLocks noGrp="1"/>
          </p:cNvSpPr>
          <p:nvPr>
            <p:ph type="title"/>
          </p:nvPr>
        </p:nvSpPr>
        <p:spPr/>
        <p:txBody>
          <a:bodyPr/>
          <a:lstStyle/>
          <a:p>
            <a:r>
              <a:rPr lang="en-IN" dirty="0">
                <a:solidFill>
                  <a:srgbClr val="C00000"/>
                </a:solidFill>
              </a:rPr>
              <a:t>INTRODUCTION</a:t>
            </a:r>
            <a:endParaRPr lang="en-US" dirty="0">
              <a:solidFill>
                <a:srgbClr val="C00000"/>
              </a:solidFill>
            </a:endParaRPr>
          </a:p>
        </p:txBody>
      </p:sp>
      <p:sp>
        <p:nvSpPr>
          <p:cNvPr id="3" name="Content Placeholder 2">
            <a:extLst>
              <a:ext uri="{FF2B5EF4-FFF2-40B4-BE49-F238E27FC236}">
                <a16:creationId xmlns:a16="http://schemas.microsoft.com/office/drawing/2014/main" id="{FB930401-A676-D7C2-F23C-EEA343BCD9BB}"/>
              </a:ext>
            </a:extLst>
          </p:cNvPr>
          <p:cNvSpPr>
            <a:spLocks noGrp="1"/>
          </p:cNvSpPr>
          <p:nvPr>
            <p:ph idx="1"/>
          </p:nvPr>
        </p:nvSpPr>
        <p:spPr/>
        <p:txBody>
          <a:bodyPr/>
          <a:lstStyle/>
          <a:p>
            <a:pPr marL="0" indent="0">
              <a:buNone/>
            </a:pPr>
            <a:r>
              <a:rPr lang="en-IN" dirty="0"/>
              <a:t>
• It can often be difficult to interpret Excel workbooks that contain a lot of data. Charts allow you to illustrate your workbook data graphically, which makes it easy to visualize comparisons and trends.
</a:t>
            </a:r>
            <a:endParaRPr lang="en-US" dirty="0"/>
          </a:p>
        </p:txBody>
      </p:sp>
    </p:spTree>
    <p:extLst>
      <p:ext uri="{BB962C8B-B14F-4D97-AF65-F5344CB8AC3E}">
        <p14:creationId xmlns:p14="http://schemas.microsoft.com/office/powerpoint/2010/main" val="38217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0BF3-B46C-D724-6B69-C9DD70568699}"/>
              </a:ext>
            </a:extLst>
          </p:cNvPr>
          <p:cNvSpPr>
            <a:spLocks noGrp="1"/>
          </p:cNvSpPr>
          <p:nvPr>
            <p:ph type="title"/>
          </p:nvPr>
        </p:nvSpPr>
        <p:spPr/>
        <p:txBody>
          <a:bodyPr>
            <a:normAutofit/>
          </a:bodyPr>
          <a:lstStyle/>
          <a:p>
            <a:r>
              <a:rPr lang="en-IN" dirty="0">
                <a:solidFill>
                  <a:srgbClr val="C00000"/>
                </a:solidFill>
              </a:rPr>
              <a:t>To insert a chat</a:t>
            </a:r>
            <a:endParaRPr lang="en-US" dirty="0">
              <a:solidFill>
                <a:srgbClr val="C00000"/>
              </a:solidFill>
            </a:endParaRPr>
          </a:p>
        </p:txBody>
      </p:sp>
      <p:sp>
        <p:nvSpPr>
          <p:cNvPr id="3" name="Content Placeholder 2">
            <a:extLst>
              <a:ext uri="{FF2B5EF4-FFF2-40B4-BE49-F238E27FC236}">
                <a16:creationId xmlns:a16="http://schemas.microsoft.com/office/drawing/2014/main" id="{7F18D927-CC0C-3719-5656-F247D4D7BF06}"/>
              </a:ext>
            </a:extLst>
          </p:cNvPr>
          <p:cNvSpPr>
            <a:spLocks noGrp="1"/>
          </p:cNvSpPr>
          <p:nvPr>
            <p:ph idx="1"/>
          </p:nvPr>
        </p:nvSpPr>
        <p:spPr/>
        <p:txBody>
          <a:bodyPr>
            <a:normAutofit fontScale="85000" lnSpcReduction="20000"/>
          </a:bodyPr>
          <a:lstStyle/>
          <a:p>
            <a:pPr marL="0" indent="0">
              <a:buNone/>
            </a:pPr>
            <a:r>
              <a:rPr lang="en-IN" dirty="0"/>
              <a:t>
• Select the cells you want to chart, including the column titles and row labels. These cells will be the source data for the chart.
• From the Insert tab, click the desired Chart command. In our example, we’ll select Column.
• Choose the desired chart type from the drop-down menu.
• The selected chart will be inserted in the worksheet.
• If you’re not sure which type of chart to use, the Recommended Charts command will suggest several different charts based on the source data.
</a:t>
            </a:r>
            <a:endParaRPr lang="en-US" dirty="0"/>
          </a:p>
        </p:txBody>
      </p:sp>
    </p:spTree>
    <p:extLst>
      <p:ext uri="{BB962C8B-B14F-4D97-AF65-F5344CB8AC3E}">
        <p14:creationId xmlns:p14="http://schemas.microsoft.com/office/powerpoint/2010/main" val="340134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433B-706C-2FB7-F500-811C815574FE}"/>
              </a:ext>
            </a:extLst>
          </p:cNvPr>
          <p:cNvSpPr>
            <a:spLocks noGrp="1"/>
          </p:cNvSpPr>
          <p:nvPr>
            <p:ph type="title"/>
          </p:nvPr>
        </p:nvSpPr>
        <p:spPr/>
        <p:txBody>
          <a:bodyPr/>
          <a:lstStyle/>
          <a:p>
            <a:r>
              <a:rPr lang="en-IN" dirty="0">
                <a:solidFill>
                  <a:srgbClr val="C00000"/>
                </a:solidFill>
              </a:rPr>
              <a:t>Types</a:t>
            </a:r>
            <a:endParaRPr lang="en-US" dirty="0">
              <a:solidFill>
                <a:srgbClr val="C00000"/>
              </a:solidFill>
            </a:endParaRPr>
          </a:p>
        </p:txBody>
      </p:sp>
      <p:sp>
        <p:nvSpPr>
          <p:cNvPr id="3" name="Content Placeholder 2">
            <a:extLst>
              <a:ext uri="{FF2B5EF4-FFF2-40B4-BE49-F238E27FC236}">
                <a16:creationId xmlns:a16="http://schemas.microsoft.com/office/drawing/2014/main" id="{5CE2E6B7-B2E8-6D4B-3B54-028023E681EA}"/>
              </a:ext>
            </a:extLst>
          </p:cNvPr>
          <p:cNvSpPr>
            <a:spLocks noGrp="1"/>
          </p:cNvSpPr>
          <p:nvPr>
            <p:ph idx="1"/>
          </p:nvPr>
        </p:nvSpPr>
        <p:spPr/>
        <p:txBody>
          <a:bodyPr>
            <a:normAutofit/>
          </a:bodyPr>
          <a:lstStyle/>
          <a:p>
            <a:pPr marL="0" indent="0">
              <a:buNone/>
            </a:pPr>
            <a:r>
              <a:rPr lang="en-IN" dirty="0"/>
              <a:t>
• Excel has several different types of charts, allowing you to choose the one that best fits your data. In order to use charts effectively, you’ll need to understand how different charts are used. Here I m explaining 12 types of charts.
Types of Charts</a:t>
            </a:r>
            <a:endParaRPr lang="en-US" dirty="0"/>
          </a:p>
        </p:txBody>
      </p:sp>
    </p:spTree>
    <p:extLst>
      <p:ext uri="{BB962C8B-B14F-4D97-AF65-F5344CB8AC3E}">
        <p14:creationId xmlns:p14="http://schemas.microsoft.com/office/powerpoint/2010/main" val="76708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A72B-9820-0A2F-F921-5C87CB063499}"/>
              </a:ext>
            </a:extLst>
          </p:cNvPr>
          <p:cNvSpPr>
            <a:spLocks noGrp="1"/>
          </p:cNvSpPr>
          <p:nvPr>
            <p:ph type="title"/>
          </p:nvPr>
        </p:nvSpPr>
        <p:spPr/>
        <p:txBody>
          <a:bodyPr/>
          <a:lstStyle/>
          <a:p>
            <a:r>
              <a:rPr lang="en-IN" dirty="0">
                <a:solidFill>
                  <a:srgbClr val="FF0000"/>
                </a:solidFill>
              </a:rPr>
              <a:t>Column charts</a:t>
            </a:r>
            <a:endParaRPr lang="en-US" dirty="0">
              <a:solidFill>
                <a:srgbClr val="FF0000"/>
              </a:solidFill>
            </a:endParaRPr>
          </a:p>
        </p:txBody>
      </p:sp>
      <p:sp>
        <p:nvSpPr>
          <p:cNvPr id="3" name="Content Placeholder 2">
            <a:extLst>
              <a:ext uri="{FF2B5EF4-FFF2-40B4-BE49-F238E27FC236}">
                <a16:creationId xmlns:a16="http://schemas.microsoft.com/office/drawing/2014/main" id="{696874D7-EFF1-A80D-70B4-AE2E9ECE7DF9}"/>
              </a:ext>
            </a:extLst>
          </p:cNvPr>
          <p:cNvSpPr>
            <a:spLocks noGrp="1"/>
          </p:cNvSpPr>
          <p:nvPr>
            <p:ph idx="1"/>
          </p:nvPr>
        </p:nvSpPr>
        <p:spPr/>
        <p:txBody>
          <a:bodyPr/>
          <a:lstStyle/>
          <a:p>
            <a:pPr marL="0" indent="0">
              <a:buNone/>
            </a:pPr>
            <a:r>
              <a:rPr lang="en-IN" dirty="0"/>
              <a:t>
• Column charts use vertical bars to represent data. They can work with many different types of data, but they’re most frequently used for comparing information.
Column</a:t>
            </a:r>
            <a:endParaRPr lang="en-US" dirty="0"/>
          </a:p>
        </p:txBody>
      </p:sp>
    </p:spTree>
    <p:extLst>
      <p:ext uri="{BB962C8B-B14F-4D97-AF65-F5344CB8AC3E}">
        <p14:creationId xmlns:p14="http://schemas.microsoft.com/office/powerpoint/2010/main" val="425221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19F4-AD27-3B6D-0D7C-66A0706FE362}"/>
              </a:ext>
            </a:extLst>
          </p:cNvPr>
          <p:cNvSpPr>
            <a:spLocks noGrp="1"/>
          </p:cNvSpPr>
          <p:nvPr>
            <p:ph type="title"/>
          </p:nvPr>
        </p:nvSpPr>
        <p:spPr/>
        <p:txBody>
          <a:bodyPr/>
          <a:lstStyle/>
          <a:p>
            <a:r>
              <a:rPr lang="en-IN" dirty="0">
                <a:solidFill>
                  <a:srgbClr val="FF0000"/>
                </a:solidFill>
              </a:rPr>
              <a:t>Line charts</a:t>
            </a:r>
            <a:endParaRPr lang="en-US" dirty="0">
              <a:solidFill>
                <a:srgbClr val="FF0000"/>
              </a:solidFill>
            </a:endParaRPr>
          </a:p>
        </p:txBody>
      </p:sp>
      <p:sp>
        <p:nvSpPr>
          <p:cNvPr id="3" name="Content Placeholder 2">
            <a:extLst>
              <a:ext uri="{FF2B5EF4-FFF2-40B4-BE49-F238E27FC236}">
                <a16:creationId xmlns:a16="http://schemas.microsoft.com/office/drawing/2014/main" id="{7D73A470-237D-0C74-63C0-6D78FC7CCFF1}"/>
              </a:ext>
            </a:extLst>
          </p:cNvPr>
          <p:cNvSpPr>
            <a:spLocks noGrp="1"/>
          </p:cNvSpPr>
          <p:nvPr>
            <p:ph idx="1"/>
          </p:nvPr>
        </p:nvSpPr>
        <p:spPr/>
        <p:txBody>
          <a:bodyPr/>
          <a:lstStyle/>
          <a:p>
            <a:pPr marL="0" indent="0">
              <a:buNone/>
            </a:pPr>
            <a:r>
              <a:rPr lang="en-IN" dirty="0"/>
              <a:t>
• Line charts are ideal for showing trends. The data points are connected with lines, making it easy to see whether values are increasing or decreasing over time.</a:t>
            </a:r>
            <a:endParaRPr lang="en-US" dirty="0"/>
          </a:p>
        </p:txBody>
      </p:sp>
    </p:spTree>
    <p:extLst>
      <p:ext uri="{BB962C8B-B14F-4D97-AF65-F5344CB8AC3E}">
        <p14:creationId xmlns:p14="http://schemas.microsoft.com/office/powerpoint/2010/main" val="219266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D402-3F5E-C9F6-F617-E27D9992FB5E}"/>
              </a:ext>
            </a:extLst>
          </p:cNvPr>
          <p:cNvSpPr>
            <a:spLocks noGrp="1"/>
          </p:cNvSpPr>
          <p:nvPr>
            <p:ph type="title"/>
          </p:nvPr>
        </p:nvSpPr>
        <p:spPr/>
        <p:txBody>
          <a:bodyPr/>
          <a:lstStyle/>
          <a:p>
            <a:r>
              <a:rPr lang="en-IN" dirty="0">
                <a:solidFill>
                  <a:srgbClr val="C00000"/>
                </a:solidFill>
              </a:rPr>
              <a:t>Pie charts</a:t>
            </a:r>
            <a:endParaRPr lang="en-US" dirty="0">
              <a:solidFill>
                <a:srgbClr val="C00000"/>
              </a:solidFill>
            </a:endParaRPr>
          </a:p>
        </p:txBody>
      </p:sp>
      <p:sp>
        <p:nvSpPr>
          <p:cNvPr id="3" name="Content Placeholder 2">
            <a:extLst>
              <a:ext uri="{FF2B5EF4-FFF2-40B4-BE49-F238E27FC236}">
                <a16:creationId xmlns:a16="http://schemas.microsoft.com/office/drawing/2014/main" id="{52BBADFD-2CBE-9F5E-1828-7169EBB89460}"/>
              </a:ext>
            </a:extLst>
          </p:cNvPr>
          <p:cNvSpPr>
            <a:spLocks noGrp="1"/>
          </p:cNvSpPr>
          <p:nvPr>
            <p:ph idx="1"/>
          </p:nvPr>
        </p:nvSpPr>
        <p:spPr/>
        <p:txBody>
          <a:bodyPr/>
          <a:lstStyle/>
          <a:p>
            <a:pPr marL="0" indent="0">
              <a:buNone/>
            </a:pPr>
            <a:r>
              <a:rPr lang="en-IN" dirty="0"/>
              <a:t>
• Pie charts make it easy to compare proportions. Each value is shown as a slice of the pie, so it’s easy to see which values make up the percentage of a whole.</a:t>
            </a:r>
            <a:endParaRPr lang="en-US" dirty="0"/>
          </a:p>
        </p:txBody>
      </p:sp>
    </p:spTree>
    <p:extLst>
      <p:ext uri="{BB962C8B-B14F-4D97-AF65-F5344CB8AC3E}">
        <p14:creationId xmlns:p14="http://schemas.microsoft.com/office/powerpoint/2010/main" val="250943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E2CA-1179-F138-BA50-3774A6FB8F29}"/>
              </a:ext>
            </a:extLst>
          </p:cNvPr>
          <p:cNvSpPr>
            <a:spLocks noGrp="1"/>
          </p:cNvSpPr>
          <p:nvPr>
            <p:ph type="title"/>
          </p:nvPr>
        </p:nvSpPr>
        <p:spPr/>
        <p:txBody>
          <a:bodyPr/>
          <a:lstStyle/>
          <a:p>
            <a:r>
              <a:rPr lang="en-IN" dirty="0">
                <a:solidFill>
                  <a:srgbClr val="C00000"/>
                </a:solidFill>
              </a:rPr>
              <a:t>Bar charts</a:t>
            </a:r>
            <a:endParaRPr lang="en-US" dirty="0">
              <a:solidFill>
                <a:srgbClr val="C00000"/>
              </a:solidFill>
            </a:endParaRPr>
          </a:p>
        </p:txBody>
      </p:sp>
      <p:sp>
        <p:nvSpPr>
          <p:cNvPr id="3" name="Content Placeholder 2">
            <a:extLst>
              <a:ext uri="{FF2B5EF4-FFF2-40B4-BE49-F238E27FC236}">
                <a16:creationId xmlns:a16="http://schemas.microsoft.com/office/drawing/2014/main" id="{E8B8AC94-FB4B-CCA0-AD9F-F887BD3E45A7}"/>
              </a:ext>
            </a:extLst>
          </p:cNvPr>
          <p:cNvSpPr>
            <a:spLocks noGrp="1"/>
          </p:cNvSpPr>
          <p:nvPr>
            <p:ph idx="1"/>
          </p:nvPr>
        </p:nvSpPr>
        <p:spPr/>
        <p:txBody>
          <a:bodyPr/>
          <a:lstStyle/>
          <a:p>
            <a:pPr marL="0" indent="0">
              <a:buNone/>
            </a:pPr>
            <a:r>
              <a:rPr lang="en-IN" dirty="0"/>
              <a:t>
• Bar charts work just like column charts, but they use horizontal bars instead of vertical bars.</a:t>
            </a:r>
            <a:endParaRPr lang="en-US" dirty="0"/>
          </a:p>
        </p:txBody>
      </p:sp>
    </p:spTree>
    <p:extLst>
      <p:ext uri="{BB962C8B-B14F-4D97-AF65-F5344CB8AC3E}">
        <p14:creationId xmlns:p14="http://schemas.microsoft.com/office/powerpoint/2010/main" val="2473617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72D4-B60D-9505-C99C-67AFBB52FFB1}"/>
              </a:ext>
            </a:extLst>
          </p:cNvPr>
          <p:cNvSpPr>
            <a:spLocks noGrp="1"/>
          </p:cNvSpPr>
          <p:nvPr>
            <p:ph type="title"/>
          </p:nvPr>
        </p:nvSpPr>
        <p:spPr/>
        <p:txBody>
          <a:bodyPr/>
          <a:lstStyle/>
          <a:p>
            <a:r>
              <a:rPr lang="en-IN" dirty="0">
                <a:solidFill>
                  <a:srgbClr val="FF0000"/>
                </a:solidFill>
              </a:rPr>
              <a:t>Area charts</a:t>
            </a:r>
            <a:endParaRPr lang="en-US" dirty="0">
              <a:solidFill>
                <a:srgbClr val="FF0000"/>
              </a:solidFill>
            </a:endParaRPr>
          </a:p>
        </p:txBody>
      </p:sp>
      <p:sp>
        <p:nvSpPr>
          <p:cNvPr id="3" name="Content Placeholder 2">
            <a:extLst>
              <a:ext uri="{FF2B5EF4-FFF2-40B4-BE49-F238E27FC236}">
                <a16:creationId xmlns:a16="http://schemas.microsoft.com/office/drawing/2014/main" id="{1379EF21-C304-0F13-428B-255B06814A39}"/>
              </a:ext>
            </a:extLst>
          </p:cNvPr>
          <p:cNvSpPr>
            <a:spLocks noGrp="1"/>
          </p:cNvSpPr>
          <p:nvPr>
            <p:ph idx="1"/>
          </p:nvPr>
        </p:nvSpPr>
        <p:spPr/>
        <p:txBody>
          <a:bodyPr/>
          <a:lstStyle/>
          <a:p>
            <a:pPr marL="0" indent="0">
              <a:buNone/>
            </a:pPr>
            <a:r>
              <a:rPr lang="en-IN" dirty="0"/>
              <a:t>
• Area charts are similar to line charts, except the areas under the lines are filled in.</a:t>
            </a:r>
            <a:endParaRPr lang="en-US" dirty="0"/>
          </a:p>
        </p:txBody>
      </p:sp>
    </p:spTree>
    <p:extLst>
      <p:ext uri="{BB962C8B-B14F-4D97-AF65-F5344CB8AC3E}">
        <p14:creationId xmlns:p14="http://schemas.microsoft.com/office/powerpoint/2010/main" val="3159489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Savon</vt:lpstr>
      <vt:lpstr>Visualizing employee attendence trends with excel charts</vt:lpstr>
      <vt:lpstr>INTRODUCTION</vt:lpstr>
      <vt:lpstr>To insert a chat</vt:lpstr>
      <vt:lpstr>Types</vt:lpstr>
      <vt:lpstr>Column charts</vt:lpstr>
      <vt:lpstr>Line charts</vt:lpstr>
      <vt:lpstr>Pie charts</vt:lpstr>
      <vt:lpstr>Bar charts</vt:lpstr>
      <vt:lpstr>Area charts</vt:lpstr>
      <vt:lpstr>Surface charts</vt:lpstr>
      <vt:lpstr>Pareto charts</vt:lpstr>
      <vt:lpstr>Candlestick Charts</vt:lpstr>
      <vt:lpstr>Bubble charts</vt:lpstr>
      <vt:lpstr>Radar charts</vt:lpstr>
      <vt:lpstr>Clustered charts</vt:lpstr>
      <vt:lpstr>Doughnut charts</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jaganbalaji221@gmail.com</dc:creator>
  <cp:lastModifiedBy>jaganbalaji221@gmail.com</cp:lastModifiedBy>
  <cp:revision>9</cp:revision>
  <dcterms:created xsi:type="dcterms:W3CDTF">2024-09-02T08:40:00Z</dcterms:created>
  <dcterms:modified xsi:type="dcterms:W3CDTF">2024-09-04T07:34:40Z</dcterms:modified>
</cp:coreProperties>
</file>