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15"/>
  </p:notesMasterIdLst>
  <p:sldIdLst>
    <p:sldId id="256" r:id="rId4"/>
    <p:sldId id="259" r:id="rId5"/>
    <p:sldId id="264" r:id="rId6"/>
    <p:sldId id="257" r:id="rId7"/>
    <p:sldId id="274" r:id="rId8"/>
    <p:sldId id="269" r:id="rId9"/>
    <p:sldId id="279" r:id="rId10"/>
    <p:sldId id="268" r:id="rId11"/>
    <p:sldId id="266" r:id="rId12"/>
    <p:sldId id="261" r:id="rId13"/>
    <p:sldId id="277" r:id="rId14"/>
    <p:sldId id="267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e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  <a:endParaRPr lang="en-US" altLang="ko-KR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  <a:endParaRPr lang="en-US" altLang="ko-KR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391" y="4011905"/>
            <a:ext cx="4860030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Prepared by : Jagannathan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14630" y="483235"/>
            <a:ext cx="4999355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Capstone Project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algun Gothic" panose="020B0503020000020004" pitchFamily="50" charset="-127"/>
                <a:cs typeface="Arial" panose="020B0604020202020204" pitchFamily="34" charset="0"/>
              </a:rPr>
              <a:t>Presentation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  <a:p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algun Gothic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Content Placeholder 4"/>
          <p:cNvSpPr/>
          <p:nvPr>
            <p:ph idx="1"/>
          </p:nvPr>
        </p:nvSpPr>
        <p:spPr>
          <a:xfrm>
            <a:off x="323146" y="195600"/>
            <a:ext cx="8496944" cy="460648"/>
          </a:xfrm>
        </p:spPr>
        <p:txBody>
          <a:bodyPr/>
          <a:p>
            <a:r>
              <a:rPr lang="en-US" b="1" u="sng">
                <a:solidFill>
                  <a:schemeClr val="tx1">
                    <a:lumMod val="85000"/>
                    <a:lumOff val="15000"/>
                  </a:schemeClr>
                </a:solidFill>
              </a:rPr>
              <a:t>Model Building and Testing Architecture</a:t>
            </a:r>
            <a:endParaRPr lang="en-US" b="1" u="sn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467360" y="1348105"/>
            <a:ext cx="8336915" cy="31426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/>
            <a:r>
              <a:rPr lang="en-US" sz="3600" b="1" u="sng"/>
              <a:t>Score of the models</a:t>
            </a:r>
            <a:br>
              <a:rPr lang="en-US" sz="3600" b="1" u="sng"/>
            </a:br>
            <a:r>
              <a:rPr lang="en-US" sz="1780"/>
              <a:t>scores of the models after training the data</a:t>
            </a:r>
            <a:endParaRPr lang="en-US" sz="1780"/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467360" y="1491298"/>
            <a:ext cx="4040188" cy="481012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XGBClassifier</a:t>
            </a:r>
            <a:endParaRPr lang="en-US"/>
          </a:p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99385" y="3651885"/>
            <a:ext cx="3296920" cy="1350010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4787900" y="1491298"/>
            <a:ext cx="4041775" cy="481012"/>
          </a:xfrm>
        </p:spPr>
        <p:txBody>
          <a:bodyPr>
            <a:normAutofit/>
          </a:bodyPr>
          <a:p>
            <a:r>
              <a:rPr lang="en-US">
                <a:sym typeface="+mn-ea"/>
              </a:rPr>
              <a:t>Logistic regression</a:t>
            </a:r>
            <a:endParaRPr lang="en-US"/>
          </a:p>
          <a:p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4"/>
          </p:nvPr>
        </p:nvSpPr>
        <p:spPr>
          <a:xfrm>
            <a:off x="2627630" y="3244850"/>
            <a:ext cx="4041775" cy="1757045"/>
          </a:xfrm>
        </p:spPr>
        <p:txBody>
          <a:bodyPr/>
          <a:p>
            <a:pPr marL="0" indent="0">
              <a:buNone/>
            </a:pPr>
            <a:r>
              <a:rPr lang="en-US" b="1">
                <a:sym typeface="+mn-ea"/>
              </a:rPr>
              <a:t>DecisionTree</a:t>
            </a:r>
            <a:endParaRPr lang="en-US" b="1"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00" y="1491615"/>
            <a:ext cx="3369945" cy="13709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60" y="1491615"/>
            <a:ext cx="336931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 u="sng"/>
              <a:t>Coclusion:</a:t>
            </a:r>
            <a:endParaRPr lang="en-US" sz="2800" u="sng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-252730" y="628015"/>
            <a:ext cx="9369425" cy="4609465"/>
          </a:xfrm>
        </p:spPr>
        <p:txBody>
          <a:bodyPr/>
          <a:p>
            <a:pPr algn="l"/>
            <a:r>
              <a:rPr lang="en-US"/>
              <a:t>By training the each model each gives diffent accuracy .Among those three models </a:t>
            </a:r>
            <a:r>
              <a:rPr lang="en-US">
                <a:sym typeface="+mn-ea"/>
              </a:rPr>
              <a:t>XGBClassifier has the best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accuracy compared to logistic regression and decession tree models.</a:t>
            </a:r>
            <a:endParaRPr lang="en-US">
              <a:sym typeface="+mn-ea"/>
            </a:endParaRPr>
          </a:p>
          <a:p>
            <a:pPr algn="l"/>
            <a:r>
              <a:rPr lang="en-US"/>
              <a:t>So inorder to get a perfect accuracy </a:t>
            </a:r>
            <a:r>
              <a:rPr lang="en-US">
                <a:sym typeface="+mn-ea"/>
              </a:rPr>
              <a:t>XGBClassifier can be used to train the data to have a good </a:t>
            </a:r>
            <a:endParaRPr lang="en-US">
              <a:sym typeface="+mn-ea"/>
            </a:endParaRPr>
          </a:p>
          <a:p>
            <a:pPr algn="l"/>
            <a:r>
              <a:rPr lang="en-US">
                <a:sym typeface="+mn-ea"/>
              </a:rPr>
              <a:t>prediction</a:t>
            </a:r>
            <a:endParaRPr lang="en-US">
              <a:sym typeface="+mn-ea"/>
            </a:endParaRPr>
          </a:p>
          <a:p>
            <a:pPr algn="l"/>
            <a:endParaRPr lang="en-US">
              <a:sym typeface="+mn-ea"/>
            </a:endParaRPr>
          </a:p>
          <a:p>
            <a:pPr algn="l"/>
            <a:r>
              <a:rPr lang="en-US" b="1" u="sng">
                <a:sym typeface="+mn-ea"/>
              </a:rPr>
              <a:t>Why Insurance fraud in ML?</a:t>
            </a:r>
            <a:endParaRPr lang="en-US" b="1" u="sng">
              <a:sym typeface="+mn-ea"/>
            </a:endParaRPr>
          </a:p>
          <a:p>
            <a:pPr algn="l"/>
            <a:r>
              <a:rPr lang="en-US"/>
              <a:t>Insurance frauds cover the range of improper activities which an individual may commit in order to achieve a </a:t>
            </a:r>
            <a:endParaRPr lang="en-US"/>
          </a:p>
          <a:p>
            <a:pPr algn="l"/>
            <a:r>
              <a:rPr lang="en-US"/>
              <a:t>favorable outcome from the insurance company. This could range from staging the incident, misrepresenting </a:t>
            </a:r>
            <a:endParaRPr lang="en-US"/>
          </a:p>
          <a:p>
            <a:pPr algn="l"/>
            <a:r>
              <a:rPr lang="en-US"/>
              <a:t>the situation including the relevant actors and the cause of incident and finally the extent of damage caused</a:t>
            </a:r>
            <a:endParaRPr lang="en-US"/>
          </a:p>
          <a:p>
            <a:pPr algn="l"/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Insurance fraud detection is an essential application of machine learning prediction that can benefit both </a:t>
            </a:r>
            <a:endParaRPr lang="en-US"/>
          </a:p>
          <a:p>
            <a:pPr algn="l"/>
            <a:r>
              <a:rPr lang="en-US"/>
              <a:t>      insurance companies and policyholders.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By leveraging machine learning for insurance fraud prediction, insurers can significantly reduce financial </a:t>
            </a:r>
            <a:endParaRPr lang="en-US"/>
          </a:p>
          <a:p>
            <a:pPr algn="l"/>
            <a:r>
              <a:rPr lang="en-US"/>
              <a:t>      losses due to fraud,enhance customer trust, and improve the overall efficiency of their claims processing and</a:t>
            </a:r>
            <a:endParaRPr lang="en-US"/>
          </a:p>
          <a:p>
            <a:pPr algn="l"/>
            <a:r>
              <a:rPr lang="en-US"/>
              <a:t>      investigation processes. 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Machine learning techniques play a crucial role in identifying and preventing insurance fraud by providing</a:t>
            </a:r>
            <a:endParaRPr lang="en-US"/>
          </a:p>
          <a:p>
            <a:pPr algn="l"/>
            <a:r>
              <a:rPr lang="en-US"/>
              <a:t>      advanced analytics to detect suspicious behavior and patterns in insurance </a:t>
            </a:r>
            <a:r>
              <a:rPr lang="en-US">
                <a:sym typeface="+mn-ea"/>
              </a:rPr>
              <a:t>claims.</a:t>
            </a:r>
            <a:endParaRPr lang="en-US"/>
          </a:p>
          <a:p>
            <a:pPr algn="l"/>
            <a:endParaRPr lang="en-US"/>
          </a:p>
          <a:p>
            <a:pPr marL="285750" indent="-285750"/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672" y="195580"/>
            <a:ext cx="7524328" cy="884466"/>
          </a:xfrm>
        </p:spPr>
        <p:txBody>
          <a:bodyPr/>
          <a:lstStyle/>
          <a:p>
            <a:r>
              <a:rPr lang="en-US" altLang="ko-KR" u="sng" dirty="0"/>
              <a:t>T</a:t>
            </a:r>
            <a:r>
              <a:rPr lang="en-US" altLang="ko-KR" u="sng" dirty="0"/>
              <a:t>ABLE OF CONTENTS</a:t>
            </a:r>
            <a:endParaRPr lang="en-US" altLang="ko-KR" b="0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195830" y="1131570"/>
            <a:ext cx="6362700" cy="399161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Dataset understanding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About dataset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 (EDA)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ym typeface="+mn-ea"/>
              </a:rPr>
              <a:t>Ml Algorithm used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Applications and Impact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560" y="194945"/>
            <a:ext cx="8229600" cy="857250"/>
          </a:xfrm>
        </p:spPr>
        <p:txBody>
          <a:bodyPr/>
          <a:p>
            <a:pPr algn="l"/>
            <a:r>
              <a:rPr lang="en-US" sz="3600" b="1" u="sng"/>
              <a:t>Problem statement:</a:t>
            </a:r>
            <a:endParaRPr lang="en-US" sz="3600" b="1" u="sng"/>
          </a:p>
        </p:txBody>
      </p:sp>
      <p:sp>
        <p:nvSpPr>
          <p:cNvPr id="10" name="Text Placeholder 9"/>
          <p:cNvSpPr>
            <a:spLocks noGrp="1"/>
          </p:cNvSpPr>
          <p:nvPr>
            <p:ph type="body" orient="vert" idx="1"/>
          </p:nvPr>
        </p:nvSpPr>
        <p:spPr>
          <a:xfrm rot="16200000">
            <a:off x="2324735" y="-558165"/>
            <a:ext cx="2832735" cy="625983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/>
              <a:t>Creating a predictive model using machine learning that predicts if an insurance claim is fraudulent or not. The prediction will be between YES/NO, its a Binary Classification task. A comparison study has been performed to understand which ML algorithm suits best to the dataset.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0" y="987425"/>
            <a:ext cx="8618855" cy="4018915"/>
          </a:xfrm>
        </p:spPr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 will be creating a predictive model that predicts if an insurance claim is fraudulent or not. The answer between YES/NO. A comparison study has  performed to understand which ML algorithm suits the best to the dataset.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By importing required packages,lets read the data by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df=pd.read_excel("Dataset.xlsx")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 dataset shape is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df.shape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(11565, 34)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Then we need to perform EDA </a:t>
            </a:r>
            <a:r>
              <a:rPr lang="en-US" altLang="ko-KR" u="sng" dirty="0">
                <a:latin typeface="Arial" panose="020B0604020202020204" pitchFamily="34" charset="0"/>
                <a:cs typeface="Arial" panose="020B0604020202020204" pitchFamily="34" charset="0"/>
              </a:rPr>
              <a:t>(Exploratory data analysis)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sym typeface="+mn-ea"/>
              </a:rPr>
              <a:t> to check the imbalanced data in it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and to     check missingvalues or null values in the dataset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df[df.isnull().any(axis=1)].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It checks all rows that have missing values. It returns an empty DataFrame since there are no rows with missing values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dirty="0">
                <a:sym typeface="+mn-ea"/>
              </a:rPr>
              <a:t>Dataset understanding</a:t>
            </a:r>
            <a:endParaRPr lang="en-US" u="sn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ko-KR" u="sng" dirty="0">
                <a:sym typeface="+mn-ea"/>
              </a:rPr>
              <a:t>About dataset</a:t>
            </a:r>
            <a:endParaRPr lang="en-US" u="sng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179070" y="884555"/>
            <a:ext cx="8917305" cy="3853180"/>
          </a:xfrm>
          <a:solidFill>
            <a:srgbClr val="FFC000"/>
          </a:solidFill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This data set has </a:t>
            </a:r>
            <a:r>
              <a:rPr lang="en-US" altLang="ko-KR" b="1" dirty="0">
                <a:sym typeface="+mn-ea"/>
              </a:rPr>
              <a:t>11565 rows </a:t>
            </a:r>
            <a:r>
              <a:rPr lang="en-US" altLang="ko-KR" dirty="0">
                <a:sym typeface="+mn-ea"/>
              </a:rPr>
              <a:t>and </a:t>
            </a:r>
            <a:r>
              <a:rPr lang="en-US" altLang="ko-KR" b="1" dirty="0">
                <a:sym typeface="+mn-ea"/>
              </a:rPr>
              <a:t>34 columns</a:t>
            </a:r>
            <a:endParaRPr lang="en-US" altLang="ko-KR" b="1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target variable of this dataset is [FraudFound_P] its unique values are  </a:t>
            </a:r>
            <a:r>
              <a:rPr lang="en-US" b="1"/>
              <a:t>0 </a:t>
            </a:r>
            <a:r>
              <a:rPr lang="en-US"/>
              <a:t>which is predicted not</a:t>
            </a:r>
            <a:endParaRPr lang="en-US"/>
          </a:p>
          <a:p>
            <a:r>
              <a:rPr lang="en-US"/>
              <a:t> fraud and </a:t>
            </a:r>
            <a:r>
              <a:rPr lang="en-US" b="1"/>
              <a:t>1</a:t>
            </a:r>
            <a:r>
              <a:rPr lang="en-US"/>
              <a:t> whuch predicts its a fraud.</a:t>
            </a:r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other </a:t>
            </a:r>
            <a:r>
              <a:rPr lang="en-US" b="1"/>
              <a:t>columns </a:t>
            </a:r>
            <a:r>
              <a:rPr lang="en-US"/>
              <a:t>of the dataset are   </a:t>
            </a:r>
            <a:endParaRPr lang="en-US"/>
          </a:p>
          <a:p>
            <a:r>
              <a:rPr lang="en-US"/>
              <a:t>   </a:t>
            </a:r>
            <a:endParaRPr lang="en-US"/>
          </a:p>
          <a:p>
            <a:r>
              <a:rPr lang="en-US"/>
              <a:t>       [ ['Month', 'WeekOfMonth', 'DayOfWeek', 'Make', 'AccidentArea',</a:t>
            </a:r>
            <a:endParaRPr lang="en-US"/>
          </a:p>
          <a:p>
            <a:r>
              <a:rPr lang="en-US"/>
              <a:t>       'DayOfWeekClaimed', 'MonthClaimed', 'WeekOfMonthClaimed', 'Sex',</a:t>
            </a:r>
            <a:endParaRPr lang="en-US"/>
          </a:p>
          <a:p>
            <a:r>
              <a:rPr lang="en-US"/>
              <a:t>       'MaritalStatus', 'Age', 'Fault', 'PolicyType', 'VehicleCategory',</a:t>
            </a:r>
            <a:endParaRPr lang="en-US"/>
          </a:p>
          <a:p>
            <a:r>
              <a:rPr lang="en-US"/>
              <a:t>       'VehiclePrice', 'PolicyNumber', 'RepNumber',</a:t>
            </a:r>
            <a:endParaRPr lang="en-US"/>
          </a:p>
          <a:p>
            <a:r>
              <a:rPr lang="en-US"/>
              <a:t>       'Deductible', 'DriverRating', 'Days_Policy_Accident',</a:t>
            </a:r>
            <a:endParaRPr lang="en-US"/>
          </a:p>
          <a:p>
            <a:r>
              <a:rPr lang="en-US"/>
              <a:t>       'Days_Policy_Claim', 'PastNumberOfClaims', 'AgeOfVehicle',</a:t>
            </a:r>
            <a:endParaRPr lang="en-US"/>
          </a:p>
          <a:p>
            <a:r>
              <a:rPr lang="en-US"/>
              <a:t>       'AgeOfPolicyHolder', 'PoliceReportFiled', 'WitnessPresent', 'AgentType',</a:t>
            </a:r>
            <a:endParaRPr lang="en-US"/>
          </a:p>
          <a:p>
            <a:r>
              <a:rPr lang="en-US"/>
              <a:t>       'NumberOfSuppliments', 'AddressChange_Claim', 'NumberOfCars', 'Year',</a:t>
            </a:r>
            <a:endParaRPr lang="en-US"/>
          </a:p>
          <a:p>
            <a:r>
              <a:rPr lang="en-US"/>
              <a:t>       'BasePolicy', 'ClaimSize']]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ko-KR" u="sng" dirty="0">
                <a:sym typeface="+mn-ea"/>
              </a:rPr>
              <a:t>Exploratory Data Analysis (EDA)</a:t>
            </a:r>
            <a:endParaRPr lang="en-US" u="sng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23850" y="987425"/>
            <a:ext cx="8496935" cy="3961765"/>
          </a:xfrm>
        </p:spPr>
        <p:txBody>
          <a:bodyPr/>
          <a:p>
            <a:r>
              <a:rPr lang="en-US" sz="1600"/>
              <a:t>EDA (</a:t>
            </a:r>
            <a:r>
              <a:rPr lang="en-US" altLang="ko-KR" sz="1600" u="sng" dirty="0">
                <a:sym typeface="+mn-ea"/>
              </a:rPr>
              <a:t>Exploratory Data Analysis) is </a:t>
            </a:r>
            <a:r>
              <a:rPr lang="en-US" sz="1600"/>
              <a:t> done for</a:t>
            </a:r>
            <a:endParaRPr lang="en-US" sz="160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/>
              <a:t>Understanding the Data</a:t>
            </a:r>
            <a:endParaRPr lang="en-US" sz="140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/>
              <a:t>Data Quality Check</a:t>
            </a:r>
            <a:endParaRPr lang="en-US" sz="140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/>
              <a:t>Uncovering Patterns and Trends</a:t>
            </a:r>
            <a:endParaRPr lang="en-US" sz="140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/>
              <a:t>Reducing Dimensionality</a:t>
            </a:r>
            <a:endParaRPr lang="en-US" sz="140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/>
              <a:t>Assumptions Verification</a:t>
            </a:r>
            <a:endParaRPr lang="en-US" sz="140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400"/>
              <a:t>Uncovering Patterns and Trends by visualization</a:t>
            </a:r>
            <a:endParaRPr lang="en-US" sz="1400"/>
          </a:p>
          <a:p>
            <a:pPr lvl="1" algn="just">
              <a:buFont typeface="Arial" panose="020B0604020202020204" pitchFamily="34" charset="0"/>
              <a:buChar char="•"/>
            </a:pPr>
            <a:endParaRPr lang="en-US" sz="1400"/>
          </a:p>
          <a:p>
            <a:pPr marL="0" lvl="0" indent="0" algn="l">
              <a:buNone/>
            </a:pPr>
            <a:r>
              <a:rPr lang="en-US"/>
              <a:t>It handles various operations such as</a:t>
            </a:r>
            <a:endParaRPr lang="en-US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/>
              <a:t>Handling Missing Data</a:t>
            </a:r>
            <a:endParaRPr lang="en-US" sz="140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/>
              <a:t>Data Visualization</a:t>
            </a:r>
            <a:endParaRPr lang="en-US" sz="140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/>
              <a:t>Outlier Detection</a:t>
            </a:r>
            <a:endParaRPr lang="en-US" sz="140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/>
              <a:t>Categorical Variable Analysis</a:t>
            </a:r>
            <a:endParaRPr lang="en-US" sz="140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/>
              <a:t>Data Transformation</a:t>
            </a:r>
            <a:endParaRPr lang="en-US" sz="140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/>
              <a:t>Time Series Analysis</a:t>
            </a:r>
            <a:endParaRPr lang="en-US" sz="140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400"/>
          </a:p>
          <a:p>
            <a:pPr marL="457200" lvl="1" indent="0" algn="just">
              <a:buNone/>
            </a:pPr>
            <a:endParaRPr 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3215" y="2831465"/>
            <a:ext cx="4038600" cy="197675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59655" y="2715895"/>
            <a:ext cx="4038600" cy="22085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05" y="240030"/>
            <a:ext cx="5990590" cy="22040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859655" y="2387600"/>
            <a:ext cx="3587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200" b="1"/>
              <a:t>stalked-bar chart plot for fraudulent claims by month</a:t>
            </a:r>
            <a:r>
              <a:rPr lang="en-US"/>
              <a:t>.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323215" y="2499995"/>
            <a:ext cx="40379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 b="1"/>
              <a:t>ClaimSize distribution for fraud and no fraud claim</a:t>
            </a:r>
            <a:r>
              <a:rPr lang="en-US" sz="1200"/>
              <a:t>s</a:t>
            </a:r>
            <a:endParaRPr lang="en-US" sz="1200"/>
          </a:p>
        </p:txBody>
      </p:sp>
      <p:sp>
        <p:nvSpPr>
          <p:cNvPr id="11" name="Text Box 10"/>
          <p:cNvSpPr txBox="1"/>
          <p:nvPr/>
        </p:nvSpPr>
        <p:spPr>
          <a:xfrm>
            <a:off x="683260" y="-35560"/>
            <a:ext cx="398272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 b="1"/>
              <a:t>Age distribution for fraud and no fraud </a:t>
            </a:r>
            <a:r>
              <a:rPr lang="en-US" sz="1200" b="1"/>
              <a:t>claims</a:t>
            </a:r>
            <a:endParaRPr lang="en-US" sz="12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830" y="-58420"/>
            <a:ext cx="9144000" cy="855980"/>
          </a:xfrm>
        </p:spPr>
        <p:txBody>
          <a:bodyPr/>
          <a:p>
            <a:r>
              <a:rPr lang="en-US" altLang="ko-KR" u="sng" dirty="0">
                <a:sym typeface="+mn-ea"/>
              </a:rPr>
              <a:t>Feature Engineering: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95605" y="771525"/>
            <a:ext cx="8496935" cy="4283710"/>
          </a:xfrm>
        </p:spPr>
        <p:txBody>
          <a:bodyPr/>
          <a:p>
            <a:r>
              <a:rPr lang="en-US" altLang="ko-KR" u="sng" dirty="0">
                <a:sym typeface="+mn-ea"/>
              </a:rPr>
              <a:t>Feature Engineering</a:t>
            </a:r>
            <a:endParaRPr lang="en-US" altLang="ko-KR" u="sng" dirty="0">
              <a:sym typeface="+mn-ea"/>
            </a:endParaRPr>
          </a:p>
          <a:p>
            <a:pPr lvl="0"/>
            <a:r>
              <a:rPr lang="en-US" sz="1400"/>
              <a:t>By using feature engineering,It will transform the raw date data into meaningful features that can help improve the accuracy and effectiveness of our temperature prediction model.</a:t>
            </a:r>
            <a:endParaRPr lang="en-US" sz="1400"/>
          </a:p>
          <a:p>
            <a:pPr lvl="0"/>
            <a:endParaRPr lang="en-US" sz="1400"/>
          </a:p>
          <a:p>
            <a:pPr lvl="0"/>
            <a:r>
              <a:rPr lang="en-US" sz="1400"/>
              <a:t>In this model we used label-encoding technique:</a:t>
            </a:r>
            <a:endParaRPr lang="en-US" sz="1400"/>
          </a:p>
          <a:p>
            <a:pPr lvl="0"/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from sklearn.preprocessing import LabelEncoder</a:t>
            </a:r>
            <a:endParaRPr lang="en-US" sz="14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label=LabelEncoder()</a:t>
            </a:r>
            <a:endParaRPr lang="en-US" sz="14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endParaRPr lang="en-US" sz="14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US" sz="1400" u="sng">
                <a:solidFill>
                  <a:schemeClr val="tx1">
                    <a:lumMod val="85000"/>
                    <a:lumOff val="15000"/>
                  </a:schemeClr>
                </a:solidFill>
              </a:rPr>
              <a:t>For selecting the best k-feature we import</a:t>
            </a:r>
            <a:endParaRPr lang="en-US" sz="1400" u="sng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endParaRPr lang="en-US" sz="1400" u="sng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US" sz="1000" b="1">
                <a:solidFill>
                  <a:schemeClr val="tx1">
                    <a:lumMod val="85000"/>
                    <a:lumOff val="15000"/>
                  </a:schemeClr>
                </a:solidFill>
              </a:rPr>
              <a:t>from sklearn.feature_selection import SelectKBest</a:t>
            </a:r>
            <a:endParaRPr lang="en-US" sz="10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US" sz="1000" b="1">
                <a:solidFill>
                  <a:schemeClr val="tx1">
                    <a:lumMod val="85000"/>
                    <a:lumOff val="15000"/>
                  </a:schemeClr>
                </a:solidFill>
              </a:rPr>
              <a:t>from sklearn.feature_selection import chi2</a:t>
            </a:r>
            <a:endParaRPr lang="en-US" sz="10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endParaRPr lang="en-US" sz="10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US" sz="1000" b="1">
                <a:solidFill>
                  <a:schemeClr val="tx1">
                    <a:lumMod val="85000"/>
                    <a:lumOff val="15000"/>
                  </a:schemeClr>
                </a:solidFill>
              </a:rPr>
              <a:t>dfscores=pd.DataFrame(order_feature.scores_,columns=["scores"])</a:t>
            </a:r>
            <a:endParaRPr lang="en-US" sz="10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US" sz="1000" b="1">
                <a:solidFill>
                  <a:schemeClr val="tx1">
                    <a:lumMod val="85000"/>
                    <a:lumOff val="15000"/>
                  </a:schemeClr>
                </a:solidFill>
              </a:rPr>
              <a:t>dfcolumns=pd.DataFrame(x.columns)</a:t>
            </a:r>
            <a:endParaRPr lang="en-US" sz="10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US" sz="10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feature_rank=pd.concat([dfcolumns,dfscores],axis=1)</a:t>
            </a:r>
            <a:endParaRPr lang="en-US" sz="10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US" sz="10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feature_rank.columns=["Features","Score"]</a:t>
            </a:r>
            <a:endParaRPr lang="en-US" sz="10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US" sz="1000" b="1">
                <a:solidFill>
                  <a:schemeClr val="tx1">
                    <a:lumMod val="85000"/>
                    <a:lumOff val="15000"/>
                  </a:schemeClr>
                </a:solidFill>
              </a:rPr>
              <a:t>feature_rank.nlargest(33,'Score')</a:t>
            </a:r>
            <a:endParaRPr lang="en-US" sz="10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endParaRPr lang="en-US" sz="10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</a:rPr>
              <a:t>By having these k feature scores we can take the necessary best score columns and drop other columns</a:t>
            </a:r>
            <a:endParaRPr lang="en-US" sz="1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endParaRPr lang="en-US" sz="10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endParaRPr lang="en-US" sz="10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5150" y="1680845"/>
            <a:ext cx="3053715" cy="30854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/>
            <a:r>
              <a:rPr lang="en-US" altLang="ko-KR" sz="3600" b="1" u="sng" dirty="0">
                <a:sym typeface="+mn-ea"/>
              </a:rPr>
              <a:t>Ml Algorithm used</a:t>
            </a:r>
            <a:endParaRPr lang="en-US" sz="3600" b="1" u="sng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1419860"/>
            <a:ext cx="8229600" cy="3394075"/>
          </a:xfrm>
        </p:spPr>
        <p:txBody>
          <a:bodyPr/>
          <a:p>
            <a:r>
              <a:rPr lang="en-US" sz="2800"/>
              <a:t>Logistic regression model</a:t>
            </a:r>
            <a:endParaRPr lang="en-US" sz="2800"/>
          </a:p>
          <a:p>
            <a:r>
              <a:rPr lang="en-US" sz="2800"/>
              <a:t>DecisionTree</a:t>
            </a:r>
            <a:endParaRPr lang="en-US" sz="2800"/>
          </a:p>
          <a:p>
            <a:r>
              <a:rPr lang="en-US" sz="2800"/>
              <a:t>XGBClassifier</a:t>
            </a:r>
            <a:endParaRPr lang="en-US" sz="2800"/>
          </a:p>
          <a:p>
            <a:endParaRPr 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4797</Words>
  <Application>WPS Presentation</Application>
  <PresentationFormat>On-screen Show (16:9)</PresentationFormat>
  <Paragraphs>148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Malgun Gothic</vt:lpstr>
      <vt:lpstr>Microsoft YaHei</vt:lpstr>
      <vt:lpstr>Arial Unicode MS</vt:lpstr>
      <vt:lpstr>Calibri</vt:lpstr>
      <vt:lpstr>Office Theme</vt:lpstr>
      <vt:lpstr>Custom Design</vt:lpstr>
      <vt:lpstr>PowerPoint 演示文稿</vt:lpstr>
      <vt:lpstr>TABLE OF CONTENTS</vt:lpstr>
      <vt:lpstr>Problem statement:</vt:lpstr>
      <vt:lpstr>Dataset understanding</vt:lpstr>
      <vt:lpstr>About dataset</vt:lpstr>
      <vt:lpstr>Exploratory Data Analysis (EDA)</vt:lpstr>
      <vt:lpstr>PowerPoint 演示文稿</vt:lpstr>
      <vt:lpstr>Feature Engineering:</vt:lpstr>
      <vt:lpstr>Ml Algorithm used</vt:lpstr>
      <vt:lpstr>PowerPoint 演示文稿</vt:lpstr>
      <vt:lpstr>Score of the models scores of the models after training the data</vt:lpstr>
      <vt:lpstr>Coclusion: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Jake</cp:lastModifiedBy>
  <cp:revision>31</cp:revision>
  <dcterms:created xsi:type="dcterms:W3CDTF">2014-04-01T16:27:00Z</dcterms:created>
  <dcterms:modified xsi:type="dcterms:W3CDTF">2023-08-02T09:27:47Z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7F047CC1E0B04CE787C9217D6EF63776</vt:lpwstr>
  </property>
  <property fmtid="{D5CDD505-2E9C-101B-9397-08002B2CF9AE}" pid="3" name="KSOProductBuildVer">
    <vt:lpwstr>1033-11.2.0.11219</vt:lpwstr>
  </property>
</Properties>
</file>