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785" autoAdjust="0"/>
  </p:normalViewPr>
  <p:slideViewPr>
    <p:cSldViewPr>
      <p:cViewPr varScale="1">
        <p:scale>
          <a:sx n="73" d="100"/>
          <a:sy n="73" d="100"/>
        </p:scale>
        <p:origin x="104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aris\OneDrive\Documents\DANASREE%20NAAN%20MUDHALVAN\NAAN%20MUDHALVAN%20PROJECT%20HR%20DATA%20ANALYSI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PROJECT HR DATA ANALYSIS.xlsx]EMPLOYEE CITIZEN DESC!PivotTable1</c:name>
    <c:fmtId val="25"/>
  </c:pivotSource>
  <c:chart>
    <c:title>
      <c:tx>
        <c:rich>
          <a:bodyPr rot="0" spcFirstLastPara="1" vertOverflow="ellipsis" vert="horz" wrap="square" anchor="ctr" anchorCtr="1"/>
          <a:lstStyle/>
          <a:p>
            <a:pPr>
              <a:defRPr sz="1600" b="1" i="0" u="none" strike="noStrike" kern="1200" baseline="0">
                <a:solidFill>
                  <a:schemeClr val="lt1"/>
                </a:solidFill>
                <a:latin typeface="+mn-lt"/>
                <a:ea typeface="+mn-ea"/>
                <a:cs typeface="+mn-cs"/>
              </a:defRPr>
            </a:pPr>
            <a:r>
              <a:rPr lang="en-US"/>
              <a:t>EMPLOYEE CITIZEN DESC</a:t>
            </a:r>
          </a:p>
        </c:rich>
      </c:tx>
      <c:layout>
        <c:manualLayout>
          <c:xMode val="edge"/>
          <c:yMode val="edge"/>
          <c:x val="0.3297718220990723"/>
          <c:y val="2.8620317110053476E-3"/>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lt1"/>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9.8796303154406129E-2"/>
          <c:w val="1"/>
          <c:h val="0.60576158014554393"/>
        </c:manualLayout>
      </c:layout>
      <c:pie3DChart>
        <c:varyColors val="1"/>
        <c:ser>
          <c:idx val="0"/>
          <c:order val="0"/>
          <c:tx>
            <c:strRef>
              <c:f>'EMPLOYEE CITIZEN DESC'!$B$3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1-0D20-437A-A6EB-61C31699FA08}"/>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3-0D20-437A-A6EB-61C31699FA08}"/>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5-0D20-437A-A6EB-61C31699FA08}"/>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7-0D20-437A-A6EB-61C31699FA08}"/>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9-0D20-437A-A6EB-61C31699FA08}"/>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B-0D20-437A-A6EB-61C31699FA08}"/>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D-0D20-437A-A6EB-61C31699FA08}"/>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F-0D20-437A-A6EB-61C31699FA08}"/>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1-0D20-437A-A6EB-61C31699FA08}"/>
              </c:ext>
            </c:extLst>
          </c:dPt>
          <c:dLbls>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multiLvlStrRef>
              <c:f>'EMPLOYEE CITIZEN DESC'!$A$4:$A$17</c:f>
              <c:multiLvlStrCache>
                <c:ptCount val="9"/>
                <c:lvl>
                  <c:pt idx="0">
                    <c:v>Production       </c:v>
                  </c:pt>
                  <c:pt idx="1">
                    <c:v>Sales</c:v>
                  </c:pt>
                  <c:pt idx="2">
                    <c:v>Production       </c:v>
                  </c:pt>
                  <c:pt idx="3">
                    <c:v>Admin Offices</c:v>
                  </c:pt>
                  <c:pt idx="4">
                    <c:v>IT/IS</c:v>
                  </c:pt>
                  <c:pt idx="5">
                    <c:v>Production       </c:v>
                  </c:pt>
                  <c:pt idx="6">
                    <c:v>Sales</c:v>
                  </c:pt>
                  <c:pt idx="7">
                    <c:v>Software Engineering</c:v>
                  </c:pt>
                  <c:pt idx="8">
                    <c:v>(blank)</c:v>
                  </c:pt>
                </c:lvl>
                <c:lvl>
                  <c:pt idx="0">
                    <c:v>Eligible NonCitizen</c:v>
                  </c:pt>
                  <c:pt idx="2">
                    <c:v>Non-Citizen</c:v>
                  </c:pt>
                  <c:pt idx="3">
                    <c:v>US Citizen</c:v>
                  </c:pt>
                  <c:pt idx="8">
                    <c:v>(blank)</c:v>
                  </c:pt>
                </c:lvl>
              </c:multiLvlStrCache>
            </c:multiLvlStrRef>
          </c:cat>
          <c:val>
            <c:numRef>
              <c:f>'EMPLOYEE CITIZEN DESC'!$B$4:$B$17</c:f>
              <c:numCache>
                <c:formatCode>General</c:formatCode>
                <c:ptCount val="9"/>
                <c:pt idx="0">
                  <c:v>2</c:v>
                </c:pt>
                <c:pt idx="1">
                  <c:v>2</c:v>
                </c:pt>
                <c:pt idx="2">
                  <c:v>1</c:v>
                </c:pt>
                <c:pt idx="3">
                  <c:v>3</c:v>
                </c:pt>
                <c:pt idx="4">
                  <c:v>21</c:v>
                </c:pt>
                <c:pt idx="5">
                  <c:v>55</c:v>
                </c:pt>
                <c:pt idx="6">
                  <c:v>10</c:v>
                </c:pt>
                <c:pt idx="7">
                  <c:v>5</c:v>
                </c:pt>
              </c:numCache>
            </c:numRef>
          </c:val>
          <c:extLst>
            <c:ext xmlns:c16="http://schemas.microsoft.com/office/drawing/2014/chart" uri="{C3380CC4-5D6E-409C-BE32-E72D297353CC}">
              <c16:uniqueId val="{00000012-0D20-437A-A6EB-61C31699FA08}"/>
            </c:ext>
          </c:extLst>
        </c:ser>
        <c:dLbls>
          <c:dLblPos val="bestFit"/>
          <c:showLegendKey val="0"/>
          <c:showVal val="1"/>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txPr>
    <a:bodyPr/>
    <a:lstStyle/>
    <a:p>
      <a:pPr>
        <a:defRPr>
          <a:solidFill>
            <a:schemeClr val="lt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 y="982098"/>
            <a:ext cx="1695449" cy="1232466"/>
            <a:chOff x="781051" y="1205934"/>
            <a:chExt cx="1695449" cy="1232466"/>
          </a:xfrm>
        </p:grpSpPr>
        <p:sp>
          <p:nvSpPr>
            <p:cNvPr id="3" name="object 3"/>
            <p:cNvSpPr/>
            <p:nvPr/>
          </p:nvSpPr>
          <p:spPr>
            <a:xfrm>
              <a:off x="781051"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28800" y="1205934"/>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619124" y="223837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57174" y="53340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295400" y="4516847"/>
            <a:ext cx="9990877"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Jagan S </a:t>
            </a:r>
          </a:p>
          <a:p>
            <a:r>
              <a:rPr lang="en-US" sz="2400" dirty="0">
                <a:latin typeface="Times New Roman" panose="02020603050405020304" pitchFamily="18" charset="0"/>
                <a:cs typeface="Times New Roman" panose="02020603050405020304" pitchFamily="18" charset="0"/>
              </a:rPr>
              <a:t>REGISTER NO: 122200917 , F2F6B09584A35F5B8814CD2B17C93453</a:t>
            </a:r>
          </a:p>
          <a:p>
            <a:r>
              <a:rPr lang="en-US" sz="2400" dirty="0">
                <a:latin typeface="Times New Roman" panose="02020603050405020304" pitchFamily="18" charset="0"/>
                <a:cs typeface="Times New Roman" panose="02020603050405020304" pitchFamily="18" charset="0"/>
              </a:rPr>
              <a:t>DEPARTMENT: Bachelor of Commerce (Corporate Secretaryship)</a:t>
            </a:r>
          </a:p>
          <a:p>
            <a:r>
              <a:rPr lang="en-US" sz="2400" dirty="0">
                <a:latin typeface="Times New Roman" panose="02020603050405020304" pitchFamily="18" charset="0"/>
                <a:cs typeface="Times New Roman" panose="02020603050405020304" pitchFamily="18" charset="0"/>
              </a:rPr>
              <a:t>COLLEGE:  K.C.S. Kasi Nadar College of Arts and Science</a:t>
            </a: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10" name="object 7">
            <a:extLst>
              <a:ext uri="{FF2B5EF4-FFF2-40B4-BE49-F238E27FC236}">
                <a16:creationId xmlns:a16="http://schemas.microsoft.com/office/drawing/2014/main" id="{82095926-E33F-4C0B-AF5D-878CF5D18A6F}"/>
              </a:ext>
            </a:extLst>
          </p:cNvPr>
          <p:cNvSpPr txBox="1">
            <a:spLocks/>
          </p:cNvSpPr>
          <p:nvPr/>
        </p:nvSpPr>
        <p:spPr>
          <a:xfrm>
            <a:off x="-609600" y="674844"/>
            <a:ext cx="9982200" cy="1001556"/>
          </a:xfrm>
          <a:prstGeom prst="rect">
            <a:avLst/>
          </a:prstGeom>
        </p:spPr>
        <p:txBody>
          <a:bodyPr vert="horz" wrap="square" lIns="0" tIns="16510" rIns="0" bIns="0" rtlCol="0">
            <a:spAutoFit/>
          </a:bodyPr>
          <a:lstStyle>
            <a:lvl1pPr>
              <a:defRPr sz="3200" b="0" i="0">
                <a:solidFill>
                  <a:schemeClr val="tx1"/>
                </a:solidFill>
                <a:latin typeface="Trebuchet MS"/>
                <a:ea typeface="+mj-ea"/>
                <a:cs typeface="Trebuchet MS"/>
              </a:defRPr>
            </a:lvl1pPr>
          </a:lstStyle>
          <a:p>
            <a:pPr marL="3213735">
              <a:spcBef>
                <a:spcPts val="130"/>
              </a:spcBef>
            </a:pPr>
            <a:r>
              <a:rPr lang="en-US" b="1" kern="0" dirty="0">
                <a:solidFill>
                  <a:srgbClr val="0F0F0F"/>
                </a:solidFill>
                <a:latin typeface="Times New Roman" panose="02020603050405020304" pitchFamily="18" charset="0"/>
                <a:cs typeface="Times New Roman" panose="02020603050405020304" pitchFamily="18" charset="0"/>
              </a:rPr>
              <a:t>Employee Data Analysis using Excel </a:t>
            </a:r>
            <a:br>
              <a:rPr lang="en-US" b="1" kern="0" dirty="0">
                <a:solidFill>
                  <a:srgbClr val="0F0F0F"/>
                </a:solidFill>
                <a:latin typeface="Roboto" panose="020F0502020204030204" pitchFamily="2" charset="0"/>
              </a:rPr>
            </a:br>
            <a:endParaRPr lang="en-US" kern="0" spc="15" dirty="0"/>
          </a:p>
        </p:txBody>
      </p:sp>
    </p:spTree>
  </p:cSld>
  <p:clrMapOvr>
    <a:masterClrMapping/>
  </p:clrMapOvr>
  <mc:AlternateContent xmlns:mc="http://schemas.openxmlformats.org/markup-compatibility/2006" xmlns:p14="http://schemas.microsoft.com/office/powerpoint/2010/main">
    <mc:Choice Requires="p14">
      <p:transition p14:dur="1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ppt_x"/>
                                          </p:val>
                                        </p:tav>
                                        <p:tav tm="100000">
                                          <p:val>
                                            <p:strVal val="#ppt_x"/>
                                          </p:val>
                                        </p:tav>
                                      </p:tavLst>
                                    </p:anim>
                                    <p:anim calcmode="lin" valueType="num">
                                      <p:cBhvr additive="base">
                                        <p:cTn id="3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arn(inVertical)">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4"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4" name="Table 3">
            <a:extLst>
              <a:ext uri="{FF2B5EF4-FFF2-40B4-BE49-F238E27FC236}">
                <a16:creationId xmlns:a16="http://schemas.microsoft.com/office/drawing/2014/main" id="{1B55EF76-AB5A-6D45-C9E8-4EB98DC07CEE}"/>
              </a:ext>
            </a:extLst>
          </p:cNvPr>
          <p:cNvGraphicFramePr>
            <a:graphicFrameLocks noGrp="1"/>
          </p:cNvGraphicFramePr>
          <p:nvPr>
            <p:extLst>
              <p:ext uri="{D42A27DB-BD31-4B8C-83A1-F6EECF244321}">
                <p14:modId xmlns:p14="http://schemas.microsoft.com/office/powerpoint/2010/main" val="930148556"/>
              </p:ext>
            </p:extLst>
          </p:nvPr>
        </p:nvGraphicFramePr>
        <p:xfrm>
          <a:off x="496190" y="1600199"/>
          <a:ext cx="3618609" cy="3762375"/>
        </p:xfrm>
        <a:graphic>
          <a:graphicData uri="http://schemas.openxmlformats.org/drawingml/2006/table">
            <a:tbl>
              <a:tblPr>
                <a:tableStyleId>{5C22544A-7EE6-4342-B048-85BDC9FD1C3A}</a:tableStyleId>
              </a:tblPr>
              <a:tblGrid>
                <a:gridCol w="1900183">
                  <a:extLst>
                    <a:ext uri="{9D8B030D-6E8A-4147-A177-3AD203B41FA5}">
                      <a16:colId xmlns:a16="http://schemas.microsoft.com/office/drawing/2014/main" val="431434098"/>
                    </a:ext>
                  </a:extLst>
                </a:gridCol>
                <a:gridCol w="1718426">
                  <a:extLst>
                    <a:ext uri="{9D8B030D-6E8A-4147-A177-3AD203B41FA5}">
                      <a16:colId xmlns:a16="http://schemas.microsoft.com/office/drawing/2014/main" val="582499487"/>
                    </a:ext>
                  </a:extLst>
                </a:gridCol>
              </a:tblGrid>
              <a:tr h="250825">
                <a:tc>
                  <a:txBody>
                    <a:bodyPr/>
                    <a:lstStyle/>
                    <a:p>
                      <a:pPr algn="ctr" fontAlgn="b"/>
                      <a:r>
                        <a:rPr lang="en-IN" sz="1100" u="none" strike="noStrike">
                          <a:effectLst/>
                          <a:highlight>
                            <a:srgbClr val="DDEBF7"/>
                          </a:highlight>
                        </a:rPr>
                        <a:t>CITIZEN DESC</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ctr" fontAlgn="b"/>
                      <a:r>
                        <a:rPr lang="en-IN" sz="1100" u="none" strike="noStrike">
                          <a:effectLst/>
                          <a:highlight>
                            <a:srgbClr val="DDEBF7"/>
                          </a:highlight>
                        </a:rPr>
                        <a:t>Count of Department</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3488261208"/>
                  </a:ext>
                </a:extLst>
              </a:tr>
              <a:tr h="250825">
                <a:tc>
                  <a:txBody>
                    <a:bodyPr/>
                    <a:lstStyle/>
                    <a:p>
                      <a:pPr algn="ctr" fontAlgn="b"/>
                      <a:r>
                        <a:rPr lang="en-IN" sz="1100" u="none" strike="noStrike">
                          <a:effectLst/>
                        </a:rPr>
                        <a:t>Eligible NonCitizen</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4</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24856066"/>
                  </a:ext>
                </a:extLst>
              </a:tr>
              <a:tr h="250825">
                <a:tc>
                  <a:txBody>
                    <a:bodyPr/>
                    <a:lstStyle/>
                    <a:p>
                      <a:pPr algn="ctr" fontAlgn="b"/>
                      <a:r>
                        <a:rPr lang="en-IN" sz="1100" u="none" strike="noStrike">
                          <a:effectLst/>
                        </a:rPr>
                        <a:t>Production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59739162"/>
                  </a:ext>
                </a:extLst>
              </a:tr>
              <a:tr h="250825">
                <a:tc>
                  <a:txBody>
                    <a:bodyPr/>
                    <a:lstStyle/>
                    <a:p>
                      <a:pPr algn="ctr" fontAlgn="b"/>
                      <a:r>
                        <a:rPr lang="en-IN" sz="1100" u="none" strike="noStrike">
                          <a:effectLst/>
                        </a:rPr>
                        <a:t>Sales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30940944"/>
                  </a:ext>
                </a:extLst>
              </a:tr>
              <a:tr h="250825">
                <a:tc>
                  <a:txBody>
                    <a:bodyPr/>
                    <a:lstStyle/>
                    <a:p>
                      <a:pPr algn="ctr" fontAlgn="b"/>
                      <a:r>
                        <a:rPr lang="en-IN" sz="1100" u="none" strike="noStrike">
                          <a:effectLst/>
                        </a:rPr>
                        <a:t>Non-Citizen</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77824252"/>
                  </a:ext>
                </a:extLst>
              </a:tr>
              <a:tr h="250825">
                <a:tc>
                  <a:txBody>
                    <a:bodyPr/>
                    <a:lstStyle/>
                    <a:p>
                      <a:pPr algn="ctr" fontAlgn="b"/>
                      <a:r>
                        <a:rPr lang="en-IN" sz="1100" u="none" strike="noStrike">
                          <a:effectLst/>
                        </a:rPr>
                        <a:t>Production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81133220"/>
                  </a:ext>
                </a:extLst>
              </a:tr>
              <a:tr h="250825">
                <a:tc>
                  <a:txBody>
                    <a:bodyPr/>
                    <a:lstStyle/>
                    <a:p>
                      <a:pPr algn="ctr" fontAlgn="b"/>
                      <a:r>
                        <a:rPr lang="en-IN" sz="1100" u="none" strike="noStrike">
                          <a:effectLst/>
                        </a:rPr>
                        <a:t>US Citizen</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94</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7110785"/>
                  </a:ext>
                </a:extLst>
              </a:tr>
              <a:tr h="250825">
                <a:tc>
                  <a:txBody>
                    <a:bodyPr/>
                    <a:lstStyle/>
                    <a:p>
                      <a:pPr algn="ctr" fontAlgn="b"/>
                      <a:r>
                        <a:rPr lang="en-IN" sz="1100" u="none" strike="noStrike">
                          <a:effectLst/>
                        </a:rPr>
                        <a:t>Admin Offices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96155282"/>
                  </a:ext>
                </a:extLst>
              </a:tr>
              <a:tr h="250825">
                <a:tc>
                  <a:txBody>
                    <a:bodyPr/>
                    <a:lstStyle/>
                    <a:p>
                      <a:pPr algn="ctr" fontAlgn="b"/>
                      <a:r>
                        <a:rPr lang="en-IN" sz="1100" u="none" strike="noStrike">
                          <a:effectLst/>
                        </a:rPr>
                        <a:t>IT/IS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23069282"/>
                  </a:ext>
                </a:extLst>
              </a:tr>
              <a:tr h="250825">
                <a:tc>
                  <a:txBody>
                    <a:bodyPr/>
                    <a:lstStyle/>
                    <a:p>
                      <a:pPr algn="ctr" fontAlgn="b"/>
                      <a:r>
                        <a:rPr lang="en-IN" sz="1100" u="none" strike="noStrike">
                          <a:effectLst/>
                        </a:rPr>
                        <a:t>Production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29380795"/>
                  </a:ext>
                </a:extLst>
              </a:tr>
              <a:tr h="250825">
                <a:tc>
                  <a:txBody>
                    <a:bodyPr/>
                    <a:lstStyle/>
                    <a:p>
                      <a:pPr algn="ctr" fontAlgn="b"/>
                      <a:r>
                        <a:rPr lang="en-IN" sz="1100" u="none" strike="noStrike">
                          <a:effectLst/>
                        </a:rPr>
                        <a:t>Sales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1762299"/>
                  </a:ext>
                </a:extLst>
              </a:tr>
              <a:tr h="250825">
                <a:tc>
                  <a:txBody>
                    <a:bodyPr/>
                    <a:lstStyle/>
                    <a:p>
                      <a:pPr algn="ctr" fontAlgn="b"/>
                      <a:r>
                        <a:rPr lang="en-IN" sz="1100" u="none" strike="noStrike">
                          <a:effectLst/>
                        </a:rPr>
                        <a:t>Software Engineering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35869735"/>
                  </a:ext>
                </a:extLst>
              </a:tr>
              <a:tr h="250825">
                <a:tc>
                  <a:txBody>
                    <a:bodyPr/>
                    <a:lstStyle/>
                    <a:p>
                      <a:pPr algn="ctr" fontAlgn="b"/>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63171315"/>
                  </a:ext>
                </a:extLst>
              </a:tr>
              <a:tr h="250825">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42989800"/>
                  </a:ext>
                </a:extLst>
              </a:tr>
              <a:tr h="250825">
                <a:tc>
                  <a:txBody>
                    <a:bodyPr/>
                    <a:lstStyle/>
                    <a:p>
                      <a:pPr algn="ctr" fontAlgn="b"/>
                      <a:r>
                        <a:rPr lang="en-IN" sz="1100" u="none" strike="noStrike">
                          <a:effectLst/>
                          <a:highlight>
                            <a:srgbClr val="DDEBF7"/>
                          </a:highlight>
                        </a:rPr>
                        <a:t>Grand Total</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ctr" fontAlgn="b"/>
                      <a:r>
                        <a:rPr lang="en-IN" sz="1100" u="none" strike="noStrike" dirty="0">
                          <a:effectLst/>
                          <a:highlight>
                            <a:srgbClr val="DDEBF7"/>
                          </a:highlight>
                        </a:rPr>
                        <a:t>99</a:t>
                      </a:r>
                      <a:endParaRPr lang="en-IN" sz="1100" b="1" i="0" u="none" strike="noStrike" dirty="0">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270624867"/>
                  </a:ext>
                </a:extLst>
              </a:tr>
            </a:tbl>
          </a:graphicData>
        </a:graphic>
      </p:graphicFrame>
      <p:graphicFrame>
        <p:nvGraphicFramePr>
          <p:cNvPr id="8" name="Chart 7">
            <a:extLst>
              <a:ext uri="{FF2B5EF4-FFF2-40B4-BE49-F238E27FC236}">
                <a16:creationId xmlns:a16="http://schemas.microsoft.com/office/drawing/2014/main" id="{3CE84BC5-31B1-D751-59E1-EBE44A884382}"/>
              </a:ext>
            </a:extLst>
          </p:cNvPr>
          <p:cNvGraphicFramePr>
            <a:graphicFrameLocks/>
          </p:cNvGraphicFramePr>
          <p:nvPr>
            <p:extLst>
              <p:ext uri="{D42A27DB-BD31-4B8C-83A1-F6EECF244321}">
                <p14:modId xmlns:p14="http://schemas.microsoft.com/office/powerpoint/2010/main" val="360870296"/>
              </p:ext>
            </p:extLst>
          </p:nvPr>
        </p:nvGraphicFramePr>
        <p:xfrm>
          <a:off x="4495800" y="1717393"/>
          <a:ext cx="6117590" cy="35279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9813329-E21B-743F-4EDA-045944B5ACF9}"/>
              </a:ext>
            </a:extLst>
          </p:cNvPr>
          <p:cNvSpPr txBox="1"/>
          <p:nvPr/>
        </p:nvSpPr>
        <p:spPr>
          <a:xfrm>
            <a:off x="1524000" y="1600200"/>
            <a:ext cx="6705600" cy="3046988"/>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majority of employees are US citizens in production roles (55 employees), followed by 21 eligible non-citizens in production and 10 US citizens in IT/IS roles. Smaller groups include US citizens in sales, admin, and software engineering, with the smallest group being 1 eligible non-citizen in sales. Overall, the workforce is predominantly US citizens, especially in production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Citizen Description Data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advClick="0" advTm="1000">
        <p15:prstTrans prst="crush"/>
      </p:transition>
    </mc:Choice>
    <mc:Fallback xmlns="">
      <p:transition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17"/>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 presetClass="path" presetSubtype="0" accel="50000" decel="50000" fill="hold" grpId="0" nodeType="clickEffect">
                                  <p:stCondLst>
                                    <p:cond delay="0"/>
                                  </p:stCondLst>
                                  <p:childTnLst>
                                    <p:animMotion origin="layout" path="M 0 0 C 0.069 0 0.125 0.056 0.125 0.125 C 0.125 0.194 0.069 0.25 0 0.25 C -0.069 0.25 -0.125 0.194 -0.125 0.125 C -0.125 0.056 -0.069 0 0 0 Z" pathEditMode="relative" ptsTypes="">
                                      <p:cBhvr>
                                        <p:cTn id="10" dur="2000" fill="hold"/>
                                        <p:tgtEl>
                                          <p:spTgt spid="2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4857" y="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lang="en-US" dirty="0">
                <a:ln w="9525">
                  <a:solidFill>
                    <a:schemeClr val="bg1"/>
                  </a:solidFill>
                  <a:prstDash val="solid"/>
                </a:ln>
                <a:effectLst>
                  <a:outerShdw blurRad="12700" dist="38100" dir="2700000" algn="tl" rotWithShape="0">
                    <a:schemeClr val="accent5">
                      <a:lumMod val="60000"/>
                      <a:lumOff val="40000"/>
                    </a:schemeClr>
                  </a:outerShdw>
                </a:effectLst>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ln w="0">
                <a:solidFill>
                  <a:sysClr val="windowText" lastClr="000000"/>
                </a:solidFill>
              </a:ln>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latin typeface="Times New Roman" panose="02020603050405020304" pitchFamily="18" charset="0"/>
                <a:cs typeface="Times New Roman" panose="02020603050405020304" pitchFamily="18" charset="0"/>
              </a:rPr>
              <a:t>Dataset Description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Results and </a:t>
            </a:r>
            <a:r>
              <a:rPr lang="en-US" sz="2800" dirty="0">
                <a:latin typeface="Times New Roman" panose="02020603050405020304" pitchFamily="18" charset="0"/>
                <a:cs typeface="Times New Roman" panose="02020603050405020304" pitchFamily="18" charset="0"/>
              </a:rPr>
              <a:t>Discussion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143000" y="190500"/>
            <a:ext cx="56368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Times New Roman" panose="02020603050405020304" pitchFamily="18" charset="0"/>
                <a:cs typeface="Times New Roman" panose="02020603050405020304" pitchFamily="18" charset="0"/>
              </a:rPr>
              <a:t>P</a:t>
            </a:r>
            <a:r>
              <a:rPr sz="3600" spc="15" dirty="0">
                <a:latin typeface="Times New Roman" panose="02020603050405020304" pitchFamily="18" charset="0"/>
                <a:cs typeface="Times New Roman" panose="02020603050405020304" pitchFamily="18" charset="0"/>
              </a:rPr>
              <a:t>ROB</a:t>
            </a:r>
            <a:r>
              <a:rPr sz="3600" spc="55" dirty="0">
                <a:latin typeface="Times New Roman" panose="02020603050405020304" pitchFamily="18" charset="0"/>
                <a:cs typeface="Times New Roman" panose="02020603050405020304" pitchFamily="18" charset="0"/>
              </a:rPr>
              <a:t>L</a:t>
            </a:r>
            <a:r>
              <a:rPr sz="3600" spc="-20" dirty="0">
                <a:latin typeface="Times New Roman" panose="02020603050405020304" pitchFamily="18" charset="0"/>
                <a:cs typeface="Times New Roman" panose="02020603050405020304" pitchFamily="18" charset="0"/>
              </a:rPr>
              <a:t>E</a:t>
            </a:r>
            <a:r>
              <a:rPr lang="en-US" sz="3600" spc="20" dirty="0">
                <a:latin typeface="Times New Roman" panose="02020603050405020304" pitchFamily="18" charset="0"/>
                <a:cs typeface="Times New Roman" panose="02020603050405020304" pitchFamily="18" charset="0"/>
              </a:rPr>
              <a:t>M</a:t>
            </a:r>
            <a:r>
              <a:rPr sz="3600" dirty="0"/>
              <a:t>	</a:t>
            </a:r>
            <a:r>
              <a:rPr sz="3600" spc="10" dirty="0"/>
              <a:t>S</a:t>
            </a:r>
            <a:r>
              <a:rPr sz="3600" spc="-370" dirty="0"/>
              <a:t>T</a:t>
            </a:r>
            <a:r>
              <a:rPr sz="3600" spc="-375" dirty="0"/>
              <a:t>A</a:t>
            </a:r>
            <a:r>
              <a:rPr sz="3600" spc="15" dirty="0"/>
              <a:t>T</a:t>
            </a:r>
            <a:r>
              <a:rPr sz="3600" spc="-10" dirty="0"/>
              <a:t>E</a:t>
            </a:r>
            <a:r>
              <a:rPr sz="3600" spc="-20" dirty="0"/>
              <a:t>ME</a:t>
            </a:r>
            <a:r>
              <a:rPr sz="3600" spc="10" dirty="0"/>
              <a:t>NT</a:t>
            </a:r>
            <a:endParaRPr sz="36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971A404B-8D09-1027-106A-3EE9CE010054}"/>
              </a:ext>
            </a:extLst>
          </p:cNvPr>
          <p:cNvSpPr txBox="1"/>
          <p:nvPr/>
        </p:nvSpPr>
        <p:spPr>
          <a:xfrm>
            <a:off x="988004" y="926128"/>
            <a:ext cx="6631996" cy="4524315"/>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Analyze the distribution of employees across different citizenship and job function categories within the company. The pie chart categorizes employees into eight groups: "Eligible, Non Citizen Production, "Eligible Non Citizen Sales," "Non-Citizen Production," "US Citizen Admin Offices," "US Citizen IT/IS," "US Citizen Production," "US Citizen Sales," and "US Citizen Software Engineering." Identify the largest and smallest groups and assess the implications for workforce planning, including diversity, recruitment, and talent management strategies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p:txBody>
          <a:bodyPr/>
          <a:lstStyle/>
          <a:p>
            <a:r>
              <a:rPr lang="en-US"/>
              <a:t>PROJECT	OVERVIEW</a:t>
            </a:r>
          </a:p>
        </p:txBody>
      </p:sp>
      <p:sp>
        <p:nvSpPr>
          <p:cNvPr id="10" name="object 10"/>
          <p:cNvSpPr txBox="1">
            <a:spLocks noGrp="1"/>
          </p:cNvSpPr>
          <p:nvPr>
            <p:ph type="sldNum" sz="quarter" idx="7"/>
          </p:nvPr>
        </p:nvSpPr>
        <p:spPr/>
        <p:txBody>
          <a:bodyPr/>
          <a:lstStyle/>
          <a:p>
            <a:fld id="{81D60167-4931-47E6-BA6A-407CBD079E47}" type="slidenum">
              <a:rPr lang="en-US" smtClean="0"/>
              <a:pPr/>
              <a:t>5</a:t>
            </a:fld>
            <a:endParaRPr lang="en-US"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1F549F67-2E25-EBF4-F9C2-73735485B44F}"/>
              </a:ext>
            </a:extLst>
          </p:cNvPr>
          <p:cNvSpPr txBox="1"/>
          <p:nvPr/>
        </p:nvSpPr>
        <p:spPr>
          <a:xfrm>
            <a:off x="1332635" y="1292450"/>
            <a:ext cx="6515965" cy="4154984"/>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EMPLOYEE CITIZEN DESC" shows that the majority of the company's workforce, 55%, are U.S. citizens in production roles. Non-citizens in production follow at 21%. U.S. citizens in sales account for 10%, with smaller percentages in IT/IS (5%), software engineering (3%), and administrative roles (2%). Eligible non-citizens make up the smallest segments in production (2%) and sales (1%). The chart highlights a strong concentration of U.S. citizens, particularly in production roles.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2192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1EB0CE9C-0F36-ACE7-1E9B-43999716AC34}"/>
              </a:ext>
            </a:extLst>
          </p:cNvPr>
          <p:cNvSpPr txBox="1"/>
          <p:nvPr/>
        </p:nvSpPr>
        <p:spPr>
          <a:xfrm>
            <a:off x="1219200" y="1066800"/>
            <a:ext cx="6102926" cy="2677656"/>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 The end users of this pie chart are likely HR, management, and legal teams, who need to understand employee distribution by citizenship and role for workforce planning and legal compliance. Department heads and executives may also use it to inform decisions on hiring and resource allocation.</a:t>
            </a:r>
          </a:p>
        </p:txBody>
      </p:sp>
      <p:sp>
        <p:nvSpPr>
          <p:cNvPr id="10" name="TextBox 9">
            <a:extLst>
              <a:ext uri="{FF2B5EF4-FFF2-40B4-BE49-F238E27FC236}">
                <a16:creationId xmlns:a16="http://schemas.microsoft.com/office/drawing/2014/main" id="{95CFDDF0-DA82-A86C-C148-78E5E5C7B151}"/>
              </a:ext>
            </a:extLst>
          </p:cNvPr>
          <p:cNvSpPr txBox="1"/>
          <p:nvPr/>
        </p:nvSpPr>
        <p:spPr>
          <a:xfrm>
            <a:off x="2209800" y="3912097"/>
            <a:ext cx="6102926" cy="1815882"/>
          </a:xfrm>
          <a:prstGeom prst="rect">
            <a:avLst/>
          </a:prstGeom>
          <a:noFill/>
        </p:spPr>
        <p:txBody>
          <a:bodyPr wrap="square">
            <a:spAutoFit/>
          </a:bodyPr>
          <a:lstStyle/>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EMPLOYEE</a:t>
            </a:r>
          </a:p>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EMPOLYEER</a:t>
            </a:r>
          </a:p>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ORGANISATION</a:t>
            </a:r>
          </a:p>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DATA ANALYSER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object 6"/>
          <p:cNvSpPr txBox="1">
            <a:spLocks noGrp="1"/>
          </p:cNvSpPr>
          <p:nvPr>
            <p:ph type="title"/>
          </p:nvPr>
        </p:nvSpPr>
        <p:spPr>
          <a:xfrm>
            <a:off x="381000" y="387701"/>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3" name="TextBox 2">
            <a:extLst>
              <a:ext uri="{FF2B5EF4-FFF2-40B4-BE49-F238E27FC236}">
                <a16:creationId xmlns:a16="http://schemas.microsoft.com/office/drawing/2014/main" id="{4F176914-94AB-515B-9D32-017A6D92A208}"/>
              </a:ext>
            </a:extLst>
          </p:cNvPr>
          <p:cNvSpPr txBox="1"/>
          <p:nvPr/>
        </p:nvSpPr>
        <p:spPr>
          <a:xfrm>
            <a:off x="1219201" y="1295400"/>
            <a:ext cx="7848600" cy="5262979"/>
          </a:xfrm>
          <a:prstGeom prst="rect">
            <a:avLst/>
          </a:prstGeom>
          <a:noFill/>
        </p:spPr>
        <p:txBody>
          <a:bodyPr wrap="square">
            <a:spAutoFit/>
          </a:bodyPr>
          <a:lstStyle/>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Data Cleaning: Data cleaning is a process required to remove incomplete records, and modifying data to rectify inaccurate records.</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Remove Duplicates: It removes the combination of values across all selected range to determine duplicates.</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Filter: It take my dataset and show only the data that meet my criteria specify</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Conditional  Formatting : It is used to specify important values stand out in employee performance score in a data set.</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Slicer: I used slicer to filter my data</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Pivot Table: I used "pivot table to summarize my huge data</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Pivot Chart: I used using area graph. "pivot chart" to visually summarizes my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Box 4">
            <a:extLst>
              <a:ext uri="{FF2B5EF4-FFF2-40B4-BE49-F238E27FC236}">
                <a16:creationId xmlns:a16="http://schemas.microsoft.com/office/drawing/2014/main" id="{CF5ED5DE-B9C9-0368-8E96-B2BAFAFD0E1D}"/>
              </a:ext>
            </a:extLst>
          </p:cNvPr>
          <p:cNvSpPr txBox="1"/>
          <p:nvPr/>
        </p:nvSpPr>
        <p:spPr>
          <a:xfrm>
            <a:off x="990600" y="1228397"/>
            <a:ext cx="7620000" cy="4708981"/>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Emp ID : An employee ID is a unique numerical or alphanumeric code assigned to an employee by their employer.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Salary : A salaried employee is a worker who is paid a fixed amount of money or compensation by an employer.</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Position : A position description (also known as a job specification) outlines the key responsibilities, duties, and objectives of a role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Citizen Desc : A citizen is a person who legally belongs to a country and has the rights and protection of that country.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Manager Name : A Manager, or Supervisor, oversees team members in a certain department to ensure it’s performing effectively.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Recruitment Source : the recruitment medium that allows job candidates and businesses to communicate and connect to fill vacant work positions.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Performance Score : It’s simply a measure of performance against whatever it is you are measuring</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25A6BBEF-49F0-9EED-A11E-8A7FDF7C24BA}"/>
              </a:ext>
            </a:extLst>
          </p:cNvPr>
          <p:cNvSpPr txBox="1"/>
          <p:nvPr/>
        </p:nvSpPr>
        <p:spPr>
          <a:xfrm>
            <a:off x="746702" y="1143915"/>
            <a:ext cx="6873298" cy="5016758"/>
          </a:xfrm>
          <a:prstGeom prst="rect">
            <a:avLst/>
          </a:prstGeom>
          <a:noFill/>
        </p:spPr>
        <p:txBody>
          <a:bodyPr wrap="square">
            <a:spAutoFit/>
          </a:bodyPr>
          <a:lstStyle/>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Data set was downloaded from Kaggle website</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 Extract it from zip format</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Data Cleaning: Data cleaning is a process required to remove incomplete records, and modifying data to rectify inaccurate records.</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Remove Duplicates It removes the combination of values across all selected range to determine duplicates.</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Filter: It take my dataset and show only the data that meet my criteria specify</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Conditional Formatting: It is used to specify important values stand out in employee performance score in a data set</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 Slicer: I used slicer to filter my data</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Pivot Table: I used pivot table to summarize my huge data</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 Pivot Chart: I used using area graph. "pivot chart" to visually summarizes my data</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256</TotalTime>
  <Words>866</Words>
  <Application>Microsoft Office PowerPoint</Application>
  <PresentationFormat>Widescreen</PresentationFormat>
  <Paragraphs>98</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Courier New</vt:lpstr>
      <vt:lpstr>Roboto</vt:lpstr>
      <vt:lpstr>Times New Roman</vt:lpstr>
      <vt:lpstr>Trebuchet MS</vt:lpstr>
      <vt:lpstr>Wingdings</vt:lpstr>
      <vt:lpstr>Office Theme</vt:lpstr>
      <vt:lpstr>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karishma solai</cp:lastModifiedBy>
  <cp:revision>27</cp:revision>
  <dcterms:created xsi:type="dcterms:W3CDTF">2024-03-29T15:07:22Z</dcterms:created>
  <dcterms:modified xsi:type="dcterms:W3CDTF">2024-08-27T04:16:25Z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