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Gadugi" panose="020B0502040204020203"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48" autoAdjust="0"/>
    <p:restoredTop sz="95196" autoAdjust="0"/>
  </p:normalViewPr>
  <p:slideViewPr>
    <p:cSldViewPr>
      <p:cViewPr varScale="1">
        <p:scale>
          <a:sx n="57" d="100"/>
          <a:sy n="57" d="100"/>
        </p:scale>
        <p:origin x="26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my name is Jagan Saravana and today I will be presenting to you the results of the Data Analytics task.</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technology and travel are the two most popular categories, suggesting that users like “tech-life" and “e" content</a:t>
            </a:r>
          </a:p>
          <a:p>
            <a:pPr lvl="0"/>
            <a:endParaRPr lang="en-US" dirty="0"/>
          </a:p>
          <a:p>
            <a:pPr marL="171450" lvl="0" indent="-171450">
              <a:buFontTx/>
              <a:buChar char="-"/>
            </a:pPr>
            <a:r>
              <a:rPr lang="en-US" dirty="0"/>
              <a:t>We also found that Studying is a day-to-day necessity for learning and upskilling, preferred by many, especially the young. Tennis and veganism, both scoring equally in popularity, indicate an interest in physical fitness and healthy eating habits.</a:t>
            </a:r>
          </a:p>
          <a:p>
            <a:pPr marL="0" lvl="0" indent="0">
              <a:buFontTx/>
              <a:buNone/>
            </a:pPr>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Focusing on the last point mentioned, this is the specific area where the Data Analytics team has concentrated their efforts.</a:t>
            </a:r>
          </a:p>
          <a:p>
            <a:endParaRPr lang="en-US" dirty="0"/>
          </a:p>
          <a:p>
            <a:r>
              <a:rPr lang="en-US" dirty="0"/>
              <a:t>With such a large scale, the platform generates a tremendous amount of data, which brings significant challenges.</a:t>
            </a:r>
          </a:p>
          <a:p>
            <a:endParaRPr lang="en-US" dirty="0"/>
          </a:p>
          <a:p>
            <a:r>
              <a:rPr lang="en-US" dirty="0"/>
              <a:t>To provide some context on the volume of data generated:</a:t>
            </a:r>
          </a:p>
          <a:p>
            <a:pPr>
              <a:buFont typeface="Arial" panose="020B0604020202020204" pitchFamily="34" charset="0"/>
              <a:buChar char="•"/>
            </a:pPr>
            <a:r>
              <a:rPr lang="en-US" dirty="0"/>
              <a:t>Your platform receives over 100,000 posts per day, totaling 36,500,000 posts annually. This is all unstructured data, making it difficult to analyze and interpret.</a:t>
            </a:r>
          </a:p>
          <a:p>
            <a:pPr>
              <a:buFont typeface="Arial" panose="020B0604020202020204" pitchFamily="34" charset="0"/>
              <a:buChar char="•"/>
            </a:pPr>
            <a:endParaRPr lang="en-US" dirty="0"/>
          </a:p>
          <a:p>
            <a:r>
              <a:rPr lang="en-US" dirty="0"/>
              <a:t>In today's digital landscape, content is paramount. Major platforms like YouTube, Facebook, and Netflix are all fundamentally content businesses.</a:t>
            </a:r>
          </a:p>
          <a:p>
            <a:endParaRPr lang="en-US" dirty="0"/>
          </a:p>
          <a:p>
            <a:r>
              <a:rPr lang="en-US" dirty="0"/>
              <a:t>The challenge lies in capitalizing on the vast amount of content. It's not just about accumulating content; the real value comes from understanding and analyzing it to gain deeper insights into your audience, thereby enhancing personalization and user experience.</a:t>
            </a:r>
          </a:p>
          <a:p>
            <a:r>
              <a:rPr lang="en-US" dirty="0"/>
              <a:t>This is where our data analytics expertise is crucial. With the insights we've derived from this task, we can demonstrate how to implement analytics at scale to drive meaningful outcomes.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helped to guide the team to produce high-quality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Jagan Saravana , who was solely responsible for taking leadership guidance and delivering high-quality insights from the raw datasets and turning these into business decisions.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travel.</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May.</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From our analysis, you can see that the top 5 most popular categories of posts were technology, travel, studying, tennis, and veganism in descending order.</a:t>
            </a:r>
          </a:p>
          <a:p>
            <a:r>
              <a:rPr lang="en-US" dirty="0"/>
              <a:t>Technology had an aggregate popularity score of around 69k. It is very interesting to see both tennis and veganism within the top 5 have an equal popularity score of 50k. The second most, which is not surprisingly travel, is actually that we all love to travel to explore new places, new people, and different foods, which gives different good feelings, and it shows that most people prefer travel, as can be seen in the popularity score of 65k. Then studying is a human's day-to-day necessary thing to learn, explore, and upskill new things, and most of the youngest prefer to learn new things, including myself, and some people will have a habit of learning something new in their day-to-day lives. </a:t>
            </a:r>
          </a:p>
          <a:p>
            <a:r>
              <a:rPr lang="en-US" dirty="0"/>
              <a:t>Finally, it's also interesting for tennis and veganism too. This may suggest that people enjoy their time playing tennis, and it is good for our body and muscles. Veganism is a really good habit of preferring only vegetables, which is good for health, and there are so many benefits to consuming vegetables in our daily lives, and it keeps us young and provides active energy in our day-to-day lives.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t>
            </a:r>
            <a:r>
              <a:rPr lang="en-IN" dirty="0"/>
              <a:t>technology</a:t>
            </a:r>
            <a:r>
              <a:rPr lang="en-US" dirty="0"/>
              <a:t> and the 2nd most popular, travel, is the largest gap equal to 1.4%.</a:t>
            </a:r>
          </a:p>
          <a:p>
            <a:pPr lvl="0"/>
            <a:endParaRPr lang="en-US" dirty="0"/>
          </a:p>
          <a:p>
            <a:pPr lvl="0"/>
            <a:r>
              <a:rPr lang="en-US" dirty="0"/>
              <a:t>In business terms, this could suggest that the most popular category, technology,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90900"/>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a:p>
            <a:pPr algn="ctr">
              <a:lnSpc>
                <a:spcPts val="11059"/>
              </a:lnSpc>
            </a:pP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8D07347A-5878-953E-D102-84F516540365}"/>
              </a:ext>
            </a:extLst>
          </p:cNvPr>
          <p:cNvSpPr txBox="1"/>
          <p:nvPr/>
        </p:nvSpPr>
        <p:spPr>
          <a:xfrm>
            <a:off x="11462762" y="7816718"/>
            <a:ext cx="6172200" cy="1323439"/>
          </a:xfrm>
          <a:prstGeom prst="rect">
            <a:avLst/>
          </a:prstGeom>
          <a:noFill/>
        </p:spPr>
        <p:txBody>
          <a:bodyPr wrap="square" rtlCol="0">
            <a:spAutoFit/>
          </a:bodyPr>
          <a:lstStyle/>
          <a:p>
            <a:pPr algn="just"/>
            <a:r>
              <a:rPr lang="en-US" sz="2000" dirty="0"/>
              <a:t>This  ad-hoc analysis is insightful, but it’s time to take this analysis into large scale production for real-time understanding of your business. We can show you how to do this.</a:t>
            </a:r>
            <a:endParaRPr lang="en-IN" sz="2000" dirty="0"/>
          </a:p>
        </p:txBody>
      </p:sp>
      <p:sp>
        <p:nvSpPr>
          <p:cNvPr id="18" name="TextBox 17">
            <a:extLst>
              <a:ext uri="{FF2B5EF4-FFF2-40B4-BE49-F238E27FC236}">
                <a16:creationId xmlns:a16="http://schemas.microsoft.com/office/drawing/2014/main" id="{B57AA04C-863F-FFC9-7550-7DB55CDB4392}"/>
              </a:ext>
            </a:extLst>
          </p:cNvPr>
          <p:cNvSpPr txBox="1"/>
          <p:nvPr/>
        </p:nvSpPr>
        <p:spPr>
          <a:xfrm>
            <a:off x="11462762" y="1093579"/>
            <a:ext cx="4420167" cy="523220"/>
          </a:xfrm>
          <a:prstGeom prst="rect">
            <a:avLst/>
          </a:prstGeom>
          <a:noFill/>
        </p:spPr>
        <p:txBody>
          <a:bodyPr wrap="square" rtlCol="0">
            <a:spAutoFit/>
          </a:bodyPr>
          <a:lstStyle/>
          <a:p>
            <a:r>
              <a:rPr lang="en-US" sz="2800" spc="-21" dirty="0">
                <a:latin typeface="Gadugi" panose="020B0502040204020203" pitchFamily="34" charset="0"/>
                <a:ea typeface="Gadugi" panose="020B0502040204020203" pitchFamily="34" charset="0"/>
              </a:rPr>
              <a:t>ANALYSIS</a:t>
            </a:r>
            <a:endParaRPr lang="en-IN" sz="2800" dirty="0"/>
          </a:p>
        </p:txBody>
      </p:sp>
      <p:grpSp>
        <p:nvGrpSpPr>
          <p:cNvPr id="19" name="Group 14">
            <a:extLst>
              <a:ext uri="{FF2B5EF4-FFF2-40B4-BE49-F238E27FC236}">
                <a16:creationId xmlns:a16="http://schemas.microsoft.com/office/drawing/2014/main" id="{12BB96A8-B318-B9FF-16C1-372D569C1FF5}"/>
              </a:ext>
            </a:extLst>
          </p:cNvPr>
          <p:cNvGrpSpPr/>
          <p:nvPr/>
        </p:nvGrpSpPr>
        <p:grpSpPr>
          <a:xfrm>
            <a:off x="11210347" y="1471514"/>
            <a:ext cx="5677467" cy="867617"/>
            <a:chOff x="0" y="-47625"/>
            <a:chExt cx="7569956" cy="1156823"/>
          </a:xfrm>
        </p:grpSpPr>
        <p:sp>
          <p:nvSpPr>
            <p:cNvPr id="26" name="TextBox 15">
              <a:extLst>
                <a:ext uri="{FF2B5EF4-FFF2-40B4-BE49-F238E27FC236}">
                  <a16:creationId xmlns:a16="http://schemas.microsoft.com/office/drawing/2014/main" id="{ACC3F81B-C2AC-FBF9-F6F1-07438782B3DC}"/>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7" name="TextBox 16">
              <a:extLst>
                <a:ext uri="{FF2B5EF4-FFF2-40B4-BE49-F238E27FC236}">
                  <a16:creationId xmlns:a16="http://schemas.microsoft.com/office/drawing/2014/main" id="{B8405125-8FDD-C954-55CC-84BD1B8B8306}"/>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8" name="TextBox 27">
            <a:extLst>
              <a:ext uri="{FF2B5EF4-FFF2-40B4-BE49-F238E27FC236}">
                <a16:creationId xmlns:a16="http://schemas.microsoft.com/office/drawing/2014/main" id="{0E400298-AFED-473C-9177-538E1AF50116}"/>
              </a:ext>
            </a:extLst>
          </p:cNvPr>
          <p:cNvSpPr txBox="1"/>
          <p:nvPr/>
        </p:nvSpPr>
        <p:spPr>
          <a:xfrm>
            <a:off x="11462762" y="4000500"/>
            <a:ext cx="4420167" cy="523220"/>
          </a:xfrm>
          <a:prstGeom prst="rect">
            <a:avLst/>
          </a:prstGeom>
          <a:noFill/>
        </p:spPr>
        <p:txBody>
          <a:bodyPr wrap="square" rtlCol="0">
            <a:spAutoFit/>
          </a:bodyPr>
          <a:lstStyle/>
          <a:p>
            <a:r>
              <a:rPr lang="en-US" sz="2800" spc="-21" dirty="0">
                <a:latin typeface="Gadugi" panose="020B0502040204020203" pitchFamily="34" charset="0"/>
                <a:ea typeface="Gadugi" panose="020B0502040204020203" pitchFamily="34" charset="0"/>
              </a:rPr>
              <a:t>INSIGHT</a:t>
            </a:r>
            <a:endParaRPr lang="en-IN" sz="2800" dirty="0"/>
          </a:p>
        </p:txBody>
      </p:sp>
      <p:sp>
        <p:nvSpPr>
          <p:cNvPr id="29" name="TextBox 28">
            <a:extLst>
              <a:ext uri="{FF2B5EF4-FFF2-40B4-BE49-F238E27FC236}">
                <a16:creationId xmlns:a16="http://schemas.microsoft.com/office/drawing/2014/main" id="{CC570D6B-6F8A-1C53-AEE8-F97FE732E5DE}"/>
              </a:ext>
            </a:extLst>
          </p:cNvPr>
          <p:cNvSpPr txBox="1"/>
          <p:nvPr/>
        </p:nvSpPr>
        <p:spPr>
          <a:xfrm>
            <a:off x="11450909" y="7334018"/>
            <a:ext cx="4420167" cy="523220"/>
          </a:xfrm>
          <a:prstGeom prst="rect">
            <a:avLst/>
          </a:prstGeom>
          <a:noFill/>
        </p:spPr>
        <p:txBody>
          <a:bodyPr wrap="square" rtlCol="0">
            <a:spAutoFit/>
          </a:bodyPr>
          <a:lstStyle/>
          <a:p>
            <a:r>
              <a:rPr lang="en-US" sz="2800" spc="-21" dirty="0">
                <a:latin typeface="Gadugi" panose="020B0502040204020203" pitchFamily="34" charset="0"/>
                <a:ea typeface="Gadugi" panose="020B0502040204020203" pitchFamily="34" charset="0"/>
              </a:rPr>
              <a:t>NEXT STEPS</a:t>
            </a:r>
            <a:endParaRPr lang="en-IN" sz="2800" dirty="0"/>
          </a:p>
        </p:txBody>
      </p:sp>
      <p:sp>
        <p:nvSpPr>
          <p:cNvPr id="30" name="TextBox 29">
            <a:extLst>
              <a:ext uri="{FF2B5EF4-FFF2-40B4-BE49-F238E27FC236}">
                <a16:creationId xmlns:a16="http://schemas.microsoft.com/office/drawing/2014/main" id="{4B92D843-7E68-3834-00AC-7D79B8858A9F}"/>
              </a:ext>
            </a:extLst>
          </p:cNvPr>
          <p:cNvSpPr txBox="1"/>
          <p:nvPr/>
        </p:nvSpPr>
        <p:spPr>
          <a:xfrm>
            <a:off x="11450909" y="1616799"/>
            <a:ext cx="6172200" cy="2246769"/>
          </a:xfrm>
          <a:prstGeom prst="rect">
            <a:avLst/>
          </a:prstGeom>
          <a:noFill/>
        </p:spPr>
        <p:txBody>
          <a:bodyPr wrap="square" rtlCol="0">
            <a:spAutoFit/>
          </a:bodyPr>
          <a:lstStyle/>
          <a:p>
            <a:pPr algn="just"/>
            <a:r>
              <a:rPr lang="en-US" sz="2000" dirty="0"/>
              <a:t>Technology and travel are the two most popular categories of content, indicating that people enjoy content related to innovation and exploration. This preference shows a fascination with the latest advancements and the thrill of discovering new destinations. Audiences are captivated by both cutting-edge tech and the allure of travel experiences.</a:t>
            </a:r>
            <a:endParaRPr lang="en-IN" sz="2000" dirty="0"/>
          </a:p>
        </p:txBody>
      </p:sp>
      <p:sp>
        <p:nvSpPr>
          <p:cNvPr id="31" name="TextBox 30">
            <a:extLst>
              <a:ext uri="{FF2B5EF4-FFF2-40B4-BE49-F238E27FC236}">
                <a16:creationId xmlns:a16="http://schemas.microsoft.com/office/drawing/2014/main" id="{F805C600-2F09-9F4F-60B5-8D531BCD123F}"/>
              </a:ext>
            </a:extLst>
          </p:cNvPr>
          <p:cNvSpPr txBox="1"/>
          <p:nvPr/>
        </p:nvSpPr>
        <p:spPr>
          <a:xfrm>
            <a:off x="11450909" y="4583149"/>
            <a:ext cx="6172200" cy="2554545"/>
          </a:xfrm>
          <a:prstGeom prst="rect">
            <a:avLst/>
          </a:prstGeom>
          <a:noFill/>
        </p:spPr>
        <p:txBody>
          <a:bodyPr wrap="square" rtlCol="0">
            <a:spAutoFit/>
          </a:bodyPr>
          <a:lstStyle/>
          <a:p>
            <a:pPr algn="just"/>
            <a:r>
              <a:rPr lang="en-US" sz="2000" dirty="0"/>
              <a:t>Here is an insight similar to the one in the image, but focusing on "Technology" as the common and highest-ranking theme. Technology is a common theme with the top 5 categories, with "Tech Innovations" ranking the highest. This indicates a strong interest in technology within your user base. You could use this insight to create targeted campaigns and collaborate with tech brands to boost user engagement.</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722703"/>
            <a:ext cx="8673443" cy="6773597"/>
            <a:chOff x="0" y="0"/>
            <a:chExt cx="11564591" cy="903146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6733295"/>
            </a:xfrm>
            <a:prstGeom prst="rect">
              <a:avLst/>
            </a:prstGeom>
          </p:spPr>
          <p:txBody>
            <a:bodyPr lIns="0" tIns="0" rIns="0" bIns="0" rtlCol="0" anchor="t">
              <a:spAutoFit/>
            </a:bodyPr>
            <a:lstStyle/>
            <a:p>
              <a:pPr marL="514350" indent="-514350" algn="just">
                <a:lnSpc>
                  <a:spcPct val="200000"/>
                </a:lnSpc>
                <a:buFont typeface="+mj-lt"/>
                <a:buAutoNum type="arabicPeriod"/>
              </a:pPr>
              <a:r>
                <a:rPr lang="en-US" sz="2800" spc="-19" dirty="0">
                  <a:solidFill>
                    <a:srgbClr val="000000"/>
                  </a:solidFill>
                  <a:latin typeface="Graphik Regular" panose="020B0503030202060203" pitchFamily="34" charset="0"/>
                </a:rPr>
                <a:t>Project recap</a:t>
              </a:r>
            </a:p>
            <a:p>
              <a:pPr marL="514350" indent="-514350" algn="just">
                <a:lnSpc>
                  <a:spcPct val="200000"/>
                </a:lnSpc>
                <a:buFont typeface="+mj-lt"/>
                <a:buAutoNum type="arabicPeriod"/>
              </a:pPr>
              <a:r>
                <a:rPr lang="en-US" sz="2800" spc="-19" dirty="0">
                  <a:solidFill>
                    <a:srgbClr val="000000"/>
                  </a:solidFill>
                  <a:latin typeface="Graphik Regular" panose="020B0503030202060203" pitchFamily="34" charset="0"/>
                </a:rPr>
                <a:t>Problem</a:t>
              </a:r>
            </a:p>
            <a:p>
              <a:pPr marL="514350" indent="-514350" algn="just">
                <a:lnSpc>
                  <a:spcPct val="200000"/>
                </a:lnSpc>
                <a:buFont typeface="+mj-lt"/>
                <a:buAutoNum type="arabicPeriod"/>
              </a:pPr>
              <a:r>
                <a:rPr lang="en-US" sz="2800" spc="-19" dirty="0">
                  <a:solidFill>
                    <a:srgbClr val="000000"/>
                  </a:solidFill>
                  <a:latin typeface="Graphik Regular" panose="020B0503030202060203" pitchFamily="34" charset="0"/>
                </a:rPr>
                <a:t>The Analytics team</a:t>
              </a:r>
            </a:p>
            <a:p>
              <a:pPr marL="514350" indent="-514350" algn="just">
                <a:lnSpc>
                  <a:spcPct val="200000"/>
                </a:lnSpc>
                <a:buFont typeface="+mj-lt"/>
                <a:buAutoNum type="arabicPeriod"/>
              </a:pPr>
              <a:r>
                <a:rPr lang="en-US" sz="2800" spc="-19" dirty="0">
                  <a:solidFill>
                    <a:srgbClr val="000000"/>
                  </a:solidFill>
                  <a:latin typeface="Graphik Regular" panose="020B0503030202060203" pitchFamily="34" charset="0"/>
                </a:rPr>
                <a:t>Process</a:t>
              </a:r>
            </a:p>
            <a:p>
              <a:pPr marL="514350" indent="-514350" algn="just">
                <a:lnSpc>
                  <a:spcPct val="200000"/>
                </a:lnSpc>
                <a:buFont typeface="+mj-lt"/>
                <a:buAutoNum type="arabicPeriod"/>
              </a:pPr>
              <a:r>
                <a:rPr lang="en-US" sz="2800" spc="-19" dirty="0">
                  <a:solidFill>
                    <a:srgbClr val="000000"/>
                  </a:solidFill>
                  <a:latin typeface="Graphik Regular" panose="020B0503030202060203" pitchFamily="34" charset="0"/>
                </a:rPr>
                <a:t>Insights</a:t>
              </a:r>
            </a:p>
            <a:p>
              <a:pPr marL="514350" indent="-514350" algn="just">
                <a:lnSpc>
                  <a:spcPct val="200000"/>
                </a:lnSpc>
                <a:buFont typeface="+mj-lt"/>
                <a:buAutoNum type="arabicPeriod"/>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effectLst>
            <a:glow rad="228600">
              <a:schemeClr val="accent4">
                <a:satMod val="175000"/>
                <a:alpha val="40000"/>
              </a:schemeClr>
            </a:glow>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255E1E91-7A91-6BD2-F8E9-C7E80810AA8D}"/>
              </a:ext>
            </a:extLst>
          </p:cNvPr>
          <p:cNvSpPr txBox="1"/>
          <p:nvPr/>
        </p:nvSpPr>
        <p:spPr>
          <a:xfrm>
            <a:off x="8643749" y="2628900"/>
            <a:ext cx="7358251" cy="4708981"/>
          </a:xfrm>
          <a:prstGeom prst="rect">
            <a:avLst/>
          </a:prstGeom>
          <a:noFill/>
        </p:spPr>
        <p:txBody>
          <a:bodyPr wrap="square" rtlCol="0">
            <a:spAutoFit/>
          </a:bodyPr>
          <a:lstStyle/>
          <a:p>
            <a:pPr algn="just">
              <a:lnSpc>
                <a:spcPct val="150000"/>
              </a:lnSpc>
            </a:pPr>
            <a:r>
              <a:rPr lang="en-US" sz="2800" dirty="0">
                <a:solidFill>
                  <a:schemeClr val="bg1"/>
                </a:solidFill>
                <a:latin typeface="Graphik Regular" panose="020B0503030202060203"/>
              </a:rPr>
              <a:t>Social Buzz is a rapidly growing tech unicorn that must quickly adapt to its global scale.</a:t>
            </a:r>
          </a:p>
          <a:p>
            <a:pPr>
              <a:lnSpc>
                <a:spcPct val="150000"/>
              </a:lnSpc>
            </a:pPr>
            <a:r>
              <a:rPr lang="en-US" sz="2800" dirty="0">
                <a:solidFill>
                  <a:schemeClr val="bg1"/>
                </a:solidFill>
                <a:latin typeface="Graphik Regular" panose="020B0503030202060203"/>
              </a:rPr>
              <a:t>Accenture has begun a 3 month POC focusing on these tasks:</a:t>
            </a:r>
            <a:endParaRPr lang="en-US" sz="3200" dirty="0">
              <a:solidFill>
                <a:schemeClr val="bg1"/>
              </a:solidFill>
              <a:latin typeface="Graphik Regular" panose="020B0503030202060203"/>
            </a:endParaRPr>
          </a:p>
          <a:p>
            <a:pPr marL="342900" indent="-342900">
              <a:lnSpc>
                <a:spcPct val="150000"/>
              </a:lnSpc>
              <a:buFont typeface="Wingdings" panose="05000000000000000000" pitchFamily="2" charset="2"/>
              <a:buChar char="q"/>
            </a:pPr>
            <a:r>
              <a:rPr lang="en-US" sz="2400" i="1" dirty="0">
                <a:solidFill>
                  <a:schemeClr val="bg1"/>
                </a:solidFill>
                <a:latin typeface="Graphik Regular" panose="020B0503030202060203"/>
              </a:rPr>
              <a:t>Audit of Big Data Practices</a:t>
            </a:r>
          </a:p>
          <a:p>
            <a:pPr marL="342900" indent="-342900">
              <a:lnSpc>
                <a:spcPct val="150000"/>
              </a:lnSpc>
              <a:buFont typeface="Wingdings" panose="05000000000000000000" pitchFamily="2" charset="2"/>
              <a:buChar char="q"/>
            </a:pPr>
            <a:r>
              <a:rPr lang="en-US" sz="2400" i="1" dirty="0">
                <a:solidFill>
                  <a:schemeClr val="bg1"/>
                </a:solidFill>
                <a:latin typeface="Graphik Regular" panose="020B0503030202060203"/>
              </a:rPr>
              <a:t>IPO Success Recommendations</a:t>
            </a:r>
          </a:p>
          <a:p>
            <a:pPr marL="342900" indent="-342900">
              <a:lnSpc>
                <a:spcPct val="150000"/>
              </a:lnSpc>
              <a:buFont typeface="Wingdings" panose="05000000000000000000" pitchFamily="2" charset="2"/>
              <a:buChar char="q"/>
            </a:pPr>
            <a:r>
              <a:rPr lang="en-US" sz="2400" i="1" dirty="0">
                <a:solidFill>
                  <a:schemeClr val="bg1"/>
                </a:solidFill>
                <a:latin typeface="Graphik Regular" panose="020B0503030202060203"/>
              </a:rPr>
              <a:t>Analysis of Top 5 Content Categories</a:t>
            </a:r>
          </a:p>
          <a:p>
            <a:pPr algn="just"/>
            <a:endParaRPr lang="en-IN" sz="2400" dirty="0">
              <a:solidFill>
                <a:schemeClr val="bg1"/>
              </a:solidFill>
              <a:latin typeface="Graphik Regular" panose="020B050303020206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26F90F25-26B7-1E9B-FE44-EAC1638551B8}"/>
              </a:ext>
            </a:extLst>
          </p:cNvPr>
          <p:cNvSpPr txBox="1"/>
          <p:nvPr/>
        </p:nvSpPr>
        <p:spPr>
          <a:xfrm>
            <a:off x="2341635" y="5069506"/>
            <a:ext cx="7358251" cy="4031873"/>
          </a:xfrm>
          <a:prstGeom prst="rect">
            <a:avLst/>
          </a:prstGeom>
          <a:noFill/>
        </p:spPr>
        <p:txBody>
          <a:bodyPr wrap="square" rtlCol="0">
            <a:spAutoFit/>
          </a:bodyPr>
          <a:lstStyle/>
          <a:p>
            <a:pPr>
              <a:lnSpc>
                <a:spcPct val="250000"/>
              </a:lnSpc>
            </a:pPr>
            <a:r>
              <a:rPr lang="en-US" sz="3200" b="1" dirty="0">
                <a:solidFill>
                  <a:schemeClr val="bg1"/>
                </a:solidFill>
                <a:latin typeface="Graphik Regular" panose="020B0503030202060203"/>
              </a:rPr>
              <a:t>100,000+ posts daily</a:t>
            </a:r>
            <a:endParaRPr lang="en-US" sz="3200" dirty="0">
              <a:solidFill>
                <a:schemeClr val="bg1"/>
              </a:solidFill>
              <a:latin typeface="Graphik Regular" panose="020B0503030202060203"/>
            </a:endParaRPr>
          </a:p>
          <a:p>
            <a:pPr>
              <a:lnSpc>
                <a:spcPct val="250000"/>
              </a:lnSpc>
            </a:pPr>
            <a:r>
              <a:rPr lang="en-US" sz="3200" b="1" dirty="0">
                <a:solidFill>
                  <a:schemeClr val="bg1"/>
                </a:solidFill>
                <a:latin typeface="Graphik Regular" panose="020B0503030202060203"/>
              </a:rPr>
              <a:t>36.5 million pieces of content yearly!</a:t>
            </a:r>
            <a:endParaRPr lang="en-US" sz="3200" dirty="0">
              <a:solidFill>
                <a:schemeClr val="bg1"/>
              </a:solidFill>
              <a:latin typeface="Graphik Regular" panose="020B0503030202060203"/>
            </a:endParaRPr>
          </a:p>
          <a:p>
            <a:pPr>
              <a:lnSpc>
                <a:spcPct val="150000"/>
              </a:lnSpc>
            </a:pPr>
            <a:r>
              <a:rPr lang="en-US" sz="2400" b="1" dirty="0">
                <a:solidFill>
                  <a:schemeClr val="bg1"/>
                </a:solidFill>
                <a:latin typeface="Graphik Regular" panose="020B0503030202060203"/>
              </a:rPr>
              <a:t>How to leverage this vast amount of content?</a:t>
            </a:r>
            <a:endParaRPr lang="en-US" sz="2400" dirty="0">
              <a:solidFill>
                <a:schemeClr val="bg1"/>
              </a:solidFill>
              <a:latin typeface="Graphik Regular" panose="020B0503030202060203"/>
            </a:endParaRPr>
          </a:p>
          <a:p>
            <a:pPr>
              <a:lnSpc>
                <a:spcPct val="150000"/>
              </a:lnSpc>
            </a:pPr>
            <a:r>
              <a:rPr lang="en-US" sz="2400" b="1" dirty="0">
                <a:solidFill>
                  <a:schemeClr val="bg1"/>
                </a:solidFill>
                <a:latin typeface="Graphik Regular" panose="020B0503030202060203"/>
              </a:rPr>
              <a:t>Analyzing Social Buzz’s top 5 content categories</a:t>
            </a:r>
            <a:endParaRPr lang="en-US" sz="2400" dirty="0">
              <a:solidFill>
                <a:schemeClr val="bg1"/>
              </a:solidFill>
              <a:latin typeface="Graphik Regular" panose="020B0503030202060203"/>
            </a:endParaRPr>
          </a:p>
          <a:p>
            <a:pPr algn="just"/>
            <a:endParaRPr lang="en-IN" sz="2400" dirty="0">
              <a:solidFill>
                <a:schemeClr val="bg1"/>
              </a:solidFill>
              <a:latin typeface="Graphik Regular" panose="020B050303020206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8" y="943775"/>
            <a:ext cx="1618186" cy="1618186"/>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1515" y="723900"/>
            <a:ext cx="1697497" cy="1647634"/>
            <a:chOff x="-23042" y="66269"/>
            <a:chExt cx="6542158" cy="6349987"/>
          </a:xfrm>
        </p:grpSpPr>
        <p:sp>
          <p:nvSpPr>
            <p:cNvPr id="19" name="Freeform 19"/>
            <p:cNvSpPr/>
            <p:nvPr/>
          </p:nvSpPr>
          <p:spPr>
            <a:xfrm>
              <a:off x="-23042" y="119186"/>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solidFill>
                <a:srgbClr val="00BAFF"/>
              </a:solidFill>
            </a:ln>
          </p:spPr>
        </p:sp>
      </p:grpSp>
      <p:grpSp>
        <p:nvGrpSpPr>
          <p:cNvPr id="21" name="Group 21"/>
          <p:cNvGrpSpPr>
            <a:grpSpLocks noChangeAspect="1"/>
          </p:cNvGrpSpPr>
          <p:nvPr/>
        </p:nvGrpSpPr>
        <p:grpSpPr>
          <a:xfrm>
            <a:off x="12097814" y="4000500"/>
            <a:ext cx="1618186" cy="161818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694807" y="3848100"/>
            <a:ext cx="1697497" cy="1647634"/>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solidFill>
                <a:srgbClr val="00BAFF"/>
              </a:solidFill>
            </a:ln>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16">
            <a:extLst>
              <a:ext uri="{FF2B5EF4-FFF2-40B4-BE49-F238E27FC236}">
                <a16:creationId xmlns:a16="http://schemas.microsoft.com/office/drawing/2014/main" id="{10A25DEF-D334-55CF-741A-45FBB121FB2D}"/>
              </a:ext>
            </a:extLst>
          </p:cNvPr>
          <p:cNvGrpSpPr>
            <a:grpSpLocks noChangeAspect="1"/>
          </p:cNvGrpSpPr>
          <p:nvPr/>
        </p:nvGrpSpPr>
        <p:grpSpPr>
          <a:xfrm>
            <a:off x="12109089" y="7155078"/>
            <a:ext cx="1618186" cy="1618186"/>
            <a:chOff x="0" y="0"/>
            <a:chExt cx="6350000" cy="6350000"/>
          </a:xfrm>
        </p:grpSpPr>
        <p:sp>
          <p:nvSpPr>
            <p:cNvPr id="33" name="Freeform 17">
              <a:extLst>
                <a:ext uri="{FF2B5EF4-FFF2-40B4-BE49-F238E27FC236}">
                  <a16:creationId xmlns:a16="http://schemas.microsoft.com/office/drawing/2014/main" id="{7A49AA8D-86E6-38D4-8A66-CC90EA18BA5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36" name="Freeform 20">
            <a:extLst>
              <a:ext uri="{FF2B5EF4-FFF2-40B4-BE49-F238E27FC236}">
                <a16:creationId xmlns:a16="http://schemas.microsoft.com/office/drawing/2014/main" id="{5178AB42-3447-743C-7818-73C1485D2153}"/>
              </a:ext>
            </a:extLst>
          </p:cNvPr>
          <p:cNvSpPr/>
          <p:nvPr/>
        </p:nvSpPr>
        <p:spPr>
          <a:xfrm>
            <a:off x="11719736" y="6972300"/>
            <a:ext cx="1647638" cy="1647634"/>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pic>
        <p:nvPicPr>
          <p:cNvPr id="40" name="Picture 39">
            <a:extLst>
              <a:ext uri="{FF2B5EF4-FFF2-40B4-BE49-F238E27FC236}">
                <a16:creationId xmlns:a16="http://schemas.microsoft.com/office/drawing/2014/main" id="{4978F01C-6BBB-1FBC-27E6-2A6749A471B1}"/>
              </a:ext>
            </a:extLst>
          </p:cNvPr>
          <p:cNvPicPr>
            <a:picLocks noChangeAspect="1"/>
          </p:cNvPicPr>
          <p:nvPr/>
        </p:nvPicPr>
        <p:blipFill>
          <a:blip r:embed="rId7"/>
          <a:stretch>
            <a:fillRect/>
          </a:stretch>
        </p:blipFill>
        <p:spPr>
          <a:xfrm>
            <a:off x="11719737" y="6973824"/>
            <a:ext cx="1647638" cy="1646110"/>
          </a:xfrm>
          <a:prstGeom prst="ellipse">
            <a:avLst/>
          </a:prstGeom>
          <a:ln w="28575" cap="rnd">
            <a:solidFill>
              <a:srgbClr val="00BAFF"/>
            </a:solidFill>
          </a:ln>
          <a:effectLst/>
          <a:scene3d>
            <a:camera prst="orthographicFront"/>
            <a:lightRig rig="contrasting" dir="t">
              <a:rot lat="0" lon="0" rev="3000000"/>
            </a:lightRig>
          </a:scene3d>
          <a:sp3d contourW="7620">
            <a:bevelT w="95250" h="31750"/>
            <a:contourClr>
              <a:srgbClr val="333333"/>
            </a:contourClr>
          </a:sp3d>
        </p:spPr>
      </p:pic>
      <p:sp>
        <p:nvSpPr>
          <p:cNvPr id="41" name="TextBox 31">
            <a:extLst>
              <a:ext uri="{FF2B5EF4-FFF2-40B4-BE49-F238E27FC236}">
                <a16:creationId xmlns:a16="http://schemas.microsoft.com/office/drawing/2014/main" id="{31DF1D24-F8D3-9D00-9E9E-D520FF15D40B}"/>
              </a:ext>
            </a:extLst>
          </p:cNvPr>
          <p:cNvSpPr txBox="1"/>
          <p:nvPr/>
        </p:nvSpPr>
        <p:spPr>
          <a:xfrm>
            <a:off x="11411515" y="2714466"/>
            <a:ext cx="3676085" cy="1743234"/>
          </a:xfrm>
          <a:prstGeom prst="rect">
            <a:avLst/>
          </a:prstGeom>
        </p:spPr>
        <p:txBody>
          <a:bodyPr wrap="square" lIns="0" tIns="0" rIns="0" bIns="0" rtlCol="0" anchor="t">
            <a:spAutoFit/>
          </a:bodyPr>
          <a:lstStyle/>
          <a:p>
            <a:r>
              <a:rPr lang="en-US" sz="2400" b="1" dirty="0"/>
              <a:t>ANDREW FLEMING</a:t>
            </a:r>
          </a:p>
          <a:p>
            <a:r>
              <a:rPr lang="en-US" sz="2400" b="1" dirty="0"/>
              <a:t>Chief Technology Architect</a:t>
            </a:r>
            <a:endParaRPr lang="en-IN" sz="2400" b="1" dirty="0"/>
          </a:p>
          <a:p>
            <a:pPr algn="ctr">
              <a:lnSpc>
                <a:spcPts val="9600"/>
              </a:lnSpc>
            </a:pPr>
            <a:endParaRPr lang="en-US" sz="2400" spc="-80" dirty="0">
              <a:solidFill>
                <a:srgbClr val="000000"/>
              </a:solidFill>
              <a:latin typeface="Graphik Regular" panose="020B0503030202060203" pitchFamily="34" charset="0"/>
            </a:endParaRPr>
          </a:p>
        </p:txBody>
      </p:sp>
      <p:sp>
        <p:nvSpPr>
          <p:cNvPr id="42" name="TextBox 41">
            <a:extLst>
              <a:ext uri="{FF2B5EF4-FFF2-40B4-BE49-F238E27FC236}">
                <a16:creationId xmlns:a16="http://schemas.microsoft.com/office/drawing/2014/main" id="{5E5E2654-A8D9-4D3B-2707-38DF2C886C68}"/>
              </a:ext>
            </a:extLst>
          </p:cNvPr>
          <p:cNvSpPr txBox="1"/>
          <p:nvPr/>
        </p:nvSpPr>
        <p:spPr>
          <a:xfrm>
            <a:off x="11409406" y="5829300"/>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44" name="TextBox 43">
            <a:extLst>
              <a:ext uri="{FF2B5EF4-FFF2-40B4-BE49-F238E27FC236}">
                <a16:creationId xmlns:a16="http://schemas.microsoft.com/office/drawing/2014/main" id="{36727276-41C3-F76B-B220-50B00FBEA466}"/>
              </a:ext>
            </a:extLst>
          </p:cNvPr>
          <p:cNvSpPr txBox="1"/>
          <p:nvPr/>
        </p:nvSpPr>
        <p:spPr>
          <a:xfrm>
            <a:off x="11584682" y="8974082"/>
            <a:ext cx="2667000" cy="830997"/>
          </a:xfrm>
          <a:prstGeom prst="rect">
            <a:avLst/>
          </a:prstGeom>
          <a:noFill/>
        </p:spPr>
        <p:txBody>
          <a:bodyPr wrap="square" rtlCol="0">
            <a:spAutoFit/>
          </a:bodyPr>
          <a:lstStyle/>
          <a:p>
            <a:r>
              <a:rPr lang="en-US" sz="2400" b="1" dirty="0"/>
              <a:t>JAGAN SARVANA </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E693A9C9-1641-5503-C806-F9ACA302849A}"/>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69997159-F89E-77FB-5878-1119A8C9EA3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78D68732-DF27-E8F7-9A0C-73E7D539FCA7}"/>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32E31A37-B872-B210-9415-CF696E69549B}"/>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2A65E5BF-E381-3C3F-FFF1-200ED796AF28}"/>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42998" y="587271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88022" y="587221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86181" y="5872219"/>
            <a:ext cx="2972219" cy="881758"/>
          </a:xfrm>
          <a:prstGeom prst="rect">
            <a:avLst/>
          </a:prstGeom>
        </p:spPr>
      </p:pic>
      <p:sp>
        <p:nvSpPr>
          <p:cNvPr id="14" name="TextBox 13">
            <a:extLst>
              <a:ext uri="{FF2B5EF4-FFF2-40B4-BE49-F238E27FC236}">
                <a16:creationId xmlns:a16="http://schemas.microsoft.com/office/drawing/2014/main" id="{DC216D2F-610E-B910-3460-CA55E007ADCB}"/>
              </a:ext>
            </a:extLst>
          </p:cNvPr>
          <p:cNvSpPr txBox="1"/>
          <p:nvPr/>
        </p:nvSpPr>
        <p:spPr>
          <a:xfrm>
            <a:off x="11444929" y="4324563"/>
            <a:ext cx="5486400" cy="1323439"/>
          </a:xfrm>
          <a:prstGeom prst="rect">
            <a:avLst/>
          </a:prstGeom>
          <a:noFill/>
        </p:spPr>
        <p:txBody>
          <a:bodyPr wrap="square" rtlCol="0">
            <a:spAutoFit/>
          </a:bodyPr>
          <a:lstStyle/>
          <a:p>
            <a:pPr algn="ctr"/>
            <a:r>
              <a:rPr lang="en-US" sz="4000" dirty="0"/>
              <a:t>MONTH WITH</a:t>
            </a:r>
            <a:br>
              <a:rPr lang="en-US" sz="4000" dirty="0"/>
            </a:br>
            <a:r>
              <a:rPr lang="en-US" sz="4000" dirty="0"/>
              <a:t>MOST POSTES</a:t>
            </a:r>
          </a:p>
        </p:txBody>
      </p:sp>
      <p:sp>
        <p:nvSpPr>
          <p:cNvPr id="15" name="TextBox 14">
            <a:extLst>
              <a:ext uri="{FF2B5EF4-FFF2-40B4-BE49-F238E27FC236}">
                <a16:creationId xmlns:a16="http://schemas.microsoft.com/office/drawing/2014/main" id="{E3FDDCF7-843D-3DB7-3949-B398E1FDCCC5}"/>
              </a:ext>
            </a:extLst>
          </p:cNvPr>
          <p:cNvSpPr txBox="1"/>
          <p:nvPr/>
        </p:nvSpPr>
        <p:spPr>
          <a:xfrm>
            <a:off x="885907" y="4383570"/>
            <a:ext cx="5486400" cy="1323439"/>
          </a:xfrm>
          <a:prstGeom prst="rect">
            <a:avLst/>
          </a:prstGeom>
          <a:noFill/>
        </p:spPr>
        <p:txBody>
          <a:bodyPr wrap="square" rtlCol="0">
            <a:spAutoFit/>
          </a:bodyPr>
          <a:lstStyle/>
          <a:p>
            <a:pPr algn="ctr"/>
            <a:r>
              <a:rPr lang="en-US" sz="4000" dirty="0"/>
              <a:t>UNIQUE </a:t>
            </a:r>
          </a:p>
          <a:p>
            <a:pPr algn="ctr"/>
            <a:r>
              <a:rPr lang="en-US" sz="4000" dirty="0"/>
              <a:t>CATEGORIES</a:t>
            </a:r>
            <a:endParaRPr lang="en-IN" sz="4000" dirty="0"/>
          </a:p>
        </p:txBody>
      </p:sp>
      <p:sp>
        <p:nvSpPr>
          <p:cNvPr id="16" name="TextBox 15">
            <a:extLst>
              <a:ext uri="{FF2B5EF4-FFF2-40B4-BE49-F238E27FC236}">
                <a16:creationId xmlns:a16="http://schemas.microsoft.com/office/drawing/2014/main" id="{D8F8573B-D946-1ABB-0BBA-376B5321542F}"/>
              </a:ext>
            </a:extLst>
          </p:cNvPr>
          <p:cNvSpPr txBox="1"/>
          <p:nvPr/>
        </p:nvSpPr>
        <p:spPr>
          <a:xfrm>
            <a:off x="5216000" y="4353079"/>
            <a:ext cx="7173532" cy="1323439"/>
          </a:xfrm>
          <a:prstGeom prst="rect">
            <a:avLst/>
          </a:prstGeom>
          <a:noFill/>
        </p:spPr>
        <p:txBody>
          <a:bodyPr wrap="square" rtlCol="0">
            <a:spAutoFit/>
          </a:bodyPr>
          <a:lstStyle/>
          <a:p>
            <a:pPr algn="ctr"/>
            <a:r>
              <a:rPr lang="en-US" sz="4000" dirty="0"/>
              <a:t>REACTIONS TO “ANIMALS”</a:t>
            </a:r>
          </a:p>
          <a:p>
            <a:pPr algn="ctr"/>
            <a:r>
              <a:rPr lang="en-US" sz="4000" dirty="0"/>
              <a:t>POSTS</a:t>
            </a:r>
            <a:endParaRPr lang="en-IN" sz="4000" dirty="0"/>
          </a:p>
        </p:txBody>
      </p:sp>
      <p:sp>
        <p:nvSpPr>
          <p:cNvPr id="17" name="TextBox 16">
            <a:extLst>
              <a:ext uri="{FF2B5EF4-FFF2-40B4-BE49-F238E27FC236}">
                <a16:creationId xmlns:a16="http://schemas.microsoft.com/office/drawing/2014/main" id="{549217C8-94E2-1E17-0893-BE8715A74940}"/>
              </a:ext>
            </a:extLst>
          </p:cNvPr>
          <p:cNvSpPr txBox="1"/>
          <p:nvPr/>
        </p:nvSpPr>
        <p:spPr>
          <a:xfrm>
            <a:off x="11254524" y="2945519"/>
            <a:ext cx="5835532" cy="1323439"/>
          </a:xfrm>
          <a:prstGeom prst="rect">
            <a:avLst/>
          </a:prstGeom>
          <a:noFill/>
        </p:spPr>
        <p:txBody>
          <a:bodyPr wrap="square" rtlCol="0">
            <a:spAutoFit/>
          </a:bodyPr>
          <a:lstStyle/>
          <a:p>
            <a:pPr algn="ctr"/>
            <a:r>
              <a:rPr lang="en-US" sz="8000" dirty="0"/>
              <a:t>MAY</a:t>
            </a:r>
          </a:p>
        </p:txBody>
      </p:sp>
      <p:sp>
        <p:nvSpPr>
          <p:cNvPr id="18" name="TextBox 17">
            <a:extLst>
              <a:ext uri="{FF2B5EF4-FFF2-40B4-BE49-F238E27FC236}">
                <a16:creationId xmlns:a16="http://schemas.microsoft.com/office/drawing/2014/main" id="{D0F0910C-1116-EA82-E40D-E6D09F15A46D}"/>
              </a:ext>
            </a:extLst>
          </p:cNvPr>
          <p:cNvSpPr txBox="1"/>
          <p:nvPr/>
        </p:nvSpPr>
        <p:spPr>
          <a:xfrm>
            <a:off x="563230" y="3044885"/>
            <a:ext cx="5835532" cy="1323439"/>
          </a:xfrm>
          <a:prstGeom prst="rect">
            <a:avLst/>
          </a:prstGeom>
          <a:noFill/>
        </p:spPr>
        <p:txBody>
          <a:bodyPr wrap="square" rtlCol="0">
            <a:spAutoFit/>
          </a:bodyPr>
          <a:lstStyle/>
          <a:p>
            <a:pPr algn="ctr"/>
            <a:r>
              <a:rPr lang="en-US" sz="8000" dirty="0"/>
              <a:t>16</a:t>
            </a:r>
          </a:p>
        </p:txBody>
      </p:sp>
      <p:sp>
        <p:nvSpPr>
          <p:cNvPr id="19" name="TextBox 18">
            <a:extLst>
              <a:ext uri="{FF2B5EF4-FFF2-40B4-BE49-F238E27FC236}">
                <a16:creationId xmlns:a16="http://schemas.microsoft.com/office/drawing/2014/main" id="{1B320017-2D49-868D-86C3-4195CA61A407}"/>
              </a:ext>
            </a:extLst>
          </p:cNvPr>
          <p:cNvSpPr txBox="1"/>
          <p:nvPr/>
        </p:nvSpPr>
        <p:spPr>
          <a:xfrm>
            <a:off x="5696638" y="3009513"/>
            <a:ext cx="5835532" cy="1323439"/>
          </a:xfrm>
          <a:prstGeom prst="rect">
            <a:avLst/>
          </a:prstGeom>
          <a:noFill/>
        </p:spPr>
        <p:txBody>
          <a:bodyPr wrap="square" rtlCol="0">
            <a:spAutoFit/>
          </a:bodyPr>
          <a:lstStyle/>
          <a:p>
            <a:pPr algn="ctr"/>
            <a:r>
              <a:rPr lang="en-US" sz="8000" dirty="0"/>
              <a:t>1897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239D5722-B7B9-0FDD-9703-457AED2AFC56}"/>
              </a:ext>
            </a:extLst>
          </p:cNvPr>
          <p:cNvPicPr>
            <a:picLocks noChangeAspect="1"/>
          </p:cNvPicPr>
          <p:nvPr/>
        </p:nvPicPr>
        <p:blipFill>
          <a:blip r:embed="rId7"/>
          <a:stretch>
            <a:fillRect/>
          </a:stretch>
        </p:blipFill>
        <p:spPr>
          <a:xfrm>
            <a:off x="3848077" y="1756594"/>
            <a:ext cx="12258666" cy="75886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7239C9B-06B2-8237-1587-E627DED622F8}"/>
              </a:ext>
            </a:extLst>
          </p:cNvPr>
          <p:cNvPicPr>
            <a:picLocks noChangeAspect="1"/>
          </p:cNvPicPr>
          <p:nvPr/>
        </p:nvPicPr>
        <p:blipFill>
          <a:blip r:embed="rId7"/>
          <a:stretch>
            <a:fillRect/>
          </a:stretch>
        </p:blipFill>
        <p:spPr>
          <a:xfrm>
            <a:off x="5147538" y="1778900"/>
            <a:ext cx="10763738" cy="7435475"/>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1761</Words>
  <Application>Microsoft Office PowerPoint</Application>
  <PresentationFormat>Custom</PresentationFormat>
  <Paragraphs>142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Clear Sans Regular Bold</vt:lpstr>
      <vt:lpstr>Wingdings</vt:lpstr>
      <vt:lpstr>Gadugi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Jagan Saravana</cp:lastModifiedBy>
  <cp:revision>12</cp:revision>
  <dcterms:created xsi:type="dcterms:W3CDTF">2006-08-16T00:00:00Z</dcterms:created>
  <dcterms:modified xsi:type="dcterms:W3CDTF">2024-08-05T17:01:21Z</dcterms:modified>
  <dc:identifier>DAEhDyfaYKE</dc:identifier>
</cp:coreProperties>
</file>