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viewProps" Target="view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04165" y="245681"/>
            <a:ext cx="8058784" cy="1897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34707" y="1894903"/>
            <a:ext cx="8218805" cy="33864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 /><Relationship Id="rId2" Type="http://schemas.openxmlformats.org/officeDocument/2006/relationships/image" Target="../media/image33.pn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35.png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 /><Relationship Id="rId3" Type="http://schemas.openxmlformats.org/officeDocument/2006/relationships/image" Target="../media/image4.png" /><Relationship Id="rId7" Type="http://schemas.openxmlformats.org/officeDocument/2006/relationships/image" Target="../media/image8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2.xml" /><Relationship Id="rId6" Type="http://schemas.openxmlformats.org/officeDocument/2006/relationships/image" Target="../media/image7.png" /><Relationship Id="rId5" Type="http://schemas.openxmlformats.org/officeDocument/2006/relationships/image" Target="../media/image6.png" /><Relationship Id="rId10" Type="http://schemas.openxmlformats.org/officeDocument/2006/relationships/image" Target="../media/image11.png" /><Relationship Id="rId4" Type="http://schemas.openxmlformats.org/officeDocument/2006/relationships/image" Target="../media/image5.png" /><Relationship Id="rId9" Type="http://schemas.openxmlformats.org/officeDocument/2006/relationships/image" Target="../media/image10.png" 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 /><Relationship Id="rId3" Type="http://schemas.openxmlformats.org/officeDocument/2006/relationships/image" Target="../media/image13.png" /><Relationship Id="rId7" Type="http://schemas.openxmlformats.org/officeDocument/2006/relationships/image" Target="../media/image17.png" /><Relationship Id="rId12" Type="http://schemas.openxmlformats.org/officeDocument/2006/relationships/image" Target="../media/image22.png" /><Relationship Id="rId2" Type="http://schemas.openxmlformats.org/officeDocument/2006/relationships/image" Target="../media/image12.png" /><Relationship Id="rId1" Type="http://schemas.openxmlformats.org/officeDocument/2006/relationships/slideLayout" Target="../slideLayouts/slideLayout2.xml" /><Relationship Id="rId6" Type="http://schemas.openxmlformats.org/officeDocument/2006/relationships/image" Target="../media/image16.png" /><Relationship Id="rId11" Type="http://schemas.openxmlformats.org/officeDocument/2006/relationships/image" Target="../media/image21.png" /><Relationship Id="rId5" Type="http://schemas.openxmlformats.org/officeDocument/2006/relationships/image" Target="../media/image15.png" /><Relationship Id="rId10" Type="http://schemas.openxmlformats.org/officeDocument/2006/relationships/image" Target="../media/image20.png" /><Relationship Id="rId4" Type="http://schemas.openxmlformats.org/officeDocument/2006/relationships/image" Target="../media/image14.png" /><Relationship Id="rId9" Type="http://schemas.openxmlformats.org/officeDocument/2006/relationships/image" Target="../media/image19.png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 /><Relationship Id="rId2" Type="http://schemas.openxmlformats.org/officeDocument/2006/relationships/image" Target="../media/image23.png" /><Relationship Id="rId1" Type="http://schemas.openxmlformats.org/officeDocument/2006/relationships/slideLayout" Target="../slideLayouts/slideLayout2.xml" /><Relationship Id="rId6" Type="http://schemas.openxmlformats.org/officeDocument/2006/relationships/image" Target="../media/image27.png" /><Relationship Id="rId5" Type="http://schemas.openxmlformats.org/officeDocument/2006/relationships/image" Target="../media/image26.png" /><Relationship Id="rId4" Type="http://schemas.openxmlformats.org/officeDocument/2006/relationships/image" Target="../media/image25.png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 /><Relationship Id="rId2" Type="http://schemas.openxmlformats.org/officeDocument/2006/relationships/image" Target="../media/image28.png" /><Relationship Id="rId1" Type="http://schemas.openxmlformats.org/officeDocument/2006/relationships/slideLayout" Target="../slideLayouts/slideLayout2.xml" /><Relationship Id="rId6" Type="http://schemas.openxmlformats.org/officeDocument/2006/relationships/image" Target="../media/image32.png" /><Relationship Id="rId5" Type="http://schemas.openxmlformats.org/officeDocument/2006/relationships/image" Target="../media/image31.png" /><Relationship Id="rId4" Type="http://schemas.openxmlformats.org/officeDocument/2006/relationships/image" Target="../media/image30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866775" cy="5686425"/>
          </a:xfrm>
          <a:custGeom>
            <a:avLst/>
            <a:gdLst/>
            <a:ahLst/>
            <a:cxnLst/>
            <a:rect l="l" t="t" r="r" b="b"/>
            <a:pathLst>
              <a:path w="866775" h="5686425">
                <a:moveTo>
                  <a:pt x="866775" y="0"/>
                </a:moveTo>
                <a:lnTo>
                  <a:pt x="0" y="0"/>
                </a:lnTo>
                <a:lnTo>
                  <a:pt x="0" y="5686425"/>
                </a:lnTo>
                <a:lnTo>
                  <a:pt x="866775" y="7366"/>
                </a:lnTo>
                <a:lnTo>
                  <a:pt x="866775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6285" rIns="0" bIns="0" rtlCol="0">
            <a:spAutoFit/>
          </a:bodyPr>
          <a:lstStyle/>
          <a:p>
            <a:pPr marL="963294" marR="5080">
              <a:lnSpc>
                <a:spcPts val="6459"/>
              </a:lnSpc>
              <a:spcBef>
                <a:spcPts val="229"/>
              </a:spcBef>
            </a:pPr>
            <a:r>
              <a:rPr dirty="0"/>
              <a:t>Employee</a:t>
            </a:r>
            <a:r>
              <a:rPr spc="-114" dirty="0"/>
              <a:t> </a:t>
            </a:r>
            <a:r>
              <a:rPr spc="-25" dirty="0"/>
              <a:t>Performance </a:t>
            </a:r>
            <a:r>
              <a:rPr dirty="0"/>
              <a:t>Analysis</a:t>
            </a:r>
            <a:r>
              <a:rPr spc="-25" dirty="0"/>
              <a:t> </a:t>
            </a:r>
            <a:r>
              <a:rPr dirty="0"/>
              <a:t>Using</a:t>
            </a:r>
            <a:r>
              <a:rPr spc="-70" dirty="0"/>
              <a:t> </a:t>
            </a:r>
            <a:r>
              <a:rPr spc="-10" dirty="0"/>
              <a:t>Excel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714981" y="3498141"/>
            <a:ext cx="7467103" cy="785921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 marR="5080">
              <a:lnSpc>
                <a:spcPts val="2850"/>
              </a:lnSpc>
              <a:spcBef>
                <a:spcPts val="220"/>
              </a:spcBef>
              <a:tabLst>
                <a:tab pos="2214245" algn="l"/>
              </a:tabLst>
            </a:pPr>
            <a:r>
              <a:rPr sz="2400" dirty="0">
                <a:latin typeface="Trebuchet MS"/>
                <a:cs typeface="Trebuchet MS"/>
              </a:rPr>
              <a:t>PRESENTED</a:t>
            </a:r>
            <a:r>
              <a:rPr sz="2400" spc="-90" dirty="0">
                <a:latin typeface="Trebuchet MS"/>
                <a:cs typeface="Trebuchet MS"/>
              </a:rPr>
              <a:t> </a:t>
            </a:r>
            <a:r>
              <a:rPr sz="2400" spc="-45" dirty="0">
                <a:latin typeface="Trebuchet MS"/>
                <a:cs typeface="Trebuchet MS"/>
              </a:rPr>
              <a:t>BY</a:t>
            </a:r>
            <a:r>
              <a:rPr lang="en-IN" sz="2400" spc="-45" dirty="0">
                <a:latin typeface="Trebuchet MS"/>
                <a:cs typeface="Trebuchet MS"/>
              </a:rPr>
              <a:t>:</a:t>
            </a:r>
            <a:r>
              <a:rPr sz="2400" spc="-105" dirty="0">
                <a:latin typeface="Trebuchet MS"/>
                <a:cs typeface="Trebuchet MS"/>
              </a:rPr>
              <a:t> </a:t>
            </a:r>
            <a:r>
              <a:rPr lang="en-IN" sz="2400" spc="-105" dirty="0">
                <a:latin typeface="Trebuchet MS"/>
                <a:cs typeface="Trebuchet MS"/>
              </a:rPr>
              <a:t> </a:t>
            </a:r>
            <a:r>
              <a:rPr lang="en-US" sz="2400" b="1" spc="-105" dirty="0" err="1">
                <a:latin typeface="Trebuchet MS"/>
                <a:cs typeface="Trebuchet MS"/>
              </a:rPr>
              <a:t>Jagan</a:t>
            </a:r>
            <a:r>
              <a:rPr lang="en-US" sz="2400" b="1" spc="-105" dirty="0">
                <a:latin typeface="Trebuchet MS"/>
                <a:cs typeface="Trebuchet MS"/>
              </a:rPr>
              <a:t> </a:t>
            </a:r>
            <a:r>
              <a:rPr lang="en-US" sz="2400" b="1" spc="-105" dirty="0" err="1">
                <a:latin typeface="Trebuchet MS"/>
                <a:cs typeface="Trebuchet MS"/>
              </a:rPr>
              <a:t>kumar</a:t>
            </a:r>
            <a:r>
              <a:rPr lang="en-US" sz="2400" b="1" spc="-105" dirty="0">
                <a:latin typeface="Trebuchet MS"/>
                <a:cs typeface="Trebuchet MS"/>
              </a:rPr>
              <a:t> D </a:t>
            </a:r>
            <a:endParaRPr lang="en-IN" sz="2400" b="1" spc="-105" dirty="0">
              <a:latin typeface="Trebuchet MS"/>
              <a:cs typeface="Trebuchet MS"/>
            </a:endParaRPr>
          </a:p>
          <a:p>
            <a:pPr marL="12700" marR="5080">
              <a:lnSpc>
                <a:spcPts val="2850"/>
              </a:lnSpc>
              <a:spcBef>
                <a:spcPts val="220"/>
              </a:spcBef>
              <a:tabLst>
                <a:tab pos="2214245" algn="l"/>
              </a:tabLst>
            </a:pPr>
            <a:r>
              <a:rPr sz="2400" dirty="0">
                <a:latin typeface="Trebuchet MS"/>
                <a:cs typeface="Trebuchet MS"/>
              </a:rPr>
              <a:t>REGISTER</a:t>
            </a:r>
            <a:r>
              <a:rPr sz="2400" spc="-60" dirty="0">
                <a:latin typeface="Trebuchet MS"/>
                <a:cs typeface="Trebuchet MS"/>
              </a:rPr>
              <a:t> </a:t>
            </a:r>
            <a:r>
              <a:rPr sz="2400" spc="-20" dirty="0">
                <a:latin typeface="Trebuchet MS"/>
                <a:cs typeface="Trebuchet MS"/>
              </a:rPr>
              <a:t>NO:</a:t>
            </a:r>
            <a:r>
              <a:rPr sz="2400" dirty="0">
                <a:latin typeface="Trebuchet MS"/>
                <a:cs typeface="Trebuchet MS"/>
              </a:rPr>
              <a:t>	</a:t>
            </a:r>
            <a:r>
              <a:rPr sz="2400" b="1" spc="-10" dirty="0">
                <a:latin typeface="Trebuchet MS"/>
                <a:cs typeface="Trebuchet MS"/>
              </a:rPr>
              <a:t>3122193</a:t>
            </a:r>
            <a:r>
              <a:rPr lang="en-US" sz="2400" b="1" spc="-10" dirty="0">
                <a:latin typeface="Trebuchet MS"/>
                <a:cs typeface="Trebuchet MS"/>
              </a:rPr>
              <a:t>29</a:t>
            </a:r>
            <a:endParaRPr sz="2400" b="1" dirty="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15327" y="4215066"/>
            <a:ext cx="1863725" cy="7543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65"/>
              </a:lnSpc>
              <a:spcBef>
                <a:spcPts val="100"/>
              </a:spcBef>
            </a:pPr>
            <a:r>
              <a:rPr sz="2400" spc="-60" dirty="0">
                <a:latin typeface="Trebuchet MS"/>
                <a:cs typeface="Trebuchet MS"/>
              </a:rPr>
              <a:t>DEPARTMENT: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ts val="2865"/>
              </a:lnSpc>
            </a:pPr>
            <a:r>
              <a:rPr sz="2400" spc="-10" dirty="0">
                <a:latin typeface="Trebuchet MS"/>
                <a:cs typeface="Trebuchet MS"/>
              </a:rPr>
              <a:t>COLLEGE: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922904" y="4215066"/>
            <a:ext cx="8779239" cy="7343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65"/>
              </a:lnSpc>
              <a:spcBef>
                <a:spcPts val="100"/>
              </a:spcBef>
            </a:pPr>
            <a:r>
              <a:rPr sz="2400" b="1" dirty="0">
                <a:latin typeface="Trebuchet MS"/>
                <a:cs typeface="Trebuchet MS"/>
              </a:rPr>
              <a:t>B.COM</a:t>
            </a:r>
            <a:r>
              <a:rPr sz="2400" b="1" spc="-25" dirty="0">
                <a:latin typeface="Trebuchet MS"/>
                <a:cs typeface="Trebuchet MS"/>
              </a:rPr>
              <a:t> </a:t>
            </a:r>
            <a:r>
              <a:rPr sz="2400" b="1" spc="-10" dirty="0">
                <a:latin typeface="Trebuchet MS"/>
                <a:cs typeface="Trebuchet MS"/>
              </a:rPr>
              <a:t>(ACCOUNTING</a:t>
            </a:r>
            <a:r>
              <a:rPr sz="2400" b="1" spc="-165" dirty="0">
                <a:latin typeface="Trebuchet MS"/>
                <a:cs typeface="Trebuchet MS"/>
              </a:rPr>
              <a:t> </a:t>
            </a:r>
            <a:r>
              <a:rPr sz="2400" b="1" dirty="0">
                <a:latin typeface="Trebuchet MS"/>
                <a:cs typeface="Trebuchet MS"/>
              </a:rPr>
              <a:t>AND</a:t>
            </a:r>
            <a:r>
              <a:rPr sz="2400" b="1" spc="-15" dirty="0">
                <a:latin typeface="Trebuchet MS"/>
                <a:cs typeface="Trebuchet MS"/>
              </a:rPr>
              <a:t> </a:t>
            </a:r>
            <a:r>
              <a:rPr sz="2400" b="1" spc="-10" dirty="0">
                <a:latin typeface="Trebuchet MS"/>
                <a:cs typeface="Trebuchet MS"/>
              </a:rPr>
              <a:t>FINANCE</a:t>
            </a:r>
            <a:endParaRPr sz="2400" b="1" dirty="0">
              <a:latin typeface="Trebuchet MS"/>
              <a:cs typeface="Trebuchet MS"/>
            </a:endParaRPr>
          </a:p>
          <a:p>
            <a:pPr marL="68580">
              <a:lnSpc>
                <a:spcPts val="2865"/>
              </a:lnSpc>
            </a:pPr>
            <a:r>
              <a:rPr sz="2400" b="1" dirty="0">
                <a:latin typeface="Trebuchet MS"/>
                <a:cs typeface="Trebuchet MS"/>
              </a:rPr>
              <a:t>S.A</a:t>
            </a:r>
            <a:r>
              <a:rPr sz="2400" b="1" spc="-155" dirty="0">
                <a:latin typeface="Trebuchet MS"/>
                <a:cs typeface="Trebuchet MS"/>
              </a:rPr>
              <a:t> </a:t>
            </a:r>
            <a:r>
              <a:rPr sz="2400" b="1" dirty="0">
                <a:latin typeface="Trebuchet MS"/>
                <a:cs typeface="Trebuchet MS"/>
              </a:rPr>
              <a:t>COLLEGE</a:t>
            </a:r>
            <a:r>
              <a:rPr sz="2400" b="1" spc="-30" dirty="0">
                <a:latin typeface="Trebuchet MS"/>
                <a:cs typeface="Trebuchet MS"/>
              </a:rPr>
              <a:t> </a:t>
            </a:r>
            <a:r>
              <a:rPr sz="2400" b="1" spc="-10" dirty="0">
                <a:latin typeface="Trebuchet MS"/>
                <a:cs typeface="Trebuchet MS"/>
              </a:rPr>
              <a:t>OF</a:t>
            </a:r>
            <a:r>
              <a:rPr sz="2400" b="1" spc="-155" dirty="0">
                <a:latin typeface="Trebuchet MS"/>
                <a:cs typeface="Trebuchet MS"/>
              </a:rPr>
              <a:t> </a:t>
            </a:r>
            <a:r>
              <a:rPr sz="2400" b="1" spc="-40" dirty="0">
                <a:latin typeface="Trebuchet MS"/>
                <a:cs typeface="Trebuchet MS"/>
              </a:rPr>
              <a:t>ARTS</a:t>
            </a:r>
            <a:r>
              <a:rPr sz="2400" b="1" spc="-120" dirty="0">
                <a:latin typeface="Trebuchet MS"/>
                <a:cs typeface="Trebuchet MS"/>
              </a:rPr>
              <a:t> </a:t>
            </a:r>
            <a:r>
              <a:rPr sz="2400" b="1" dirty="0">
                <a:latin typeface="Trebuchet MS"/>
                <a:cs typeface="Trebuchet MS"/>
              </a:rPr>
              <a:t>AND</a:t>
            </a:r>
            <a:r>
              <a:rPr sz="2400" b="1" spc="-70" dirty="0">
                <a:latin typeface="Trebuchet MS"/>
                <a:cs typeface="Trebuchet MS"/>
              </a:rPr>
              <a:t> </a:t>
            </a:r>
            <a:r>
              <a:rPr sz="2400" b="1" spc="-10" dirty="0">
                <a:latin typeface="Trebuchet MS"/>
                <a:cs typeface="Trebuchet MS"/>
              </a:rPr>
              <a:t>SCIENCE</a:t>
            </a:r>
            <a:endParaRPr sz="2400" b="1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2305" y="613346"/>
            <a:ext cx="2574290" cy="849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5" dirty="0"/>
              <a:t>R</a:t>
            </a:r>
            <a:r>
              <a:rPr spc="-40" dirty="0"/>
              <a:t>E</a:t>
            </a:r>
            <a:r>
              <a:rPr spc="25" dirty="0"/>
              <a:t>S</a:t>
            </a:r>
            <a:r>
              <a:rPr spc="15" dirty="0"/>
              <a:t>U</a:t>
            </a:r>
            <a:r>
              <a:rPr spc="-555" dirty="0"/>
              <a:t>L</a:t>
            </a:r>
            <a:r>
              <a:rPr spc="5" dirty="0"/>
              <a:t>TS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843151" y="2409825"/>
            <a:ext cx="3276600" cy="2600960"/>
            <a:chOff x="1843151" y="2409825"/>
            <a:chExt cx="3276600" cy="2600960"/>
          </a:xfrm>
        </p:grpSpPr>
        <p:sp>
          <p:nvSpPr>
            <p:cNvPr id="4" name="object 4"/>
            <p:cNvSpPr/>
            <p:nvPr/>
          </p:nvSpPr>
          <p:spPr>
            <a:xfrm>
              <a:off x="1843151" y="2414650"/>
              <a:ext cx="3276600" cy="2266950"/>
            </a:xfrm>
            <a:custGeom>
              <a:avLst/>
              <a:gdLst/>
              <a:ahLst/>
              <a:cxnLst/>
              <a:rect l="l" t="t" r="r" b="b"/>
              <a:pathLst>
                <a:path w="3276600" h="2266950">
                  <a:moveTo>
                    <a:pt x="0" y="2266823"/>
                  </a:moveTo>
                  <a:lnTo>
                    <a:pt x="80899" y="2266823"/>
                  </a:lnTo>
                </a:path>
                <a:path w="3276600" h="2266950">
                  <a:moveTo>
                    <a:pt x="157099" y="2266823"/>
                  </a:moveTo>
                  <a:lnTo>
                    <a:pt x="414274" y="2266823"/>
                  </a:lnTo>
                </a:path>
                <a:path w="3276600" h="2266950">
                  <a:moveTo>
                    <a:pt x="480949" y="2266823"/>
                  </a:moveTo>
                  <a:lnTo>
                    <a:pt x="833374" y="2266823"/>
                  </a:lnTo>
                </a:path>
                <a:path w="3276600" h="2266950">
                  <a:moveTo>
                    <a:pt x="909574" y="2266823"/>
                  </a:moveTo>
                  <a:lnTo>
                    <a:pt x="1061974" y="2266823"/>
                  </a:lnTo>
                </a:path>
                <a:path w="3276600" h="2266950">
                  <a:moveTo>
                    <a:pt x="1138174" y="2266823"/>
                  </a:moveTo>
                  <a:lnTo>
                    <a:pt x="1395349" y="2266823"/>
                  </a:lnTo>
                </a:path>
                <a:path w="3276600" h="2266950">
                  <a:moveTo>
                    <a:pt x="1462024" y="2266823"/>
                  </a:moveTo>
                  <a:lnTo>
                    <a:pt x="1719199" y="2266823"/>
                  </a:lnTo>
                </a:path>
                <a:path w="3276600" h="2266950">
                  <a:moveTo>
                    <a:pt x="1795399" y="2266823"/>
                  </a:moveTo>
                  <a:lnTo>
                    <a:pt x="2043049" y="2266823"/>
                  </a:lnTo>
                </a:path>
                <a:path w="3276600" h="2266950">
                  <a:moveTo>
                    <a:pt x="2119249" y="2266823"/>
                  </a:moveTo>
                  <a:lnTo>
                    <a:pt x="2376424" y="2266823"/>
                  </a:lnTo>
                </a:path>
                <a:path w="3276600" h="2266950">
                  <a:moveTo>
                    <a:pt x="2452624" y="2266823"/>
                  </a:moveTo>
                  <a:lnTo>
                    <a:pt x="2795524" y="2266823"/>
                  </a:lnTo>
                </a:path>
                <a:path w="3276600" h="2266950">
                  <a:moveTo>
                    <a:pt x="2871724" y="2266823"/>
                  </a:moveTo>
                  <a:lnTo>
                    <a:pt x="3033649" y="2266823"/>
                  </a:lnTo>
                </a:path>
                <a:path w="3276600" h="2266950">
                  <a:moveTo>
                    <a:pt x="3100324" y="2266823"/>
                  </a:moveTo>
                  <a:lnTo>
                    <a:pt x="3276600" y="2266823"/>
                  </a:lnTo>
                </a:path>
                <a:path w="3276600" h="2266950">
                  <a:moveTo>
                    <a:pt x="0" y="1942973"/>
                  </a:moveTo>
                  <a:lnTo>
                    <a:pt x="80899" y="1942973"/>
                  </a:lnTo>
                </a:path>
                <a:path w="3276600" h="2266950">
                  <a:moveTo>
                    <a:pt x="157099" y="1942973"/>
                  </a:moveTo>
                  <a:lnTo>
                    <a:pt x="414274" y="1942973"/>
                  </a:lnTo>
                </a:path>
                <a:path w="3276600" h="2266950">
                  <a:moveTo>
                    <a:pt x="480949" y="1942973"/>
                  </a:moveTo>
                  <a:lnTo>
                    <a:pt x="833374" y="1942973"/>
                  </a:lnTo>
                </a:path>
                <a:path w="3276600" h="2266950">
                  <a:moveTo>
                    <a:pt x="909574" y="1942973"/>
                  </a:moveTo>
                  <a:lnTo>
                    <a:pt x="1061974" y="1942973"/>
                  </a:lnTo>
                </a:path>
                <a:path w="3276600" h="2266950">
                  <a:moveTo>
                    <a:pt x="1138174" y="1942973"/>
                  </a:moveTo>
                  <a:lnTo>
                    <a:pt x="1395349" y="1942973"/>
                  </a:lnTo>
                </a:path>
                <a:path w="3276600" h="2266950">
                  <a:moveTo>
                    <a:pt x="1462024" y="1942973"/>
                  </a:moveTo>
                  <a:lnTo>
                    <a:pt x="1719199" y="1942973"/>
                  </a:lnTo>
                </a:path>
                <a:path w="3276600" h="2266950">
                  <a:moveTo>
                    <a:pt x="1795399" y="1942973"/>
                  </a:moveTo>
                  <a:lnTo>
                    <a:pt x="2043049" y="1942973"/>
                  </a:lnTo>
                </a:path>
                <a:path w="3276600" h="2266950">
                  <a:moveTo>
                    <a:pt x="2119249" y="1942973"/>
                  </a:moveTo>
                  <a:lnTo>
                    <a:pt x="2376424" y="1942973"/>
                  </a:lnTo>
                </a:path>
                <a:path w="3276600" h="2266950">
                  <a:moveTo>
                    <a:pt x="2452624" y="1942973"/>
                  </a:moveTo>
                  <a:lnTo>
                    <a:pt x="2795524" y="1942973"/>
                  </a:lnTo>
                </a:path>
                <a:path w="3276600" h="2266950">
                  <a:moveTo>
                    <a:pt x="2871724" y="1942973"/>
                  </a:moveTo>
                  <a:lnTo>
                    <a:pt x="3033649" y="1942973"/>
                  </a:lnTo>
                </a:path>
                <a:path w="3276600" h="2266950">
                  <a:moveTo>
                    <a:pt x="3100324" y="1942973"/>
                  </a:moveTo>
                  <a:lnTo>
                    <a:pt x="3276600" y="1942973"/>
                  </a:lnTo>
                </a:path>
                <a:path w="3276600" h="2266950">
                  <a:moveTo>
                    <a:pt x="0" y="1619123"/>
                  </a:moveTo>
                  <a:lnTo>
                    <a:pt x="80899" y="1619123"/>
                  </a:lnTo>
                </a:path>
                <a:path w="3276600" h="2266950">
                  <a:moveTo>
                    <a:pt x="157099" y="1619123"/>
                  </a:moveTo>
                  <a:lnTo>
                    <a:pt x="414274" y="1619123"/>
                  </a:lnTo>
                </a:path>
                <a:path w="3276600" h="2266950">
                  <a:moveTo>
                    <a:pt x="480949" y="1619123"/>
                  </a:moveTo>
                  <a:lnTo>
                    <a:pt x="833374" y="1619123"/>
                  </a:lnTo>
                </a:path>
                <a:path w="3276600" h="2266950">
                  <a:moveTo>
                    <a:pt x="909574" y="1619123"/>
                  </a:moveTo>
                  <a:lnTo>
                    <a:pt x="1061974" y="1619123"/>
                  </a:lnTo>
                </a:path>
                <a:path w="3276600" h="2266950">
                  <a:moveTo>
                    <a:pt x="1138174" y="1619123"/>
                  </a:moveTo>
                  <a:lnTo>
                    <a:pt x="1395349" y="1619123"/>
                  </a:lnTo>
                </a:path>
                <a:path w="3276600" h="2266950">
                  <a:moveTo>
                    <a:pt x="1462024" y="1619123"/>
                  </a:moveTo>
                  <a:lnTo>
                    <a:pt x="1719199" y="1619123"/>
                  </a:lnTo>
                </a:path>
                <a:path w="3276600" h="2266950">
                  <a:moveTo>
                    <a:pt x="1795399" y="1619123"/>
                  </a:moveTo>
                  <a:lnTo>
                    <a:pt x="2043049" y="1619123"/>
                  </a:lnTo>
                </a:path>
                <a:path w="3276600" h="2266950">
                  <a:moveTo>
                    <a:pt x="2119249" y="1619123"/>
                  </a:moveTo>
                  <a:lnTo>
                    <a:pt x="2376424" y="1619123"/>
                  </a:lnTo>
                </a:path>
                <a:path w="3276600" h="2266950">
                  <a:moveTo>
                    <a:pt x="2452624" y="1619123"/>
                  </a:moveTo>
                  <a:lnTo>
                    <a:pt x="2795524" y="1619123"/>
                  </a:lnTo>
                </a:path>
                <a:path w="3276600" h="2266950">
                  <a:moveTo>
                    <a:pt x="2871724" y="1619123"/>
                  </a:moveTo>
                  <a:lnTo>
                    <a:pt x="3033649" y="1619123"/>
                  </a:lnTo>
                </a:path>
                <a:path w="3276600" h="2266950">
                  <a:moveTo>
                    <a:pt x="3100324" y="1619123"/>
                  </a:moveTo>
                  <a:lnTo>
                    <a:pt x="3276600" y="1619123"/>
                  </a:lnTo>
                </a:path>
                <a:path w="3276600" h="2266950">
                  <a:moveTo>
                    <a:pt x="157099" y="1295400"/>
                  </a:moveTo>
                  <a:lnTo>
                    <a:pt x="414274" y="1295400"/>
                  </a:lnTo>
                </a:path>
                <a:path w="3276600" h="2266950">
                  <a:moveTo>
                    <a:pt x="909574" y="1295400"/>
                  </a:moveTo>
                  <a:lnTo>
                    <a:pt x="1061974" y="1295400"/>
                  </a:lnTo>
                </a:path>
                <a:path w="3276600" h="2266950">
                  <a:moveTo>
                    <a:pt x="2452624" y="1295400"/>
                  </a:moveTo>
                  <a:lnTo>
                    <a:pt x="3033649" y="1295400"/>
                  </a:lnTo>
                </a:path>
                <a:path w="3276600" h="2266950">
                  <a:moveTo>
                    <a:pt x="1795399" y="1295400"/>
                  </a:moveTo>
                  <a:lnTo>
                    <a:pt x="2043049" y="1295400"/>
                  </a:lnTo>
                </a:path>
                <a:path w="3276600" h="2266950">
                  <a:moveTo>
                    <a:pt x="1138174" y="1295400"/>
                  </a:moveTo>
                  <a:lnTo>
                    <a:pt x="1395349" y="1295400"/>
                  </a:lnTo>
                </a:path>
                <a:path w="3276600" h="2266950">
                  <a:moveTo>
                    <a:pt x="480949" y="1295400"/>
                  </a:moveTo>
                  <a:lnTo>
                    <a:pt x="833374" y="1295400"/>
                  </a:lnTo>
                </a:path>
                <a:path w="3276600" h="2266950">
                  <a:moveTo>
                    <a:pt x="1462024" y="1295400"/>
                  </a:moveTo>
                  <a:lnTo>
                    <a:pt x="1719199" y="1295400"/>
                  </a:lnTo>
                </a:path>
                <a:path w="3276600" h="2266950">
                  <a:moveTo>
                    <a:pt x="2119249" y="1295400"/>
                  </a:moveTo>
                  <a:lnTo>
                    <a:pt x="2376424" y="1295400"/>
                  </a:lnTo>
                </a:path>
                <a:path w="3276600" h="2266950">
                  <a:moveTo>
                    <a:pt x="0" y="1295400"/>
                  </a:moveTo>
                  <a:lnTo>
                    <a:pt x="80899" y="1295400"/>
                  </a:lnTo>
                </a:path>
                <a:path w="3276600" h="2266950">
                  <a:moveTo>
                    <a:pt x="3100324" y="1295400"/>
                  </a:moveTo>
                  <a:lnTo>
                    <a:pt x="3276600" y="1295400"/>
                  </a:lnTo>
                </a:path>
                <a:path w="3276600" h="2266950">
                  <a:moveTo>
                    <a:pt x="0" y="971550"/>
                  </a:moveTo>
                  <a:lnTo>
                    <a:pt x="80899" y="971550"/>
                  </a:lnTo>
                </a:path>
                <a:path w="3276600" h="2266950">
                  <a:moveTo>
                    <a:pt x="1462024" y="971550"/>
                  </a:moveTo>
                  <a:lnTo>
                    <a:pt x="1719199" y="971550"/>
                  </a:lnTo>
                </a:path>
                <a:path w="3276600" h="2266950">
                  <a:moveTo>
                    <a:pt x="157099" y="971550"/>
                  </a:moveTo>
                  <a:lnTo>
                    <a:pt x="414274" y="971550"/>
                  </a:lnTo>
                </a:path>
                <a:path w="3276600" h="2266950">
                  <a:moveTo>
                    <a:pt x="480949" y="971550"/>
                  </a:moveTo>
                  <a:lnTo>
                    <a:pt x="833374" y="971550"/>
                  </a:lnTo>
                </a:path>
                <a:path w="3276600" h="2266950">
                  <a:moveTo>
                    <a:pt x="2119249" y="971550"/>
                  </a:moveTo>
                  <a:lnTo>
                    <a:pt x="3276600" y="971550"/>
                  </a:lnTo>
                </a:path>
                <a:path w="3276600" h="2266950">
                  <a:moveTo>
                    <a:pt x="909574" y="971550"/>
                  </a:moveTo>
                  <a:lnTo>
                    <a:pt x="1061974" y="971550"/>
                  </a:lnTo>
                </a:path>
                <a:path w="3276600" h="2266950">
                  <a:moveTo>
                    <a:pt x="1138174" y="971550"/>
                  </a:moveTo>
                  <a:lnTo>
                    <a:pt x="1395349" y="971550"/>
                  </a:lnTo>
                </a:path>
                <a:path w="3276600" h="2266950">
                  <a:moveTo>
                    <a:pt x="1795399" y="971550"/>
                  </a:moveTo>
                  <a:lnTo>
                    <a:pt x="2043049" y="971550"/>
                  </a:lnTo>
                </a:path>
                <a:path w="3276600" h="2266950">
                  <a:moveTo>
                    <a:pt x="1462024" y="647700"/>
                  </a:moveTo>
                  <a:lnTo>
                    <a:pt x="3276600" y="647700"/>
                  </a:lnTo>
                </a:path>
                <a:path w="3276600" h="2266950">
                  <a:moveTo>
                    <a:pt x="0" y="647700"/>
                  </a:moveTo>
                  <a:lnTo>
                    <a:pt x="80899" y="647700"/>
                  </a:lnTo>
                </a:path>
                <a:path w="3276600" h="2266950">
                  <a:moveTo>
                    <a:pt x="480949" y="647700"/>
                  </a:moveTo>
                  <a:lnTo>
                    <a:pt x="1061974" y="647700"/>
                  </a:lnTo>
                </a:path>
                <a:path w="3276600" h="2266950">
                  <a:moveTo>
                    <a:pt x="157099" y="647700"/>
                  </a:moveTo>
                  <a:lnTo>
                    <a:pt x="414274" y="647700"/>
                  </a:lnTo>
                </a:path>
                <a:path w="3276600" h="2266950">
                  <a:moveTo>
                    <a:pt x="1138174" y="647700"/>
                  </a:moveTo>
                  <a:lnTo>
                    <a:pt x="1395349" y="647700"/>
                  </a:lnTo>
                </a:path>
                <a:path w="3276600" h="2266950">
                  <a:moveTo>
                    <a:pt x="0" y="323850"/>
                  </a:moveTo>
                  <a:lnTo>
                    <a:pt x="414274" y="323850"/>
                  </a:lnTo>
                </a:path>
                <a:path w="3276600" h="2266950">
                  <a:moveTo>
                    <a:pt x="480949" y="323850"/>
                  </a:moveTo>
                  <a:lnTo>
                    <a:pt x="1061974" y="323850"/>
                  </a:lnTo>
                </a:path>
                <a:path w="3276600" h="2266950">
                  <a:moveTo>
                    <a:pt x="1138174" y="323850"/>
                  </a:moveTo>
                  <a:lnTo>
                    <a:pt x="3276600" y="323850"/>
                  </a:lnTo>
                </a:path>
                <a:path w="3276600" h="2266950">
                  <a:moveTo>
                    <a:pt x="0" y="0"/>
                  </a:moveTo>
                  <a:lnTo>
                    <a:pt x="3276600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924050" y="2419349"/>
              <a:ext cx="3019425" cy="2581275"/>
            </a:xfrm>
            <a:custGeom>
              <a:avLst/>
              <a:gdLst/>
              <a:ahLst/>
              <a:cxnLst/>
              <a:rect l="l" t="t" r="r" b="b"/>
              <a:pathLst>
                <a:path w="3019425" h="2581275">
                  <a:moveTo>
                    <a:pt x="76200" y="323850"/>
                  </a:moveTo>
                  <a:lnTo>
                    <a:pt x="0" y="323850"/>
                  </a:lnTo>
                  <a:lnTo>
                    <a:pt x="0" y="2581275"/>
                  </a:lnTo>
                  <a:lnTo>
                    <a:pt x="76200" y="2581275"/>
                  </a:lnTo>
                  <a:lnTo>
                    <a:pt x="76200" y="323850"/>
                  </a:lnTo>
                  <a:close/>
                </a:path>
                <a:path w="3019425" h="2581275">
                  <a:moveTo>
                    <a:pt x="400050" y="0"/>
                  </a:moveTo>
                  <a:lnTo>
                    <a:pt x="333375" y="0"/>
                  </a:lnTo>
                  <a:lnTo>
                    <a:pt x="333375" y="2581275"/>
                  </a:lnTo>
                  <a:lnTo>
                    <a:pt x="400050" y="2581275"/>
                  </a:lnTo>
                  <a:lnTo>
                    <a:pt x="400050" y="0"/>
                  </a:lnTo>
                  <a:close/>
                </a:path>
                <a:path w="3019425" h="2581275">
                  <a:moveTo>
                    <a:pt x="1057275" y="161925"/>
                  </a:moveTo>
                  <a:lnTo>
                    <a:pt x="981075" y="161925"/>
                  </a:lnTo>
                  <a:lnTo>
                    <a:pt x="981075" y="2581275"/>
                  </a:lnTo>
                  <a:lnTo>
                    <a:pt x="1057275" y="2581275"/>
                  </a:lnTo>
                  <a:lnTo>
                    <a:pt x="1057275" y="161925"/>
                  </a:lnTo>
                  <a:close/>
                </a:path>
                <a:path w="3019425" h="2581275">
                  <a:moveTo>
                    <a:pt x="1381125" y="485775"/>
                  </a:moveTo>
                  <a:lnTo>
                    <a:pt x="1314450" y="485775"/>
                  </a:lnTo>
                  <a:lnTo>
                    <a:pt x="1314450" y="2581275"/>
                  </a:lnTo>
                  <a:lnTo>
                    <a:pt x="1381125" y="2581275"/>
                  </a:lnTo>
                  <a:lnTo>
                    <a:pt x="1381125" y="485775"/>
                  </a:lnTo>
                  <a:close/>
                </a:path>
                <a:path w="3019425" h="2581275">
                  <a:moveTo>
                    <a:pt x="1714500" y="962025"/>
                  </a:moveTo>
                  <a:lnTo>
                    <a:pt x="1638300" y="962025"/>
                  </a:lnTo>
                  <a:lnTo>
                    <a:pt x="1638300" y="2581275"/>
                  </a:lnTo>
                  <a:lnTo>
                    <a:pt x="1714500" y="2581275"/>
                  </a:lnTo>
                  <a:lnTo>
                    <a:pt x="1714500" y="962025"/>
                  </a:lnTo>
                  <a:close/>
                </a:path>
                <a:path w="3019425" h="2581275">
                  <a:moveTo>
                    <a:pt x="2038350" y="809625"/>
                  </a:moveTo>
                  <a:lnTo>
                    <a:pt x="1962150" y="809625"/>
                  </a:lnTo>
                  <a:lnTo>
                    <a:pt x="1962150" y="2581275"/>
                  </a:lnTo>
                  <a:lnTo>
                    <a:pt x="2038350" y="2581275"/>
                  </a:lnTo>
                  <a:lnTo>
                    <a:pt x="2038350" y="809625"/>
                  </a:lnTo>
                  <a:close/>
                </a:path>
                <a:path w="3019425" h="2581275">
                  <a:moveTo>
                    <a:pt x="2371725" y="1123950"/>
                  </a:moveTo>
                  <a:lnTo>
                    <a:pt x="2295525" y="1123950"/>
                  </a:lnTo>
                  <a:lnTo>
                    <a:pt x="2295525" y="2581275"/>
                  </a:lnTo>
                  <a:lnTo>
                    <a:pt x="2371725" y="2581275"/>
                  </a:lnTo>
                  <a:lnTo>
                    <a:pt x="2371725" y="1123950"/>
                  </a:lnTo>
                  <a:close/>
                </a:path>
                <a:path w="3019425" h="2581275">
                  <a:moveTo>
                    <a:pt x="3019425" y="1285875"/>
                  </a:moveTo>
                  <a:lnTo>
                    <a:pt x="2952750" y="1285875"/>
                  </a:lnTo>
                  <a:lnTo>
                    <a:pt x="2952750" y="2581275"/>
                  </a:lnTo>
                  <a:lnTo>
                    <a:pt x="3019425" y="2581275"/>
                  </a:lnTo>
                  <a:lnTo>
                    <a:pt x="3019425" y="1285875"/>
                  </a:lnTo>
                  <a:close/>
                </a:path>
              </a:pathLst>
            </a:custGeom>
            <a:solidFill>
              <a:srgbClr val="399B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676525" y="3067049"/>
              <a:ext cx="2038350" cy="1933575"/>
            </a:xfrm>
            <a:custGeom>
              <a:avLst/>
              <a:gdLst/>
              <a:ahLst/>
              <a:cxnLst/>
              <a:rect l="l" t="t" r="r" b="b"/>
              <a:pathLst>
                <a:path w="2038350" h="1933575">
                  <a:moveTo>
                    <a:pt x="76200" y="0"/>
                  </a:moveTo>
                  <a:lnTo>
                    <a:pt x="0" y="0"/>
                  </a:lnTo>
                  <a:lnTo>
                    <a:pt x="0" y="1933575"/>
                  </a:lnTo>
                  <a:lnTo>
                    <a:pt x="76200" y="1933575"/>
                  </a:lnTo>
                  <a:lnTo>
                    <a:pt x="76200" y="0"/>
                  </a:lnTo>
                  <a:close/>
                </a:path>
                <a:path w="2038350" h="1933575">
                  <a:moveTo>
                    <a:pt x="2038350" y="800100"/>
                  </a:moveTo>
                  <a:lnTo>
                    <a:pt x="1962150" y="800100"/>
                  </a:lnTo>
                  <a:lnTo>
                    <a:pt x="1962150" y="1933575"/>
                  </a:lnTo>
                  <a:lnTo>
                    <a:pt x="2038350" y="1933575"/>
                  </a:lnTo>
                  <a:lnTo>
                    <a:pt x="2038350" y="800100"/>
                  </a:lnTo>
                  <a:close/>
                </a:path>
              </a:pathLst>
            </a:custGeom>
            <a:solidFill>
              <a:srgbClr val="8EC5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843151" y="5005451"/>
              <a:ext cx="3276600" cy="0"/>
            </a:xfrm>
            <a:custGeom>
              <a:avLst/>
              <a:gdLst/>
              <a:ahLst/>
              <a:cxnLst/>
              <a:rect l="l" t="t" r="r" b="b"/>
              <a:pathLst>
                <a:path w="3276600">
                  <a:moveTo>
                    <a:pt x="0" y="0"/>
                  </a:moveTo>
                  <a:lnTo>
                    <a:pt x="3276600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295525" y="2419350"/>
              <a:ext cx="2609850" cy="1285875"/>
            </a:xfrm>
            <a:custGeom>
              <a:avLst/>
              <a:gdLst/>
              <a:ahLst/>
              <a:cxnLst/>
              <a:rect l="l" t="t" r="r" b="b"/>
              <a:pathLst>
                <a:path w="2609850" h="1285875">
                  <a:moveTo>
                    <a:pt x="0" y="161925"/>
                  </a:moveTo>
                  <a:lnTo>
                    <a:pt x="323850" y="0"/>
                  </a:lnTo>
                  <a:lnTo>
                    <a:pt x="647700" y="161925"/>
                  </a:lnTo>
                  <a:lnTo>
                    <a:pt x="981075" y="323850"/>
                  </a:lnTo>
                  <a:lnTo>
                    <a:pt x="1304925" y="723900"/>
                  </a:lnTo>
                  <a:lnTo>
                    <a:pt x="1628775" y="885825"/>
                  </a:lnTo>
                  <a:lnTo>
                    <a:pt x="1962150" y="962025"/>
                  </a:lnTo>
                  <a:lnTo>
                    <a:pt x="2286000" y="1123950"/>
                  </a:lnTo>
                  <a:lnTo>
                    <a:pt x="2609850" y="1285875"/>
                  </a:lnTo>
                </a:path>
              </a:pathLst>
            </a:custGeom>
            <a:ln w="19050">
              <a:solidFill>
                <a:srgbClr val="399B46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009775" y="2790825"/>
              <a:ext cx="2943225" cy="1209675"/>
            </a:xfrm>
            <a:custGeom>
              <a:avLst/>
              <a:gdLst/>
              <a:ahLst/>
              <a:cxnLst/>
              <a:rect l="l" t="t" r="r" b="b"/>
              <a:pathLst>
                <a:path w="2943225" h="1209675">
                  <a:moveTo>
                    <a:pt x="0" y="0"/>
                  </a:moveTo>
                  <a:lnTo>
                    <a:pt x="9525" y="9525"/>
                  </a:lnTo>
                  <a:lnTo>
                    <a:pt x="19050" y="9525"/>
                  </a:lnTo>
                  <a:lnTo>
                    <a:pt x="28575" y="9525"/>
                  </a:lnTo>
                  <a:lnTo>
                    <a:pt x="38100" y="19050"/>
                  </a:lnTo>
                  <a:lnTo>
                    <a:pt x="47625" y="19050"/>
                  </a:lnTo>
                  <a:lnTo>
                    <a:pt x="57150" y="28575"/>
                  </a:lnTo>
                  <a:lnTo>
                    <a:pt x="66675" y="28575"/>
                  </a:lnTo>
                  <a:lnTo>
                    <a:pt x="76200" y="38100"/>
                  </a:lnTo>
                  <a:lnTo>
                    <a:pt x="85725" y="38100"/>
                  </a:lnTo>
                  <a:lnTo>
                    <a:pt x="95250" y="38100"/>
                  </a:lnTo>
                  <a:lnTo>
                    <a:pt x="104775" y="47625"/>
                  </a:lnTo>
                  <a:lnTo>
                    <a:pt x="114300" y="47625"/>
                  </a:lnTo>
                  <a:lnTo>
                    <a:pt x="123825" y="47625"/>
                  </a:lnTo>
                  <a:lnTo>
                    <a:pt x="133350" y="57150"/>
                  </a:lnTo>
                  <a:lnTo>
                    <a:pt x="142875" y="57150"/>
                  </a:lnTo>
                  <a:lnTo>
                    <a:pt x="142875" y="66675"/>
                  </a:lnTo>
                  <a:lnTo>
                    <a:pt x="152400" y="66675"/>
                  </a:lnTo>
                  <a:lnTo>
                    <a:pt x="161925" y="66675"/>
                  </a:lnTo>
                  <a:lnTo>
                    <a:pt x="171450" y="76200"/>
                  </a:lnTo>
                  <a:lnTo>
                    <a:pt x="180975" y="76200"/>
                  </a:lnTo>
                  <a:lnTo>
                    <a:pt x="190500" y="76200"/>
                  </a:lnTo>
                  <a:lnTo>
                    <a:pt x="200025" y="85725"/>
                  </a:lnTo>
                  <a:lnTo>
                    <a:pt x="209550" y="85725"/>
                  </a:lnTo>
                  <a:lnTo>
                    <a:pt x="219075" y="95250"/>
                  </a:lnTo>
                  <a:lnTo>
                    <a:pt x="228600" y="95250"/>
                  </a:lnTo>
                  <a:lnTo>
                    <a:pt x="238125" y="104775"/>
                  </a:lnTo>
                  <a:lnTo>
                    <a:pt x="247650" y="104775"/>
                  </a:lnTo>
                  <a:lnTo>
                    <a:pt x="257175" y="104775"/>
                  </a:lnTo>
                  <a:lnTo>
                    <a:pt x="266700" y="114300"/>
                  </a:lnTo>
                  <a:lnTo>
                    <a:pt x="276225" y="114300"/>
                  </a:lnTo>
                  <a:lnTo>
                    <a:pt x="285750" y="123825"/>
                  </a:lnTo>
                  <a:lnTo>
                    <a:pt x="295275" y="123825"/>
                  </a:lnTo>
                  <a:lnTo>
                    <a:pt x="304800" y="123825"/>
                  </a:lnTo>
                  <a:lnTo>
                    <a:pt x="314325" y="133350"/>
                  </a:lnTo>
                  <a:lnTo>
                    <a:pt x="323850" y="133350"/>
                  </a:lnTo>
                  <a:lnTo>
                    <a:pt x="333375" y="142875"/>
                  </a:lnTo>
                  <a:lnTo>
                    <a:pt x="342900" y="142875"/>
                  </a:lnTo>
                  <a:lnTo>
                    <a:pt x="352425" y="152400"/>
                  </a:lnTo>
                  <a:lnTo>
                    <a:pt x="361950" y="152400"/>
                  </a:lnTo>
                  <a:lnTo>
                    <a:pt x="371475" y="152400"/>
                  </a:lnTo>
                  <a:lnTo>
                    <a:pt x="381000" y="161925"/>
                  </a:lnTo>
                  <a:lnTo>
                    <a:pt x="390525" y="161925"/>
                  </a:lnTo>
                  <a:lnTo>
                    <a:pt x="400050" y="161925"/>
                  </a:lnTo>
                  <a:lnTo>
                    <a:pt x="400050" y="171450"/>
                  </a:lnTo>
                  <a:lnTo>
                    <a:pt x="409575" y="171450"/>
                  </a:lnTo>
                  <a:lnTo>
                    <a:pt x="419100" y="171450"/>
                  </a:lnTo>
                  <a:lnTo>
                    <a:pt x="428625" y="180975"/>
                  </a:lnTo>
                  <a:lnTo>
                    <a:pt x="438150" y="180975"/>
                  </a:lnTo>
                  <a:lnTo>
                    <a:pt x="447675" y="190500"/>
                  </a:lnTo>
                  <a:lnTo>
                    <a:pt x="457200" y="190500"/>
                  </a:lnTo>
                  <a:lnTo>
                    <a:pt x="466725" y="190500"/>
                  </a:lnTo>
                  <a:lnTo>
                    <a:pt x="476250" y="200025"/>
                  </a:lnTo>
                  <a:lnTo>
                    <a:pt x="485775" y="200025"/>
                  </a:lnTo>
                  <a:lnTo>
                    <a:pt x="495300" y="200025"/>
                  </a:lnTo>
                  <a:lnTo>
                    <a:pt x="495300" y="209550"/>
                  </a:lnTo>
                  <a:lnTo>
                    <a:pt x="504825" y="209550"/>
                  </a:lnTo>
                  <a:lnTo>
                    <a:pt x="514350" y="219075"/>
                  </a:lnTo>
                  <a:lnTo>
                    <a:pt x="523875" y="219075"/>
                  </a:lnTo>
                  <a:lnTo>
                    <a:pt x="533400" y="219075"/>
                  </a:lnTo>
                  <a:lnTo>
                    <a:pt x="542925" y="228600"/>
                  </a:lnTo>
                  <a:lnTo>
                    <a:pt x="552450" y="228600"/>
                  </a:lnTo>
                  <a:lnTo>
                    <a:pt x="561975" y="228600"/>
                  </a:lnTo>
                  <a:lnTo>
                    <a:pt x="571500" y="238125"/>
                  </a:lnTo>
                  <a:lnTo>
                    <a:pt x="581025" y="238125"/>
                  </a:lnTo>
                  <a:lnTo>
                    <a:pt x="581025" y="247650"/>
                  </a:lnTo>
                  <a:lnTo>
                    <a:pt x="590550" y="247650"/>
                  </a:lnTo>
                  <a:lnTo>
                    <a:pt x="600075" y="247650"/>
                  </a:lnTo>
                  <a:lnTo>
                    <a:pt x="609600" y="257175"/>
                  </a:lnTo>
                  <a:lnTo>
                    <a:pt x="619125" y="257175"/>
                  </a:lnTo>
                  <a:lnTo>
                    <a:pt x="628650" y="257175"/>
                  </a:lnTo>
                  <a:lnTo>
                    <a:pt x="638175" y="266700"/>
                  </a:lnTo>
                  <a:lnTo>
                    <a:pt x="647700" y="266700"/>
                  </a:lnTo>
                  <a:lnTo>
                    <a:pt x="657225" y="266700"/>
                  </a:lnTo>
                  <a:lnTo>
                    <a:pt x="666750" y="276225"/>
                  </a:lnTo>
                  <a:lnTo>
                    <a:pt x="676275" y="285750"/>
                  </a:lnTo>
                  <a:lnTo>
                    <a:pt x="685800" y="285750"/>
                  </a:lnTo>
                  <a:lnTo>
                    <a:pt x="695325" y="285750"/>
                  </a:lnTo>
                  <a:lnTo>
                    <a:pt x="704850" y="295275"/>
                  </a:lnTo>
                  <a:lnTo>
                    <a:pt x="714375" y="295275"/>
                  </a:lnTo>
                  <a:lnTo>
                    <a:pt x="723900" y="295275"/>
                  </a:lnTo>
                  <a:lnTo>
                    <a:pt x="733425" y="304800"/>
                  </a:lnTo>
                  <a:lnTo>
                    <a:pt x="742950" y="304800"/>
                  </a:lnTo>
                  <a:lnTo>
                    <a:pt x="752475" y="314325"/>
                  </a:lnTo>
                  <a:lnTo>
                    <a:pt x="762000" y="314325"/>
                  </a:lnTo>
                  <a:lnTo>
                    <a:pt x="771525" y="323850"/>
                  </a:lnTo>
                  <a:lnTo>
                    <a:pt x="781050" y="323850"/>
                  </a:lnTo>
                  <a:lnTo>
                    <a:pt x="790575" y="323850"/>
                  </a:lnTo>
                  <a:lnTo>
                    <a:pt x="800100" y="333375"/>
                  </a:lnTo>
                  <a:lnTo>
                    <a:pt x="809625" y="333375"/>
                  </a:lnTo>
                  <a:lnTo>
                    <a:pt x="819150" y="342900"/>
                  </a:lnTo>
                  <a:lnTo>
                    <a:pt x="828675" y="342900"/>
                  </a:lnTo>
                  <a:lnTo>
                    <a:pt x="838200" y="342900"/>
                  </a:lnTo>
                  <a:lnTo>
                    <a:pt x="838200" y="352425"/>
                  </a:lnTo>
                  <a:lnTo>
                    <a:pt x="847725" y="352425"/>
                  </a:lnTo>
                  <a:lnTo>
                    <a:pt x="857250" y="352425"/>
                  </a:lnTo>
                  <a:lnTo>
                    <a:pt x="866775" y="361950"/>
                  </a:lnTo>
                  <a:lnTo>
                    <a:pt x="876300" y="361950"/>
                  </a:lnTo>
                  <a:lnTo>
                    <a:pt x="885825" y="371475"/>
                  </a:lnTo>
                  <a:lnTo>
                    <a:pt x="895350" y="371475"/>
                  </a:lnTo>
                  <a:lnTo>
                    <a:pt x="904875" y="371475"/>
                  </a:lnTo>
                  <a:lnTo>
                    <a:pt x="914400" y="381000"/>
                  </a:lnTo>
                  <a:lnTo>
                    <a:pt x="923925" y="381000"/>
                  </a:lnTo>
                  <a:lnTo>
                    <a:pt x="933450" y="390525"/>
                  </a:lnTo>
                  <a:lnTo>
                    <a:pt x="942975" y="390525"/>
                  </a:lnTo>
                  <a:lnTo>
                    <a:pt x="952500" y="390525"/>
                  </a:lnTo>
                  <a:lnTo>
                    <a:pt x="962025" y="400050"/>
                  </a:lnTo>
                  <a:lnTo>
                    <a:pt x="971550" y="400050"/>
                  </a:lnTo>
                  <a:lnTo>
                    <a:pt x="981075" y="409575"/>
                  </a:lnTo>
                  <a:lnTo>
                    <a:pt x="990600" y="409575"/>
                  </a:lnTo>
                  <a:lnTo>
                    <a:pt x="1000125" y="409575"/>
                  </a:lnTo>
                  <a:lnTo>
                    <a:pt x="1009650" y="419100"/>
                  </a:lnTo>
                  <a:lnTo>
                    <a:pt x="1019175" y="419100"/>
                  </a:lnTo>
                  <a:lnTo>
                    <a:pt x="1028700" y="428625"/>
                  </a:lnTo>
                  <a:lnTo>
                    <a:pt x="1038225" y="428625"/>
                  </a:lnTo>
                  <a:lnTo>
                    <a:pt x="1047750" y="438150"/>
                  </a:lnTo>
                  <a:lnTo>
                    <a:pt x="1057275" y="438150"/>
                  </a:lnTo>
                  <a:lnTo>
                    <a:pt x="1066800" y="438150"/>
                  </a:lnTo>
                  <a:lnTo>
                    <a:pt x="1076325" y="447675"/>
                  </a:lnTo>
                  <a:lnTo>
                    <a:pt x="1085850" y="447675"/>
                  </a:lnTo>
                  <a:lnTo>
                    <a:pt x="1095375" y="447675"/>
                  </a:lnTo>
                  <a:lnTo>
                    <a:pt x="1095375" y="457200"/>
                  </a:lnTo>
                  <a:lnTo>
                    <a:pt x="1104900" y="457200"/>
                  </a:lnTo>
                  <a:lnTo>
                    <a:pt x="1114425" y="466725"/>
                  </a:lnTo>
                  <a:lnTo>
                    <a:pt x="1123950" y="466725"/>
                  </a:lnTo>
                  <a:lnTo>
                    <a:pt x="1133475" y="466725"/>
                  </a:lnTo>
                  <a:lnTo>
                    <a:pt x="1143000" y="476250"/>
                  </a:lnTo>
                  <a:lnTo>
                    <a:pt x="1152525" y="476250"/>
                  </a:lnTo>
                  <a:lnTo>
                    <a:pt x="1162050" y="476250"/>
                  </a:lnTo>
                  <a:lnTo>
                    <a:pt x="1171575" y="485775"/>
                  </a:lnTo>
                  <a:lnTo>
                    <a:pt x="1181100" y="485775"/>
                  </a:lnTo>
                  <a:lnTo>
                    <a:pt x="1190625" y="485775"/>
                  </a:lnTo>
                  <a:lnTo>
                    <a:pt x="1190625" y="495300"/>
                  </a:lnTo>
                  <a:lnTo>
                    <a:pt x="1200150" y="495300"/>
                  </a:lnTo>
                  <a:lnTo>
                    <a:pt x="1209675" y="504825"/>
                  </a:lnTo>
                  <a:lnTo>
                    <a:pt x="1219200" y="504825"/>
                  </a:lnTo>
                  <a:lnTo>
                    <a:pt x="1228725" y="504825"/>
                  </a:lnTo>
                  <a:lnTo>
                    <a:pt x="1238250" y="514350"/>
                  </a:lnTo>
                  <a:lnTo>
                    <a:pt x="1247775" y="514350"/>
                  </a:lnTo>
                  <a:lnTo>
                    <a:pt x="1257300" y="514350"/>
                  </a:lnTo>
                  <a:lnTo>
                    <a:pt x="1266825" y="523875"/>
                  </a:lnTo>
                  <a:lnTo>
                    <a:pt x="1276350" y="523875"/>
                  </a:lnTo>
                  <a:lnTo>
                    <a:pt x="1276350" y="533400"/>
                  </a:lnTo>
                  <a:lnTo>
                    <a:pt x="1285875" y="533400"/>
                  </a:lnTo>
                  <a:lnTo>
                    <a:pt x="1295400" y="533400"/>
                  </a:lnTo>
                  <a:lnTo>
                    <a:pt x="1304925" y="542925"/>
                  </a:lnTo>
                  <a:lnTo>
                    <a:pt x="1314450" y="542925"/>
                  </a:lnTo>
                  <a:lnTo>
                    <a:pt x="1323975" y="542925"/>
                  </a:lnTo>
                  <a:lnTo>
                    <a:pt x="1333500" y="552450"/>
                  </a:lnTo>
                  <a:lnTo>
                    <a:pt x="1343025" y="552450"/>
                  </a:lnTo>
                  <a:lnTo>
                    <a:pt x="1352550" y="561975"/>
                  </a:lnTo>
                  <a:lnTo>
                    <a:pt x="1362075" y="561975"/>
                  </a:lnTo>
                  <a:lnTo>
                    <a:pt x="1371600" y="571500"/>
                  </a:lnTo>
                  <a:lnTo>
                    <a:pt x="1381125" y="571500"/>
                  </a:lnTo>
                  <a:lnTo>
                    <a:pt x="1390650" y="571500"/>
                  </a:lnTo>
                  <a:lnTo>
                    <a:pt x="1400175" y="581025"/>
                  </a:lnTo>
                  <a:lnTo>
                    <a:pt x="1409700" y="581025"/>
                  </a:lnTo>
                  <a:lnTo>
                    <a:pt x="1419225" y="590550"/>
                  </a:lnTo>
                  <a:lnTo>
                    <a:pt x="1428750" y="590550"/>
                  </a:lnTo>
                  <a:lnTo>
                    <a:pt x="1438275" y="590550"/>
                  </a:lnTo>
                  <a:lnTo>
                    <a:pt x="1447800" y="600075"/>
                  </a:lnTo>
                  <a:lnTo>
                    <a:pt x="1457325" y="600075"/>
                  </a:lnTo>
                  <a:lnTo>
                    <a:pt x="1466850" y="609600"/>
                  </a:lnTo>
                  <a:lnTo>
                    <a:pt x="1476375" y="609600"/>
                  </a:lnTo>
                  <a:lnTo>
                    <a:pt x="1485900" y="609600"/>
                  </a:lnTo>
                  <a:lnTo>
                    <a:pt x="1495425" y="619125"/>
                  </a:lnTo>
                  <a:lnTo>
                    <a:pt x="1504950" y="619125"/>
                  </a:lnTo>
                  <a:lnTo>
                    <a:pt x="1514475" y="628650"/>
                  </a:lnTo>
                  <a:lnTo>
                    <a:pt x="1524000" y="628650"/>
                  </a:lnTo>
                  <a:lnTo>
                    <a:pt x="1533525" y="628650"/>
                  </a:lnTo>
                  <a:lnTo>
                    <a:pt x="1533525" y="638175"/>
                  </a:lnTo>
                  <a:lnTo>
                    <a:pt x="1543050" y="638175"/>
                  </a:lnTo>
                  <a:lnTo>
                    <a:pt x="1552575" y="638175"/>
                  </a:lnTo>
                  <a:lnTo>
                    <a:pt x="1562100" y="647700"/>
                  </a:lnTo>
                  <a:lnTo>
                    <a:pt x="1571625" y="647700"/>
                  </a:lnTo>
                  <a:lnTo>
                    <a:pt x="1581150" y="657225"/>
                  </a:lnTo>
                  <a:lnTo>
                    <a:pt x="1590675" y="657225"/>
                  </a:lnTo>
                  <a:lnTo>
                    <a:pt x="1600200" y="657225"/>
                  </a:lnTo>
                  <a:lnTo>
                    <a:pt x="1609725" y="666750"/>
                  </a:lnTo>
                  <a:lnTo>
                    <a:pt x="1619250" y="666750"/>
                  </a:lnTo>
                  <a:lnTo>
                    <a:pt x="1628775" y="676275"/>
                  </a:lnTo>
                  <a:lnTo>
                    <a:pt x="1638300" y="676275"/>
                  </a:lnTo>
                  <a:lnTo>
                    <a:pt x="1647825" y="685800"/>
                  </a:lnTo>
                  <a:lnTo>
                    <a:pt x="1657350" y="685800"/>
                  </a:lnTo>
                  <a:lnTo>
                    <a:pt x="1666875" y="685800"/>
                  </a:lnTo>
                  <a:lnTo>
                    <a:pt x="1676400" y="695325"/>
                  </a:lnTo>
                  <a:lnTo>
                    <a:pt x="1685925" y="695325"/>
                  </a:lnTo>
                  <a:lnTo>
                    <a:pt x="1695450" y="695325"/>
                  </a:lnTo>
                  <a:lnTo>
                    <a:pt x="1704975" y="704850"/>
                  </a:lnTo>
                  <a:lnTo>
                    <a:pt x="1714500" y="704850"/>
                  </a:lnTo>
                  <a:lnTo>
                    <a:pt x="1724025" y="714375"/>
                  </a:lnTo>
                  <a:lnTo>
                    <a:pt x="1733550" y="714375"/>
                  </a:lnTo>
                  <a:lnTo>
                    <a:pt x="1743075" y="723900"/>
                  </a:lnTo>
                  <a:lnTo>
                    <a:pt x="1752600" y="723900"/>
                  </a:lnTo>
                  <a:lnTo>
                    <a:pt x="1762125" y="723900"/>
                  </a:lnTo>
                  <a:lnTo>
                    <a:pt x="1771650" y="733425"/>
                  </a:lnTo>
                  <a:lnTo>
                    <a:pt x="1781175" y="733425"/>
                  </a:lnTo>
                  <a:lnTo>
                    <a:pt x="1790700" y="733425"/>
                  </a:lnTo>
                  <a:lnTo>
                    <a:pt x="1790700" y="742950"/>
                  </a:lnTo>
                  <a:lnTo>
                    <a:pt x="1800225" y="742950"/>
                  </a:lnTo>
                  <a:lnTo>
                    <a:pt x="1809750" y="752475"/>
                  </a:lnTo>
                  <a:lnTo>
                    <a:pt x="1819275" y="752475"/>
                  </a:lnTo>
                  <a:lnTo>
                    <a:pt x="1828800" y="752475"/>
                  </a:lnTo>
                  <a:lnTo>
                    <a:pt x="1838325" y="762000"/>
                  </a:lnTo>
                  <a:lnTo>
                    <a:pt x="1847850" y="762000"/>
                  </a:lnTo>
                  <a:lnTo>
                    <a:pt x="1857375" y="762000"/>
                  </a:lnTo>
                  <a:lnTo>
                    <a:pt x="1866900" y="771525"/>
                  </a:lnTo>
                  <a:lnTo>
                    <a:pt x="1876425" y="771525"/>
                  </a:lnTo>
                  <a:lnTo>
                    <a:pt x="1885950" y="781050"/>
                  </a:lnTo>
                  <a:lnTo>
                    <a:pt x="1895475" y="781050"/>
                  </a:lnTo>
                  <a:lnTo>
                    <a:pt x="1905000" y="790575"/>
                  </a:lnTo>
                  <a:lnTo>
                    <a:pt x="1914525" y="790575"/>
                  </a:lnTo>
                  <a:lnTo>
                    <a:pt x="1924050" y="790575"/>
                  </a:lnTo>
                  <a:lnTo>
                    <a:pt x="1933575" y="800100"/>
                  </a:lnTo>
                  <a:lnTo>
                    <a:pt x="1943100" y="800100"/>
                  </a:lnTo>
                  <a:lnTo>
                    <a:pt x="1952625" y="800100"/>
                  </a:lnTo>
                  <a:lnTo>
                    <a:pt x="1962150" y="809625"/>
                  </a:lnTo>
                  <a:lnTo>
                    <a:pt x="1971675" y="809625"/>
                  </a:lnTo>
                  <a:lnTo>
                    <a:pt x="1971675" y="819150"/>
                  </a:lnTo>
                  <a:lnTo>
                    <a:pt x="1981200" y="819150"/>
                  </a:lnTo>
                  <a:lnTo>
                    <a:pt x="1990725" y="819150"/>
                  </a:lnTo>
                  <a:lnTo>
                    <a:pt x="2000250" y="828675"/>
                  </a:lnTo>
                  <a:lnTo>
                    <a:pt x="2009775" y="828675"/>
                  </a:lnTo>
                  <a:lnTo>
                    <a:pt x="2019300" y="828675"/>
                  </a:lnTo>
                  <a:lnTo>
                    <a:pt x="2028825" y="838200"/>
                  </a:lnTo>
                  <a:lnTo>
                    <a:pt x="2038350" y="838200"/>
                  </a:lnTo>
                  <a:lnTo>
                    <a:pt x="2047875" y="847725"/>
                  </a:lnTo>
                  <a:lnTo>
                    <a:pt x="2057400" y="847725"/>
                  </a:lnTo>
                  <a:lnTo>
                    <a:pt x="2066925" y="857250"/>
                  </a:lnTo>
                  <a:lnTo>
                    <a:pt x="2076450" y="857250"/>
                  </a:lnTo>
                  <a:lnTo>
                    <a:pt x="2085975" y="857250"/>
                  </a:lnTo>
                  <a:lnTo>
                    <a:pt x="2095500" y="866775"/>
                  </a:lnTo>
                  <a:lnTo>
                    <a:pt x="2105025" y="866775"/>
                  </a:lnTo>
                  <a:lnTo>
                    <a:pt x="2114550" y="876300"/>
                  </a:lnTo>
                  <a:lnTo>
                    <a:pt x="2124075" y="876300"/>
                  </a:lnTo>
                  <a:lnTo>
                    <a:pt x="2133600" y="876300"/>
                  </a:lnTo>
                  <a:lnTo>
                    <a:pt x="2143125" y="885825"/>
                  </a:lnTo>
                  <a:lnTo>
                    <a:pt x="2152650" y="885825"/>
                  </a:lnTo>
                  <a:lnTo>
                    <a:pt x="2162175" y="895350"/>
                  </a:lnTo>
                  <a:lnTo>
                    <a:pt x="2171700" y="895350"/>
                  </a:lnTo>
                  <a:lnTo>
                    <a:pt x="2181225" y="895350"/>
                  </a:lnTo>
                  <a:lnTo>
                    <a:pt x="2190750" y="904875"/>
                  </a:lnTo>
                  <a:lnTo>
                    <a:pt x="2200275" y="904875"/>
                  </a:lnTo>
                  <a:lnTo>
                    <a:pt x="2209800" y="914400"/>
                  </a:lnTo>
                  <a:lnTo>
                    <a:pt x="2219325" y="914400"/>
                  </a:lnTo>
                  <a:lnTo>
                    <a:pt x="2228850" y="914400"/>
                  </a:lnTo>
                  <a:lnTo>
                    <a:pt x="2228850" y="923925"/>
                  </a:lnTo>
                  <a:lnTo>
                    <a:pt x="2238375" y="923925"/>
                  </a:lnTo>
                  <a:lnTo>
                    <a:pt x="2247900" y="923925"/>
                  </a:lnTo>
                  <a:lnTo>
                    <a:pt x="2257425" y="933450"/>
                  </a:lnTo>
                  <a:lnTo>
                    <a:pt x="2266950" y="933450"/>
                  </a:lnTo>
                  <a:lnTo>
                    <a:pt x="2276475" y="942975"/>
                  </a:lnTo>
                  <a:lnTo>
                    <a:pt x="2286000" y="942975"/>
                  </a:lnTo>
                  <a:lnTo>
                    <a:pt x="2295525" y="942975"/>
                  </a:lnTo>
                  <a:lnTo>
                    <a:pt x="2305050" y="952500"/>
                  </a:lnTo>
                  <a:lnTo>
                    <a:pt x="2314575" y="952500"/>
                  </a:lnTo>
                  <a:lnTo>
                    <a:pt x="2324100" y="962025"/>
                  </a:lnTo>
                  <a:lnTo>
                    <a:pt x="2333625" y="962025"/>
                  </a:lnTo>
                  <a:lnTo>
                    <a:pt x="2343150" y="971550"/>
                  </a:lnTo>
                  <a:lnTo>
                    <a:pt x="2352675" y="971550"/>
                  </a:lnTo>
                  <a:lnTo>
                    <a:pt x="2362200" y="971550"/>
                  </a:lnTo>
                  <a:lnTo>
                    <a:pt x="2371725" y="981075"/>
                  </a:lnTo>
                  <a:lnTo>
                    <a:pt x="2381250" y="981075"/>
                  </a:lnTo>
                  <a:lnTo>
                    <a:pt x="2390775" y="981075"/>
                  </a:lnTo>
                  <a:lnTo>
                    <a:pt x="2400300" y="990600"/>
                  </a:lnTo>
                  <a:lnTo>
                    <a:pt x="2409825" y="990600"/>
                  </a:lnTo>
                  <a:lnTo>
                    <a:pt x="2419350" y="1000125"/>
                  </a:lnTo>
                  <a:lnTo>
                    <a:pt x="2428875" y="1000125"/>
                  </a:lnTo>
                  <a:lnTo>
                    <a:pt x="2438400" y="1009650"/>
                  </a:lnTo>
                  <a:lnTo>
                    <a:pt x="2447925" y="1009650"/>
                  </a:lnTo>
                  <a:lnTo>
                    <a:pt x="2457450" y="1009650"/>
                  </a:lnTo>
                  <a:lnTo>
                    <a:pt x="2466975" y="1019175"/>
                  </a:lnTo>
                  <a:lnTo>
                    <a:pt x="2476500" y="1019175"/>
                  </a:lnTo>
                  <a:lnTo>
                    <a:pt x="2486025" y="1019175"/>
                  </a:lnTo>
                  <a:lnTo>
                    <a:pt x="2486025" y="1028700"/>
                  </a:lnTo>
                  <a:lnTo>
                    <a:pt x="2495550" y="1028700"/>
                  </a:lnTo>
                  <a:lnTo>
                    <a:pt x="2505075" y="1038225"/>
                  </a:lnTo>
                  <a:lnTo>
                    <a:pt x="2514600" y="1038225"/>
                  </a:lnTo>
                  <a:lnTo>
                    <a:pt x="2524125" y="1038225"/>
                  </a:lnTo>
                  <a:lnTo>
                    <a:pt x="2533650" y="1047750"/>
                  </a:lnTo>
                  <a:lnTo>
                    <a:pt x="2543175" y="1047750"/>
                  </a:lnTo>
                  <a:lnTo>
                    <a:pt x="2552700" y="1047750"/>
                  </a:lnTo>
                  <a:lnTo>
                    <a:pt x="2562225" y="1057275"/>
                  </a:lnTo>
                  <a:lnTo>
                    <a:pt x="2571750" y="1057275"/>
                  </a:lnTo>
                  <a:lnTo>
                    <a:pt x="2571750" y="1066800"/>
                  </a:lnTo>
                  <a:lnTo>
                    <a:pt x="2581275" y="1066800"/>
                  </a:lnTo>
                  <a:lnTo>
                    <a:pt x="2590800" y="1066800"/>
                  </a:lnTo>
                  <a:lnTo>
                    <a:pt x="2600325" y="1076325"/>
                  </a:lnTo>
                  <a:lnTo>
                    <a:pt x="2609850" y="1076325"/>
                  </a:lnTo>
                  <a:lnTo>
                    <a:pt x="2619375" y="1076325"/>
                  </a:lnTo>
                  <a:lnTo>
                    <a:pt x="2628900" y="1085850"/>
                  </a:lnTo>
                  <a:lnTo>
                    <a:pt x="2638425" y="1085850"/>
                  </a:lnTo>
                  <a:lnTo>
                    <a:pt x="2647950" y="1095375"/>
                  </a:lnTo>
                  <a:lnTo>
                    <a:pt x="2657475" y="1095375"/>
                  </a:lnTo>
                  <a:lnTo>
                    <a:pt x="2667000" y="1095375"/>
                  </a:lnTo>
                  <a:lnTo>
                    <a:pt x="2667000" y="1104900"/>
                  </a:lnTo>
                  <a:lnTo>
                    <a:pt x="2676525" y="1104900"/>
                  </a:lnTo>
                  <a:lnTo>
                    <a:pt x="2686050" y="1104900"/>
                  </a:lnTo>
                  <a:lnTo>
                    <a:pt x="2695575" y="1114425"/>
                  </a:lnTo>
                  <a:lnTo>
                    <a:pt x="2705100" y="1114425"/>
                  </a:lnTo>
                  <a:lnTo>
                    <a:pt x="2714625" y="1114425"/>
                  </a:lnTo>
                  <a:lnTo>
                    <a:pt x="2724150" y="1123950"/>
                  </a:lnTo>
                  <a:lnTo>
                    <a:pt x="2733675" y="1123950"/>
                  </a:lnTo>
                  <a:lnTo>
                    <a:pt x="2743200" y="1133475"/>
                  </a:lnTo>
                  <a:lnTo>
                    <a:pt x="2752725" y="1133475"/>
                  </a:lnTo>
                  <a:lnTo>
                    <a:pt x="2762250" y="1143000"/>
                  </a:lnTo>
                  <a:lnTo>
                    <a:pt x="2771775" y="1143000"/>
                  </a:lnTo>
                  <a:lnTo>
                    <a:pt x="2781300" y="1143000"/>
                  </a:lnTo>
                  <a:lnTo>
                    <a:pt x="2790825" y="1152525"/>
                  </a:lnTo>
                  <a:lnTo>
                    <a:pt x="2800350" y="1152525"/>
                  </a:lnTo>
                  <a:lnTo>
                    <a:pt x="2809875" y="1162050"/>
                  </a:lnTo>
                  <a:lnTo>
                    <a:pt x="2819400" y="1162050"/>
                  </a:lnTo>
                  <a:lnTo>
                    <a:pt x="2828925" y="1162050"/>
                  </a:lnTo>
                  <a:lnTo>
                    <a:pt x="2838450" y="1171575"/>
                  </a:lnTo>
                  <a:lnTo>
                    <a:pt x="2847975" y="1171575"/>
                  </a:lnTo>
                  <a:lnTo>
                    <a:pt x="2857500" y="1181100"/>
                  </a:lnTo>
                  <a:lnTo>
                    <a:pt x="2867025" y="1181100"/>
                  </a:lnTo>
                  <a:lnTo>
                    <a:pt x="2876550" y="1190625"/>
                  </a:lnTo>
                  <a:lnTo>
                    <a:pt x="2886075" y="1190625"/>
                  </a:lnTo>
                  <a:lnTo>
                    <a:pt x="2895600" y="1190625"/>
                  </a:lnTo>
                  <a:lnTo>
                    <a:pt x="2905125" y="1200150"/>
                  </a:lnTo>
                  <a:lnTo>
                    <a:pt x="2914650" y="1200150"/>
                  </a:lnTo>
                  <a:lnTo>
                    <a:pt x="2924175" y="1200150"/>
                  </a:lnTo>
                  <a:lnTo>
                    <a:pt x="2924175" y="1209675"/>
                  </a:lnTo>
                  <a:lnTo>
                    <a:pt x="2933700" y="1209675"/>
                  </a:lnTo>
                  <a:lnTo>
                    <a:pt x="2943225" y="1209675"/>
                  </a:lnTo>
                </a:path>
              </a:pathLst>
            </a:custGeom>
            <a:ln w="19050">
              <a:solidFill>
                <a:srgbClr val="8EC592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/>
          <p:nvPr/>
        </p:nvSpPr>
        <p:spPr>
          <a:xfrm>
            <a:off x="1843151" y="2090801"/>
            <a:ext cx="3276600" cy="0"/>
          </a:xfrm>
          <a:custGeom>
            <a:avLst/>
            <a:gdLst/>
            <a:ahLst/>
            <a:cxnLst/>
            <a:rect l="l" t="t" r="r" b="b"/>
            <a:pathLst>
              <a:path w="3276600">
                <a:moveTo>
                  <a:pt x="0" y="0"/>
                </a:moveTo>
                <a:lnTo>
                  <a:pt x="3276600" y="0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494155" y="4267517"/>
            <a:ext cx="266700" cy="8102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585858"/>
                </a:solidFill>
                <a:latin typeface="Trebuchet MS"/>
                <a:cs typeface="Trebuchet MS"/>
              </a:rPr>
              <a:t>3474</a:t>
            </a:r>
            <a:endParaRPr sz="9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20"/>
              </a:spcBef>
            </a:pPr>
            <a:endParaRPr sz="9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900" spc="-20" dirty="0">
                <a:solidFill>
                  <a:srgbClr val="585858"/>
                </a:solidFill>
                <a:latin typeface="Trebuchet MS"/>
                <a:cs typeface="Trebuchet MS"/>
              </a:rPr>
              <a:t>3472</a:t>
            </a:r>
            <a:endParaRPr sz="9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20"/>
              </a:spcBef>
            </a:pPr>
            <a:endParaRPr sz="9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900" spc="-20" dirty="0">
                <a:solidFill>
                  <a:srgbClr val="585858"/>
                </a:solidFill>
                <a:latin typeface="Trebuchet MS"/>
                <a:cs typeface="Trebuchet MS"/>
              </a:rPr>
              <a:t>3470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494155" y="3944048"/>
            <a:ext cx="26670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585858"/>
                </a:solidFill>
                <a:latin typeface="Trebuchet MS"/>
                <a:cs typeface="Trebuchet MS"/>
              </a:rPr>
              <a:t>3476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494155" y="3621023"/>
            <a:ext cx="2667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585858"/>
                </a:solidFill>
                <a:latin typeface="Trebuchet MS"/>
                <a:cs typeface="Trebuchet MS"/>
              </a:rPr>
              <a:t>3478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494155" y="3297554"/>
            <a:ext cx="2667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585858"/>
                </a:solidFill>
                <a:latin typeface="Trebuchet MS"/>
                <a:cs typeface="Trebuchet MS"/>
              </a:rPr>
              <a:t>3480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494155" y="2003361"/>
            <a:ext cx="266700" cy="1133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585858"/>
                </a:solidFill>
                <a:latin typeface="Trebuchet MS"/>
                <a:cs typeface="Trebuchet MS"/>
              </a:rPr>
              <a:t>3488</a:t>
            </a:r>
            <a:endParaRPr sz="9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25"/>
              </a:spcBef>
            </a:pPr>
            <a:endParaRPr sz="9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900" spc="-20" dirty="0">
                <a:solidFill>
                  <a:srgbClr val="585858"/>
                </a:solidFill>
                <a:latin typeface="Trebuchet MS"/>
                <a:cs typeface="Trebuchet MS"/>
              </a:rPr>
              <a:t>3486</a:t>
            </a:r>
            <a:endParaRPr sz="9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20"/>
              </a:spcBef>
            </a:pPr>
            <a:endParaRPr sz="9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900" spc="-20" dirty="0">
                <a:solidFill>
                  <a:srgbClr val="585858"/>
                </a:solidFill>
                <a:latin typeface="Trebuchet MS"/>
                <a:cs typeface="Trebuchet MS"/>
              </a:rPr>
              <a:t>3484</a:t>
            </a:r>
            <a:endParaRPr sz="9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20"/>
              </a:spcBef>
            </a:pPr>
            <a:endParaRPr sz="9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900" spc="-20" dirty="0">
                <a:solidFill>
                  <a:srgbClr val="585858"/>
                </a:solidFill>
                <a:latin typeface="Trebuchet MS"/>
                <a:cs typeface="Trebuchet MS"/>
              </a:rPr>
              <a:t>3482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779143" y="5105908"/>
            <a:ext cx="583565" cy="332740"/>
          </a:xfrm>
          <a:custGeom>
            <a:avLst/>
            <a:gdLst/>
            <a:ahLst/>
            <a:cxnLst/>
            <a:rect l="l" t="t" r="r" b="b"/>
            <a:pathLst>
              <a:path w="583564" h="332739">
                <a:moveTo>
                  <a:pt x="82550" y="217297"/>
                </a:moveTo>
                <a:lnTo>
                  <a:pt x="49530" y="202184"/>
                </a:lnTo>
                <a:lnTo>
                  <a:pt x="49530" y="214249"/>
                </a:lnTo>
                <a:lnTo>
                  <a:pt x="32385" y="231394"/>
                </a:lnTo>
                <a:lnTo>
                  <a:pt x="15875" y="196977"/>
                </a:lnTo>
                <a:lnTo>
                  <a:pt x="49530" y="214249"/>
                </a:lnTo>
                <a:lnTo>
                  <a:pt x="49530" y="202184"/>
                </a:lnTo>
                <a:lnTo>
                  <a:pt x="38188" y="196977"/>
                </a:lnTo>
                <a:lnTo>
                  <a:pt x="2159" y="180467"/>
                </a:lnTo>
                <a:lnTo>
                  <a:pt x="0" y="182499"/>
                </a:lnTo>
                <a:lnTo>
                  <a:pt x="35179" y="264668"/>
                </a:lnTo>
                <a:lnTo>
                  <a:pt x="44069" y="255778"/>
                </a:lnTo>
                <a:lnTo>
                  <a:pt x="36068" y="239395"/>
                </a:lnTo>
                <a:lnTo>
                  <a:pt x="44018" y="231394"/>
                </a:lnTo>
                <a:lnTo>
                  <a:pt x="57531" y="217805"/>
                </a:lnTo>
                <a:lnTo>
                  <a:pt x="73787" y="226060"/>
                </a:lnTo>
                <a:lnTo>
                  <a:pt x="82042" y="217805"/>
                </a:lnTo>
                <a:lnTo>
                  <a:pt x="82550" y="217297"/>
                </a:lnTo>
                <a:close/>
              </a:path>
              <a:path w="583564" h="332739">
                <a:moveTo>
                  <a:pt x="103378" y="197993"/>
                </a:moveTo>
                <a:lnTo>
                  <a:pt x="99885" y="194437"/>
                </a:lnTo>
                <a:lnTo>
                  <a:pt x="96774" y="191262"/>
                </a:lnTo>
                <a:lnTo>
                  <a:pt x="94615" y="193294"/>
                </a:lnTo>
                <a:lnTo>
                  <a:pt x="92329" y="194437"/>
                </a:lnTo>
                <a:lnTo>
                  <a:pt x="87122" y="194437"/>
                </a:lnTo>
                <a:lnTo>
                  <a:pt x="84582" y="193294"/>
                </a:lnTo>
                <a:lnTo>
                  <a:pt x="82423" y="191008"/>
                </a:lnTo>
                <a:lnTo>
                  <a:pt x="35941" y="144653"/>
                </a:lnTo>
                <a:lnTo>
                  <a:pt x="28448" y="152146"/>
                </a:lnTo>
                <a:lnTo>
                  <a:pt x="76073" y="199771"/>
                </a:lnTo>
                <a:lnTo>
                  <a:pt x="82562" y="204444"/>
                </a:lnTo>
                <a:lnTo>
                  <a:pt x="89293" y="205701"/>
                </a:lnTo>
                <a:lnTo>
                  <a:pt x="96227" y="203542"/>
                </a:lnTo>
                <a:lnTo>
                  <a:pt x="103378" y="197993"/>
                </a:lnTo>
                <a:close/>
              </a:path>
              <a:path w="583564" h="332739">
                <a:moveTo>
                  <a:pt x="140970" y="156464"/>
                </a:moveTo>
                <a:lnTo>
                  <a:pt x="140462" y="148717"/>
                </a:lnTo>
                <a:lnTo>
                  <a:pt x="140081" y="141097"/>
                </a:lnTo>
                <a:lnTo>
                  <a:pt x="136271" y="133731"/>
                </a:lnTo>
                <a:lnTo>
                  <a:pt x="131064" y="128524"/>
                </a:lnTo>
                <a:lnTo>
                  <a:pt x="131064" y="155321"/>
                </a:lnTo>
                <a:lnTo>
                  <a:pt x="128524" y="160147"/>
                </a:lnTo>
                <a:lnTo>
                  <a:pt x="123444" y="165354"/>
                </a:lnTo>
                <a:lnTo>
                  <a:pt x="122555" y="166243"/>
                </a:lnTo>
                <a:lnTo>
                  <a:pt x="120650" y="167259"/>
                </a:lnTo>
                <a:lnTo>
                  <a:pt x="117729" y="168148"/>
                </a:lnTo>
                <a:lnTo>
                  <a:pt x="114935" y="169037"/>
                </a:lnTo>
                <a:lnTo>
                  <a:pt x="113284" y="169291"/>
                </a:lnTo>
                <a:lnTo>
                  <a:pt x="112903" y="168783"/>
                </a:lnTo>
                <a:lnTo>
                  <a:pt x="88519" y="144399"/>
                </a:lnTo>
                <a:lnTo>
                  <a:pt x="101473" y="127635"/>
                </a:lnTo>
                <a:lnTo>
                  <a:pt x="106680" y="127635"/>
                </a:lnTo>
                <a:lnTo>
                  <a:pt x="131064" y="155321"/>
                </a:lnTo>
                <a:lnTo>
                  <a:pt x="131064" y="128524"/>
                </a:lnTo>
                <a:lnTo>
                  <a:pt x="130175" y="127635"/>
                </a:lnTo>
                <a:lnTo>
                  <a:pt x="123190" y="120650"/>
                </a:lnTo>
                <a:lnTo>
                  <a:pt x="116332" y="117348"/>
                </a:lnTo>
                <a:lnTo>
                  <a:pt x="101092" y="116586"/>
                </a:lnTo>
                <a:lnTo>
                  <a:pt x="94488" y="119253"/>
                </a:lnTo>
                <a:lnTo>
                  <a:pt x="88646" y="125095"/>
                </a:lnTo>
                <a:lnTo>
                  <a:pt x="86741" y="126873"/>
                </a:lnTo>
                <a:lnTo>
                  <a:pt x="85217" y="129286"/>
                </a:lnTo>
                <a:lnTo>
                  <a:pt x="82931" y="134874"/>
                </a:lnTo>
                <a:lnTo>
                  <a:pt x="82550" y="137033"/>
                </a:lnTo>
                <a:lnTo>
                  <a:pt x="82804" y="138684"/>
                </a:lnTo>
                <a:lnTo>
                  <a:pt x="62357" y="118237"/>
                </a:lnTo>
                <a:lnTo>
                  <a:pt x="54864" y="125730"/>
                </a:lnTo>
                <a:lnTo>
                  <a:pt x="115189" y="186182"/>
                </a:lnTo>
                <a:lnTo>
                  <a:pt x="118999" y="182372"/>
                </a:lnTo>
                <a:lnTo>
                  <a:pt x="117729" y="175895"/>
                </a:lnTo>
                <a:lnTo>
                  <a:pt x="119888" y="176022"/>
                </a:lnTo>
                <a:lnTo>
                  <a:pt x="120345" y="175895"/>
                </a:lnTo>
                <a:lnTo>
                  <a:pt x="122174" y="175387"/>
                </a:lnTo>
                <a:lnTo>
                  <a:pt x="124841" y="174244"/>
                </a:lnTo>
                <a:lnTo>
                  <a:pt x="127635" y="173101"/>
                </a:lnTo>
                <a:lnTo>
                  <a:pt x="129921" y="171450"/>
                </a:lnTo>
                <a:lnTo>
                  <a:pt x="132080" y="169291"/>
                </a:lnTo>
                <a:lnTo>
                  <a:pt x="138049" y="163322"/>
                </a:lnTo>
                <a:lnTo>
                  <a:pt x="140970" y="156464"/>
                </a:lnTo>
                <a:close/>
              </a:path>
              <a:path w="583564" h="332739">
                <a:moveTo>
                  <a:pt x="183261" y="108851"/>
                </a:moveTo>
                <a:lnTo>
                  <a:pt x="174752" y="106553"/>
                </a:lnTo>
                <a:lnTo>
                  <a:pt x="174371" y="111887"/>
                </a:lnTo>
                <a:lnTo>
                  <a:pt x="172085" y="116713"/>
                </a:lnTo>
                <a:lnTo>
                  <a:pt x="167767" y="121031"/>
                </a:lnTo>
                <a:lnTo>
                  <a:pt x="163957" y="124726"/>
                </a:lnTo>
                <a:lnTo>
                  <a:pt x="159766" y="126746"/>
                </a:lnTo>
                <a:lnTo>
                  <a:pt x="155067" y="126746"/>
                </a:lnTo>
                <a:lnTo>
                  <a:pt x="149733" y="126873"/>
                </a:lnTo>
                <a:lnTo>
                  <a:pt x="144526" y="124345"/>
                </a:lnTo>
                <a:lnTo>
                  <a:pt x="139573" y="119380"/>
                </a:lnTo>
                <a:lnTo>
                  <a:pt x="145173" y="113792"/>
                </a:lnTo>
                <a:lnTo>
                  <a:pt x="170053" y="89039"/>
                </a:lnTo>
                <a:lnTo>
                  <a:pt x="169037" y="87122"/>
                </a:lnTo>
                <a:lnTo>
                  <a:pt x="167767" y="85471"/>
                </a:lnTo>
                <a:lnTo>
                  <a:pt x="160655" y="78359"/>
                </a:lnTo>
                <a:lnTo>
                  <a:pt x="157734" y="77063"/>
                </a:lnTo>
                <a:lnTo>
                  <a:pt x="157734" y="90424"/>
                </a:lnTo>
                <a:lnTo>
                  <a:pt x="134366" y="113792"/>
                </a:lnTo>
                <a:lnTo>
                  <a:pt x="131572" y="110502"/>
                </a:lnTo>
                <a:lnTo>
                  <a:pt x="130175" y="106680"/>
                </a:lnTo>
                <a:lnTo>
                  <a:pt x="130429" y="98044"/>
                </a:lnTo>
                <a:lnTo>
                  <a:pt x="132207" y="94107"/>
                </a:lnTo>
                <a:lnTo>
                  <a:pt x="139065" y="87249"/>
                </a:lnTo>
                <a:lnTo>
                  <a:pt x="143002" y="85471"/>
                </a:lnTo>
                <a:lnTo>
                  <a:pt x="151257" y="85725"/>
                </a:lnTo>
                <a:lnTo>
                  <a:pt x="154686" y="87376"/>
                </a:lnTo>
                <a:lnTo>
                  <a:pt x="157734" y="90424"/>
                </a:lnTo>
                <a:lnTo>
                  <a:pt x="157734" y="77063"/>
                </a:lnTo>
                <a:lnTo>
                  <a:pt x="154686" y="75692"/>
                </a:lnTo>
                <a:lnTo>
                  <a:pt x="148082" y="75819"/>
                </a:lnTo>
                <a:lnTo>
                  <a:pt x="141224" y="75819"/>
                </a:lnTo>
                <a:lnTo>
                  <a:pt x="134874" y="78867"/>
                </a:lnTo>
                <a:lnTo>
                  <a:pt x="128778" y="84836"/>
                </a:lnTo>
                <a:lnTo>
                  <a:pt x="123698" y="90043"/>
                </a:lnTo>
                <a:lnTo>
                  <a:pt x="121031" y="96393"/>
                </a:lnTo>
                <a:lnTo>
                  <a:pt x="121031" y="112395"/>
                </a:lnTo>
                <a:lnTo>
                  <a:pt x="124460" y="120142"/>
                </a:lnTo>
                <a:lnTo>
                  <a:pt x="138176" y="133858"/>
                </a:lnTo>
                <a:lnTo>
                  <a:pt x="145542" y="137033"/>
                </a:lnTo>
                <a:lnTo>
                  <a:pt x="161036" y="136779"/>
                </a:lnTo>
                <a:lnTo>
                  <a:pt x="167259" y="134112"/>
                </a:lnTo>
                <a:lnTo>
                  <a:pt x="174485" y="126873"/>
                </a:lnTo>
                <a:lnTo>
                  <a:pt x="176276" y="125095"/>
                </a:lnTo>
                <a:lnTo>
                  <a:pt x="179070" y="121170"/>
                </a:lnTo>
                <a:lnTo>
                  <a:pt x="181216" y="116586"/>
                </a:lnTo>
                <a:lnTo>
                  <a:pt x="182499" y="113919"/>
                </a:lnTo>
                <a:lnTo>
                  <a:pt x="183261" y="111125"/>
                </a:lnTo>
                <a:lnTo>
                  <a:pt x="183261" y="108851"/>
                </a:lnTo>
                <a:close/>
              </a:path>
              <a:path w="583564" h="332739">
                <a:moveTo>
                  <a:pt x="210058" y="89801"/>
                </a:moveTo>
                <a:lnTo>
                  <a:pt x="182372" y="62103"/>
                </a:lnTo>
                <a:lnTo>
                  <a:pt x="179603" y="49149"/>
                </a:lnTo>
                <a:lnTo>
                  <a:pt x="180594" y="45720"/>
                </a:lnTo>
                <a:lnTo>
                  <a:pt x="184912" y="41402"/>
                </a:lnTo>
                <a:lnTo>
                  <a:pt x="187198" y="40259"/>
                </a:lnTo>
                <a:lnTo>
                  <a:pt x="189865" y="39751"/>
                </a:lnTo>
                <a:lnTo>
                  <a:pt x="185674" y="29337"/>
                </a:lnTo>
                <a:lnTo>
                  <a:pt x="182753" y="31496"/>
                </a:lnTo>
                <a:lnTo>
                  <a:pt x="180594" y="33147"/>
                </a:lnTo>
                <a:lnTo>
                  <a:pt x="173863" y="39878"/>
                </a:lnTo>
                <a:lnTo>
                  <a:pt x="172212" y="46482"/>
                </a:lnTo>
                <a:lnTo>
                  <a:pt x="174625" y="54229"/>
                </a:lnTo>
                <a:lnTo>
                  <a:pt x="167767" y="47498"/>
                </a:lnTo>
                <a:lnTo>
                  <a:pt x="160401" y="54864"/>
                </a:lnTo>
                <a:lnTo>
                  <a:pt x="160401" y="55118"/>
                </a:lnTo>
                <a:lnTo>
                  <a:pt x="202565" y="97282"/>
                </a:lnTo>
                <a:lnTo>
                  <a:pt x="210058" y="89801"/>
                </a:lnTo>
                <a:close/>
              </a:path>
              <a:path w="583564" h="332739">
                <a:moveTo>
                  <a:pt x="260096" y="38989"/>
                </a:moveTo>
                <a:lnTo>
                  <a:pt x="252349" y="33401"/>
                </a:lnTo>
                <a:lnTo>
                  <a:pt x="251333" y="36449"/>
                </a:lnTo>
                <a:lnTo>
                  <a:pt x="249809" y="38989"/>
                </a:lnTo>
                <a:lnTo>
                  <a:pt x="245237" y="43561"/>
                </a:lnTo>
                <a:lnTo>
                  <a:pt x="242570" y="44704"/>
                </a:lnTo>
                <a:lnTo>
                  <a:pt x="239903" y="44450"/>
                </a:lnTo>
                <a:lnTo>
                  <a:pt x="237236" y="44069"/>
                </a:lnTo>
                <a:lnTo>
                  <a:pt x="234061" y="42164"/>
                </a:lnTo>
                <a:lnTo>
                  <a:pt x="217043" y="25146"/>
                </a:lnTo>
                <a:lnTo>
                  <a:pt x="209550" y="17653"/>
                </a:lnTo>
                <a:lnTo>
                  <a:pt x="215442" y="11684"/>
                </a:lnTo>
                <a:lnTo>
                  <a:pt x="221107" y="5969"/>
                </a:lnTo>
                <a:lnTo>
                  <a:pt x="215138" y="127"/>
                </a:lnTo>
                <a:lnTo>
                  <a:pt x="203581" y="11684"/>
                </a:lnTo>
                <a:lnTo>
                  <a:pt x="191897" y="0"/>
                </a:lnTo>
                <a:lnTo>
                  <a:pt x="187198" y="10414"/>
                </a:lnTo>
                <a:lnTo>
                  <a:pt x="196088" y="19177"/>
                </a:lnTo>
                <a:lnTo>
                  <a:pt x="191135" y="24130"/>
                </a:lnTo>
                <a:lnTo>
                  <a:pt x="197104" y="29972"/>
                </a:lnTo>
                <a:lnTo>
                  <a:pt x="202057" y="25146"/>
                </a:lnTo>
                <a:lnTo>
                  <a:pt x="226174" y="49276"/>
                </a:lnTo>
                <a:lnTo>
                  <a:pt x="229743" y="52959"/>
                </a:lnTo>
                <a:lnTo>
                  <a:pt x="234061" y="54864"/>
                </a:lnTo>
                <a:lnTo>
                  <a:pt x="238887" y="55118"/>
                </a:lnTo>
                <a:lnTo>
                  <a:pt x="243713" y="55245"/>
                </a:lnTo>
                <a:lnTo>
                  <a:pt x="247777" y="53721"/>
                </a:lnTo>
                <a:lnTo>
                  <a:pt x="251079" y="50292"/>
                </a:lnTo>
                <a:lnTo>
                  <a:pt x="254762" y="46609"/>
                </a:lnTo>
                <a:lnTo>
                  <a:pt x="256273" y="44704"/>
                </a:lnTo>
                <a:lnTo>
                  <a:pt x="257810" y="42799"/>
                </a:lnTo>
                <a:lnTo>
                  <a:pt x="260096" y="38989"/>
                </a:lnTo>
                <a:close/>
              </a:path>
              <a:path w="583564" h="332739">
                <a:moveTo>
                  <a:pt x="321437" y="290830"/>
                </a:moveTo>
                <a:lnTo>
                  <a:pt x="319278" y="284480"/>
                </a:lnTo>
                <a:lnTo>
                  <a:pt x="315887" y="281940"/>
                </a:lnTo>
                <a:lnTo>
                  <a:pt x="314198" y="280670"/>
                </a:lnTo>
                <a:lnTo>
                  <a:pt x="310959" y="276860"/>
                </a:lnTo>
                <a:lnTo>
                  <a:pt x="310515" y="276339"/>
                </a:lnTo>
                <a:lnTo>
                  <a:pt x="310515" y="294640"/>
                </a:lnTo>
                <a:lnTo>
                  <a:pt x="309753" y="303530"/>
                </a:lnTo>
                <a:lnTo>
                  <a:pt x="306959" y="307340"/>
                </a:lnTo>
                <a:lnTo>
                  <a:pt x="302133" y="312420"/>
                </a:lnTo>
                <a:lnTo>
                  <a:pt x="300609" y="313690"/>
                </a:lnTo>
                <a:lnTo>
                  <a:pt x="298450" y="316230"/>
                </a:lnTo>
                <a:lnTo>
                  <a:pt x="295402" y="318770"/>
                </a:lnTo>
                <a:lnTo>
                  <a:pt x="273431" y="297180"/>
                </a:lnTo>
                <a:lnTo>
                  <a:pt x="278498" y="290830"/>
                </a:lnTo>
                <a:lnTo>
                  <a:pt x="279527" y="289560"/>
                </a:lnTo>
                <a:lnTo>
                  <a:pt x="284607" y="284480"/>
                </a:lnTo>
                <a:lnTo>
                  <a:pt x="289179" y="281940"/>
                </a:lnTo>
                <a:lnTo>
                  <a:pt x="297053" y="281940"/>
                </a:lnTo>
                <a:lnTo>
                  <a:pt x="300863" y="283210"/>
                </a:lnTo>
                <a:lnTo>
                  <a:pt x="308737" y="290830"/>
                </a:lnTo>
                <a:lnTo>
                  <a:pt x="310515" y="294640"/>
                </a:lnTo>
                <a:lnTo>
                  <a:pt x="310515" y="276339"/>
                </a:lnTo>
                <a:lnTo>
                  <a:pt x="309880" y="275590"/>
                </a:lnTo>
                <a:lnTo>
                  <a:pt x="305308" y="273050"/>
                </a:lnTo>
                <a:lnTo>
                  <a:pt x="300609" y="273050"/>
                </a:lnTo>
                <a:lnTo>
                  <a:pt x="296037" y="271780"/>
                </a:lnTo>
                <a:lnTo>
                  <a:pt x="290830" y="274320"/>
                </a:lnTo>
                <a:lnTo>
                  <a:pt x="285242" y="276860"/>
                </a:lnTo>
                <a:lnTo>
                  <a:pt x="287020" y="274320"/>
                </a:lnTo>
                <a:lnTo>
                  <a:pt x="287909" y="270510"/>
                </a:lnTo>
                <a:lnTo>
                  <a:pt x="287401" y="262890"/>
                </a:lnTo>
                <a:lnTo>
                  <a:pt x="286004" y="259080"/>
                </a:lnTo>
                <a:lnTo>
                  <a:pt x="283337" y="256540"/>
                </a:lnTo>
                <a:lnTo>
                  <a:pt x="281813" y="254850"/>
                </a:lnTo>
                <a:lnTo>
                  <a:pt x="281813" y="270510"/>
                </a:lnTo>
                <a:lnTo>
                  <a:pt x="281178" y="276860"/>
                </a:lnTo>
                <a:lnTo>
                  <a:pt x="271272" y="287020"/>
                </a:lnTo>
                <a:lnTo>
                  <a:pt x="269113" y="289560"/>
                </a:lnTo>
                <a:lnTo>
                  <a:pt x="267208" y="290830"/>
                </a:lnTo>
                <a:lnTo>
                  <a:pt x="250698" y="274320"/>
                </a:lnTo>
                <a:lnTo>
                  <a:pt x="252603" y="271780"/>
                </a:lnTo>
                <a:lnTo>
                  <a:pt x="254762" y="269240"/>
                </a:lnTo>
                <a:lnTo>
                  <a:pt x="264287" y="260350"/>
                </a:lnTo>
                <a:lnTo>
                  <a:pt x="270383" y="259080"/>
                </a:lnTo>
                <a:lnTo>
                  <a:pt x="281813" y="270510"/>
                </a:lnTo>
                <a:lnTo>
                  <a:pt x="281813" y="254850"/>
                </a:lnTo>
                <a:lnTo>
                  <a:pt x="278765" y="251460"/>
                </a:lnTo>
                <a:lnTo>
                  <a:pt x="273685" y="250190"/>
                </a:lnTo>
                <a:lnTo>
                  <a:pt x="268097" y="250190"/>
                </a:lnTo>
                <a:lnTo>
                  <a:pt x="236474" y="275590"/>
                </a:lnTo>
                <a:lnTo>
                  <a:pt x="294259" y="332740"/>
                </a:lnTo>
                <a:lnTo>
                  <a:pt x="309384" y="318770"/>
                </a:lnTo>
                <a:lnTo>
                  <a:pt x="310769" y="317500"/>
                </a:lnTo>
                <a:lnTo>
                  <a:pt x="316738" y="311150"/>
                </a:lnTo>
                <a:lnTo>
                  <a:pt x="320040" y="304800"/>
                </a:lnTo>
                <a:lnTo>
                  <a:pt x="321437" y="290830"/>
                </a:lnTo>
                <a:close/>
              </a:path>
              <a:path w="583564" h="332739">
                <a:moveTo>
                  <a:pt x="348869" y="278130"/>
                </a:moveTo>
                <a:lnTo>
                  <a:pt x="324612" y="254000"/>
                </a:lnTo>
                <a:lnTo>
                  <a:pt x="321183" y="251460"/>
                </a:lnTo>
                <a:lnTo>
                  <a:pt x="319278" y="247650"/>
                </a:lnTo>
                <a:lnTo>
                  <a:pt x="318897" y="243840"/>
                </a:lnTo>
                <a:lnTo>
                  <a:pt x="318389" y="238760"/>
                </a:lnTo>
                <a:lnTo>
                  <a:pt x="319405" y="234950"/>
                </a:lnTo>
                <a:lnTo>
                  <a:pt x="323723" y="229870"/>
                </a:lnTo>
                <a:lnTo>
                  <a:pt x="326009" y="229870"/>
                </a:lnTo>
                <a:lnTo>
                  <a:pt x="328676" y="228600"/>
                </a:lnTo>
                <a:lnTo>
                  <a:pt x="324612" y="218440"/>
                </a:lnTo>
                <a:lnTo>
                  <a:pt x="321564" y="220980"/>
                </a:lnTo>
                <a:lnTo>
                  <a:pt x="319405" y="222250"/>
                </a:lnTo>
                <a:lnTo>
                  <a:pt x="318008" y="223520"/>
                </a:lnTo>
                <a:lnTo>
                  <a:pt x="312674" y="228600"/>
                </a:lnTo>
                <a:lnTo>
                  <a:pt x="311150" y="234950"/>
                </a:lnTo>
                <a:lnTo>
                  <a:pt x="313436" y="243840"/>
                </a:lnTo>
                <a:lnTo>
                  <a:pt x="306578" y="236220"/>
                </a:lnTo>
                <a:lnTo>
                  <a:pt x="299085" y="243840"/>
                </a:lnTo>
                <a:lnTo>
                  <a:pt x="341376" y="285750"/>
                </a:lnTo>
                <a:lnTo>
                  <a:pt x="348869" y="278130"/>
                </a:lnTo>
                <a:close/>
              </a:path>
              <a:path w="583564" h="332739">
                <a:moveTo>
                  <a:pt x="396240" y="223520"/>
                </a:moveTo>
                <a:lnTo>
                  <a:pt x="387604" y="220980"/>
                </a:lnTo>
                <a:lnTo>
                  <a:pt x="387223" y="227330"/>
                </a:lnTo>
                <a:lnTo>
                  <a:pt x="384937" y="231140"/>
                </a:lnTo>
                <a:lnTo>
                  <a:pt x="380619" y="236220"/>
                </a:lnTo>
                <a:lnTo>
                  <a:pt x="376936" y="240030"/>
                </a:lnTo>
                <a:lnTo>
                  <a:pt x="372618" y="241300"/>
                </a:lnTo>
                <a:lnTo>
                  <a:pt x="362585" y="241300"/>
                </a:lnTo>
                <a:lnTo>
                  <a:pt x="357378" y="238760"/>
                </a:lnTo>
                <a:lnTo>
                  <a:pt x="352425" y="234950"/>
                </a:lnTo>
                <a:lnTo>
                  <a:pt x="358775" y="228600"/>
                </a:lnTo>
                <a:lnTo>
                  <a:pt x="382905" y="204470"/>
                </a:lnTo>
                <a:lnTo>
                  <a:pt x="381889" y="201930"/>
                </a:lnTo>
                <a:lnTo>
                  <a:pt x="380619" y="200660"/>
                </a:lnTo>
                <a:lnTo>
                  <a:pt x="378968" y="198120"/>
                </a:lnTo>
                <a:lnTo>
                  <a:pt x="373507" y="193040"/>
                </a:lnTo>
                <a:lnTo>
                  <a:pt x="370586" y="191808"/>
                </a:lnTo>
                <a:lnTo>
                  <a:pt x="370586" y="205740"/>
                </a:lnTo>
                <a:lnTo>
                  <a:pt x="347218" y="228600"/>
                </a:lnTo>
                <a:lnTo>
                  <a:pt x="344424" y="224790"/>
                </a:lnTo>
                <a:lnTo>
                  <a:pt x="343154" y="220980"/>
                </a:lnTo>
                <a:lnTo>
                  <a:pt x="343408" y="213360"/>
                </a:lnTo>
                <a:lnTo>
                  <a:pt x="345059" y="209550"/>
                </a:lnTo>
                <a:lnTo>
                  <a:pt x="348361" y="205740"/>
                </a:lnTo>
                <a:lnTo>
                  <a:pt x="352044" y="201930"/>
                </a:lnTo>
                <a:lnTo>
                  <a:pt x="355981" y="200660"/>
                </a:lnTo>
                <a:lnTo>
                  <a:pt x="364109" y="200660"/>
                </a:lnTo>
                <a:lnTo>
                  <a:pt x="367665" y="201930"/>
                </a:lnTo>
                <a:lnTo>
                  <a:pt x="370586" y="205740"/>
                </a:lnTo>
                <a:lnTo>
                  <a:pt x="370586" y="191808"/>
                </a:lnTo>
                <a:lnTo>
                  <a:pt x="367538" y="190500"/>
                </a:lnTo>
                <a:lnTo>
                  <a:pt x="354203" y="190500"/>
                </a:lnTo>
                <a:lnTo>
                  <a:pt x="347726" y="193040"/>
                </a:lnTo>
                <a:lnTo>
                  <a:pt x="341757" y="199390"/>
                </a:lnTo>
                <a:lnTo>
                  <a:pt x="336550" y="204470"/>
                </a:lnTo>
                <a:lnTo>
                  <a:pt x="334010" y="210820"/>
                </a:lnTo>
                <a:lnTo>
                  <a:pt x="333883" y="227330"/>
                </a:lnTo>
                <a:lnTo>
                  <a:pt x="337439" y="234950"/>
                </a:lnTo>
                <a:lnTo>
                  <a:pt x="344297" y="242570"/>
                </a:lnTo>
                <a:lnTo>
                  <a:pt x="351028" y="248920"/>
                </a:lnTo>
                <a:lnTo>
                  <a:pt x="358521" y="251460"/>
                </a:lnTo>
                <a:lnTo>
                  <a:pt x="373888" y="251460"/>
                </a:lnTo>
                <a:lnTo>
                  <a:pt x="380238" y="248920"/>
                </a:lnTo>
                <a:lnTo>
                  <a:pt x="385572" y="243840"/>
                </a:lnTo>
                <a:lnTo>
                  <a:pt x="388023" y="241300"/>
                </a:lnTo>
                <a:lnTo>
                  <a:pt x="389255" y="240030"/>
                </a:lnTo>
                <a:lnTo>
                  <a:pt x="391922" y="236220"/>
                </a:lnTo>
                <a:lnTo>
                  <a:pt x="393827" y="232410"/>
                </a:lnTo>
                <a:lnTo>
                  <a:pt x="395478" y="228600"/>
                </a:lnTo>
                <a:lnTo>
                  <a:pt x="396240" y="226060"/>
                </a:lnTo>
                <a:lnTo>
                  <a:pt x="396240" y="223520"/>
                </a:lnTo>
                <a:close/>
              </a:path>
              <a:path w="583564" h="332739">
                <a:moveTo>
                  <a:pt x="448437" y="179070"/>
                </a:moveTo>
                <a:lnTo>
                  <a:pt x="422275" y="153670"/>
                </a:lnTo>
                <a:lnTo>
                  <a:pt x="413981" y="146050"/>
                </a:lnTo>
                <a:lnTo>
                  <a:pt x="406082" y="143510"/>
                </a:lnTo>
                <a:lnTo>
                  <a:pt x="398551" y="144780"/>
                </a:lnTo>
                <a:lnTo>
                  <a:pt x="391414" y="149860"/>
                </a:lnTo>
                <a:lnTo>
                  <a:pt x="385826" y="154940"/>
                </a:lnTo>
                <a:lnTo>
                  <a:pt x="383921" y="161290"/>
                </a:lnTo>
                <a:lnTo>
                  <a:pt x="385572" y="168910"/>
                </a:lnTo>
                <a:lnTo>
                  <a:pt x="377825" y="165100"/>
                </a:lnTo>
                <a:lnTo>
                  <a:pt x="372618" y="170180"/>
                </a:lnTo>
                <a:lnTo>
                  <a:pt x="414909" y="212090"/>
                </a:lnTo>
                <a:lnTo>
                  <a:pt x="422402" y="205740"/>
                </a:lnTo>
                <a:lnTo>
                  <a:pt x="391033" y="173990"/>
                </a:lnTo>
                <a:lnTo>
                  <a:pt x="390525" y="171450"/>
                </a:lnTo>
                <a:lnTo>
                  <a:pt x="390652" y="168910"/>
                </a:lnTo>
                <a:lnTo>
                  <a:pt x="391541" y="166370"/>
                </a:lnTo>
                <a:lnTo>
                  <a:pt x="392303" y="162560"/>
                </a:lnTo>
                <a:lnTo>
                  <a:pt x="393573" y="160020"/>
                </a:lnTo>
                <a:lnTo>
                  <a:pt x="398526" y="154940"/>
                </a:lnTo>
                <a:lnTo>
                  <a:pt x="401701" y="153670"/>
                </a:lnTo>
                <a:lnTo>
                  <a:pt x="404876" y="154940"/>
                </a:lnTo>
                <a:lnTo>
                  <a:pt x="408051" y="154940"/>
                </a:lnTo>
                <a:lnTo>
                  <a:pt x="411861" y="157480"/>
                </a:lnTo>
                <a:lnTo>
                  <a:pt x="440944" y="186690"/>
                </a:lnTo>
                <a:lnTo>
                  <a:pt x="448437" y="179070"/>
                </a:lnTo>
                <a:close/>
              </a:path>
              <a:path w="583564" h="332739">
                <a:moveTo>
                  <a:pt x="496316" y="130810"/>
                </a:moveTo>
                <a:lnTo>
                  <a:pt x="480187" y="114655"/>
                </a:lnTo>
                <a:lnTo>
                  <a:pt x="480187" y="130810"/>
                </a:lnTo>
                <a:lnTo>
                  <a:pt x="479933" y="133350"/>
                </a:lnTo>
                <a:lnTo>
                  <a:pt x="478155" y="137160"/>
                </a:lnTo>
                <a:lnTo>
                  <a:pt x="477139" y="139700"/>
                </a:lnTo>
                <a:lnTo>
                  <a:pt x="475996" y="140970"/>
                </a:lnTo>
                <a:lnTo>
                  <a:pt x="468947" y="146050"/>
                </a:lnTo>
                <a:lnTo>
                  <a:pt x="461721" y="147320"/>
                </a:lnTo>
                <a:lnTo>
                  <a:pt x="454329" y="144780"/>
                </a:lnTo>
                <a:lnTo>
                  <a:pt x="446786" y="139700"/>
                </a:lnTo>
                <a:lnTo>
                  <a:pt x="442087" y="134620"/>
                </a:lnTo>
                <a:lnTo>
                  <a:pt x="439547" y="129540"/>
                </a:lnTo>
                <a:lnTo>
                  <a:pt x="438531" y="118110"/>
                </a:lnTo>
                <a:lnTo>
                  <a:pt x="440309" y="114300"/>
                </a:lnTo>
                <a:lnTo>
                  <a:pt x="447675" y="106680"/>
                </a:lnTo>
                <a:lnTo>
                  <a:pt x="451612" y="105410"/>
                </a:lnTo>
                <a:lnTo>
                  <a:pt x="456311" y="106680"/>
                </a:lnTo>
                <a:lnTo>
                  <a:pt x="479806" y="129540"/>
                </a:lnTo>
                <a:lnTo>
                  <a:pt x="480187" y="130810"/>
                </a:lnTo>
                <a:lnTo>
                  <a:pt x="480187" y="114655"/>
                </a:lnTo>
                <a:lnTo>
                  <a:pt x="470966" y="105410"/>
                </a:lnTo>
                <a:lnTo>
                  <a:pt x="436753" y="71120"/>
                </a:lnTo>
                <a:lnTo>
                  <a:pt x="429260" y="78740"/>
                </a:lnTo>
                <a:lnTo>
                  <a:pt x="448818" y="99060"/>
                </a:lnTo>
                <a:lnTo>
                  <a:pt x="444500" y="99060"/>
                </a:lnTo>
                <a:lnTo>
                  <a:pt x="440182" y="101600"/>
                </a:lnTo>
                <a:lnTo>
                  <a:pt x="435864" y="105410"/>
                </a:lnTo>
                <a:lnTo>
                  <a:pt x="430657" y="110502"/>
                </a:lnTo>
                <a:lnTo>
                  <a:pt x="428371" y="118110"/>
                </a:lnTo>
                <a:lnTo>
                  <a:pt x="429768" y="134620"/>
                </a:lnTo>
                <a:lnTo>
                  <a:pt x="433197" y="140970"/>
                </a:lnTo>
                <a:lnTo>
                  <a:pt x="445897" y="153670"/>
                </a:lnTo>
                <a:lnTo>
                  <a:pt x="452628" y="157480"/>
                </a:lnTo>
                <a:lnTo>
                  <a:pt x="466725" y="158750"/>
                </a:lnTo>
                <a:lnTo>
                  <a:pt x="472948" y="156210"/>
                </a:lnTo>
                <a:lnTo>
                  <a:pt x="481939" y="147320"/>
                </a:lnTo>
                <a:lnTo>
                  <a:pt x="483235" y="146050"/>
                </a:lnTo>
                <a:lnTo>
                  <a:pt x="485648" y="140970"/>
                </a:lnTo>
                <a:lnTo>
                  <a:pt x="485648" y="135890"/>
                </a:lnTo>
                <a:lnTo>
                  <a:pt x="488823" y="138430"/>
                </a:lnTo>
                <a:lnTo>
                  <a:pt x="491312" y="135890"/>
                </a:lnTo>
                <a:lnTo>
                  <a:pt x="496316" y="130810"/>
                </a:lnTo>
                <a:close/>
              </a:path>
              <a:path w="583564" h="332739">
                <a:moveTo>
                  <a:pt x="528193" y="96520"/>
                </a:moveTo>
                <a:lnTo>
                  <a:pt x="527177" y="82550"/>
                </a:lnTo>
                <a:lnTo>
                  <a:pt x="523494" y="74930"/>
                </a:lnTo>
                <a:lnTo>
                  <a:pt x="518287" y="70065"/>
                </a:lnTo>
                <a:lnTo>
                  <a:pt x="518287" y="95250"/>
                </a:lnTo>
                <a:lnTo>
                  <a:pt x="517017" y="100330"/>
                </a:lnTo>
                <a:lnTo>
                  <a:pt x="513461" y="102870"/>
                </a:lnTo>
                <a:lnTo>
                  <a:pt x="507555" y="106680"/>
                </a:lnTo>
                <a:lnTo>
                  <a:pt x="501078" y="107950"/>
                </a:lnTo>
                <a:lnTo>
                  <a:pt x="494030" y="105410"/>
                </a:lnTo>
                <a:lnTo>
                  <a:pt x="486410" y="99060"/>
                </a:lnTo>
                <a:lnTo>
                  <a:pt x="481457" y="93980"/>
                </a:lnTo>
                <a:lnTo>
                  <a:pt x="478663" y="88900"/>
                </a:lnTo>
                <a:lnTo>
                  <a:pt x="477139" y="80010"/>
                </a:lnTo>
                <a:lnTo>
                  <a:pt x="478536" y="74930"/>
                </a:lnTo>
                <a:lnTo>
                  <a:pt x="481838" y="71120"/>
                </a:lnTo>
                <a:lnTo>
                  <a:pt x="487730" y="67310"/>
                </a:lnTo>
                <a:lnTo>
                  <a:pt x="494195" y="67310"/>
                </a:lnTo>
                <a:lnTo>
                  <a:pt x="517525" y="91452"/>
                </a:lnTo>
                <a:lnTo>
                  <a:pt x="518287" y="95250"/>
                </a:lnTo>
                <a:lnTo>
                  <a:pt x="518287" y="70065"/>
                </a:lnTo>
                <a:lnTo>
                  <a:pt x="515340" y="67310"/>
                </a:lnTo>
                <a:lnTo>
                  <a:pt x="509905" y="62230"/>
                </a:lnTo>
                <a:lnTo>
                  <a:pt x="502793" y="58420"/>
                </a:lnTo>
                <a:lnTo>
                  <a:pt x="488442" y="57150"/>
                </a:lnTo>
                <a:lnTo>
                  <a:pt x="481838" y="59690"/>
                </a:lnTo>
                <a:lnTo>
                  <a:pt x="475742" y="66040"/>
                </a:lnTo>
                <a:lnTo>
                  <a:pt x="470027" y="71120"/>
                </a:lnTo>
                <a:lnTo>
                  <a:pt x="467487" y="77470"/>
                </a:lnTo>
                <a:lnTo>
                  <a:pt x="467868" y="85090"/>
                </a:lnTo>
                <a:lnTo>
                  <a:pt x="468376" y="92710"/>
                </a:lnTo>
                <a:lnTo>
                  <a:pt x="499618" y="118110"/>
                </a:lnTo>
                <a:lnTo>
                  <a:pt x="506857" y="118110"/>
                </a:lnTo>
                <a:lnTo>
                  <a:pt x="513588" y="115570"/>
                </a:lnTo>
                <a:lnTo>
                  <a:pt x="519684" y="109220"/>
                </a:lnTo>
                <a:lnTo>
                  <a:pt x="521144" y="107950"/>
                </a:lnTo>
                <a:lnTo>
                  <a:pt x="525526" y="104152"/>
                </a:lnTo>
                <a:lnTo>
                  <a:pt x="528193" y="96520"/>
                </a:lnTo>
                <a:close/>
              </a:path>
              <a:path w="583564" h="332739">
                <a:moveTo>
                  <a:pt x="583057" y="44450"/>
                </a:moveTo>
                <a:lnTo>
                  <a:pt x="558139" y="19050"/>
                </a:lnTo>
                <a:lnTo>
                  <a:pt x="556895" y="17780"/>
                </a:lnTo>
                <a:lnTo>
                  <a:pt x="548678" y="11430"/>
                </a:lnTo>
                <a:lnTo>
                  <a:pt x="540804" y="8890"/>
                </a:lnTo>
                <a:lnTo>
                  <a:pt x="533298" y="10160"/>
                </a:lnTo>
                <a:lnTo>
                  <a:pt x="526161" y="15240"/>
                </a:lnTo>
                <a:lnTo>
                  <a:pt x="520573" y="20320"/>
                </a:lnTo>
                <a:lnTo>
                  <a:pt x="518541" y="26670"/>
                </a:lnTo>
                <a:lnTo>
                  <a:pt x="520319" y="33020"/>
                </a:lnTo>
                <a:lnTo>
                  <a:pt x="512445" y="30480"/>
                </a:lnTo>
                <a:lnTo>
                  <a:pt x="507365" y="35560"/>
                </a:lnTo>
                <a:lnTo>
                  <a:pt x="549656" y="77470"/>
                </a:lnTo>
                <a:lnTo>
                  <a:pt x="557149" y="69850"/>
                </a:lnTo>
                <a:lnTo>
                  <a:pt x="525653" y="39370"/>
                </a:lnTo>
                <a:lnTo>
                  <a:pt x="525145" y="36830"/>
                </a:lnTo>
                <a:lnTo>
                  <a:pt x="525399" y="34290"/>
                </a:lnTo>
                <a:lnTo>
                  <a:pt x="525653" y="33020"/>
                </a:lnTo>
                <a:lnTo>
                  <a:pt x="526161" y="30480"/>
                </a:lnTo>
                <a:lnTo>
                  <a:pt x="527050" y="27940"/>
                </a:lnTo>
                <a:lnTo>
                  <a:pt x="528320" y="25400"/>
                </a:lnTo>
                <a:lnTo>
                  <a:pt x="533273" y="20320"/>
                </a:lnTo>
                <a:lnTo>
                  <a:pt x="536321" y="19050"/>
                </a:lnTo>
                <a:lnTo>
                  <a:pt x="539496" y="20320"/>
                </a:lnTo>
                <a:lnTo>
                  <a:pt x="542671" y="20320"/>
                </a:lnTo>
                <a:lnTo>
                  <a:pt x="546481" y="22860"/>
                </a:lnTo>
                <a:lnTo>
                  <a:pt x="575564" y="52070"/>
                </a:lnTo>
                <a:lnTo>
                  <a:pt x="583057" y="4445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418460" y="5098669"/>
            <a:ext cx="270510" cy="265430"/>
          </a:xfrm>
          <a:custGeom>
            <a:avLst/>
            <a:gdLst/>
            <a:ahLst/>
            <a:cxnLst/>
            <a:rect l="l" t="t" r="r" b="b"/>
            <a:pathLst>
              <a:path w="270510" h="265429">
                <a:moveTo>
                  <a:pt x="27305" y="183260"/>
                </a:moveTo>
                <a:lnTo>
                  <a:pt x="21" y="214036"/>
                </a:lnTo>
                <a:lnTo>
                  <a:pt x="0" y="221487"/>
                </a:lnTo>
                <a:lnTo>
                  <a:pt x="1569" y="229107"/>
                </a:lnTo>
                <a:lnTo>
                  <a:pt x="28305" y="260381"/>
                </a:lnTo>
                <a:lnTo>
                  <a:pt x="49793" y="264967"/>
                </a:lnTo>
                <a:lnTo>
                  <a:pt x="56499" y="263382"/>
                </a:lnTo>
                <a:lnTo>
                  <a:pt x="62799" y="260153"/>
                </a:lnTo>
                <a:lnTo>
                  <a:pt x="68706" y="255269"/>
                </a:lnTo>
                <a:lnTo>
                  <a:pt x="69459" y="254380"/>
                </a:lnTo>
                <a:lnTo>
                  <a:pt x="51307" y="254380"/>
                </a:lnTo>
                <a:lnTo>
                  <a:pt x="44068" y="253364"/>
                </a:lnTo>
                <a:lnTo>
                  <a:pt x="12318" y="228091"/>
                </a:lnTo>
                <a:lnTo>
                  <a:pt x="9778" y="213232"/>
                </a:lnTo>
                <a:lnTo>
                  <a:pt x="11683" y="206882"/>
                </a:lnTo>
                <a:lnTo>
                  <a:pt x="16763" y="201929"/>
                </a:lnTo>
                <a:lnTo>
                  <a:pt x="22097" y="196468"/>
                </a:lnTo>
                <a:lnTo>
                  <a:pt x="27050" y="193420"/>
                </a:lnTo>
                <a:lnTo>
                  <a:pt x="31368" y="192658"/>
                </a:lnTo>
                <a:lnTo>
                  <a:pt x="27305" y="183260"/>
                </a:lnTo>
                <a:close/>
              </a:path>
              <a:path w="270510" h="265429">
                <a:moveTo>
                  <a:pt x="69087" y="229107"/>
                </a:moveTo>
                <a:lnTo>
                  <a:pt x="70103" y="235838"/>
                </a:lnTo>
                <a:lnTo>
                  <a:pt x="67818" y="241934"/>
                </a:lnTo>
                <a:lnTo>
                  <a:pt x="57403" y="252348"/>
                </a:lnTo>
                <a:lnTo>
                  <a:pt x="51307" y="254380"/>
                </a:lnTo>
                <a:lnTo>
                  <a:pt x="69459" y="254380"/>
                </a:lnTo>
                <a:lnTo>
                  <a:pt x="73447" y="249672"/>
                </a:lnTo>
                <a:lnTo>
                  <a:pt x="76819" y="243728"/>
                </a:lnTo>
                <a:lnTo>
                  <a:pt x="78833" y="237428"/>
                </a:lnTo>
                <a:lnTo>
                  <a:pt x="79501" y="230758"/>
                </a:lnTo>
                <a:lnTo>
                  <a:pt x="69087" y="229107"/>
                </a:lnTo>
                <a:close/>
              </a:path>
              <a:path w="270510" h="265429">
                <a:moveTo>
                  <a:pt x="58419" y="178942"/>
                </a:moveTo>
                <a:lnTo>
                  <a:pt x="50926" y="186435"/>
                </a:lnTo>
                <a:lnTo>
                  <a:pt x="93218" y="228726"/>
                </a:lnTo>
                <a:lnTo>
                  <a:pt x="100711" y="221233"/>
                </a:lnTo>
                <a:lnTo>
                  <a:pt x="73025" y="193547"/>
                </a:lnTo>
                <a:lnTo>
                  <a:pt x="71119" y="189610"/>
                </a:lnTo>
                <a:lnTo>
                  <a:pt x="70684" y="185800"/>
                </a:lnTo>
                <a:lnTo>
                  <a:pt x="65277" y="185800"/>
                </a:lnTo>
                <a:lnTo>
                  <a:pt x="58419" y="178942"/>
                </a:lnTo>
                <a:close/>
              </a:path>
              <a:path w="270510" h="265429">
                <a:moveTo>
                  <a:pt x="109051" y="156082"/>
                </a:moveTo>
                <a:lnTo>
                  <a:pt x="93980" y="156082"/>
                </a:lnTo>
                <a:lnTo>
                  <a:pt x="129920" y="192023"/>
                </a:lnTo>
                <a:lnTo>
                  <a:pt x="137413" y="184530"/>
                </a:lnTo>
                <a:lnTo>
                  <a:pt x="109051" y="156082"/>
                </a:lnTo>
                <a:close/>
              </a:path>
              <a:path w="270510" h="265429">
                <a:moveTo>
                  <a:pt x="76453" y="160908"/>
                </a:moveTo>
                <a:lnTo>
                  <a:pt x="62991" y="177926"/>
                </a:lnTo>
                <a:lnTo>
                  <a:pt x="65277" y="185800"/>
                </a:lnTo>
                <a:lnTo>
                  <a:pt x="70684" y="185800"/>
                </a:lnTo>
                <a:lnTo>
                  <a:pt x="70231" y="180720"/>
                </a:lnTo>
                <a:lnTo>
                  <a:pt x="71246" y="177291"/>
                </a:lnTo>
                <a:lnTo>
                  <a:pt x="75564" y="172973"/>
                </a:lnTo>
                <a:lnTo>
                  <a:pt x="77850" y="171830"/>
                </a:lnTo>
                <a:lnTo>
                  <a:pt x="80518" y="171322"/>
                </a:lnTo>
                <a:lnTo>
                  <a:pt x="76453" y="160908"/>
                </a:lnTo>
                <a:close/>
              </a:path>
              <a:path w="270510" h="265429">
                <a:moveTo>
                  <a:pt x="164267" y="144271"/>
                </a:moveTo>
                <a:lnTo>
                  <a:pt x="144652" y="144271"/>
                </a:lnTo>
                <a:lnTo>
                  <a:pt x="149351" y="144398"/>
                </a:lnTo>
                <a:lnTo>
                  <a:pt x="155956" y="151002"/>
                </a:lnTo>
                <a:lnTo>
                  <a:pt x="136778" y="165988"/>
                </a:lnTo>
                <a:lnTo>
                  <a:pt x="141224" y="175640"/>
                </a:lnTo>
                <a:lnTo>
                  <a:pt x="165432" y="147319"/>
                </a:lnTo>
                <a:lnTo>
                  <a:pt x="164267" y="144271"/>
                </a:lnTo>
                <a:close/>
              </a:path>
              <a:path w="270510" h="265429">
                <a:moveTo>
                  <a:pt x="95250" y="142239"/>
                </a:moveTo>
                <a:lnTo>
                  <a:pt x="81914" y="155574"/>
                </a:lnTo>
                <a:lnTo>
                  <a:pt x="88264" y="161924"/>
                </a:lnTo>
                <a:lnTo>
                  <a:pt x="93980" y="156082"/>
                </a:lnTo>
                <a:lnTo>
                  <a:pt x="109051" y="156082"/>
                </a:lnTo>
                <a:lnTo>
                  <a:pt x="95250" y="142239"/>
                </a:lnTo>
                <a:close/>
              </a:path>
              <a:path w="270510" h="265429">
                <a:moveTo>
                  <a:pt x="129286" y="112521"/>
                </a:moveTo>
                <a:lnTo>
                  <a:pt x="107187" y="138556"/>
                </a:lnTo>
                <a:lnTo>
                  <a:pt x="108584" y="142493"/>
                </a:lnTo>
                <a:lnTo>
                  <a:pt x="121793" y="150367"/>
                </a:lnTo>
                <a:lnTo>
                  <a:pt x="123697" y="150621"/>
                </a:lnTo>
                <a:lnTo>
                  <a:pt x="125602" y="150494"/>
                </a:lnTo>
                <a:lnTo>
                  <a:pt x="129666" y="149732"/>
                </a:lnTo>
                <a:lnTo>
                  <a:pt x="133222" y="148589"/>
                </a:lnTo>
                <a:lnTo>
                  <a:pt x="138175" y="146684"/>
                </a:lnTo>
                <a:lnTo>
                  <a:pt x="144652" y="144271"/>
                </a:lnTo>
                <a:lnTo>
                  <a:pt x="164267" y="144271"/>
                </a:lnTo>
                <a:lnTo>
                  <a:pt x="163830" y="143128"/>
                </a:lnTo>
                <a:lnTo>
                  <a:pt x="161671" y="140969"/>
                </a:lnTo>
                <a:lnTo>
                  <a:pt x="125983" y="140969"/>
                </a:lnTo>
                <a:lnTo>
                  <a:pt x="122427" y="140461"/>
                </a:lnTo>
                <a:lnTo>
                  <a:pt x="119506" y="137667"/>
                </a:lnTo>
                <a:lnTo>
                  <a:pt x="118363" y="136524"/>
                </a:lnTo>
                <a:lnTo>
                  <a:pt x="117982" y="134873"/>
                </a:lnTo>
                <a:lnTo>
                  <a:pt x="118744" y="130682"/>
                </a:lnTo>
                <a:lnTo>
                  <a:pt x="119761" y="128777"/>
                </a:lnTo>
                <a:lnTo>
                  <a:pt x="124587" y="123951"/>
                </a:lnTo>
                <a:lnTo>
                  <a:pt x="128777" y="122173"/>
                </a:lnTo>
                <a:lnTo>
                  <a:pt x="134112" y="121538"/>
                </a:lnTo>
                <a:lnTo>
                  <a:pt x="129286" y="112521"/>
                </a:lnTo>
                <a:close/>
              </a:path>
              <a:path w="270510" h="265429">
                <a:moveTo>
                  <a:pt x="147193" y="133984"/>
                </a:moveTo>
                <a:lnTo>
                  <a:pt x="143001" y="134619"/>
                </a:lnTo>
                <a:lnTo>
                  <a:pt x="125983" y="140969"/>
                </a:lnTo>
                <a:lnTo>
                  <a:pt x="161671" y="140969"/>
                </a:lnTo>
                <a:lnTo>
                  <a:pt x="157099" y="136397"/>
                </a:lnTo>
                <a:lnTo>
                  <a:pt x="153924" y="134746"/>
                </a:lnTo>
                <a:lnTo>
                  <a:pt x="147193" y="133984"/>
                </a:lnTo>
                <a:close/>
              </a:path>
              <a:path w="270510" h="265429">
                <a:moveTo>
                  <a:pt x="82295" y="127761"/>
                </a:moveTo>
                <a:lnTo>
                  <a:pt x="78612" y="127761"/>
                </a:lnTo>
                <a:lnTo>
                  <a:pt x="77088" y="128396"/>
                </a:lnTo>
                <a:lnTo>
                  <a:pt x="74549" y="130936"/>
                </a:lnTo>
                <a:lnTo>
                  <a:pt x="73913" y="132460"/>
                </a:lnTo>
                <a:lnTo>
                  <a:pt x="74019" y="136397"/>
                </a:lnTo>
                <a:lnTo>
                  <a:pt x="74549" y="137667"/>
                </a:lnTo>
                <a:lnTo>
                  <a:pt x="77088" y="140207"/>
                </a:lnTo>
                <a:lnTo>
                  <a:pt x="78612" y="140842"/>
                </a:lnTo>
                <a:lnTo>
                  <a:pt x="82295" y="140842"/>
                </a:lnTo>
                <a:lnTo>
                  <a:pt x="83819" y="140207"/>
                </a:lnTo>
                <a:lnTo>
                  <a:pt x="86359" y="137667"/>
                </a:lnTo>
                <a:lnTo>
                  <a:pt x="86889" y="136397"/>
                </a:lnTo>
                <a:lnTo>
                  <a:pt x="86994" y="132460"/>
                </a:lnTo>
                <a:lnTo>
                  <a:pt x="86359" y="130936"/>
                </a:lnTo>
                <a:lnTo>
                  <a:pt x="83819" y="128396"/>
                </a:lnTo>
                <a:lnTo>
                  <a:pt x="82295" y="127761"/>
                </a:lnTo>
                <a:close/>
              </a:path>
              <a:path w="270510" h="265429">
                <a:moveTo>
                  <a:pt x="161544" y="102742"/>
                </a:moveTo>
                <a:lnTo>
                  <a:pt x="146557" y="102742"/>
                </a:lnTo>
                <a:lnTo>
                  <a:pt x="174370" y="130555"/>
                </a:lnTo>
                <a:lnTo>
                  <a:pt x="178562" y="132587"/>
                </a:lnTo>
                <a:lnTo>
                  <a:pt x="188213" y="132841"/>
                </a:lnTo>
                <a:lnTo>
                  <a:pt x="192277" y="131317"/>
                </a:lnTo>
                <a:lnTo>
                  <a:pt x="195580" y="128015"/>
                </a:lnTo>
                <a:lnTo>
                  <a:pt x="199262" y="124205"/>
                </a:lnTo>
                <a:lnTo>
                  <a:pt x="200839" y="122300"/>
                </a:lnTo>
                <a:lnTo>
                  <a:pt x="187070" y="122300"/>
                </a:lnTo>
                <a:lnTo>
                  <a:pt x="181737" y="121792"/>
                </a:lnTo>
                <a:lnTo>
                  <a:pt x="178562" y="119760"/>
                </a:lnTo>
                <a:lnTo>
                  <a:pt x="161544" y="102742"/>
                </a:lnTo>
                <a:close/>
              </a:path>
              <a:path w="270510" h="265429">
                <a:moveTo>
                  <a:pt x="196976" y="111124"/>
                </a:moveTo>
                <a:lnTo>
                  <a:pt x="195833" y="114172"/>
                </a:lnTo>
                <a:lnTo>
                  <a:pt x="194309" y="116585"/>
                </a:lnTo>
                <a:lnTo>
                  <a:pt x="189737" y="121157"/>
                </a:lnTo>
                <a:lnTo>
                  <a:pt x="187070" y="122300"/>
                </a:lnTo>
                <a:lnTo>
                  <a:pt x="200839" y="122300"/>
                </a:lnTo>
                <a:lnTo>
                  <a:pt x="202311" y="120522"/>
                </a:lnTo>
                <a:lnTo>
                  <a:pt x="204596" y="116585"/>
                </a:lnTo>
                <a:lnTo>
                  <a:pt x="196976" y="111124"/>
                </a:lnTo>
                <a:close/>
              </a:path>
              <a:path w="270510" h="265429">
                <a:moveTo>
                  <a:pt x="136397" y="77596"/>
                </a:moveTo>
                <a:lnTo>
                  <a:pt x="131825" y="88010"/>
                </a:lnTo>
                <a:lnTo>
                  <a:pt x="140588" y="96900"/>
                </a:lnTo>
                <a:lnTo>
                  <a:pt x="135762" y="101726"/>
                </a:lnTo>
                <a:lnTo>
                  <a:pt x="141605" y="107695"/>
                </a:lnTo>
                <a:lnTo>
                  <a:pt x="146557" y="102742"/>
                </a:lnTo>
                <a:lnTo>
                  <a:pt x="161544" y="102742"/>
                </a:lnTo>
                <a:lnTo>
                  <a:pt x="154050" y="95249"/>
                </a:lnTo>
                <a:lnTo>
                  <a:pt x="160019" y="89280"/>
                </a:lnTo>
                <a:lnTo>
                  <a:pt x="148081" y="89280"/>
                </a:lnTo>
                <a:lnTo>
                  <a:pt x="136397" y="77596"/>
                </a:lnTo>
                <a:close/>
              </a:path>
              <a:path w="270510" h="265429">
                <a:moveTo>
                  <a:pt x="218818" y="51688"/>
                </a:moveTo>
                <a:lnTo>
                  <a:pt x="197612" y="51688"/>
                </a:lnTo>
                <a:lnTo>
                  <a:pt x="204088" y="52069"/>
                </a:lnTo>
                <a:lnTo>
                  <a:pt x="210946" y="58800"/>
                </a:lnTo>
                <a:lnTo>
                  <a:pt x="208280" y="60197"/>
                </a:lnTo>
                <a:lnTo>
                  <a:pt x="206120" y="61594"/>
                </a:lnTo>
                <a:lnTo>
                  <a:pt x="204596" y="63245"/>
                </a:lnTo>
                <a:lnTo>
                  <a:pt x="198755" y="68960"/>
                </a:lnTo>
                <a:lnTo>
                  <a:pt x="195452" y="75310"/>
                </a:lnTo>
                <a:lnTo>
                  <a:pt x="193928" y="88645"/>
                </a:lnTo>
                <a:lnTo>
                  <a:pt x="195580" y="94233"/>
                </a:lnTo>
                <a:lnTo>
                  <a:pt x="199897" y="98424"/>
                </a:lnTo>
                <a:lnTo>
                  <a:pt x="203453" y="102107"/>
                </a:lnTo>
                <a:lnTo>
                  <a:pt x="207644" y="103885"/>
                </a:lnTo>
                <a:lnTo>
                  <a:pt x="212597" y="103758"/>
                </a:lnTo>
                <a:lnTo>
                  <a:pt x="217424" y="103758"/>
                </a:lnTo>
                <a:lnTo>
                  <a:pt x="221487" y="102107"/>
                </a:lnTo>
                <a:lnTo>
                  <a:pt x="228091" y="95503"/>
                </a:lnTo>
                <a:lnTo>
                  <a:pt x="211836" y="95503"/>
                </a:lnTo>
                <a:lnTo>
                  <a:pt x="207518" y="91058"/>
                </a:lnTo>
                <a:lnTo>
                  <a:pt x="204850" y="88391"/>
                </a:lnTo>
                <a:lnTo>
                  <a:pt x="203707" y="84962"/>
                </a:lnTo>
                <a:lnTo>
                  <a:pt x="204157" y="81025"/>
                </a:lnTo>
                <a:lnTo>
                  <a:pt x="204596" y="76199"/>
                </a:lnTo>
                <a:lnTo>
                  <a:pt x="206756" y="72135"/>
                </a:lnTo>
                <a:lnTo>
                  <a:pt x="211455" y="67436"/>
                </a:lnTo>
                <a:lnTo>
                  <a:pt x="213359" y="66039"/>
                </a:lnTo>
                <a:lnTo>
                  <a:pt x="216281" y="64134"/>
                </a:lnTo>
                <a:lnTo>
                  <a:pt x="231267" y="64134"/>
                </a:lnTo>
                <a:lnTo>
                  <a:pt x="218818" y="51688"/>
                </a:lnTo>
                <a:close/>
              </a:path>
              <a:path w="270510" h="265429">
                <a:moveTo>
                  <a:pt x="231267" y="64134"/>
                </a:moveTo>
                <a:lnTo>
                  <a:pt x="216281" y="64134"/>
                </a:lnTo>
                <a:lnTo>
                  <a:pt x="226568" y="74421"/>
                </a:lnTo>
                <a:lnTo>
                  <a:pt x="227053" y="79374"/>
                </a:lnTo>
                <a:lnTo>
                  <a:pt x="227165" y="81025"/>
                </a:lnTo>
                <a:lnTo>
                  <a:pt x="225678" y="86105"/>
                </a:lnTo>
                <a:lnTo>
                  <a:pt x="216662" y="95122"/>
                </a:lnTo>
                <a:lnTo>
                  <a:pt x="211836" y="95503"/>
                </a:lnTo>
                <a:lnTo>
                  <a:pt x="228091" y="95503"/>
                </a:lnTo>
                <a:lnTo>
                  <a:pt x="231012" y="92582"/>
                </a:lnTo>
                <a:lnTo>
                  <a:pt x="233680" y="86105"/>
                </a:lnTo>
                <a:lnTo>
                  <a:pt x="232918" y="79374"/>
                </a:lnTo>
                <a:lnTo>
                  <a:pt x="243422" y="79374"/>
                </a:lnTo>
                <a:lnTo>
                  <a:pt x="245618" y="77977"/>
                </a:lnTo>
                <a:lnTo>
                  <a:pt x="248665" y="74929"/>
                </a:lnTo>
                <a:lnTo>
                  <a:pt x="245872" y="72135"/>
                </a:lnTo>
                <a:lnTo>
                  <a:pt x="241426" y="72135"/>
                </a:lnTo>
                <a:lnTo>
                  <a:pt x="237870" y="70738"/>
                </a:lnTo>
                <a:lnTo>
                  <a:pt x="231267" y="64134"/>
                </a:lnTo>
                <a:close/>
              </a:path>
              <a:path w="270510" h="265429">
                <a:moveTo>
                  <a:pt x="159765" y="77723"/>
                </a:moveTo>
                <a:lnTo>
                  <a:pt x="148081" y="89280"/>
                </a:lnTo>
                <a:lnTo>
                  <a:pt x="160019" y="89280"/>
                </a:lnTo>
                <a:lnTo>
                  <a:pt x="165607" y="83692"/>
                </a:lnTo>
                <a:lnTo>
                  <a:pt x="159765" y="77723"/>
                </a:lnTo>
                <a:close/>
              </a:path>
              <a:path w="270510" h="265429">
                <a:moveTo>
                  <a:pt x="243422" y="79374"/>
                </a:moveTo>
                <a:lnTo>
                  <a:pt x="232918" y="79374"/>
                </a:lnTo>
                <a:lnTo>
                  <a:pt x="235584" y="80771"/>
                </a:lnTo>
                <a:lnTo>
                  <a:pt x="238125" y="81025"/>
                </a:lnTo>
                <a:lnTo>
                  <a:pt x="240411" y="80390"/>
                </a:lnTo>
                <a:lnTo>
                  <a:pt x="242824" y="79755"/>
                </a:lnTo>
                <a:lnTo>
                  <a:pt x="243422" y="79374"/>
                </a:lnTo>
                <a:close/>
              </a:path>
              <a:path w="270510" h="265429">
                <a:moveTo>
                  <a:pt x="195961" y="42671"/>
                </a:moveTo>
                <a:lnTo>
                  <a:pt x="190119" y="45846"/>
                </a:lnTo>
                <a:lnTo>
                  <a:pt x="181737" y="54228"/>
                </a:lnTo>
                <a:lnTo>
                  <a:pt x="179705" y="57022"/>
                </a:lnTo>
                <a:lnTo>
                  <a:pt x="178053" y="60324"/>
                </a:lnTo>
                <a:lnTo>
                  <a:pt x="176275" y="63753"/>
                </a:lnTo>
                <a:lnTo>
                  <a:pt x="175387" y="66674"/>
                </a:lnTo>
                <a:lnTo>
                  <a:pt x="175132" y="69214"/>
                </a:lnTo>
                <a:lnTo>
                  <a:pt x="184531" y="72389"/>
                </a:lnTo>
                <a:lnTo>
                  <a:pt x="184531" y="67309"/>
                </a:lnTo>
                <a:lnTo>
                  <a:pt x="186816" y="62483"/>
                </a:lnTo>
                <a:lnTo>
                  <a:pt x="197612" y="51688"/>
                </a:lnTo>
                <a:lnTo>
                  <a:pt x="218818" y="51688"/>
                </a:lnTo>
                <a:lnTo>
                  <a:pt x="212851" y="45846"/>
                </a:lnTo>
                <a:lnTo>
                  <a:pt x="207137" y="42798"/>
                </a:lnTo>
                <a:lnTo>
                  <a:pt x="201549" y="42798"/>
                </a:lnTo>
                <a:lnTo>
                  <a:pt x="195961" y="42671"/>
                </a:lnTo>
                <a:close/>
              </a:path>
              <a:path w="270510" h="265429">
                <a:moveTo>
                  <a:pt x="244856" y="71119"/>
                </a:moveTo>
                <a:lnTo>
                  <a:pt x="241426" y="72135"/>
                </a:lnTo>
                <a:lnTo>
                  <a:pt x="245872" y="72135"/>
                </a:lnTo>
                <a:lnTo>
                  <a:pt x="244856" y="71119"/>
                </a:lnTo>
                <a:close/>
              </a:path>
              <a:path w="270510" h="265429">
                <a:moveTo>
                  <a:pt x="202819" y="0"/>
                </a:moveTo>
                <a:lnTo>
                  <a:pt x="195325" y="7492"/>
                </a:lnTo>
                <a:lnTo>
                  <a:pt x="242950" y="55117"/>
                </a:lnTo>
                <a:lnTo>
                  <a:pt x="249431" y="59787"/>
                </a:lnTo>
                <a:lnTo>
                  <a:pt x="256127" y="61039"/>
                </a:lnTo>
                <a:lnTo>
                  <a:pt x="263060" y="58886"/>
                </a:lnTo>
                <a:lnTo>
                  <a:pt x="270256" y="53339"/>
                </a:lnTo>
                <a:lnTo>
                  <a:pt x="266700" y="49783"/>
                </a:lnTo>
                <a:lnTo>
                  <a:pt x="253872" y="49783"/>
                </a:lnTo>
                <a:lnTo>
                  <a:pt x="251459" y="48640"/>
                </a:lnTo>
                <a:lnTo>
                  <a:pt x="202819" y="0"/>
                </a:lnTo>
                <a:close/>
              </a:path>
              <a:path w="270510" h="265429">
                <a:moveTo>
                  <a:pt x="263525" y="46608"/>
                </a:moveTo>
                <a:lnTo>
                  <a:pt x="261493" y="48767"/>
                </a:lnTo>
                <a:lnTo>
                  <a:pt x="259080" y="49783"/>
                </a:lnTo>
                <a:lnTo>
                  <a:pt x="266700" y="49783"/>
                </a:lnTo>
                <a:lnTo>
                  <a:pt x="263525" y="46608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8" name="object 18"/>
          <p:cNvGrpSpPr/>
          <p:nvPr/>
        </p:nvGrpSpPr>
        <p:grpSpPr>
          <a:xfrm>
            <a:off x="2749295" y="5092572"/>
            <a:ext cx="1246505" cy="360045"/>
            <a:chOff x="2749295" y="5092572"/>
            <a:chExt cx="1246505" cy="360045"/>
          </a:xfrm>
        </p:grpSpPr>
        <p:sp>
          <p:nvSpPr>
            <p:cNvPr id="19" name="object 19"/>
            <p:cNvSpPr/>
            <p:nvPr/>
          </p:nvSpPr>
          <p:spPr>
            <a:xfrm>
              <a:off x="2749295" y="5114321"/>
              <a:ext cx="267335" cy="261620"/>
            </a:xfrm>
            <a:custGeom>
              <a:avLst/>
              <a:gdLst/>
              <a:ahLst/>
              <a:cxnLst/>
              <a:rect l="l" t="t" r="r" b="b"/>
              <a:pathLst>
                <a:path w="267335" h="261620">
                  <a:moveTo>
                    <a:pt x="30353" y="249142"/>
                  </a:moveTo>
                  <a:lnTo>
                    <a:pt x="23495" y="256000"/>
                  </a:lnTo>
                  <a:lnTo>
                    <a:pt x="27431" y="259556"/>
                  </a:lnTo>
                  <a:lnTo>
                    <a:pt x="31750" y="261207"/>
                  </a:lnTo>
                  <a:lnTo>
                    <a:pt x="41148" y="260953"/>
                  </a:lnTo>
                  <a:lnTo>
                    <a:pt x="45339" y="258921"/>
                  </a:lnTo>
                  <a:lnTo>
                    <a:pt x="49022" y="255111"/>
                  </a:lnTo>
                  <a:lnTo>
                    <a:pt x="52129" y="252063"/>
                  </a:lnTo>
                  <a:lnTo>
                    <a:pt x="34543" y="252063"/>
                  </a:lnTo>
                  <a:lnTo>
                    <a:pt x="30353" y="249142"/>
                  </a:lnTo>
                  <a:close/>
                </a:path>
                <a:path w="267335" h="261620">
                  <a:moveTo>
                    <a:pt x="7874" y="179165"/>
                  </a:moveTo>
                  <a:lnTo>
                    <a:pt x="0" y="187039"/>
                  </a:lnTo>
                  <a:lnTo>
                    <a:pt x="43434" y="230473"/>
                  </a:lnTo>
                  <a:lnTo>
                    <a:pt x="46990" y="235426"/>
                  </a:lnTo>
                  <a:lnTo>
                    <a:pt x="47117" y="241395"/>
                  </a:lnTo>
                  <a:lnTo>
                    <a:pt x="45466" y="244570"/>
                  </a:lnTo>
                  <a:lnTo>
                    <a:pt x="38354" y="251682"/>
                  </a:lnTo>
                  <a:lnTo>
                    <a:pt x="34543" y="252063"/>
                  </a:lnTo>
                  <a:lnTo>
                    <a:pt x="52129" y="252063"/>
                  </a:lnTo>
                  <a:lnTo>
                    <a:pt x="55626" y="248634"/>
                  </a:lnTo>
                  <a:lnTo>
                    <a:pt x="58420" y="242411"/>
                  </a:lnTo>
                  <a:lnTo>
                    <a:pt x="56387" y="230219"/>
                  </a:lnTo>
                  <a:lnTo>
                    <a:pt x="52070" y="223234"/>
                  </a:lnTo>
                  <a:lnTo>
                    <a:pt x="44068" y="215360"/>
                  </a:lnTo>
                  <a:lnTo>
                    <a:pt x="7874" y="179165"/>
                  </a:lnTo>
                  <a:close/>
                </a:path>
                <a:path w="267335" h="261620">
                  <a:moveTo>
                    <a:pt x="83693" y="167354"/>
                  </a:moveTo>
                  <a:lnTo>
                    <a:pt x="62611" y="167354"/>
                  </a:lnTo>
                  <a:lnTo>
                    <a:pt x="69087" y="167735"/>
                  </a:lnTo>
                  <a:lnTo>
                    <a:pt x="75946" y="174593"/>
                  </a:lnTo>
                  <a:lnTo>
                    <a:pt x="73279" y="175863"/>
                  </a:lnTo>
                  <a:lnTo>
                    <a:pt x="71120" y="177260"/>
                  </a:lnTo>
                  <a:lnTo>
                    <a:pt x="69596" y="178911"/>
                  </a:lnTo>
                  <a:lnTo>
                    <a:pt x="63754" y="184753"/>
                  </a:lnTo>
                  <a:lnTo>
                    <a:pt x="60452" y="190976"/>
                  </a:lnTo>
                  <a:lnTo>
                    <a:pt x="59690" y="197707"/>
                  </a:lnTo>
                  <a:lnTo>
                    <a:pt x="58801" y="204438"/>
                  </a:lnTo>
                  <a:lnTo>
                    <a:pt x="60579" y="209899"/>
                  </a:lnTo>
                  <a:lnTo>
                    <a:pt x="68453" y="217773"/>
                  </a:lnTo>
                  <a:lnTo>
                    <a:pt x="72643" y="219551"/>
                  </a:lnTo>
                  <a:lnTo>
                    <a:pt x="77470" y="219551"/>
                  </a:lnTo>
                  <a:lnTo>
                    <a:pt x="82296" y="219424"/>
                  </a:lnTo>
                  <a:lnTo>
                    <a:pt x="86487" y="217773"/>
                  </a:lnTo>
                  <a:lnTo>
                    <a:pt x="89789" y="214471"/>
                  </a:lnTo>
                  <a:lnTo>
                    <a:pt x="93023" y="211169"/>
                  </a:lnTo>
                  <a:lnTo>
                    <a:pt x="76835" y="211169"/>
                  </a:lnTo>
                  <a:lnTo>
                    <a:pt x="72517" y="206724"/>
                  </a:lnTo>
                  <a:lnTo>
                    <a:pt x="69850" y="204057"/>
                  </a:lnTo>
                  <a:lnTo>
                    <a:pt x="68706" y="200628"/>
                  </a:lnTo>
                  <a:lnTo>
                    <a:pt x="69087" y="196310"/>
                  </a:lnTo>
                  <a:lnTo>
                    <a:pt x="81280" y="179927"/>
                  </a:lnTo>
                  <a:lnTo>
                    <a:pt x="96266" y="179927"/>
                  </a:lnTo>
                  <a:lnTo>
                    <a:pt x="83693" y="167354"/>
                  </a:lnTo>
                  <a:close/>
                </a:path>
                <a:path w="267335" h="261620">
                  <a:moveTo>
                    <a:pt x="96266" y="179927"/>
                  </a:moveTo>
                  <a:lnTo>
                    <a:pt x="81280" y="179927"/>
                  </a:lnTo>
                  <a:lnTo>
                    <a:pt x="91440" y="190087"/>
                  </a:lnTo>
                  <a:lnTo>
                    <a:pt x="92022" y="195040"/>
                  </a:lnTo>
                  <a:lnTo>
                    <a:pt x="76835" y="211169"/>
                  </a:lnTo>
                  <a:lnTo>
                    <a:pt x="93023" y="211169"/>
                  </a:lnTo>
                  <a:lnTo>
                    <a:pt x="95885" y="208248"/>
                  </a:lnTo>
                  <a:lnTo>
                    <a:pt x="98679" y="201771"/>
                  </a:lnTo>
                  <a:lnTo>
                    <a:pt x="97917" y="195040"/>
                  </a:lnTo>
                  <a:lnTo>
                    <a:pt x="108394" y="195040"/>
                  </a:lnTo>
                  <a:lnTo>
                    <a:pt x="110490" y="193643"/>
                  </a:lnTo>
                  <a:lnTo>
                    <a:pt x="113537" y="190595"/>
                  </a:lnTo>
                  <a:lnTo>
                    <a:pt x="110837" y="187801"/>
                  </a:lnTo>
                  <a:lnTo>
                    <a:pt x="106426" y="187801"/>
                  </a:lnTo>
                  <a:lnTo>
                    <a:pt x="102870" y="186404"/>
                  </a:lnTo>
                  <a:lnTo>
                    <a:pt x="99060" y="182721"/>
                  </a:lnTo>
                  <a:lnTo>
                    <a:pt x="96266" y="179927"/>
                  </a:lnTo>
                  <a:close/>
                </a:path>
                <a:path w="267335" h="261620">
                  <a:moveTo>
                    <a:pt x="108394" y="195040"/>
                  </a:moveTo>
                  <a:lnTo>
                    <a:pt x="97917" y="195040"/>
                  </a:lnTo>
                  <a:lnTo>
                    <a:pt x="100584" y="196437"/>
                  </a:lnTo>
                  <a:lnTo>
                    <a:pt x="102997" y="196818"/>
                  </a:lnTo>
                  <a:lnTo>
                    <a:pt x="105410" y="196056"/>
                  </a:lnTo>
                  <a:lnTo>
                    <a:pt x="107823" y="195421"/>
                  </a:lnTo>
                  <a:lnTo>
                    <a:pt x="108394" y="195040"/>
                  </a:lnTo>
                  <a:close/>
                </a:path>
                <a:path w="267335" h="261620">
                  <a:moveTo>
                    <a:pt x="72009" y="158464"/>
                  </a:moveTo>
                  <a:lnTo>
                    <a:pt x="60960" y="158464"/>
                  </a:lnTo>
                  <a:lnTo>
                    <a:pt x="55118" y="161512"/>
                  </a:lnTo>
                  <a:lnTo>
                    <a:pt x="40005" y="184880"/>
                  </a:lnTo>
                  <a:lnTo>
                    <a:pt x="49530" y="188055"/>
                  </a:lnTo>
                  <a:lnTo>
                    <a:pt x="49650" y="182721"/>
                  </a:lnTo>
                  <a:lnTo>
                    <a:pt x="51816" y="178149"/>
                  </a:lnTo>
                  <a:lnTo>
                    <a:pt x="62611" y="167354"/>
                  </a:lnTo>
                  <a:lnTo>
                    <a:pt x="83693" y="167354"/>
                  </a:lnTo>
                  <a:lnTo>
                    <a:pt x="77851" y="161512"/>
                  </a:lnTo>
                  <a:lnTo>
                    <a:pt x="72009" y="158464"/>
                  </a:lnTo>
                  <a:close/>
                </a:path>
                <a:path w="267335" h="261620">
                  <a:moveTo>
                    <a:pt x="109855" y="186785"/>
                  </a:moveTo>
                  <a:lnTo>
                    <a:pt x="106426" y="187801"/>
                  </a:lnTo>
                  <a:lnTo>
                    <a:pt x="110837" y="187801"/>
                  </a:lnTo>
                  <a:lnTo>
                    <a:pt x="109855" y="186785"/>
                  </a:lnTo>
                  <a:close/>
                </a:path>
                <a:path w="267335" h="261620">
                  <a:moveTo>
                    <a:pt x="101981" y="143859"/>
                  </a:moveTo>
                  <a:lnTo>
                    <a:pt x="86995" y="143859"/>
                  </a:lnTo>
                  <a:lnTo>
                    <a:pt x="122936" y="179800"/>
                  </a:lnTo>
                  <a:lnTo>
                    <a:pt x="130429" y="172307"/>
                  </a:lnTo>
                  <a:lnTo>
                    <a:pt x="101981" y="143859"/>
                  </a:lnTo>
                  <a:close/>
                </a:path>
                <a:path w="267335" h="261620">
                  <a:moveTo>
                    <a:pt x="114173" y="69310"/>
                  </a:moveTo>
                  <a:lnTo>
                    <a:pt x="106680" y="76803"/>
                  </a:lnTo>
                  <a:lnTo>
                    <a:pt x="126237" y="96361"/>
                  </a:lnTo>
                  <a:lnTo>
                    <a:pt x="121920" y="96615"/>
                  </a:lnTo>
                  <a:lnTo>
                    <a:pt x="117602" y="98901"/>
                  </a:lnTo>
                  <a:lnTo>
                    <a:pt x="113284" y="103219"/>
                  </a:lnTo>
                  <a:lnTo>
                    <a:pt x="108077" y="108553"/>
                  </a:lnTo>
                  <a:lnTo>
                    <a:pt x="105791" y="115284"/>
                  </a:lnTo>
                  <a:lnTo>
                    <a:pt x="106449" y="123793"/>
                  </a:lnTo>
                  <a:lnTo>
                    <a:pt x="130048" y="155162"/>
                  </a:lnTo>
                  <a:lnTo>
                    <a:pt x="144145" y="156178"/>
                  </a:lnTo>
                  <a:lnTo>
                    <a:pt x="150368" y="153765"/>
                  </a:lnTo>
                  <a:lnTo>
                    <a:pt x="155702" y="148558"/>
                  </a:lnTo>
                  <a:lnTo>
                    <a:pt x="159308" y="144859"/>
                  </a:lnTo>
                  <a:lnTo>
                    <a:pt x="139144" y="144859"/>
                  </a:lnTo>
                  <a:lnTo>
                    <a:pt x="131752" y="142682"/>
                  </a:lnTo>
                  <a:lnTo>
                    <a:pt x="115999" y="116046"/>
                  </a:lnTo>
                  <a:lnTo>
                    <a:pt x="117729" y="111474"/>
                  </a:lnTo>
                  <a:lnTo>
                    <a:pt x="125095" y="104108"/>
                  </a:lnTo>
                  <a:lnTo>
                    <a:pt x="129031" y="102965"/>
                  </a:lnTo>
                  <a:lnTo>
                    <a:pt x="147828" y="102965"/>
                  </a:lnTo>
                  <a:lnTo>
                    <a:pt x="114173" y="69310"/>
                  </a:lnTo>
                  <a:close/>
                </a:path>
                <a:path w="267335" h="261620">
                  <a:moveTo>
                    <a:pt x="88137" y="130016"/>
                  </a:moveTo>
                  <a:lnTo>
                    <a:pt x="74803" y="143351"/>
                  </a:lnTo>
                  <a:lnTo>
                    <a:pt x="81153" y="149574"/>
                  </a:lnTo>
                  <a:lnTo>
                    <a:pt x="86995" y="143859"/>
                  </a:lnTo>
                  <a:lnTo>
                    <a:pt x="101981" y="143859"/>
                  </a:lnTo>
                  <a:lnTo>
                    <a:pt x="88137" y="130016"/>
                  </a:lnTo>
                  <a:close/>
                </a:path>
                <a:path w="267335" h="261620">
                  <a:moveTo>
                    <a:pt x="147828" y="102965"/>
                  </a:moveTo>
                  <a:lnTo>
                    <a:pt x="129031" y="102965"/>
                  </a:lnTo>
                  <a:lnTo>
                    <a:pt x="133731" y="103854"/>
                  </a:lnTo>
                  <a:lnTo>
                    <a:pt x="157226" y="127349"/>
                  </a:lnTo>
                  <a:lnTo>
                    <a:pt x="157606" y="128619"/>
                  </a:lnTo>
                  <a:lnTo>
                    <a:pt x="157353" y="130397"/>
                  </a:lnTo>
                  <a:lnTo>
                    <a:pt x="155575" y="135223"/>
                  </a:lnTo>
                  <a:lnTo>
                    <a:pt x="154559" y="137001"/>
                  </a:lnTo>
                  <a:lnTo>
                    <a:pt x="153416" y="138271"/>
                  </a:lnTo>
                  <a:lnTo>
                    <a:pt x="146369" y="143392"/>
                  </a:lnTo>
                  <a:lnTo>
                    <a:pt x="139144" y="144859"/>
                  </a:lnTo>
                  <a:lnTo>
                    <a:pt x="159308" y="144859"/>
                  </a:lnTo>
                  <a:lnTo>
                    <a:pt x="160655" y="143478"/>
                  </a:lnTo>
                  <a:lnTo>
                    <a:pt x="163068" y="138398"/>
                  </a:lnTo>
                  <a:lnTo>
                    <a:pt x="163068" y="133191"/>
                  </a:lnTo>
                  <a:lnTo>
                    <a:pt x="169418" y="133191"/>
                  </a:lnTo>
                  <a:lnTo>
                    <a:pt x="173736" y="128873"/>
                  </a:lnTo>
                  <a:lnTo>
                    <a:pt x="147828" y="102965"/>
                  </a:lnTo>
                  <a:close/>
                </a:path>
                <a:path w="267335" h="261620">
                  <a:moveTo>
                    <a:pt x="169418" y="133191"/>
                  </a:moveTo>
                  <a:lnTo>
                    <a:pt x="163068" y="133191"/>
                  </a:lnTo>
                  <a:lnTo>
                    <a:pt x="166243" y="136366"/>
                  </a:lnTo>
                  <a:lnTo>
                    <a:pt x="169418" y="133191"/>
                  </a:lnTo>
                  <a:close/>
                </a:path>
                <a:path w="267335" h="261620">
                  <a:moveTo>
                    <a:pt x="75184" y="115411"/>
                  </a:moveTo>
                  <a:lnTo>
                    <a:pt x="71628" y="115411"/>
                  </a:lnTo>
                  <a:lnTo>
                    <a:pt x="69977" y="116173"/>
                  </a:lnTo>
                  <a:lnTo>
                    <a:pt x="67437" y="118713"/>
                  </a:lnTo>
                  <a:lnTo>
                    <a:pt x="66802" y="120237"/>
                  </a:lnTo>
                  <a:lnTo>
                    <a:pt x="66802" y="123793"/>
                  </a:lnTo>
                  <a:lnTo>
                    <a:pt x="67437" y="125317"/>
                  </a:lnTo>
                  <a:lnTo>
                    <a:pt x="68822" y="126714"/>
                  </a:lnTo>
                  <a:lnTo>
                    <a:pt x="69977" y="127984"/>
                  </a:lnTo>
                  <a:lnTo>
                    <a:pt x="71628" y="128619"/>
                  </a:lnTo>
                  <a:lnTo>
                    <a:pt x="75184" y="128619"/>
                  </a:lnTo>
                  <a:lnTo>
                    <a:pt x="76708" y="127984"/>
                  </a:lnTo>
                  <a:lnTo>
                    <a:pt x="77978" y="126714"/>
                  </a:lnTo>
                  <a:lnTo>
                    <a:pt x="79375" y="125444"/>
                  </a:lnTo>
                  <a:lnTo>
                    <a:pt x="80010" y="123793"/>
                  </a:lnTo>
                  <a:lnTo>
                    <a:pt x="80010" y="120237"/>
                  </a:lnTo>
                  <a:lnTo>
                    <a:pt x="79375" y="118713"/>
                  </a:lnTo>
                  <a:lnTo>
                    <a:pt x="76708" y="116046"/>
                  </a:lnTo>
                  <a:lnTo>
                    <a:pt x="75184" y="115411"/>
                  </a:lnTo>
                  <a:close/>
                </a:path>
                <a:path w="267335" h="261620">
                  <a:moveTo>
                    <a:pt x="186436" y="46831"/>
                  </a:moveTo>
                  <a:lnTo>
                    <a:pt x="173101" y="46831"/>
                  </a:lnTo>
                  <a:lnTo>
                    <a:pt x="166624" y="49879"/>
                  </a:lnTo>
                  <a:lnTo>
                    <a:pt x="160655" y="55975"/>
                  </a:lnTo>
                  <a:lnTo>
                    <a:pt x="155448" y="61055"/>
                  </a:lnTo>
                  <a:lnTo>
                    <a:pt x="152781" y="67532"/>
                  </a:lnTo>
                  <a:lnTo>
                    <a:pt x="152781" y="83534"/>
                  </a:lnTo>
                  <a:lnTo>
                    <a:pt x="156210" y="91154"/>
                  </a:lnTo>
                  <a:lnTo>
                    <a:pt x="169926" y="104870"/>
                  </a:lnTo>
                  <a:lnTo>
                    <a:pt x="177292" y="108172"/>
                  </a:lnTo>
                  <a:lnTo>
                    <a:pt x="192786" y="107918"/>
                  </a:lnTo>
                  <a:lnTo>
                    <a:pt x="199009" y="105124"/>
                  </a:lnTo>
                  <a:lnTo>
                    <a:pt x="206248" y="97885"/>
                  </a:lnTo>
                  <a:lnTo>
                    <a:pt x="181483" y="97885"/>
                  </a:lnTo>
                  <a:lnTo>
                    <a:pt x="176276" y="95472"/>
                  </a:lnTo>
                  <a:lnTo>
                    <a:pt x="171323" y="90519"/>
                  </a:lnTo>
                  <a:lnTo>
                    <a:pt x="177038" y="84804"/>
                  </a:lnTo>
                  <a:lnTo>
                    <a:pt x="166116" y="84804"/>
                  </a:lnTo>
                  <a:lnTo>
                    <a:pt x="163322" y="81502"/>
                  </a:lnTo>
                  <a:lnTo>
                    <a:pt x="162052" y="77692"/>
                  </a:lnTo>
                  <a:lnTo>
                    <a:pt x="162179" y="69056"/>
                  </a:lnTo>
                  <a:lnTo>
                    <a:pt x="163956" y="65246"/>
                  </a:lnTo>
                  <a:lnTo>
                    <a:pt x="167259" y="61944"/>
                  </a:lnTo>
                  <a:lnTo>
                    <a:pt x="170815" y="58261"/>
                  </a:lnTo>
                  <a:lnTo>
                    <a:pt x="174752" y="56610"/>
                  </a:lnTo>
                  <a:lnTo>
                    <a:pt x="199607" y="56610"/>
                  </a:lnTo>
                  <a:lnTo>
                    <a:pt x="197866" y="54832"/>
                  </a:lnTo>
                  <a:lnTo>
                    <a:pt x="192405" y="49498"/>
                  </a:lnTo>
                  <a:lnTo>
                    <a:pt x="186436" y="46831"/>
                  </a:lnTo>
                  <a:close/>
                </a:path>
                <a:path w="267335" h="261620">
                  <a:moveTo>
                    <a:pt x="206502" y="77565"/>
                  </a:moveTo>
                  <a:lnTo>
                    <a:pt x="206121" y="83026"/>
                  </a:lnTo>
                  <a:lnTo>
                    <a:pt x="203835" y="87852"/>
                  </a:lnTo>
                  <a:lnTo>
                    <a:pt x="199517" y="92043"/>
                  </a:lnTo>
                  <a:lnTo>
                    <a:pt x="195706" y="95853"/>
                  </a:lnTo>
                  <a:lnTo>
                    <a:pt x="191516" y="97758"/>
                  </a:lnTo>
                  <a:lnTo>
                    <a:pt x="186817" y="97885"/>
                  </a:lnTo>
                  <a:lnTo>
                    <a:pt x="206248" y="97885"/>
                  </a:lnTo>
                  <a:lnTo>
                    <a:pt x="208026" y="96107"/>
                  </a:lnTo>
                  <a:lnTo>
                    <a:pt x="210820" y="92297"/>
                  </a:lnTo>
                  <a:lnTo>
                    <a:pt x="214249" y="84931"/>
                  </a:lnTo>
                  <a:lnTo>
                    <a:pt x="215011" y="82137"/>
                  </a:lnTo>
                  <a:lnTo>
                    <a:pt x="215011" y="79851"/>
                  </a:lnTo>
                  <a:lnTo>
                    <a:pt x="206502" y="77565"/>
                  </a:lnTo>
                  <a:close/>
                </a:path>
                <a:path w="267335" h="261620">
                  <a:moveTo>
                    <a:pt x="199607" y="56610"/>
                  </a:moveTo>
                  <a:lnTo>
                    <a:pt x="174752" y="56610"/>
                  </a:lnTo>
                  <a:lnTo>
                    <a:pt x="183006" y="56864"/>
                  </a:lnTo>
                  <a:lnTo>
                    <a:pt x="186436" y="58388"/>
                  </a:lnTo>
                  <a:lnTo>
                    <a:pt x="189484" y="61436"/>
                  </a:lnTo>
                  <a:lnTo>
                    <a:pt x="166116" y="84804"/>
                  </a:lnTo>
                  <a:lnTo>
                    <a:pt x="177038" y="84804"/>
                  </a:lnTo>
                  <a:lnTo>
                    <a:pt x="201803" y="60039"/>
                  </a:lnTo>
                  <a:lnTo>
                    <a:pt x="200787" y="58261"/>
                  </a:lnTo>
                  <a:lnTo>
                    <a:pt x="199607" y="56610"/>
                  </a:lnTo>
                  <a:close/>
                </a:path>
                <a:path w="267335" h="261620">
                  <a:moveTo>
                    <a:pt x="196596" y="21431"/>
                  </a:moveTo>
                  <a:lnTo>
                    <a:pt x="191516" y="26638"/>
                  </a:lnTo>
                  <a:lnTo>
                    <a:pt x="233806" y="68929"/>
                  </a:lnTo>
                  <a:lnTo>
                    <a:pt x="241300" y="61436"/>
                  </a:lnTo>
                  <a:lnTo>
                    <a:pt x="209804" y="29940"/>
                  </a:lnTo>
                  <a:lnTo>
                    <a:pt x="209296" y="27527"/>
                  </a:lnTo>
                  <a:lnTo>
                    <a:pt x="209550" y="24733"/>
                  </a:lnTo>
                  <a:lnTo>
                    <a:pt x="209584" y="24606"/>
                  </a:lnTo>
                  <a:lnTo>
                    <a:pt x="204470" y="24606"/>
                  </a:lnTo>
                  <a:lnTo>
                    <a:pt x="196596" y="21431"/>
                  </a:lnTo>
                  <a:close/>
                </a:path>
                <a:path w="267335" h="261620">
                  <a:moveTo>
                    <a:pt x="242189" y="10382"/>
                  </a:moveTo>
                  <a:lnTo>
                    <a:pt x="220599" y="10382"/>
                  </a:lnTo>
                  <a:lnTo>
                    <a:pt x="223647" y="10890"/>
                  </a:lnTo>
                  <a:lnTo>
                    <a:pt x="226822" y="11271"/>
                  </a:lnTo>
                  <a:lnTo>
                    <a:pt x="230631" y="13811"/>
                  </a:lnTo>
                  <a:lnTo>
                    <a:pt x="235204" y="18256"/>
                  </a:lnTo>
                  <a:lnTo>
                    <a:pt x="259715" y="42894"/>
                  </a:lnTo>
                  <a:lnTo>
                    <a:pt x="267208" y="35401"/>
                  </a:lnTo>
                  <a:lnTo>
                    <a:pt x="242189" y="10382"/>
                  </a:lnTo>
                  <a:close/>
                </a:path>
                <a:path w="267335" h="261620">
                  <a:moveTo>
                    <a:pt x="224964" y="0"/>
                  </a:moveTo>
                  <a:lnTo>
                    <a:pt x="217453" y="1166"/>
                  </a:lnTo>
                  <a:lnTo>
                    <a:pt x="210312" y="6191"/>
                  </a:lnTo>
                  <a:lnTo>
                    <a:pt x="204724" y="11779"/>
                  </a:lnTo>
                  <a:lnTo>
                    <a:pt x="202819" y="18002"/>
                  </a:lnTo>
                  <a:lnTo>
                    <a:pt x="204470" y="24606"/>
                  </a:lnTo>
                  <a:lnTo>
                    <a:pt x="209584" y="24606"/>
                  </a:lnTo>
                  <a:lnTo>
                    <a:pt x="210312" y="21939"/>
                  </a:lnTo>
                  <a:lnTo>
                    <a:pt x="211201" y="19018"/>
                  </a:lnTo>
                  <a:lnTo>
                    <a:pt x="212471" y="16732"/>
                  </a:lnTo>
                  <a:lnTo>
                    <a:pt x="217424" y="11779"/>
                  </a:lnTo>
                  <a:lnTo>
                    <a:pt x="220599" y="10382"/>
                  </a:lnTo>
                  <a:lnTo>
                    <a:pt x="242189" y="10382"/>
                  </a:lnTo>
                  <a:lnTo>
                    <a:pt x="241046" y="9239"/>
                  </a:lnTo>
                  <a:lnTo>
                    <a:pt x="232832" y="2690"/>
                  </a:lnTo>
                  <a:lnTo>
                    <a:pt x="224964" y="0"/>
                  </a:lnTo>
                  <a:close/>
                </a:path>
              </a:pathLst>
            </a:custGeom>
            <a:solidFill>
              <a:srgbClr val="5858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43808" y="5113527"/>
              <a:ext cx="624586" cy="338581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3708780" y="5092572"/>
              <a:ext cx="287020" cy="288925"/>
            </a:xfrm>
            <a:custGeom>
              <a:avLst/>
              <a:gdLst/>
              <a:ahLst/>
              <a:cxnLst/>
              <a:rect l="l" t="t" r="r" b="b"/>
              <a:pathLst>
                <a:path w="287020" h="288925">
                  <a:moveTo>
                    <a:pt x="7874" y="222884"/>
                  </a:moveTo>
                  <a:lnTo>
                    <a:pt x="0" y="230758"/>
                  </a:lnTo>
                  <a:lnTo>
                    <a:pt x="57785" y="288543"/>
                  </a:lnTo>
                  <a:lnTo>
                    <a:pt x="72771" y="273557"/>
                  </a:lnTo>
                  <a:lnTo>
                    <a:pt x="58547" y="273557"/>
                  </a:lnTo>
                  <a:lnTo>
                    <a:pt x="7874" y="222884"/>
                  </a:lnTo>
                  <a:close/>
                </a:path>
                <a:path w="287020" h="288925">
                  <a:moveTo>
                    <a:pt x="84709" y="247395"/>
                  </a:moveTo>
                  <a:lnTo>
                    <a:pt x="58547" y="273557"/>
                  </a:lnTo>
                  <a:lnTo>
                    <a:pt x="72771" y="273557"/>
                  </a:lnTo>
                  <a:lnTo>
                    <a:pt x="91821" y="254507"/>
                  </a:lnTo>
                  <a:lnTo>
                    <a:pt x="84709" y="247395"/>
                  </a:lnTo>
                  <a:close/>
                </a:path>
                <a:path w="287020" h="288925">
                  <a:moveTo>
                    <a:pt x="97409" y="179450"/>
                  </a:moveTo>
                  <a:lnTo>
                    <a:pt x="90805" y="179577"/>
                  </a:lnTo>
                  <a:lnTo>
                    <a:pt x="84074" y="179577"/>
                  </a:lnTo>
                  <a:lnTo>
                    <a:pt x="77597" y="182625"/>
                  </a:lnTo>
                  <a:lnTo>
                    <a:pt x="66421" y="193801"/>
                  </a:lnTo>
                  <a:lnTo>
                    <a:pt x="63754" y="200151"/>
                  </a:lnTo>
                  <a:lnTo>
                    <a:pt x="63754" y="216153"/>
                  </a:lnTo>
                  <a:lnTo>
                    <a:pt x="67183" y="223900"/>
                  </a:lnTo>
                  <a:lnTo>
                    <a:pt x="80899" y="237616"/>
                  </a:lnTo>
                  <a:lnTo>
                    <a:pt x="88265" y="240791"/>
                  </a:lnTo>
                  <a:lnTo>
                    <a:pt x="103759" y="240537"/>
                  </a:lnTo>
                  <a:lnTo>
                    <a:pt x="109982" y="237870"/>
                  </a:lnTo>
                  <a:lnTo>
                    <a:pt x="117221" y="230631"/>
                  </a:lnTo>
                  <a:lnTo>
                    <a:pt x="92456" y="230631"/>
                  </a:lnTo>
                  <a:lnTo>
                    <a:pt x="87249" y="228091"/>
                  </a:lnTo>
                  <a:lnTo>
                    <a:pt x="82296" y="223138"/>
                  </a:lnTo>
                  <a:lnTo>
                    <a:pt x="87907" y="217550"/>
                  </a:lnTo>
                  <a:lnTo>
                    <a:pt x="77089" y="217550"/>
                  </a:lnTo>
                  <a:lnTo>
                    <a:pt x="74295" y="214248"/>
                  </a:lnTo>
                  <a:lnTo>
                    <a:pt x="73025" y="210438"/>
                  </a:lnTo>
                  <a:lnTo>
                    <a:pt x="73025" y="206247"/>
                  </a:lnTo>
                  <a:lnTo>
                    <a:pt x="85725" y="189229"/>
                  </a:lnTo>
                  <a:lnTo>
                    <a:pt x="110490" y="189229"/>
                  </a:lnTo>
                  <a:lnTo>
                    <a:pt x="103378" y="182117"/>
                  </a:lnTo>
                  <a:lnTo>
                    <a:pt x="97409" y="179450"/>
                  </a:lnTo>
                  <a:close/>
                </a:path>
                <a:path w="287020" h="288925">
                  <a:moveTo>
                    <a:pt x="117475" y="210311"/>
                  </a:moveTo>
                  <a:lnTo>
                    <a:pt x="117094" y="215645"/>
                  </a:lnTo>
                  <a:lnTo>
                    <a:pt x="114808" y="220471"/>
                  </a:lnTo>
                  <a:lnTo>
                    <a:pt x="106680" y="228599"/>
                  </a:lnTo>
                  <a:lnTo>
                    <a:pt x="102489" y="230504"/>
                  </a:lnTo>
                  <a:lnTo>
                    <a:pt x="97790" y="230504"/>
                  </a:lnTo>
                  <a:lnTo>
                    <a:pt x="92456" y="230631"/>
                  </a:lnTo>
                  <a:lnTo>
                    <a:pt x="117221" y="230631"/>
                  </a:lnTo>
                  <a:lnTo>
                    <a:pt x="118999" y="228853"/>
                  </a:lnTo>
                  <a:lnTo>
                    <a:pt x="121793" y="224916"/>
                  </a:lnTo>
                  <a:lnTo>
                    <a:pt x="123698" y="220852"/>
                  </a:lnTo>
                  <a:lnTo>
                    <a:pt x="125222" y="217677"/>
                  </a:lnTo>
                  <a:lnTo>
                    <a:pt x="125984" y="214883"/>
                  </a:lnTo>
                  <a:lnTo>
                    <a:pt x="125984" y="212597"/>
                  </a:lnTo>
                  <a:lnTo>
                    <a:pt x="117475" y="210311"/>
                  </a:lnTo>
                  <a:close/>
                </a:path>
                <a:path w="287020" h="288925">
                  <a:moveTo>
                    <a:pt x="110490" y="189229"/>
                  </a:moveTo>
                  <a:lnTo>
                    <a:pt x="85725" y="189229"/>
                  </a:lnTo>
                  <a:lnTo>
                    <a:pt x="90043" y="189356"/>
                  </a:lnTo>
                  <a:lnTo>
                    <a:pt x="93980" y="189610"/>
                  </a:lnTo>
                  <a:lnTo>
                    <a:pt x="97409" y="191134"/>
                  </a:lnTo>
                  <a:lnTo>
                    <a:pt x="100457" y="194182"/>
                  </a:lnTo>
                  <a:lnTo>
                    <a:pt x="77089" y="217550"/>
                  </a:lnTo>
                  <a:lnTo>
                    <a:pt x="87907" y="217550"/>
                  </a:lnTo>
                  <a:lnTo>
                    <a:pt x="112776" y="192785"/>
                  </a:lnTo>
                  <a:lnTo>
                    <a:pt x="111760" y="191007"/>
                  </a:lnTo>
                  <a:lnTo>
                    <a:pt x="110490" y="189229"/>
                  </a:lnTo>
                  <a:close/>
                </a:path>
                <a:path w="287020" h="288925">
                  <a:moveTo>
                    <a:pt x="93218" y="133857"/>
                  </a:moveTo>
                  <a:lnTo>
                    <a:pt x="85725" y="141350"/>
                  </a:lnTo>
                  <a:lnTo>
                    <a:pt x="133350" y="188975"/>
                  </a:lnTo>
                  <a:lnTo>
                    <a:pt x="139848" y="193663"/>
                  </a:lnTo>
                  <a:lnTo>
                    <a:pt x="146573" y="194944"/>
                  </a:lnTo>
                  <a:lnTo>
                    <a:pt x="153528" y="192785"/>
                  </a:lnTo>
                  <a:lnTo>
                    <a:pt x="160655" y="187197"/>
                  </a:lnTo>
                  <a:lnTo>
                    <a:pt x="157099" y="183641"/>
                  </a:lnTo>
                  <a:lnTo>
                    <a:pt x="144272" y="183641"/>
                  </a:lnTo>
                  <a:lnTo>
                    <a:pt x="141859" y="182498"/>
                  </a:lnTo>
                  <a:lnTo>
                    <a:pt x="139573" y="180339"/>
                  </a:lnTo>
                  <a:lnTo>
                    <a:pt x="93218" y="133857"/>
                  </a:lnTo>
                  <a:close/>
                </a:path>
                <a:path w="287020" h="288925">
                  <a:moveTo>
                    <a:pt x="153924" y="180466"/>
                  </a:moveTo>
                  <a:lnTo>
                    <a:pt x="151892" y="182625"/>
                  </a:lnTo>
                  <a:lnTo>
                    <a:pt x="149479" y="183641"/>
                  </a:lnTo>
                  <a:lnTo>
                    <a:pt x="157099" y="183641"/>
                  </a:lnTo>
                  <a:lnTo>
                    <a:pt x="153924" y="180466"/>
                  </a:lnTo>
                  <a:close/>
                </a:path>
                <a:path w="287020" h="288925">
                  <a:moveTo>
                    <a:pt x="169923" y="124968"/>
                  </a:moveTo>
                  <a:lnTo>
                    <a:pt x="148717" y="124968"/>
                  </a:lnTo>
                  <a:lnTo>
                    <a:pt x="155194" y="125349"/>
                  </a:lnTo>
                  <a:lnTo>
                    <a:pt x="162052" y="132079"/>
                  </a:lnTo>
                  <a:lnTo>
                    <a:pt x="144907" y="161924"/>
                  </a:lnTo>
                  <a:lnTo>
                    <a:pt x="146685" y="167512"/>
                  </a:lnTo>
                  <a:lnTo>
                    <a:pt x="151003" y="171703"/>
                  </a:lnTo>
                  <a:lnTo>
                    <a:pt x="154559" y="175386"/>
                  </a:lnTo>
                  <a:lnTo>
                    <a:pt x="158750" y="177164"/>
                  </a:lnTo>
                  <a:lnTo>
                    <a:pt x="163576" y="177037"/>
                  </a:lnTo>
                  <a:lnTo>
                    <a:pt x="168402" y="177037"/>
                  </a:lnTo>
                  <a:lnTo>
                    <a:pt x="172466" y="175386"/>
                  </a:lnTo>
                  <a:lnTo>
                    <a:pt x="179070" y="168782"/>
                  </a:lnTo>
                  <a:lnTo>
                    <a:pt x="162941" y="168782"/>
                  </a:lnTo>
                  <a:lnTo>
                    <a:pt x="155829" y="161670"/>
                  </a:lnTo>
                  <a:lnTo>
                    <a:pt x="154813" y="158114"/>
                  </a:lnTo>
                  <a:lnTo>
                    <a:pt x="155194" y="153796"/>
                  </a:lnTo>
                  <a:lnTo>
                    <a:pt x="155702" y="149478"/>
                  </a:lnTo>
                  <a:lnTo>
                    <a:pt x="167386" y="137413"/>
                  </a:lnTo>
                  <a:lnTo>
                    <a:pt x="182269" y="137413"/>
                  </a:lnTo>
                  <a:lnTo>
                    <a:pt x="169923" y="124968"/>
                  </a:lnTo>
                  <a:close/>
                </a:path>
                <a:path w="287020" h="288925">
                  <a:moveTo>
                    <a:pt x="182269" y="137413"/>
                  </a:moveTo>
                  <a:lnTo>
                    <a:pt x="167386" y="137413"/>
                  </a:lnTo>
                  <a:lnTo>
                    <a:pt x="177546" y="147700"/>
                  </a:lnTo>
                  <a:lnTo>
                    <a:pt x="178173" y="153034"/>
                  </a:lnTo>
                  <a:lnTo>
                    <a:pt x="178267" y="154304"/>
                  </a:lnTo>
                  <a:lnTo>
                    <a:pt x="176657" y="159384"/>
                  </a:lnTo>
                  <a:lnTo>
                    <a:pt x="167767" y="168274"/>
                  </a:lnTo>
                  <a:lnTo>
                    <a:pt x="162941" y="168782"/>
                  </a:lnTo>
                  <a:lnTo>
                    <a:pt x="179070" y="168782"/>
                  </a:lnTo>
                  <a:lnTo>
                    <a:pt x="181991" y="165861"/>
                  </a:lnTo>
                  <a:lnTo>
                    <a:pt x="184785" y="159384"/>
                  </a:lnTo>
                  <a:lnTo>
                    <a:pt x="184023" y="152653"/>
                  </a:lnTo>
                  <a:lnTo>
                    <a:pt x="194500" y="152653"/>
                  </a:lnTo>
                  <a:lnTo>
                    <a:pt x="196596" y="151256"/>
                  </a:lnTo>
                  <a:lnTo>
                    <a:pt x="199644" y="148208"/>
                  </a:lnTo>
                  <a:lnTo>
                    <a:pt x="196943" y="145414"/>
                  </a:lnTo>
                  <a:lnTo>
                    <a:pt x="192532" y="145414"/>
                  </a:lnTo>
                  <a:lnTo>
                    <a:pt x="188849" y="144017"/>
                  </a:lnTo>
                  <a:lnTo>
                    <a:pt x="182269" y="137413"/>
                  </a:lnTo>
                  <a:close/>
                </a:path>
                <a:path w="287020" h="288925">
                  <a:moveTo>
                    <a:pt x="194500" y="152653"/>
                  </a:moveTo>
                  <a:lnTo>
                    <a:pt x="184023" y="152653"/>
                  </a:lnTo>
                  <a:lnTo>
                    <a:pt x="186563" y="154050"/>
                  </a:lnTo>
                  <a:lnTo>
                    <a:pt x="189103" y="154304"/>
                  </a:lnTo>
                  <a:lnTo>
                    <a:pt x="193929" y="153034"/>
                  </a:lnTo>
                  <a:lnTo>
                    <a:pt x="194500" y="152653"/>
                  </a:lnTo>
                  <a:close/>
                </a:path>
                <a:path w="287020" h="288925">
                  <a:moveTo>
                    <a:pt x="152527" y="115950"/>
                  </a:moveTo>
                  <a:lnTo>
                    <a:pt x="146939" y="115950"/>
                  </a:lnTo>
                  <a:lnTo>
                    <a:pt x="141097" y="118999"/>
                  </a:lnTo>
                  <a:lnTo>
                    <a:pt x="135001" y="125221"/>
                  </a:lnTo>
                  <a:lnTo>
                    <a:pt x="132715" y="127507"/>
                  </a:lnTo>
                  <a:lnTo>
                    <a:pt x="126111" y="142493"/>
                  </a:lnTo>
                  <a:lnTo>
                    <a:pt x="135636" y="145668"/>
                  </a:lnTo>
                  <a:lnTo>
                    <a:pt x="135756" y="140334"/>
                  </a:lnTo>
                  <a:lnTo>
                    <a:pt x="137922" y="135762"/>
                  </a:lnTo>
                  <a:lnTo>
                    <a:pt x="148717" y="124968"/>
                  </a:lnTo>
                  <a:lnTo>
                    <a:pt x="169923" y="124968"/>
                  </a:lnTo>
                  <a:lnTo>
                    <a:pt x="163957" y="119125"/>
                  </a:lnTo>
                  <a:lnTo>
                    <a:pt x="158115" y="116077"/>
                  </a:lnTo>
                  <a:lnTo>
                    <a:pt x="152527" y="115950"/>
                  </a:lnTo>
                  <a:close/>
                </a:path>
                <a:path w="287020" h="288925">
                  <a:moveTo>
                    <a:pt x="195961" y="144398"/>
                  </a:moveTo>
                  <a:lnTo>
                    <a:pt x="192532" y="145414"/>
                  </a:lnTo>
                  <a:lnTo>
                    <a:pt x="196943" y="145414"/>
                  </a:lnTo>
                  <a:lnTo>
                    <a:pt x="195961" y="144398"/>
                  </a:lnTo>
                  <a:close/>
                </a:path>
                <a:path w="287020" h="288925">
                  <a:moveTo>
                    <a:pt x="168275" y="93599"/>
                  </a:moveTo>
                  <a:lnTo>
                    <a:pt x="163068" y="98678"/>
                  </a:lnTo>
                  <a:lnTo>
                    <a:pt x="205359" y="140969"/>
                  </a:lnTo>
                  <a:lnTo>
                    <a:pt x="212852" y="133476"/>
                  </a:lnTo>
                  <a:lnTo>
                    <a:pt x="181483" y="102107"/>
                  </a:lnTo>
                  <a:lnTo>
                    <a:pt x="180975" y="99568"/>
                  </a:lnTo>
                  <a:lnTo>
                    <a:pt x="181102" y="96900"/>
                  </a:lnTo>
                  <a:lnTo>
                    <a:pt x="181179" y="96646"/>
                  </a:lnTo>
                  <a:lnTo>
                    <a:pt x="176022" y="96646"/>
                  </a:lnTo>
                  <a:lnTo>
                    <a:pt x="168275" y="93599"/>
                  </a:lnTo>
                  <a:close/>
                </a:path>
                <a:path w="287020" h="288925">
                  <a:moveTo>
                    <a:pt x="213995" y="82550"/>
                  </a:moveTo>
                  <a:lnTo>
                    <a:pt x="192151" y="82550"/>
                  </a:lnTo>
                  <a:lnTo>
                    <a:pt x="195326" y="82931"/>
                  </a:lnTo>
                  <a:lnTo>
                    <a:pt x="198501" y="83438"/>
                  </a:lnTo>
                  <a:lnTo>
                    <a:pt x="202311" y="85851"/>
                  </a:lnTo>
                  <a:lnTo>
                    <a:pt x="206756" y="90424"/>
                  </a:lnTo>
                  <a:lnTo>
                    <a:pt x="231394" y="114934"/>
                  </a:lnTo>
                  <a:lnTo>
                    <a:pt x="238887" y="107441"/>
                  </a:lnTo>
                  <a:lnTo>
                    <a:pt x="213995" y="82550"/>
                  </a:lnTo>
                  <a:close/>
                </a:path>
                <a:path w="287020" h="288925">
                  <a:moveTo>
                    <a:pt x="196532" y="72151"/>
                  </a:moveTo>
                  <a:lnTo>
                    <a:pt x="189007" y="73332"/>
                  </a:lnTo>
                  <a:lnTo>
                    <a:pt x="181864" y="78358"/>
                  </a:lnTo>
                  <a:lnTo>
                    <a:pt x="176276" y="83946"/>
                  </a:lnTo>
                  <a:lnTo>
                    <a:pt x="174371" y="90043"/>
                  </a:lnTo>
                  <a:lnTo>
                    <a:pt x="176022" y="96646"/>
                  </a:lnTo>
                  <a:lnTo>
                    <a:pt x="181179" y="96646"/>
                  </a:lnTo>
                  <a:lnTo>
                    <a:pt x="181991" y="93979"/>
                  </a:lnTo>
                  <a:lnTo>
                    <a:pt x="182753" y="91058"/>
                  </a:lnTo>
                  <a:lnTo>
                    <a:pt x="184023" y="88772"/>
                  </a:lnTo>
                  <a:lnTo>
                    <a:pt x="185801" y="87121"/>
                  </a:lnTo>
                  <a:lnTo>
                    <a:pt x="188976" y="83819"/>
                  </a:lnTo>
                  <a:lnTo>
                    <a:pt x="192151" y="82550"/>
                  </a:lnTo>
                  <a:lnTo>
                    <a:pt x="213995" y="82550"/>
                  </a:lnTo>
                  <a:lnTo>
                    <a:pt x="212725" y="81279"/>
                  </a:lnTo>
                  <a:lnTo>
                    <a:pt x="204438" y="74804"/>
                  </a:lnTo>
                  <a:lnTo>
                    <a:pt x="196532" y="72151"/>
                  </a:lnTo>
                  <a:close/>
                </a:path>
                <a:path w="287020" h="288925">
                  <a:moveTo>
                    <a:pt x="227203" y="0"/>
                  </a:moveTo>
                  <a:lnTo>
                    <a:pt x="219710" y="7493"/>
                  </a:lnTo>
                  <a:lnTo>
                    <a:pt x="239268" y="27050"/>
                  </a:lnTo>
                  <a:lnTo>
                    <a:pt x="234950" y="27304"/>
                  </a:lnTo>
                  <a:lnTo>
                    <a:pt x="230632" y="29590"/>
                  </a:lnTo>
                  <a:lnTo>
                    <a:pt x="221107" y="39115"/>
                  </a:lnTo>
                  <a:lnTo>
                    <a:pt x="218821" y="45846"/>
                  </a:lnTo>
                  <a:lnTo>
                    <a:pt x="219456" y="54228"/>
                  </a:lnTo>
                  <a:lnTo>
                    <a:pt x="243078" y="85851"/>
                  </a:lnTo>
                  <a:lnTo>
                    <a:pt x="257175" y="86868"/>
                  </a:lnTo>
                  <a:lnTo>
                    <a:pt x="263398" y="84454"/>
                  </a:lnTo>
                  <a:lnTo>
                    <a:pt x="272367" y="75485"/>
                  </a:lnTo>
                  <a:lnTo>
                    <a:pt x="252174" y="75485"/>
                  </a:lnTo>
                  <a:lnTo>
                    <a:pt x="244756" y="73332"/>
                  </a:lnTo>
                  <a:lnTo>
                    <a:pt x="237236" y="67563"/>
                  </a:lnTo>
                  <a:lnTo>
                    <a:pt x="232537" y="62864"/>
                  </a:lnTo>
                  <a:lnTo>
                    <a:pt x="229997" y="57784"/>
                  </a:lnTo>
                  <a:lnTo>
                    <a:pt x="228981" y="46862"/>
                  </a:lnTo>
                  <a:lnTo>
                    <a:pt x="230759" y="42037"/>
                  </a:lnTo>
                  <a:lnTo>
                    <a:pt x="234823" y="38100"/>
                  </a:lnTo>
                  <a:lnTo>
                    <a:pt x="238125" y="34797"/>
                  </a:lnTo>
                  <a:lnTo>
                    <a:pt x="242062" y="33654"/>
                  </a:lnTo>
                  <a:lnTo>
                    <a:pt x="260929" y="33654"/>
                  </a:lnTo>
                  <a:lnTo>
                    <a:pt x="227203" y="0"/>
                  </a:lnTo>
                  <a:close/>
                </a:path>
                <a:path w="287020" h="288925">
                  <a:moveTo>
                    <a:pt x="260929" y="33654"/>
                  </a:moveTo>
                  <a:lnTo>
                    <a:pt x="242062" y="33654"/>
                  </a:lnTo>
                  <a:lnTo>
                    <a:pt x="246761" y="34543"/>
                  </a:lnTo>
                  <a:lnTo>
                    <a:pt x="270256" y="58038"/>
                  </a:lnTo>
                  <a:lnTo>
                    <a:pt x="270637" y="59308"/>
                  </a:lnTo>
                  <a:lnTo>
                    <a:pt x="270383" y="61087"/>
                  </a:lnTo>
                  <a:lnTo>
                    <a:pt x="268605" y="65912"/>
                  </a:lnTo>
                  <a:lnTo>
                    <a:pt x="267589" y="67690"/>
                  </a:lnTo>
                  <a:lnTo>
                    <a:pt x="266446" y="68833"/>
                  </a:lnTo>
                  <a:lnTo>
                    <a:pt x="259399" y="73975"/>
                  </a:lnTo>
                  <a:lnTo>
                    <a:pt x="252174" y="75485"/>
                  </a:lnTo>
                  <a:lnTo>
                    <a:pt x="272367" y="75485"/>
                  </a:lnTo>
                  <a:lnTo>
                    <a:pt x="273685" y="74168"/>
                  </a:lnTo>
                  <a:lnTo>
                    <a:pt x="276098" y="69087"/>
                  </a:lnTo>
                  <a:lnTo>
                    <a:pt x="276098" y="63881"/>
                  </a:lnTo>
                  <a:lnTo>
                    <a:pt x="282321" y="63881"/>
                  </a:lnTo>
                  <a:lnTo>
                    <a:pt x="286766" y="59435"/>
                  </a:lnTo>
                  <a:lnTo>
                    <a:pt x="260929" y="33654"/>
                  </a:lnTo>
                  <a:close/>
                </a:path>
                <a:path w="287020" h="288925">
                  <a:moveTo>
                    <a:pt x="282321" y="63881"/>
                  </a:moveTo>
                  <a:lnTo>
                    <a:pt x="276098" y="63881"/>
                  </a:lnTo>
                  <a:lnTo>
                    <a:pt x="279273" y="66928"/>
                  </a:lnTo>
                  <a:lnTo>
                    <a:pt x="282321" y="63881"/>
                  </a:lnTo>
                  <a:close/>
                </a:path>
              </a:pathLst>
            </a:custGeom>
            <a:solidFill>
              <a:srgbClr val="5858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object 2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103090" y="5096764"/>
            <a:ext cx="218211" cy="222123"/>
          </a:xfrm>
          <a:prstGeom prst="rect">
            <a:avLst/>
          </a:prstGeom>
        </p:spPr>
      </p:pic>
      <p:grpSp>
        <p:nvGrpSpPr>
          <p:cNvPr id="23" name="object 23"/>
          <p:cNvGrpSpPr/>
          <p:nvPr/>
        </p:nvGrpSpPr>
        <p:grpSpPr>
          <a:xfrm>
            <a:off x="4398111" y="5106923"/>
            <a:ext cx="574675" cy="297815"/>
            <a:chOff x="4398111" y="5106923"/>
            <a:chExt cx="574675" cy="297815"/>
          </a:xfrm>
        </p:grpSpPr>
        <p:pic>
          <p:nvPicPr>
            <p:cNvPr id="24" name="object 2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398111" y="5106923"/>
              <a:ext cx="245770" cy="244094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4648708" y="5112511"/>
              <a:ext cx="323850" cy="292100"/>
            </a:xfrm>
            <a:custGeom>
              <a:avLst/>
              <a:gdLst/>
              <a:ahLst/>
              <a:cxnLst/>
              <a:rect l="l" t="t" r="r" b="b"/>
              <a:pathLst>
                <a:path w="323850" h="292100">
                  <a:moveTo>
                    <a:pt x="41275" y="240919"/>
                  </a:moveTo>
                  <a:lnTo>
                    <a:pt x="25526" y="240919"/>
                  </a:lnTo>
                  <a:lnTo>
                    <a:pt x="76200" y="291719"/>
                  </a:lnTo>
                  <a:lnTo>
                    <a:pt x="84074" y="283718"/>
                  </a:lnTo>
                  <a:lnTo>
                    <a:pt x="41275" y="240919"/>
                  </a:lnTo>
                  <a:close/>
                </a:path>
                <a:path w="323850" h="292100">
                  <a:moveTo>
                    <a:pt x="45465" y="206756"/>
                  </a:moveTo>
                  <a:lnTo>
                    <a:pt x="0" y="252222"/>
                  </a:lnTo>
                  <a:lnTo>
                    <a:pt x="7112" y="259334"/>
                  </a:lnTo>
                  <a:lnTo>
                    <a:pt x="25526" y="240919"/>
                  </a:lnTo>
                  <a:lnTo>
                    <a:pt x="41275" y="240919"/>
                  </a:lnTo>
                  <a:lnTo>
                    <a:pt x="33400" y="233044"/>
                  </a:lnTo>
                  <a:lnTo>
                    <a:pt x="52577" y="213868"/>
                  </a:lnTo>
                  <a:lnTo>
                    <a:pt x="45465" y="206756"/>
                  </a:lnTo>
                  <a:close/>
                </a:path>
                <a:path w="323850" h="292100">
                  <a:moveTo>
                    <a:pt x="57530" y="191262"/>
                  </a:moveTo>
                  <a:lnTo>
                    <a:pt x="50037" y="198754"/>
                  </a:lnTo>
                  <a:lnTo>
                    <a:pt x="109600" y="258318"/>
                  </a:lnTo>
                  <a:lnTo>
                    <a:pt x="117093" y="250825"/>
                  </a:lnTo>
                  <a:lnTo>
                    <a:pt x="85597" y="219328"/>
                  </a:lnTo>
                  <a:lnTo>
                    <a:pt x="85216" y="217043"/>
                  </a:lnTo>
                  <a:lnTo>
                    <a:pt x="85343" y="214375"/>
                  </a:lnTo>
                  <a:lnTo>
                    <a:pt x="85642" y="213232"/>
                  </a:lnTo>
                  <a:lnTo>
                    <a:pt x="79501" y="213232"/>
                  </a:lnTo>
                  <a:lnTo>
                    <a:pt x="57530" y="191262"/>
                  </a:lnTo>
                  <a:close/>
                </a:path>
                <a:path w="323850" h="292100">
                  <a:moveTo>
                    <a:pt x="118617" y="200278"/>
                  </a:moveTo>
                  <a:lnTo>
                    <a:pt x="95884" y="200278"/>
                  </a:lnTo>
                  <a:lnTo>
                    <a:pt x="102615" y="200787"/>
                  </a:lnTo>
                  <a:lnTo>
                    <a:pt x="105917" y="202565"/>
                  </a:lnTo>
                  <a:lnTo>
                    <a:pt x="135636" y="232282"/>
                  </a:lnTo>
                  <a:lnTo>
                    <a:pt x="143128" y="224790"/>
                  </a:lnTo>
                  <a:lnTo>
                    <a:pt x="118617" y="200278"/>
                  </a:lnTo>
                  <a:close/>
                </a:path>
                <a:path w="323850" h="292100">
                  <a:moveTo>
                    <a:pt x="95122" y="189484"/>
                  </a:moveTo>
                  <a:lnTo>
                    <a:pt x="78866" y="210693"/>
                  </a:lnTo>
                  <a:lnTo>
                    <a:pt x="79501" y="213232"/>
                  </a:lnTo>
                  <a:lnTo>
                    <a:pt x="85642" y="213232"/>
                  </a:lnTo>
                  <a:lnTo>
                    <a:pt x="86867" y="208534"/>
                  </a:lnTo>
                  <a:lnTo>
                    <a:pt x="88137" y="206247"/>
                  </a:lnTo>
                  <a:lnTo>
                    <a:pt x="92837" y="201549"/>
                  </a:lnTo>
                  <a:lnTo>
                    <a:pt x="95884" y="200278"/>
                  </a:lnTo>
                  <a:lnTo>
                    <a:pt x="118617" y="200278"/>
                  </a:lnTo>
                  <a:lnTo>
                    <a:pt x="116586" y="198247"/>
                  </a:lnTo>
                  <a:lnTo>
                    <a:pt x="111505" y="193040"/>
                  </a:lnTo>
                  <a:lnTo>
                    <a:pt x="106171" y="190372"/>
                  </a:lnTo>
                  <a:lnTo>
                    <a:pt x="100711" y="189865"/>
                  </a:lnTo>
                  <a:lnTo>
                    <a:pt x="95122" y="189484"/>
                  </a:lnTo>
                  <a:close/>
                </a:path>
                <a:path w="323850" h="292100">
                  <a:moveTo>
                    <a:pt x="142747" y="142875"/>
                  </a:moveTo>
                  <a:lnTo>
                    <a:pt x="136143" y="145669"/>
                  </a:lnTo>
                  <a:lnTo>
                    <a:pt x="124332" y="157479"/>
                  </a:lnTo>
                  <a:lnTo>
                    <a:pt x="121665" y="164084"/>
                  </a:lnTo>
                  <a:lnTo>
                    <a:pt x="122681" y="179069"/>
                  </a:lnTo>
                  <a:lnTo>
                    <a:pt x="126237" y="186181"/>
                  </a:lnTo>
                  <a:lnTo>
                    <a:pt x="139445" y="199390"/>
                  </a:lnTo>
                  <a:lnTo>
                    <a:pt x="146430" y="203072"/>
                  </a:lnTo>
                  <a:lnTo>
                    <a:pt x="161162" y="204343"/>
                  </a:lnTo>
                  <a:lnTo>
                    <a:pt x="167893" y="201549"/>
                  </a:lnTo>
                  <a:lnTo>
                    <a:pt x="175545" y="193897"/>
                  </a:lnTo>
                  <a:lnTo>
                    <a:pt x="155368" y="193897"/>
                  </a:lnTo>
                  <a:lnTo>
                    <a:pt x="148282" y="191019"/>
                  </a:lnTo>
                  <a:lnTo>
                    <a:pt x="140588" y="184784"/>
                  </a:lnTo>
                  <a:lnTo>
                    <a:pt x="135762" y="179831"/>
                  </a:lnTo>
                  <a:lnTo>
                    <a:pt x="132841" y="175006"/>
                  </a:lnTo>
                  <a:lnTo>
                    <a:pt x="132206" y="170179"/>
                  </a:lnTo>
                  <a:lnTo>
                    <a:pt x="131444" y="165353"/>
                  </a:lnTo>
                  <a:lnTo>
                    <a:pt x="132714" y="161290"/>
                  </a:lnTo>
                  <a:lnTo>
                    <a:pt x="136143" y="157860"/>
                  </a:lnTo>
                  <a:lnTo>
                    <a:pt x="142047" y="153929"/>
                  </a:lnTo>
                  <a:lnTo>
                    <a:pt x="148510" y="153368"/>
                  </a:lnTo>
                  <a:lnTo>
                    <a:pt x="169878" y="153368"/>
                  </a:lnTo>
                  <a:lnTo>
                    <a:pt x="164083" y="147574"/>
                  </a:lnTo>
                  <a:lnTo>
                    <a:pt x="157099" y="143890"/>
                  </a:lnTo>
                  <a:lnTo>
                    <a:pt x="142747" y="142875"/>
                  </a:lnTo>
                  <a:close/>
                </a:path>
                <a:path w="323850" h="292100">
                  <a:moveTo>
                    <a:pt x="169878" y="153368"/>
                  </a:moveTo>
                  <a:lnTo>
                    <a:pt x="148510" y="153368"/>
                  </a:lnTo>
                  <a:lnTo>
                    <a:pt x="155521" y="156164"/>
                  </a:lnTo>
                  <a:lnTo>
                    <a:pt x="163067" y="162306"/>
                  </a:lnTo>
                  <a:lnTo>
                    <a:pt x="168020" y="167259"/>
                  </a:lnTo>
                  <a:lnTo>
                    <a:pt x="170814" y="172084"/>
                  </a:lnTo>
                  <a:lnTo>
                    <a:pt x="172592" y="181737"/>
                  </a:lnTo>
                  <a:lnTo>
                    <a:pt x="171322" y="185928"/>
                  </a:lnTo>
                  <a:lnTo>
                    <a:pt x="167766" y="189484"/>
                  </a:lnTo>
                  <a:lnTo>
                    <a:pt x="161859" y="193393"/>
                  </a:lnTo>
                  <a:lnTo>
                    <a:pt x="155368" y="193897"/>
                  </a:lnTo>
                  <a:lnTo>
                    <a:pt x="175545" y="193897"/>
                  </a:lnTo>
                  <a:lnTo>
                    <a:pt x="179831" y="189610"/>
                  </a:lnTo>
                  <a:lnTo>
                    <a:pt x="182499" y="183006"/>
                  </a:lnTo>
                  <a:lnTo>
                    <a:pt x="181482" y="168275"/>
                  </a:lnTo>
                  <a:lnTo>
                    <a:pt x="177800" y="161290"/>
                  </a:lnTo>
                  <a:lnTo>
                    <a:pt x="169878" y="153368"/>
                  </a:lnTo>
                  <a:close/>
                </a:path>
                <a:path w="323850" h="292100">
                  <a:moveTo>
                    <a:pt x="159765" y="123571"/>
                  </a:moveTo>
                  <a:lnTo>
                    <a:pt x="154812" y="128524"/>
                  </a:lnTo>
                  <a:lnTo>
                    <a:pt x="197103" y="170687"/>
                  </a:lnTo>
                  <a:lnTo>
                    <a:pt x="204596" y="163194"/>
                  </a:lnTo>
                  <a:lnTo>
                    <a:pt x="173481" y="132079"/>
                  </a:lnTo>
                  <a:lnTo>
                    <a:pt x="172719" y="129921"/>
                  </a:lnTo>
                  <a:lnTo>
                    <a:pt x="172719" y="127507"/>
                  </a:lnTo>
                  <a:lnTo>
                    <a:pt x="172990" y="125984"/>
                  </a:lnTo>
                  <a:lnTo>
                    <a:pt x="167131" y="125984"/>
                  </a:lnTo>
                  <a:lnTo>
                    <a:pt x="159765" y="123571"/>
                  </a:lnTo>
                  <a:close/>
                </a:path>
                <a:path w="323850" h="292100">
                  <a:moveTo>
                    <a:pt x="203580" y="113283"/>
                  </a:moveTo>
                  <a:lnTo>
                    <a:pt x="187070" y="113283"/>
                  </a:lnTo>
                  <a:lnTo>
                    <a:pt x="189483" y="114173"/>
                  </a:lnTo>
                  <a:lnTo>
                    <a:pt x="221614" y="146303"/>
                  </a:lnTo>
                  <a:lnTo>
                    <a:pt x="229107" y="138810"/>
                  </a:lnTo>
                  <a:lnTo>
                    <a:pt x="203580" y="113283"/>
                  </a:lnTo>
                  <a:close/>
                </a:path>
                <a:path w="323850" h="292100">
                  <a:moveTo>
                    <a:pt x="184530" y="101092"/>
                  </a:moveTo>
                  <a:lnTo>
                    <a:pt x="178307" y="103377"/>
                  </a:lnTo>
                  <a:lnTo>
                    <a:pt x="172338" y="109474"/>
                  </a:lnTo>
                  <a:lnTo>
                    <a:pt x="168020" y="113792"/>
                  </a:lnTo>
                  <a:lnTo>
                    <a:pt x="166242" y="119252"/>
                  </a:lnTo>
                  <a:lnTo>
                    <a:pt x="167131" y="125984"/>
                  </a:lnTo>
                  <a:lnTo>
                    <a:pt x="172990" y="125984"/>
                  </a:lnTo>
                  <a:lnTo>
                    <a:pt x="173736" y="121793"/>
                  </a:lnTo>
                  <a:lnTo>
                    <a:pt x="174751" y="119633"/>
                  </a:lnTo>
                  <a:lnTo>
                    <a:pt x="178815" y="115569"/>
                  </a:lnTo>
                  <a:lnTo>
                    <a:pt x="181482" y="114045"/>
                  </a:lnTo>
                  <a:lnTo>
                    <a:pt x="187070" y="113283"/>
                  </a:lnTo>
                  <a:lnTo>
                    <a:pt x="203580" y="113283"/>
                  </a:lnTo>
                  <a:lnTo>
                    <a:pt x="197865" y="107568"/>
                  </a:lnTo>
                  <a:lnTo>
                    <a:pt x="196976" y="105537"/>
                  </a:lnTo>
                  <a:lnTo>
                    <a:pt x="196958" y="102362"/>
                  </a:lnTo>
                  <a:lnTo>
                    <a:pt x="190626" y="102362"/>
                  </a:lnTo>
                  <a:lnTo>
                    <a:pt x="184530" y="101092"/>
                  </a:lnTo>
                  <a:close/>
                </a:path>
                <a:path w="323850" h="292100">
                  <a:moveTo>
                    <a:pt x="227084" y="87883"/>
                  </a:moveTo>
                  <a:lnTo>
                    <a:pt x="206375" y="87883"/>
                  </a:lnTo>
                  <a:lnTo>
                    <a:pt x="212597" y="88392"/>
                  </a:lnTo>
                  <a:lnTo>
                    <a:pt x="219328" y="94995"/>
                  </a:lnTo>
                  <a:lnTo>
                    <a:pt x="245999" y="121793"/>
                  </a:lnTo>
                  <a:lnTo>
                    <a:pt x="253618" y="114300"/>
                  </a:lnTo>
                  <a:lnTo>
                    <a:pt x="227084" y="87883"/>
                  </a:lnTo>
                  <a:close/>
                </a:path>
                <a:path w="323850" h="292100">
                  <a:moveTo>
                    <a:pt x="205866" y="78486"/>
                  </a:moveTo>
                  <a:lnTo>
                    <a:pt x="189864" y="99949"/>
                  </a:lnTo>
                  <a:lnTo>
                    <a:pt x="190626" y="102362"/>
                  </a:lnTo>
                  <a:lnTo>
                    <a:pt x="196958" y="102362"/>
                  </a:lnTo>
                  <a:lnTo>
                    <a:pt x="197230" y="100456"/>
                  </a:lnTo>
                  <a:lnTo>
                    <a:pt x="197738" y="97789"/>
                  </a:lnTo>
                  <a:lnTo>
                    <a:pt x="198881" y="95504"/>
                  </a:lnTo>
                  <a:lnTo>
                    <a:pt x="200659" y="93725"/>
                  </a:lnTo>
                  <a:lnTo>
                    <a:pt x="206375" y="87883"/>
                  </a:lnTo>
                  <a:lnTo>
                    <a:pt x="227084" y="87883"/>
                  </a:lnTo>
                  <a:lnTo>
                    <a:pt x="220599" y="81406"/>
                  </a:lnTo>
                  <a:lnTo>
                    <a:pt x="215772" y="78867"/>
                  </a:lnTo>
                  <a:lnTo>
                    <a:pt x="210819" y="78739"/>
                  </a:lnTo>
                  <a:lnTo>
                    <a:pt x="205866" y="78486"/>
                  </a:lnTo>
                  <a:close/>
                </a:path>
                <a:path w="323850" h="292100">
                  <a:moveTo>
                    <a:pt x="269366" y="46862"/>
                  </a:moveTo>
                  <a:lnTo>
                    <a:pt x="248284" y="46862"/>
                  </a:lnTo>
                  <a:lnTo>
                    <a:pt x="254762" y="47243"/>
                  </a:lnTo>
                  <a:lnTo>
                    <a:pt x="261492" y="54101"/>
                  </a:lnTo>
                  <a:lnTo>
                    <a:pt x="244475" y="83946"/>
                  </a:lnTo>
                  <a:lnTo>
                    <a:pt x="246252" y="89407"/>
                  </a:lnTo>
                  <a:lnTo>
                    <a:pt x="250443" y="93725"/>
                  </a:lnTo>
                  <a:lnTo>
                    <a:pt x="254126" y="97281"/>
                  </a:lnTo>
                  <a:lnTo>
                    <a:pt x="258317" y="99060"/>
                  </a:lnTo>
                  <a:lnTo>
                    <a:pt x="267969" y="99060"/>
                  </a:lnTo>
                  <a:lnTo>
                    <a:pt x="272033" y="97408"/>
                  </a:lnTo>
                  <a:lnTo>
                    <a:pt x="278764" y="90677"/>
                  </a:lnTo>
                  <a:lnTo>
                    <a:pt x="262508" y="90677"/>
                  </a:lnTo>
                  <a:lnTo>
                    <a:pt x="258063" y="86360"/>
                  </a:lnTo>
                  <a:lnTo>
                    <a:pt x="255396" y="83693"/>
                  </a:lnTo>
                  <a:lnTo>
                    <a:pt x="254380" y="80137"/>
                  </a:lnTo>
                  <a:lnTo>
                    <a:pt x="254762" y="75818"/>
                  </a:lnTo>
                  <a:lnTo>
                    <a:pt x="266826" y="59436"/>
                  </a:lnTo>
                  <a:lnTo>
                    <a:pt x="281837" y="59436"/>
                  </a:lnTo>
                  <a:lnTo>
                    <a:pt x="269366" y="46862"/>
                  </a:lnTo>
                  <a:close/>
                </a:path>
                <a:path w="323850" h="292100">
                  <a:moveTo>
                    <a:pt x="281837" y="59436"/>
                  </a:moveTo>
                  <a:lnTo>
                    <a:pt x="266826" y="59436"/>
                  </a:lnTo>
                  <a:lnTo>
                    <a:pt x="277113" y="69723"/>
                  </a:lnTo>
                  <a:lnTo>
                    <a:pt x="277599" y="74675"/>
                  </a:lnTo>
                  <a:lnTo>
                    <a:pt x="277711" y="76326"/>
                  </a:lnTo>
                  <a:lnTo>
                    <a:pt x="276225" y="81406"/>
                  </a:lnTo>
                  <a:lnTo>
                    <a:pt x="272414" y="85089"/>
                  </a:lnTo>
                  <a:lnTo>
                    <a:pt x="267207" y="90296"/>
                  </a:lnTo>
                  <a:lnTo>
                    <a:pt x="262508" y="90677"/>
                  </a:lnTo>
                  <a:lnTo>
                    <a:pt x="278764" y="90677"/>
                  </a:lnTo>
                  <a:lnTo>
                    <a:pt x="281558" y="87883"/>
                  </a:lnTo>
                  <a:lnTo>
                    <a:pt x="284225" y="81406"/>
                  </a:lnTo>
                  <a:lnTo>
                    <a:pt x="283463" y="74675"/>
                  </a:lnTo>
                  <a:lnTo>
                    <a:pt x="294030" y="74675"/>
                  </a:lnTo>
                  <a:lnTo>
                    <a:pt x="296163" y="73151"/>
                  </a:lnTo>
                  <a:lnTo>
                    <a:pt x="299212" y="70104"/>
                  </a:lnTo>
                  <a:lnTo>
                    <a:pt x="296453" y="67437"/>
                  </a:lnTo>
                  <a:lnTo>
                    <a:pt x="291972" y="67437"/>
                  </a:lnTo>
                  <a:lnTo>
                    <a:pt x="288416" y="66039"/>
                  </a:lnTo>
                  <a:lnTo>
                    <a:pt x="281837" y="59436"/>
                  </a:lnTo>
                  <a:close/>
                </a:path>
                <a:path w="323850" h="292100">
                  <a:moveTo>
                    <a:pt x="294030" y="74675"/>
                  </a:moveTo>
                  <a:lnTo>
                    <a:pt x="283463" y="74675"/>
                  </a:lnTo>
                  <a:lnTo>
                    <a:pt x="286130" y="75945"/>
                  </a:lnTo>
                  <a:lnTo>
                    <a:pt x="288670" y="76326"/>
                  </a:lnTo>
                  <a:lnTo>
                    <a:pt x="293496" y="75056"/>
                  </a:lnTo>
                  <a:lnTo>
                    <a:pt x="294030" y="74675"/>
                  </a:lnTo>
                  <a:close/>
                </a:path>
                <a:path w="323850" h="292100">
                  <a:moveTo>
                    <a:pt x="257682" y="37973"/>
                  </a:moveTo>
                  <a:lnTo>
                    <a:pt x="246506" y="37973"/>
                  </a:lnTo>
                  <a:lnTo>
                    <a:pt x="240664" y="41020"/>
                  </a:lnTo>
                  <a:lnTo>
                    <a:pt x="234568" y="47243"/>
                  </a:lnTo>
                  <a:lnTo>
                    <a:pt x="232282" y="49530"/>
                  </a:lnTo>
                  <a:lnTo>
                    <a:pt x="230250" y="52324"/>
                  </a:lnTo>
                  <a:lnTo>
                    <a:pt x="226949" y="58927"/>
                  </a:lnTo>
                  <a:lnTo>
                    <a:pt x="225932" y="61975"/>
                  </a:lnTo>
                  <a:lnTo>
                    <a:pt x="225678" y="64515"/>
                  </a:lnTo>
                  <a:lnTo>
                    <a:pt x="235076" y="67690"/>
                  </a:lnTo>
                  <a:lnTo>
                    <a:pt x="235200" y="62356"/>
                  </a:lnTo>
                  <a:lnTo>
                    <a:pt x="237489" y="57657"/>
                  </a:lnTo>
                  <a:lnTo>
                    <a:pt x="242188" y="53086"/>
                  </a:lnTo>
                  <a:lnTo>
                    <a:pt x="248284" y="46862"/>
                  </a:lnTo>
                  <a:lnTo>
                    <a:pt x="269366" y="46862"/>
                  </a:lnTo>
                  <a:lnTo>
                    <a:pt x="263525" y="41020"/>
                  </a:lnTo>
                  <a:lnTo>
                    <a:pt x="257682" y="37973"/>
                  </a:lnTo>
                  <a:close/>
                </a:path>
                <a:path w="323850" h="292100">
                  <a:moveTo>
                    <a:pt x="295401" y="66420"/>
                  </a:moveTo>
                  <a:lnTo>
                    <a:pt x="291972" y="67437"/>
                  </a:lnTo>
                  <a:lnTo>
                    <a:pt x="296453" y="67437"/>
                  </a:lnTo>
                  <a:lnTo>
                    <a:pt x="295401" y="66420"/>
                  </a:lnTo>
                  <a:close/>
                </a:path>
                <a:path w="323850" h="292100">
                  <a:moveTo>
                    <a:pt x="322636" y="31750"/>
                  </a:moveTo>
                  <a:lnTo>
                    <a:pt x="303021" y="31750"/>
                  </a:lnTo>
                  <a:lnTo>
                    <a:pt x="307720" y="31876"/>
                  </a:lnTo>
                  <a:lnTo>
                    <a:pt x="310641" y="34925"/>
                  </a:lnTo>
                  <a:lnTo>
                    <a:pt x="314325" y="38607"/>
                  </a:lnTo>
                  <a:lnTo>
                    <a:pt x="313943" y="42799"/>
                  </a:lnTo>
                  <a:lnTo>
                    <a:pt x="309371" y="47498"/>
                  </a:lnTo>
                  <a:lnTo>
                    <a:pt x="306831" y="50037"/>
                  </a:lnTo>
                  <a:lnTo>
                    <a:pt x="302005" y="52069"/>
                  </a:lnTo>
                  <a:lnTo>
                    <a:pt x="295147" y="53467"/>
                  </a:lnTo>
                  <a:lnTo>
                    <a:pt x="299592" y="63245"/>
                  </a:lnTo>
                  <a:lnTo>
                    <a:pt x="323752" y="34670"/>
                  </a:lnTo>
                  <a:lnTo>
                    <a:pt x="322636" y="31750"/>
                  </a:lnTo>
                  <a:close/>
                </a:path>
                <a:path w="323850" h="292100">
                  <a:moveTo>
                    <a:pt x="287654" y="0"/>
                  </a:moveTo>
                  <a:lnTo>
                    <a:pt x="280924" y="2667"/>
                  </a:lnTo>
                  <a:lnTo>
                    <a:pt x="276097" y="5587"/>
                  </a:lnTo>
                  <a:lnTo>
                    <a:pt x="273050" y="8762"/>
                  </a:lnTo>
                  <a:lnTo>
                    <a:pt x="268986" y="12826"/>
                  </a:lnTo>
                  <a:lnTo>
                    <a:pt x="266572" y="17018"/>
                  </a:lnTo>
                  <a:lnTo>
                    <a:pt x="266079" y="21462"/>
                  </a:lnTo>
                  <a:lnTo>
                    <a:pt x="265429" y="26035"/>
                  </a:lnTo>
                  <a:lnTo>
                    <a:pt x="282066" y="38100"/>
                  </a:lnTo>
                  <a:lnTo>
                    <a:pt x="283971" y="37973"/>
                  </a:lnTo>
                  <a:lnTo>
                    <a:pt x="288036" y="37211"/>
                  </a:lnTo>
                  <a:lnTo>
                    <a:pt x="291591" y="36068"/>
                  </a:lnTo>
                  <a:lnTo>
                    <a:pt x="296544" y="34162"/>
                  </a:lnTo>
                  <a:lnTo>
                    <a:pt x="303021" y="31750"/>
                  </a:lnTo>
                  <a:lnTo>
                    <a:pt x="322636" y="31750"/>
                  </a:lnTo>
                  <a:lnTo>
                    <a:pt x="322199" y="30606"/>
                  </a:lnTo>
                  <a:lnTo>
                    <a:pt x="320039" y="28448"/>
                  </a:lnTo>
                  <a:lnTo>
                    <a:pt x="284352" y="28448"/>
                  </a:lnTo>
                  <a:lnTo>
                    <a:pt x="280669" y="27939"/>
                  </a:lnTo>
                  <a:lnTo>
                    <a:pt x="276732" y="24002"/>
                  </a:lnTo>
                  <a:lnTo>
                    <a:pt x="276225" y="22351"/>
                  </a:lnTo>
                  <a:lnTo>
                    <a:pt x="276987" y="18161"/>
                  </a:lnTo>
                  <a:lnTo>
                    <a:pt x="278129" y="16256"/>
                  </a:lnTo>
                  <a:lnTo>
                    <a:pt x="282955" y="11430"/>
                  </a:lnTo>
                  <a:lnTo>
                    <a:pt x="287019" y="9651"/>
                  </a:lnTo>
                  <a:lnTo>
                    <a:pt x="292353" y="9017"/>
                  </a:lnTo>
                  <a:lnTo>
                    <a:pt x="287654" y="0"/>
                  </a:lnTo>
                  <a:close/>
                </a:path>
                <a:path w="323850" h="292100">
                  <a:moveTo>
                    <a:pt x="305434" y="21462"/>
                  </a:moveTo>
                  <a:lnTo>
                    <a:pt x="301370" y="22098"/>
                  </a:lnTo>
                  <a:lnTo>
                    <a:pt x="284352" y="28448"/>
                  </a:lnTo>
                  <a:lnTo>
                    <a:pt x="320039" y="28448"/>
                  </a:lnTo>
                  <a:lnTo>
                    <a:pt x="315467" y="23875"/>
                  </a:lnTo>
                  <a:lnTo>
                    <a:pt x="312292" y="22225"/>
                  </a:lnTo>
                  <a:lnTo>
                    <a:pt x="305434" y="21462"/>
                  </a:lnTo>
                  <a:close/>
                </a:path>
              </a:pathLst>
            </a:custGeom>
            <a:solidFill>
              <a:srgbClr val="5858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/>
          <p:nvPr/>
        </p:nvSpPr>
        <p:spPr>
          <a:xfrm>
            <a:off x="5381625" y="3486150"/>
            <a:ext cx="323850" cy="66675"/>
          </a:xfrm>
          <a:custGeom>
            <a:avLst/>
            <a:gdLst/>
            <a:ahLst/>
            <a:cxnLst/>
            <a:rect l="l" t="t" r="r" b="b"/>
            <a:pathLst>
              <a:path w="323850" h="66675">
                <a:moveTo>
                  <a:pt x="323850" y="0"/>
                </a:moveTo>
                <a:lnTo>
                  <a:pt x="0" y="0"/>
                </a:lnTo>
                <a:lnTo>
                  <a:pt x="0" y="66675"/>
                </a:lnTo>
                <a:lnTo>
                  <a:pt x="323850" y="66675"/>
                </a:lnTo>
                <a:lnTo>
                  <a:pt x="323850" y="0"/>
                </a:lnTo>
                <a:close/>
              </a:path>
            </a:pathLst>
          </a:custGeom>
          <a:solidFill>
            <a:srgbClr val="399B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5733034" y="3359530"/>
            <a:ext cx="1561465" cy="857250"/>
          </a:xfrm>
          <a:prstGeom prst="rect">
            <a:avLst/>
          </a:prstGeom>
        </p:spPr>
        <p:txBody>
          <a:bodyPr vert="horz" wrap="square" lIns="0" tIns="831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5"/>
              </a:spcBef>
            </a:pPr>
            <a:r>
              <a:rPr sz="900" dirty="0">
                <a:solidFill>
                  <a:srgbClr val="585858"/>
                </a:solidFill>
                <a:latin typeface="Trebuchet MS"/>
                <a:cs typeface="Trebuchet MS"/>
              </a:rPr>
              <a:t>Fully</a:t>
            </a:r>
            <a:r>
              <a:rPr sz="900" spc="-65" dirty="0">
                <a:solidFill>
                  <a:srgbClr val="585858"/>
                </a:solidFill>
                <a:latin typeface="Trebuchet MS"/>
                <a:cs typeface="Trebuchet MS"/>
              </a:rPr>
              <a:t> </a:t>
            </a:r>
            <a:r>
              <a:rPr sz="900" spc="-10" dirty="0">
                <a:solidFill>
                  <a:srgbClr val="585858"/>
                </a:solidFill>
                <a:latin typeface="Trebuchet MS"/>
                <a:cs typeface="Trebuchet MS"/>
              </a:rPr>
              <a:t>Meets</a:t>
            </a:r>
            <a:endParaRPr sz="9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55"/>
              </a:spcBef>
            </a:pPr>
            <a:r>
              <a:rPr sz="900" dirty="0">
                <a:solidFill>
                  <a:srgbClr val="585858"/>
                </a:solidFill>
                <a:latin typeface="Trebuchet MS"/>
                <a:cs typeface="Trebuchet MS"/>
              </a:rPr>
              <a:t>Needs</a:t>
            </a:r>
            <a:r>
              <a:rPr sz="900" spc="-20" dirty="0">
                <a:solidFill>
                  <a:srgbClr val="585858"/>
                </a:solidFill>
                <a:latin typeface="Trebuchet MS"/>
                <a:cs typeface="Trebuchet MS"/>
              </a:rPr>
              <a:t> </a:t>
            </a:r>
            <a:r>
              <a:rPr sz="900" spc="-10" dirty="0">
                <a:solidFill>
                  <a:srgbClr val="585858"/>
                </a:solidFill>
                <a:latin typeface="Trebuchet MS"/>
                <a:cs typeface="Trebuchet MS"/>
              </a:rPr>
              <a:t>Improvement</a:t>
            </a:r>
            <a:endParaRPr sz="9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60"/>
              </a:spcBef>
            </a:pPr>
            <a:r>
              <a:rPr sz="900" dirty="0">
                <a:solidFill>
                  <a:srgbClr val="585858"/>
                </a:solidFill>
                <a:latin typeface="Trebuchet MS"/>
                <a:cs typeface="Trebuchet MS"/>
              </a:rPr>
              <a:t>2</a:t>
            </a:r>
            <a:r>
              <a:rPr sz="900" spc="-10" dirty="0">
                <a:solidFill>
                  <a:srgbClr val="585858"/>
                </a:solidFill>
                <a:latin typeface="Trebuchet MS"/>
                <a:cs typeface="Trebuchet MS"/>
              </a:rPr>
              <a:t> </a:t>
            </a:r>
            <a:r>
              <a:rPr sz="900" dirty="0">
                <a:solidFill>
                  <a:srgbClr val="585858"/>
                </a:solidFill>
                <a:latin typeface="Trebuchet MS"/>
                <a:cs typeface="Trebuchet MS"/>
              </a:rPr>
              <a:t>per.</a:t>
            </a:r>
            <a:r>
              <a:rPr sz="900" spc="-15" dirty="0">
                <a:solidFill>
                  <a:srgbClr val="585858"/>
                </a:solidFill>
                <a:latin typeface="Trebuchet MS"/>
                <a:cs typeface="Trebuchet MS"/>
              </a:rPr>
              <a:t> </a:t>
            </a:r>
            <a:r>
              <a:rPr sz="900" dirty="0">
                <a:solidFill>
                  <a:srgbClr val="585858"/>
                </a:solidFill>
                <a:latin typeface="Trebuchet MS"/>
                <a:cs typeface="Trebuchet MS"/>
              </a:rPr>
              <a:t>Mov.</a:t>
            </a:r>
            <a:r>
              <a:rPr sz="900" spc="-15" dirty="0">
                <a:solidFill>
                  <a:srgbClr val="585858"/>
                </a:solidFill>
                <a:latin typeface="Trebuchet MS"/>
                <a:cs typeface="Trebuchet MS"/>
              </a:rPr>
              <a:t> </a:t>
            </a:r>
            <a:r>
              <a:rPr sz="900" dirty="0">
                <a:solidFill>
                  <a:srgbClr val="585858"/>
                </a:solidFill>
                <a:latin typeface="Trebuchet MS"/>
                <a:cs typeface="Trebuchet MS"/>
              </a:rPr>
              <a:t>Avg.</a:t>
            </a:r>
            <a:r>
              <a:rPr sz="900" spc="-15" dirty="0">
                <a:solidFill>
                  <a:srgbClr val="585858"/>
                </a:solidFill>
                <a:latin typeface="Trebuchet MS"/>
                <a:cs typeface="Trebuchet MS"/>
              </a:rPr>
              <a:t> </a:t>
            </a:r>
            <a:r>
              <a:rPr sz="900" dirty="0">
                <a:solidFill>
                  <a:srgbClr val="585858"/>
                </a:solidFill>
                <a:latin typeface="Trebuchet MS"/>
                <a:cs typeface="Trebuchet MS"/>
              </a:rPr>
              <a:t>(Fully</a:t>
            </a:r>
            <a:r>
              <a:rPr sz="900" spc="20" dirty="0">
                <a:solidFill>
                  <a:srgbClr val="585858"/>
                </a:solidFill>
                <a:latin typeface="Trebuchet MS"/>
                <a:cs typeface="Trebuchet MS"/>
              </a:rPr>
              <a:t> </a:t>
            </a:r>
            <a:r>
              <a:rPr sz="900" spc="-10" dirty="0">
                <a:solidFill>
                  <a:srgbClr val="585858"/>
                </a:solidFill>
                <a:latin typeface="Trebuchet MS"/>
                <a:cs typeface="Trebuchet MS"/>
              </a:rPr>
              <a:t>Meets)</a:t>
            </a:r>
            <a:endParaRPr sz="9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55"/>
              </a:spcBef>
            </a:pPr>
            <a:r>
              <a:rPr sz="900" dirty="0">
                <a:solidFill>
                  <a:srgbClr val="585858"/>
                </a:solidFill>
                <a:latin typeface="Trebuchet MS"/>
                <a:cs typeface="Trebuchet MS"/>
              </a:rPr>
              <a:t>Expon.</a:t>
            </a:r>
            <a:r>
              <a:rPr sz="900" spc="-30" dirty="0">
                <a:solidFill>
                  <a:srgbClr val="585858"/>
                </a:solidFill>
                <a:latin typeface="Trebuchet MS"/>
                <a:cs typeface="Trebuchet MS"/>
              </a:rPr>
              <a:t> </a:t>
            </a:r>
            <a:r>
              <a:rPr sz="900" dirty="0">
                <a:solidFill>
                  <a:srgbClr val="585858"/>
                </a:solidFill>
                <a:latin typeface="Trebuchet MS"/>
                <a:cs typeface="Trebuchet MS"/>
              </a:rPr>
              <a:t>(Needs</a:t>
            </a:r>
            <a:r>
              <a:rPr sz="900" spc="-60" dirty="0">
                <a:solidFill>
                  <a:srgbClr val="585858"/>
                </a:solidFill>
                <a:latin typeface="Trebuchet MS"/>
                <a:cs typeface="Trebuchet MS"/>
              </a:rPr>
              <a:t> </a:t>
            </a:r>
            <a:r>
              <a:rPr sz="900" spc="-10" dirty="0">
                <a:solidFill>
                  <a:srgbClr val="585858"/>
                </a:solidFill>
                <a:latin typeface="Trebuchet MS"/>
                <a:cs typeface="Trebuchet MS"/>
              </a:rPr>
              <a:t>Improvement)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5381625" y="3695700"/>
            <a:ext cx="323850" cy="57150"/>
          </a:xfrm>
          <a:custGeom>
            <a:avLst/>
            <a:gdLst/>
            <a:ahLst/>
            <a:cxnLst/>
            <a:rect l="l" t="t" r="r" b="b"/>
            <a:pathLst>
              <a:path w="323850" h="57150">
                <a:moveTo>
                  <a:pt x="323850" y="0"/>
                </a:moveTo>
                <a:lnTo>
                  <a:pt x="0" y="0"/>
                </a:lnTo>
                <a:lnTo>
                  <a:pt x="0" y="57150"/>
                </a:lnTo>
                <a:lnTo>
                  <a:pt x="323850" y="57150"/>
                </a:lnTo>
                <a:lnTo>
                  <a:pt x="323850" y="0"/>
                </a:lnTo>
                <a:close/>
              </a:path>
            </a:pathLst>
          </a:custGeom>
          <a:solidFill>
            <a:srgbClr val="8EC5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381625" y="3933825"/>
            <a:ext cx="323850" cy="0"/>
          </a:xfrm>
          <a:custGeom>
            <a:avLst/>
            <a:gdLst/>
            <a:ahLst/>
            <a:cxnLst/>
            <a:rect l="l" t="t" r="r" b="b"/>
            <a:pathLst>
              <a:path w="323850">
                <a:moveTo>
                  <a:pt x="0" y="0"/>
                </a:moveTo>
                <a:lnTo>
                  <a:pt x="323850" y="0"/>
                </a:lnTo>
              </a:path>
            </a:pathLst>
          </a:custGeom>
          <a:ln w="19050">
            <a:solidFill>
              <a:srgbClr val="399B46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381625" y="4143375"/>
            <a:ext cx="323850" cy="0"/>
          </a:xfrm>
          <a:custGeom>
            <a:avLst/>
            <a:gdLst/>
            <a:ahLst/>
            <a:cxnLst/>
            <a:rect l="l" t="t" r="r" b="b"/>
            <a:pathLst>
              <a:path w="323850">
                <a:moveTo>
                  <a:pt x="0" y="0"/>
                </a:moveTo>
                <a:lnTo>
                  <a:pt x="323850" y="0"/>
                </a:lnTo>
              </a:path>
            </a:pathLst>
          </a:custGeom>
          <a:ln w="19050">
            <a:solidFill>
              <a:srgbClr val="8EC592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5640" y="245681"/>
            <a:ext cx="3959860" cy="849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CONCLUSION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75640" y="1273492"/>
            <a:ext cx="8415655" cy="52184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51790" marR="5080" indent="-339725" algn="just">
              <a:lnSpc>
                <a:spcPct val="100000"/>
              </a:lnSpc>
              <a:spcBef>
                <a:spcPts val="125"/>
              </a:spcBef>
              <a:buChar char="•"/>
              <a:tabLst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Based</a:t>
            </a:r>
            <a:r>
              <a:rPr sz="2000" spc="10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on</a:t>
            </a:r>
            <a:r>
              <a:rPr sz="2000" spc="10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1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performance</a:t>
            </a:r>
            <a:r>
              <a:rPr sz="2000" spc="9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analysis,</a:t>
            </a:r>
            <a:r>
              <a:rPr sz="2000" spc="7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recommend</a:t>
            </a:r>
            <a:r>
              <a:rPr sz="2000" spc="10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strategies</a:t>
            </a:r>
            <a:r>
              <a:rPr sz="2000" spc="1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to</a:t>
            </a:r>
            <a:r>
              <a:rPr sz="2000" spc="13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address 	</a:t>
            </a:r>
            <a:r>
              <a:rPr sz="2000" dirty="0">
                <a:latin typeface="Arial"/>
                <a:cs typeface="Arial"/>
              </a:rPr>
              <a:t>performance</a:t>
            </a:r>
            <a:r>
              <a:rPr sz="2000" spc="370" dirty="0">
                <a:latin typeface="Arial"/>
                <a:cs typeface="Arial"/>
              </a:rPr>
              <a:t>   </a:t>
            </a:r>
            <a:r>
              <a:rPr sz="2000" dirty="0">
                <a:latin typeface="Arial"/>
                <a:cs typeface="Arial"/>
              </a:rPr>
              <a:t>discrepancies</a:t>
            </a:r>
            <a:r>
              <a:rPr sz="2000" spc="380" dirty="0">
                <a:latin typeface="Arial"/>
                <a:cs typeface="Arial"/>
              </a:rPr>
              <a:t>   </a:t>
            </a:r>
            <a:r>
              <a:rPr sz="2000" dirty="0">
                <a:latin typeface="Arial"/>
                <a:cs typeface="Arial"/>
              </a:rPr>
              <a:t>and</a:t>
            </a:r>
            <a:r>
              <a:rPr sz="2000" spc="375" dirty="0">
                <a:latin typeface="Arial"/>
                <a:cs typeface="Arial"/>
              </a:rPr>
              <a:t>   </a:t>
            </a:r>
            <a:r>
              <a:rPr sz="2000" dirty="0">
                <a:latin typeface="Arial"/>
                <a:cs typeface="Arial"/>
              </a:rPr>
              <a:t>enhance</a:t>
            </a:r>
            <a:r>
              <a:rPr sz="2000" spc="370" dirty="0">
                <a:latin typeface="Arial"/>
                <a:cs typeface="Arial"/>
              </a:rPr>
              <a:t>   </a:t>
            </a:r>
            <a:r>
              <a:rPr sz="2000" dirty="0">
                <a:latin typeface="Arial"/>
                <a:cs typeface="Arial"/>
              </a:rPr>
              <a:t>overall</a:t>
            </a:r>
            <a:r>
              <a:rPr sz="2000" spc="375" dirty="0">
                <a:latin typeface="Arial"/>
                <a:cs typeface="Arial"/>
              </a:rPr>
              <a:t>   </a:t>
            </a:r>
            <a:r>
              <a:rPr sz="2000" spc="-10" dirty="0">
                <a:latin typeface="Arial"/>
                <a:cs typeface="Arial"/>
              </a:rPr>
              <a:t>employee 	performance.</a:t>
            </a:r>
            <a:endParaRPr sz="2000">
              <a:latin typeface="Arial"/>
              <a:cs typeface="Arial"/>
            </a:endParaRPr>
          </a:p>
          <a:p>
            <a:pPr marL="351790" marR="5715" indent="-339725" algn="just">
              <a:lnSpc>
                <a:spcPct val="100000"/>
              </a:lnSpc>
              <a:spcBef>
                <a:spcPts val="10"/>
              </a:spcBef>
              <a:buChar char="•"/>
              <a:tabLst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Findings</a:t>
            </a:r>
            <a:r>
              <a:rPr sz="2000" spc="150" dirty="0">
                <a:latin typeface="Arial"/>
                <a:cs typeface="Arial"/>
              </a:rPr>
              <a:t>  </a:t>
            </a:r>
            <a:r>
              <a:rPr sz="2000" dirty="0">
                <a:latin typeface="Arial"/>
                <a:cs typeface="Arial"/>
              </a:rPr>
              <a:t>on</a:t>
            </a:r>
            <a:r>
              <a:rPr sz="2000" spc="155" dirty="0">
                <a:latin typeface="Arial"/>
                <a:cs typeface="Arial"/>
              </a:rPr>
              <a:t>  </a:t>
            </a:r>
            <a:r>
              <a:rPr sz="2000" dirty="0">
                <a:latin typeface="Arial"/>
                <a:cs typeface="Arial"/>
              </a:rPr>
              <a:t>supervisor</a:t>
            </a:r>
            <a:r>
              <a:rPr sz="2000" spc="170" dirty="0">
                <a:latin typeface="Arial"/>
                <a:cs typeface="Arial"/>
              </a:rPr>
              <a:t>  </a:t>
            </a:r>
            <a:r>
              <a:rPr sz="2000" dirty="0">
                <a:latin typeface="Arial"/>
                <a:cs typeface="Arial"/>
              </a:rPr>
              <a:t>effectiveness</a:t>
            </a:r>
            <a:r>
              <a:rPr sz="2000" spc="145" dirty="0">
                <a:latin typeface="Arial"/>
                <a:cs typeface="Arial"/>
              </a:rPr>
              <a:t>  </a:t>
            </a:r>
            <a:r>
              <a:rPr sz="2000" dirty="0">
                <a:latin typeface="Arial"/>
                <a:cs typeface="Arial"/>
              </a:rPr>
              <a:t>will</a:t>
            </a:r>
            <a:r>
              <a:rPr sz="2000" spc="185" dirty="0">
                <a:latin typeface="Arial"/>
                <a:cs typeface="Arial"/>
              </a:rPr>
              <a:t>  </a:t>
            </a:r>
            <a:r>
              <a:rPr sz="2000" dirty="0">
                <a:latin typeface="Arial"/>
                <a:cs typeface="Arial"/>
              </a:rPr>
              <a:t>inform</a:t>
            </a:r>
            <a:r>
              <a:rPr sz="2000" spc="150" dirty="0">
                <a:latin typeface="Arial"/>
                <a:cs typeface="Arial"/>
              </a:rPr>
              <a:t>  </a:t>
            </a:r>
            <a:r>
              <a:rPr sz="2000" dirty="0">
                <a:latin typeface="Arial"/>
                <a:cs typeface="Arial"/>
              </a:rPr>
              <a:t>targeted</a:t>
            </a:r>
            <a:r>
              <a:rPr sz="2000" spc="160" dirty="0">
                <a:latin typeface="Arial"/>
                <a:cs typeface="Arial"/>
              </a:rPr>
              <a:t>  </a:t>
            </a:r>
            <a:r>
              <a:rPr sz="2000" spc="-10" dirty="0">
                <a:latin typeface="Arial"/>
                <a:cs typeface="Arial"/>
              </a:rPr>
              <a:t>training 	</a:t>
            </a:r>
            <a:r>
              <a:rPr sz="2000" dirty="0">
                <a:latin typeface="Arial"/>
                <a:cs typeface="Arial"/>
              </a:rPr>
              <a:t>programs</a:t>
            </a:r>
            <a:r>
              <a:rPr sz="2000" spc="-20" dirty="0">
                <a:latin typeface="Arial"/>
                <a:cs typeface="Arial"/>
              </a:rPr>
              <a:t>  </a:t>
            </a:r>
            <a:r>
              <a:rPr sz="2000" dirty="0">
                <a:latin typeface="Arial"/>
                <a:cs typeface="Arial"/>
              </a:rPr>
              <a:t>to</a:t>
            </a:r>
            <a:r>
              <a:rPr sz="2000" spc="-10" dirty="0">
                <a:latin typeface="Arial"/>
                <a:cs typeface="Arial"/>
              </a:rPr>
              <a:t>  </a:t>
            </a:r>
            <a:r>
              <a:rPr sz="2000" dirty="0">
                <a:latin typeface="Arial"/>
                <a:cs typeface="Arial"/>
              </a:rPr>
              <a:t>improve</a:t>
            </a:r>
            <a:r>
              <a:rPr sz="2000" spc="49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management</a:t>
            </a:r>
            <a:r>
              <a:rPr sz="2000" spc="-25" dirty="0">
                <a:latin typeface="Arial"/>
                <a:cs typeface="Arial"/>
              </a:rPr>
              <a:t>  </a:t>
            </a:r>
            <a:r>
              <a:rPr sz="2000" dirty="0">
                <a:latin typeface="Arial"/>
                <a:cs typeface="Arial"/>
              </a:rPr>
              <a:t>practices</a:t>
            </a:r>
            <a:r>
              <a:rPr sz="2000" spc="-20" dirty="0">
                <a:latin typeface="Arial"/>
                <a:cs typeface="Arial"/>
              </a:rPr>
              <a:t>  </a:t>
            </a:r>
            <a:r>
              <a:rPr sz="2000" dirty="0">
                <a:latin typeface="Arial"/>
                <a:cs typeface="Arial"/>
              </a:rPr>
              <a:t>and</a:t>
            </a:r>
            <a:r>
              <a:rPr sz="2000" spc="48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support</a:t>
            </a:r>
            <a:r>
              <a:rPr sz="2000" spc="459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employee 	development.</a:t>
            </a:r>
            <a:endParaRPr sz="2000">
              <a:latin typeface="Arial"/>
              <a:cs typeface="Arial"/>
            </a:endParaRPr>
          </a:p>
          <a:p>
            <a:pPr marL="351790" marR="5080" indent="-339725" algn="just">
              <a:lnSpc>
                <a:spcPct val="100000"/>
              </a:lnSpc>
              <a:spcBef>
                <a:spcPts val="10"/>
              </a:spcBef>
              <a:buChar char="•"/>
              <a:tabLst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Insights</a:t>
            </a:r>
            <a:r>
              <a:rPr sz="2000" spc="75" dirty="0">
                <a:latin typeface="Arial"/>
                <a:cs typeface="Arial"/>
              </a:rPr>
              <a:t>  </a:t>
            </a:r>
            <a:r>
              <a:rPr sz="2000" dirty="0">
                <a:latin typeface="Arial"/>
                <a:cs typeface="Arial"/>
              </a:rPr>
              <a:t>will</a:t>
            </a:r>
            <a:r>
              <a:rPr sz="2000" spc="110" dirty="0">
                <a:latin typeface="Arial"/>
                <a:cs typeface="Arial"/>
              </a:rPr>
              <a:t>  </a:t>
            </a:r>
            <a:r>
              <a:rPr sz="2000" dirty="0">
                <a:latin typeface="Arial"/>
                <a:cs typeface="Arial"/>
              </a:rPr>
              <a:t>be</a:t>
            </a:r>
            <a:r>
              <a:rPr sz="2000" spc="85" dirty="0">
                <a:latin typeface="Arial"/>
                <a:cs typeface="Arial"/>
              </a:rPr>
              <a:t>  </a:t>
            </a:r>
            <a:r>
              <a:rPr sz="2000" dirty="0">
                <a:latin typeface="Arial"/>
                <a:cs typeface="Arial"/>
              </a:rPr>
              <a:t>gained</a:t>
            </a:r>
            <a:r>
              <a:rPr sz="2000" spc="105" dirty="0">
                <a:latin typeface="Arial"/>
                <a:cs typeface="Arial"/>
              </a:rPr>
              <a:t>  </a:t>
            </a:r>
            <a:r>
              <a:rPr sz="2000" dirty="0">
                <a:latin typeface="Arial"/>
                <a:cs typeface="Arial"/>
              </a:rPr>
              <a:t>into</a:t>
            </a:r>
            <a:r>
              <a:rPr sz="2000" spc="95" dirty="0">
                <a:latin typeface="Arial"/>
                <a:cs typeface="Arial"/>
              </a:rPr>
              <a:t>  </a:t>
            </a:r>
            <a:r>
              <a:rPr sz="2000" dirty="0">
                <a:latin typeface="Arial"/>
                <a:cs typeface="Arial"/>
              </a:rPr>
              <a:t>how</a:t>
            </a:r>
            <a:r>
              <a:rPr sz="2000" spc="80" dirty="0">
                <a:latin typeface="Arial"/>
                <a:cs typeface="Arial"/>
              </a:rPr>
              <a:t>  </a:t>
            </a:r>
            <a:r>
              <a:rPr sz="2000" dirty="0">
                <a:latin typeface="Arial"/>
                <a:cs typeface="Arial"/>
              </a:rPr>
              <a:t>supervisor</a:t>
            </a:r>
            <a:r>
              <a:rPr sz="2000" spc="95" dirty="0">
                <a:latin typeface="Arial"/>
                <a:cs typeface="Arial"/>
              </a:rPr>
              <a:t>  </a:t>
            </a:r>
            <a:r>
              <a:rPr sz="2000" dirty="0">
                <a:latin typeface="Arial"/>
                <a:cs typeface="Arial"/>
              </a:rPr>
              <a:t>effectiveness</a:t>
            </a:r>
            <a:r>
              <a:rPr sz="2000" spc="85" dirty="0">
                <a:latin typeface="Arial"/>
                <a:cs typeface="Arial"/>
              </a:rPr>
              <a:t>  </a:t>
            </a:r>
            <a:r>
              <a:rPr sz="2000" spc="-10" dirty="0">
                <a:latin typeface="Arial"/>
                <a:cs typeface="Arial"/>
              </a:rPr>
              <a:t>impacts 	</a:t>
            </a:r>
            <a:r>
              <a:rPr sz="2000" dirty="0">
                <a:latin typeface="Arial"/>
                <a:cs typeface="Arial"/>
              </a:rPr>
              <a:t>employee</a:t>
            </a:r>
            <a:r>
              <a:rPr sz="2000" spc="27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performance,</a:t>
            </a:r>
            <a:r>
              <a:rPr sz="2000" spc="2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which</a:t>
            </a:r>
            <a:r>
              <a:rPr sz="2000" spc="2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could</a:t>
            </a:r>
            <a:r>
              <a:rPr sz="2000" spc="28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inform</a:t>
            </a:r>
            <a:r>
              <a:rPr sz="2000" spc="26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training</a:t>
            </a:r>
            <a:r>
              <a:rPr sz="2000" spc="27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and</a:t>
            </a:r>
            <a:r>
              <a:rPr sz="2000" spc="26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development 	</a:t>
            </a:r>
            <a:r>
              <a:rPr sz="2000" dirty="0">
                <a:latin typeface="Arial"/>
                <a:cs typeface="Arial"/>
              </a:rPr>
              <a:t>programs</a:t>
            </a:r>
            <a:r>
              <a:rPr sz="2000" spc="1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for</a:t>
            </a:r>
            <a:r>
              <a:rPr sz="2000" spc="1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supervisors.</a:t>
            </a:r>
            <a:r>
              <a:rPr sz="2000" spc="1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Recommendations</a:t>
            </a:r>
            <a:r>
              <a:rPr sz="2000" spc="114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will</a:t>
            </a:r>
            <a:r>
              <a:rPr sz="2000" spc="1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be</a:t>
            </a:r>
            <a:r>
              <a:rPr sz="2000" spc="10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made</a:t>
            </a:r>
            <a:r>
              <a:rPr sz="2000" spc="9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to</a:t>
            </a:r>
            <a:r>
              <a:rPr sz="2000" spc="13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leverage 	</a:t>
            </a:r>
            <a:r>
              <a:rPr sz="2000" dirty="0">
                <a:latin typeface="Arial"/>
                <a:cs typeface="Arial"/>
              </a:rPr>
              <a:t>successful</a:t>
            </a:r>
            <a:r>
              <a:rPr sz="2000" spc="49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practices</a:t>
            </a:r>
            <a:r>
              <a:rPr sz="2000" spc="-5" dirty="0">
                <a:latin typeface="Arial"/>
                <a:cs typeface="Arial"/>
              </a:rPr>
              <a:t>  </a:t>
            </a:r>
            <a:r>
              <a:rPr sz="2000" dirty="0">
                <a:latin typeface="Arial"/>
                <a:cs typeface="Arial"/>
              </a:rPr>
              <a:t>identified</a:t>
            </a:r>
            <a:r>
              <a:rPr sz="2000" spc="-20" dirty="0">
                <a:latin typeface="Arial"/>
                <a:cs typeface="Arial"/>
              </a:rPr>
              <a:t>  </a:t>
            </a:r>
            <a:r>
              <a:rPr sz="2000" dirty="0">
                <a:latin typeface="Arial"/>
                <a:cs typeface="Arial"/>
              </a:rPr>
              <a:t>in</a:t>
            </a:r>
            <a:r>
              <a:rPr sz="2000" spc="-20" dirty="0">
                <a:latin typeface="Arial"/>
                <a:cs typeface="Arial"/>
              </a:rPr>
              <a:t>  </a:t>
            </a:r>
            <a:r>
              <a:rPr sz="2000" spc="-10" dirty="0">
                <a:latin typeface="Arial"/>
                <a:cs typeface="Arial"/>
              </a:rPr>
              <a:t>high-</a:t>
            </a:r>
            <a:r>
              <a:rPr sz="2000" dirty="0">
                <a:latin typeface="Arial"/>
                <a:cs typeface="Arial"/>
              </a:rPr>
              <a:t>performing</a:t>
            </a:r>
            <a:r>
              <a:rPr sz="2000" spc="46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units</a:t>
            </a:r>
            <a:r>
              <a:rPr sz="2000" spc="-20" dirty="0">
                <a:latin typeface="Arial"/>
                <a:cs typeface="Arial"/>
              </a:rPr>
              <a:t>  </a:t>
            </a:r>
            <a:r>
              <a:rPr sz="2000" dirty="0">
                <a:latin typeface="Arial"/>
                <a:cs typeface="Arial"/>
              </a:rPr>
              <a:t>and</a:t>
            </a:r>
            <a:r>
              <a:rPr sz="2000" spc="48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address 	</a:t>
            </a:r>
            <a:r>
              <a:rPr sz="2000" dirty="0">
                <a:latin typeface="Arial"/>
                <a:cs typeface="Arial"/>
              </a:rPr>
              <a:t>challenges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underperforming</a:t>
            </a:r>
            <a:r>
              <a:rPr sz="2000" spc="-8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areas.</a:t>
            </a:r>
            <a:endParaRPr sz="2000">
              <a:latin typeface="Arial"/>
              <a:cs typeface="Arial"/>
            </a:endParaRPr>
          </a:p>
          <a:p>
            <a:pPr marL="351790" marR="7620" indent="-339725" algn="just">
              <a:lnSpc>
                <a:spcPct val="100000"/>
              </a:lnSpc>
              <a:spcBef>
                <a:spcPts val="15"/>
              </a:spcBef>
              <a:buChar char="•"/>
              <a:tabLst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Improve</a:t>
            </a:r>
            <a:r>
              <a:rPr sz="2000" spc="459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onboarding</a:t>
            </a:r>
            <a:r>
              <a:rPr sz="2000" spc="4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processes</a:t>
            </a:r>
            <a:r>
              <a:rPr sz="2000" spc="4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for</a:t>
            </a:r>
            <a:r>
              <a:rPr sz="2000" spc="4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future</a:t>
            </a:r>
            <a:r>
              <a:rPr sz="2000" spc="4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start</a:t>
            </a:r>
            <a:r>
              <a:rPr sz="2000" spc="46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employees</a:t>
            </a:r>
            <a:r>
              <a:rPr sz="2000" spc="40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based</a:t>
            </a:r>
            <a:r>
              <a:rPr sz="2000" spc="425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on 	</a:t>
            </a:r>
            <a:r>
              <a:rPr sz="2000" dirty="0">
                <a:latin typeface="Arial"/>
                <a:cs typeface="Arial"/>
              </a:rPr>
              <a:t>their</a:t>
            </a:r>
            <a:r>
              <a:rPr sz="2000" spc="185" dirty="0">
                <a:latin typeface="Arial"/>
                <a:cs typeface="Arial"/>
              </a:rPr>
              <a:t>   </a:t>
            </a:r>
            <a:r>
              <a:rPr sz="2000" dirty="0">
                <a:latin typeface="Arial"/>
                <a:cs typeface="Arial"/>
              </a:rPr>
              <a:t>performance</a:t>
            </a:r>
            <a:r>
              <a:rPr sz="2000" spc="175" dirty="0">
                <a:latin typeface="Arial"/>
                <a:cs typeface="Arial"/>
              </a:rPr>
              <a:t>   </a:t>
            </a:r>
            <a:r>
              <a:rPr sz="2000" dirty="0">
                <a:latin typeface="Arial"/>
                <a:cs typeface="Arial"/>
              </a:rPr>
              <a:t>and</a:t>
            </a:r>
            <a:r>
              <a:rPr sz="2000" spc="180" dirty="0">
                <a:latin typeface="Arial"/>
                <a:cs typeface="Arial"/>
              </a:rPr>
              <a:t>   </a:t>
            </a:r>
            <a:r>
              <a:rPr sz="2000" dirty="0">
                <a:latin typeface="Arial"/>
                <a:cs typeface="Arial"/>
              </a:rPr>
              <a:t>integration</a:t>
            </a:r>
            <a:r>
              <a:rPr sz="2000" spc="175" dirty="0">
                <a:latin typeface="Arial"/>
                <a:cs typeface="Arial"/>
              </a:rPr>
              <a:t>   </a:t>
            </a:r>
            <a:r>
              <a:rPr sz="2000" dirty="0">
                <a:latin typeface="Arial"/>
                <a:cs typeface="Arial"/>
              </a:rPr>
              <a:t>needs,</a:t>
            </a:r>
            <a:r>
              <a:rPr sz="2000" spc="180" dirty="0">
                <a:latin typeface="Arial"/>
                <a:cs typeface="Arial"/>
              </a:rPr>
              <a:t>   </a:t>
            </a:r>
            <a:r>
              <a:rPr sz="2000" dirty="0">
                <a:latin typeface="Arial"/>
                <a:cs typeface="Arial"/>
              </a:rPr>
              <a:t>ensuring</a:t>
            </a:r>
            <a:r>
              <a:rPr sz="2000" spc="170" dirty="0">
                <a:latin typeface="Arial"/>
                <a:cs typeface="Arial"/>
              </a:rPr>
              <a:t>   </a:t>
            </a:r>
            <a:r>
              <a:rPr sz="2000" spc="-10" dirty="0">
                <a:latin typeface="Arial"/>
                <a:cs typeface="Arial"/>
              </a:rPr>
              <a:t>smoother 	transitions.</a:t>
            </a:r>
            <a:endParaRPr sz="2000">
              <a:latin typeface="Arial"/>
              <a:cs typeface="Arial"/>
            </a:endParaRPr>
          </a:p>
          <a:p>
            <a:pPr marL="351790" marR="5715" indent="-339725" algn="just">
              <a:lnSpc>
                <a:spcPct val="100000"/>
              </a:lnSpc>
              <a:spcBef>
                <a:spcPts val="10"/>
              </a:spcBef>
              <a:buChar char="•"/>
              <a:tabLst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The data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will</a:t>
            </a:r>
            <a:r>
              <a:rPr sz="2000" spc="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assessed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for compliance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with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employment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regulations, 	</a:t>
            </a:r>
            <a:r>
              <a:rPr sz="2000" dirty="0">
                <a:latin typeface="Arial"/>
                <a:cs typeface="Arial"/>
              </a:rPr>
              <a:t>ensuring</a:t>
            </a:r>
            <a:r>
              <a:rPr sz="2000" spc="4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that</a:t>
            </a:r>
            <a:r>
              <a:rPr sz="2000" spc="48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all</a:t>
            </a:r>
            <a:r>
              <a:rPr sz="2000" spc="48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employee</a:t>
            </a:r>
            <a:r>
              <a:rPr sz="2000" spc="47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classifications</a:t>
            </a:r>
            <a:r>
              <a:rPr sz="2000" spc="-25" dirty="0">
                <a:latin typeface="Arial"/>
                <a:cs typeface="Arial"/>
              </a:rPr>
              <a:t>  </a:t>
            </a:r>
            <a:r>
              <a:rPr sz="2000" dirty="0">
                <a:latin typeface="Arial"/>
                <a:cs typeface="Arial"/>
              </a:rPr>
              <a:t>and</a:t>
            </a:r>
            <a:r>
              <a:rPr sz="2000" spc="459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pay</a:t>
            </a:r>
            <a:r>
              <a:rPr sz="2000" spc="4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zones</a:t>
            </a:r>
            <a:r>
              <a:rPr sz="2000" spc="46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align</a:t>
            </a:r>
            <a:r>
              <a:rPr sz="2000" spc="450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with 	</a:t>
            </a:r>
            <a:r>
              <a:rPr sz="2000" dirty="0">
                <a:latin typeface="Arial"/>
                <a:cs typeface="Arial"/>
              </a:rPr>
              <a:t>legal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standards.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24547" y="2035746"/>
            <a:ext cx="3171825" cy="849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Thank</a:t>
            </a:r>
            <a:r>
              <a:rPr spc="-55" dirty="0"/>
              <a:t> </a:t>
            </a:r>
            <a:r>
              <a:rPr spc="-25" dirty="0"/>
              <a:t>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80059" rIns="0" bIns="0" rtlCol="0">
            <a:spAutoFit/>
          </a:bodyPr>
          <a:lstStyle/>
          <a:p>
            <a:pPr marL="239395">
              <a:lnSpc>
                <a:spcPct val="100000"/>
              </a:lnSpc>
              <a:spcBef>
                <a:spcPts val="105"/>
              </a:spcBef>
            </a:pPr>
            <a:r>
              <a:rPr dirty="0"/>
              <a:t>PROJECT</a:t>
            </a:r>
            <a:r>
              <a:rPr spc="-250" dirty="0"/>
              <a:t> </a:t>
            </a:r>
            <a:r>
              <a:rPr spc="-10" dirty="0"/>
              <a:t>TITLE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704850" y="2619375"/>
            <a:ext cx="7362825" cy="1200150"/>
            <a:chOff x="704850" y="2619375"/>
            <a:chExt cx="7362825" cy="1200150"/>
          </a:xfrm>
        </p:grpSpPr>
        <p:sp>
          <p:nvSpPr>
            <p:cNvPr id="4" name="object 4"/>
            <p:cNvSpPr/>
            <p:nvPr/>
          </p:nvSpPr>
          <p:spPr>
            <a:xfrm>
              <a:off x="704850" y="2619375"/>
              <a:ext cx="600075" cy="1200150"/>
            </a:xfrm>
            <a:custGeom>
              <a:avLst/>
              <a:gdLst/>
              <a:ahLst/>
              <a:cxnLst/>
              <a:rect l="l" t="t" r="r" b="b"/>
              <a:pathLst>
                <a:path w="600075" h="1200150">
                  <a:moveTo>
                    <a:pt x="600075" y="0"/>
                  </a:moveTo>
                  <a:lnTo>
                    <a:pt x="553180" y="1805"/>
                  </a:lnTo>
                  <a:lnTo>
                    <a:pt x="507272" y="7131"/>
                  </a:lnTo>
                  <a:lnTo>
                    <a:pt x="462485" y="15845"/>
                  </a:lnTo>
                  <a:lnTo>
                    <a:pt x="418951" y="27814"/>
                  </a:lnTo>
                  <a:lnTo>
                    <a:pt x="376805" y="42904"/>
                  </a:lnTo>
                  <a:lnTo>
                    <a:pt x="336179" y="60982"/>
                  </a:lnTo>
                  <a:lnTo>
                    <a:pt x="297208" y="81914"/>
                  </a:lnTo>
                  <a:lnTo>
                    <a:pt x="260024" y="105569"/>
                  </a:lnTo>
                  <a:lnTo>
                    <a:pt x="224761" y="131811"/>
                  </a:lnTo>
                  <a:lnTo>
                    <a:pt x="191552" y="160508"/>
                  </a:lnTo>
                  <a:lnTo>
                    <a:pt x="160531" y="191527"/>
                  </a:lnTo>
                  <a:lnTo>
                    <a:pt x="131831" y="224734"/>
                  </a:lnTo>
                  <a:lnTo>
                    <a:pt x="105586" y="259996"/>
                  </a:lnTo>
                  <a:lnTo>
                    <a:pt x="81929" y="297179"/>
                  </a:lnTo>
                  <a:lnTo>
                    <a:pt x="60993" y="336151"/>
                  </a:lnTo>
                  <a:lnTo>
                    <a:pt x="42912" y="376779"/>
                  </a:lnTo>
                  <a:lnTo>
                    <a:pt x="27819" y="418927"/>
                  </a:lnTo>
                  <a:lnTo>
                    <a:pt x="15848" y="462465"/>
                  </a:lnTo>
                  <a:lnTo>
                    <a:pt x="7132" y="507257"/>
                  </a:lnTo>
                  <a:lnTo>
                    <a:pt x="1805" y="553172"/>
                  </a:lnTo>
                  <a:lnTo>
                    <a:pt x="0" y="600075"/>
                  </a:lnTo>
                  <a:lnTo>
                    <a:pt x="1805" y="646977"/>
                  </a:lnTo>
                  <a:lnTo>
                    <a:pt x="7132" y="692892"/>
                  </a:lnTo>
                  <a:lnTo>
                    <a:pt x="15848" y="737684"/>
                  </a:lnTo>
                  <a:lnTo>
                    <a:pt x="27819" y="781222"/>
                  </a:lnTo>
                  <a:lnTo>
                    <a:pt x="42912" y="823370"/>
                  </a:lnTo>
                  <a:lnTo>
                    <a:pt x="60993" y="863998"/>
                  </a:lnTo>
                  <a:lnTo>
                    <a:pt x="81929" y="902970"/>
                  </a:lnTo>
                  <a:lnTo>
                    <a:pt x="105586" y="940153"/>
                  </a:lnTo>
                  <a:lnTo>
                    <a:pt x="131831" y="975415"/>
                  </a:lnTo>
                  <a:lnTo>
                    <a:pt x="160531" y="1008622"/>
                  </a:lnTo>
                  <a:lnTo>
                    <a:pt x="191552" y="1039641"/>
                  </a:lnTo>
                  <a:lnTo>
                    <a:pt x="224761" y="1068338"/>
                  </a:lnTo>
                  <a:lnTo>
                    <a:pt x="260024" y="1094580"/>
                  </a:lnTo>
                  <a:lnTo>
                    <a:pt x="297208" y="1118235"/>
                  </a:lnTo>
                  <a:lnTo>
                    <a:pt x="336179" y="1139167"/>
                  </a:lnTo>
                  <a:lnTo>
                    <a:pt x="376805" y="1157245"/>
                  </a:lnTo>
                  <a:lnTo>
                    <a:pt x="418951" y="1172335"/>
                  </a:lnTo>
                  <a:lnTo>
                    <a:pt x="462485" y="1184304"/>
                  </a:lnTo>
                  <a:lnTo>
                    <a:pt x="507272" y="1193018"/>
                  </a:lnTo>
                  <a:lnTo>
                    <a:pt x="553180" y="1198344"/>
                  </a:lnTo>
                  <a:lnTo>
                    <a:pt x="600075" y="1200150"/>
                  </a:lnTo>
                  <a:lnTo>
                    <a:pt x="600075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04925" y="2619375"/>
              <a:ext cx="6762750" cy="1200150"/>
            </a:xfrm>
            <a:custGeom>
              <a:avLst/>
              <a:gdLst/>
              <a:ahLst/>
              <a:cxnLst/>
              <a:rect l="l" t="t" r="r" b="b"/>
              <a:pathLst>
                <a:path w="6762750" h="1200150">
                  <a:moveTo>
                    <a:pt x="6762750" y="0"/>
                  </a:moveTo>
                  <a:lnTo>
                    <a:pt x="0" y="0"/>
                  </a:lnTo>
                  <a:lnTo>
                    <a:pt x="0" y="1200150"/>
                  </a:lnTo>
                  <a:lnTo>
                    <a:pt x="6762750" y="1200150"/>
                  </a:lnTo>
                  <a:lnTo>
                    <a:pt x="6762750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304925" y="2619375"/>
            <a:ext cx="6762750" cy="1200150"/>
          </a:xfrm>
          <a:prstGeom prst="rect">
            <a:avLst/>
          </a:prstGeom>
          <a:solidFill>
            <a:srgbClr val="FFFFFF">
              <a:alpha val="90194"/>
            </a:srgbClr>
          </a:solidFill>
          <a:ln w="19050">
            <a:solidFill>
              <a:srgbClr val="5FCAEE"/>
            </a:solidFill>
          </a:ln>
        </p:spPr>
        <p:txBody>
          <a:bodyPr vert="horz" wrap="square" lIns="0" tIns="132080" rIns="0" bIns="0" rtlCol="0">
            <a:spAutoFit/>
          </a:bodyPr>
          <a:lstStyle/>
          <a:p>
            <a:pPr marL="2259330" marR="234950" indent="-2013585">
              <a:lnSpc>
                <a:spcPts val="3679"/>
              </a:lnSpc>
              <a:spcBef>
                <a:spcPts val="1040"/>
              </a:spcBef>
            </a:pPr>
            <a:r>
              <a:rPr sz="3500" dirty="0">
                <a:latin typeface="Trebuchet MS"/>
                <a:cs typeface="Trebuchet MS"/>
              </a:rPr>
              <a:t>Employee</a:t>
            </a:r>
            <a:r>
              <a:rPr sz="3500" spc="-90" dirty="0">
                <a:latin typeface="Trebuchet MS"/>
                <a:cs typeface="Trebuchet MS"/>
              </a:rPr>
              <a:t> </a:t>
            </a:r>
            <a:r>
              <a:rPr sz="3500" spc="-35" dirty="0">
                <a:latin typeface="Trebuchet MS"/>
                <a:cs typeface="Trebuchet MS"/>
              </a:rPr>
              <a:t>Performance</a:t>
            </a:r>
            <a:r>
              <a:rPr sz="3500" spc="-225" dirty="0">
                <a:latin typeface="Trebuchet MS"/>
                <a:cs typeface="Trebuchet MS"/>
              </a:rPr>
              <a:t> </a:t>
            </a:r>
            <a:r>
              <a:rPr sz="3500" spc="-10" dirty="0">
                <a:latin typeface="Trebuchet MS"/>
                <a:cs typeface="Trebuchet MS"/>
              </a:rPr>
              <a:t>Analysis </a:t>
            </a:r>
            <a:r>
              <a:rPr sz="3500" dirty="0">
                <a:latin typeface="Trebuchet MS"/>
                <a:cs typeface="Trebuchet MS"/>
              </a:rPr>
              <a:t>Using</a:t>
            </a:r>
            <a:r>
              <a:rPr sz="3500" spc="-114" dirty="0">
                <a:latin typeface="Trebuchet MS"/>
                <a:cs typeface="Trebuchet MS"/>
              </a:rPr>
              <a:t> </a:t>
            </a:r>
            <a:r>
              <a:rPr sz="3500" spc="-10" dirty="0">
                <a:latin typeface="Trebuchet MS"/>
                <a:cs typeface="Trebuchet MS"/>
              </a:rPr>
              <a:t>Excel</a:t>
            </a:r>
            <a:endParaRPr sz="35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0865" y="858456"/>
            <a:ext cx="2528570" cy="849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AGENDA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95526" y="1966976"/>
            <a:ext cx="4714875" cy="3810000"/>
          </a:xfrm>
          <a:prstGeom prst="rect">
            <a:avLst/>
          </a:prstGeom>
          <a:ln w="25400">
            <a:solidFill>
              <a:srgbClr val="5FCAEE"/>
            </a:solidFill>
          </a:ln>
        </p:spPr>
        <p:txBody>
          <a:bodyPr vert="horz" wrap="square" lIns="0" tIns="243840" rIns="0" bIns="0" rtlCol="0">
            <a:spAutoFit/>
          </a:bodyPr>
          <a:lstStyle/>
          <a:p>
            <a:pPr marL="558165" indent="-246379">
              <a:lnSpc>
                <a:spcPct val="100000"/>
              </a:lnSpc>
              <a:spcBef>
                <a:spcPts val="1920"/>
              </a:spcBef>
              <a:buSzPct val="95000"/>
              <a:buAutoNum type="arabicPeriod"/>
              <a:tabLst>
                <a:tab pos="558165" algn="l"/>
              </a:tabLst>
            </a:pPr>
            <a:r>
              <a:rPr sz="2000" b="1" dirty="0">
                <a:latin typeface="Trebuchet MS"/>
                <a:cs typeface="Trebuchet MS"/>
              </a:rPr>
              <a:t>Problem</a:t>
            </a:r>
            <a:r>
              <a:rPr sz="2000" b="1" spc="-105" dirty="0">
                <a:latin typeface="Trebuchet MS"/>
                <a:cs typeface="Trebuchet MS"/>
              </a:rPr>
              <a:t> </a:t>
            </a:r>
            <a:r>
              <a:rPr sz="2000" b="1" spc="-10" dirty="0">
                <a:latin typeface="Trebuchet MS"/>
                <a:cs typeface="Trebuchet MS"/>
              </a:rPr>
              <a:t>Statement</a:t>
            </a:r>
            <a:endParaRPr sz="2000">
              <a:latin typeface="Trebuchet MS"/>
              <a:cs typeface="Trebuchet MS"/>
            </a:endParaRPr>
          </a:p>
          <a:p>
            <a:pPr marL="635000" indent="-323215">
              <a:lnSpc>
                <a:spcPct val="100000"/>
              </a:lnSpc>
              <a:spcBef>
                <a:spcPts val="985"/>
              </a:spcBef>
              <a:buSzPct val="95000"/>
              <a:buAutoNum type="arabicPeriod"/>
              <a:tabLst>
                <a:tab pos="635000" algn="l"/>
              </a:tabLst>
            </a:pPr>
            <a:r>
              <a:rPr sz="2000" b="1" dirty="0">
                <a:latin typeface="Trebuchet MS"/>
                <a:cs typeface="Trebuchet MS"/>
              </a:rPr>
              <a:t>Project</a:t>
            </a:r>
            <a:r>
              <a:rPr sz="2000" b="1" spc="-85" dirty="0">
                <a:latin typeface="Trebuchet MS"/>
                <a:cs typeface="Trebuchet MS"/>
              </a:rPr>
              <a:t> </a:t>
            </a:r>
            <a:r>
              <a:rPr sz="2000" b="1" spc="-10" dirty="0">
                <a:latin typeface="Trebuchet MS"/>
                <a:cs typeface="Trebuchet MS"/>
              </a:rPr>
              <a:t>Overview</a:t>
            </a:r>
            <a:endParaRPr sz="2000">
              <a:latin typeface="Trebuchet MS"/>
              <a:cs typeface="Trebuchet MS"/>
            </a:endParaRPr>
          </a:p>
          <a:p>
            <a:pPr marL="558165" indent="-246379">
              <a:lnSpc>
                <a:spcPct val="100000"/>
              </a:lnSpc>
              <a:spcBef>
                <a:spcPts val="1055"/>
              </a:spcBef>
              <a:buSzPct val="95000"/>
              <a:buAutoNum type="arabicPeriod"/>
              <a:tabLst>
                <a:tab pos="558165" algn="l"/>
              </a:tabLst>
            </a:pPr>
            <a:r>
              <a:rPr sz="2000" b="1" dirty="0">
                <a:latin typeface="Trebuchet MS"/>
                <a:cs typeface="Trebuchet MS"/>
              </a:rPr>
              <a:t>End</a:t>
            </a:r>
            <a:r>
              <a:rPr sz="2000" b="1" spc="-40" dirty="0">
                <a:latin typeface="Trebuchet MS"/>
                <a:cs typeface="Trebuchet MS"/>
              </a:rPr>
              <a:t> </a:t>
            </a:r>
            <a:r>
              <a:rPr sz="2000" b="1" spc="-20" dirty="0">
                <a:latin typeface="Trebuchet MS"/>
                <a:cs typeface="Trebuchet MS"/>
              </a:rPr>
              <a:t>Users</a:t>
            </a:r>
            <a:endParaRPr sz="2000">
              <a:latin typeface="Trebuchet MS"/>
              <a:cs typeface="Trebuchet MS"/>
            </a:endParaRPr>
          </a:p>
          <a:p>
            <a:pPr marL="557530" indent="-245745">
              <a:lnSpc>
                <a:spcPct val="100000"/>
              </a:lnSpc>
              <a:spcBef>
                <a:spcPts val="975"/>
              </a:spcBef>
              <a:buSzPct val="95000"/>
              <a:buAutoNum type="arabicPeriod"/>
              <a:tabLst>
                <a:tab pos="557530" algn="l"/>
              </a:tabLst>
            </a:pPr>
            <a:r>
              <a:rPr sz="2000" b="1" dirty="0">
                <a:latin typeface="Trebuchet MS"/>
                <a:cs typeface="Trebuchet MS"/>
              </a:rPr>
              <a:t>Our</a:t>
            </a:r>
            <a:r>
              <a:rPr sz="2000" b="1" spc="-10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Solution</a:t>
            </a:r>
            <a:r>
              <a:rPr sz="2000" b="1" spc="-105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and</a:t>
            </a:r>
            <a:r>
              <a:rPr sz="2000" b="1" spc="-20" dirty="0">
                <a:latin typeface="Trebuchet MS"/>
                <a:cs typeface="Trebuchet MS"/>
              </a:rPr>
              <a:t> </a:t>
            </a:r>
            <a:r>
              <a:rPr sz="2000" b="1" spc="-10" dirty="0">
                <a:latin typeface="Trebuchet MS"/>
                <a:cs typeface="Trebuchet MS"/>
              </a:rPr>
              <a:t>Proposition</a:t>
            </a:r>
            <a:endParaRPr sz="2000">
              <a:latin typeface="Trebuchet MS"/>
              <a:cs typeface="Trebuchet MS"/>
            </a:endParaRPr>
          </a:p>
          <a:p>
            <a:pPr marL="635000" indent="-323215">
              <a:lnSpc>
                <a:spcPct val="100000"/>
              </a:lnSpc>
              <a:spcBef>
                <a:spcPts val="980"/>
              </a:spcBef>
              <a:buSzPct val="95000"/>
              <a:buAutoNum type="arabicPeriod"/>
              <a:tabLst>
                <a:tab pos="635000" algn="l"/>
              </a:tabLst>
            </a:pPr>
            <a:r>
              <a:rPr sz="2000" b="1" dirty="0">
                <a:latin typeface="Trebuchet MS"/>
                <a:cs typeface="Trebuchet MS"/>
              </a:rPr>
              <a:t>Dataset</a:t>
            </a:r>
            <a:r>
              <a:rPr sz="2000" b="1" spc="-60" dirty="0">
                <a:latin typeface="Trebuchet MS"/>
                <a:cs typeface="Trebuchet MS"/>
              </a:rPr>
              <a:t> </a:t>
            </a:r>
            <a:r>
              <a:rPr sz="2000" b="1" spc="-10" dirty="0">
                <a:latin typeface="Trebuchet MS"/>
                <a:cs typeface="Trebuchet MS"/>
              </a:rPr>
              <a:t>Description</a:t>
            </a:r>
            <a:endParaRPr sz="2000">
              <a:latin typeface="Trebuchet MS"/>
              <a:cs typeface="Trebuchet MS"/>
            </a:endParaRPr>
          </a:p>
          <a:p>
            <a:pPr marL="635000" indent="-323215">
              <a:lnSpc>
                <a:spcPct val="100000"/>
              </a:lnSpc>
              <a:spcBef>
                <a:spcPts val="1055"/>
              </a:spcBef>
              <a:buSzPct val="95000"/>
              <a:buAutoNum type="arabicPeriod"/>
              <a:tabLst>
                <a:tab pos="635000" algn="l"/>
              </a:tabLst>
            </a:pPr>
            <a:r>
              <a:rPr sz="2000" b="1" spc="-10" dirty="0">
                <a:latin typeface="Trebuchet MS"/>
                <a:cs typeface="Trebuchet MS"/>
              </a:rPr>
              <a:t>Modelling</a:t>
            </a:r>
            <a:r>
              <a:rPr sz="2000" b="1" spc="-80" dirty="0">
                <a:latin typeface="Trebuchet MS"/>
                <a:cs typeface="Trebuchet MS"/>
              </a:rPr>
              <a:t> </a:t>
            </a:r>
            <a:r>
              <a:rPr sz="2000" b="1" spc="-10" dirty="0">
                <a:latin typeface="Trebuchet MS"/>
                <a:cs typeface="Trebuchet MS"/>
              </a:rPr>
              <a:t>Approach</a:t>
            </a:r>
            <a:endParaRPr sz="2000">
              <a:latin typeface="Trebuchet MS"/>
              <a:cs typeface="Trebuchet MS"/>
            </a:endParaRPr>
          </a:p>
          <a:p>
            <a:pPr marL="311785" marR="1421765" indent="323215">
              <a:lnSpc>
                <a:spcPct val="140800"/>
              </a:lnSpc>
              <a:buSzPct val="95000"/>
              <a:buAutoNum type="arabicPeriod"/>
              <a:tabLst>
                <a:tab pos="635000" algn="l"/>
              </a:tabLst>
            </a:pPr>
            <a:r>
              <a:rPr sz="2000" b="1" dirty="0">
                <a:latin typeface="Trebuchet MS"/>
                <a:cs typeface="Trebuchet MS"/>
              </a:rPr>
              <a:t>Results</a:t>
            </a:r>
            <a:r>
              <a:rPr sz="2000" b="1" spc="-70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and </a:t>
            </a:r>
            <a:r>
              <a:rPr sz="2000" b="1" spc="-10" dirty="0">
                <a:latin typeface="Trebuchet MS"/>
                <a:cs typeface="Trebuchet MS"/>
              </a:rPr>
              <a:t>Discussion 8.Conclusion</a:t>
            </a:r>
            <a:endParaRPr sz="2000">
              <a:latin typeface="Trebuchet MS"/>
              <a:cs typeface="Trebuchet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733550" y="1933511"/>
            <a:ext cx="4834255" cy="3929379"/>
            <a:chOff x="1733550" y="1933511"/>
            <a:chExt cx="4834255" cy="3929379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52581" y="1942670"/>
              <a:ext cx="4795938" cy="9158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52581" y="5752733"/>
              <a:ext cx="4795938" cy="9158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33550" y="1933511"/>
              <a:ext cx="119062" cy="392912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48425" y="1933511"/>
              <a:ext cx="119062" cy="392912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7842" y="570547"/>
            <a:ext cx="6523355" cy="849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PROBLEM</a:t>
            </a:r>
            <a:r>
              <a:rPr spc="-45" dirty="0"/>
              <a:t> </a:t>
            </a:r>
            <a:r>
              <a:rPr spc="35" dirty="0"/>
              <a:t>S</a:t>
            </a:r>
            <a:r>
              <a:rPr spc="-500" dirty="0"/>
              <a:t>T</a:t>
            </a:r>
            <a:r>
              <a:rPr spc="-550" dirty="0"/>
              <a:t>A</a:t>
            </a:r>
            <a:r>
              <a:rPr spc="15" dirty="0"/>
              <a:t>T</a:t>
            </a:r>
            <a:r>
              <a:rPr spc="-25" dirty="0"/>
              <a:t>E</a:t>
            </a:r>
            <a:r>
              <a:rPr spc="15" dirty="0"/>
              <a:t>M</a:t>
            </a:r>
            <a:r>
              <a:rPr spc="30" dirty="0"/>
              <a:t>E</a:t>
            </a:r>
            <a:r>
              <a:rPr spc="15" dirty="0"/>
              <a:t>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28332" y="1821116"/>
            <a:ext cx="9034145" cy="414083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55600" indent="-342900">
              <a:lnSpc>
                <a:spcPts val="2250"/>
              </a:lnSpc>
              <a:spcBef>
                <a:spcPts val="125"/>
              </a:spcBef>
              <a:buClr>
                <a:srgbClr val="5FCAEE"/>
              </a:buClr>
              <a:buSzPct val="77500"/>
              <a:buFont typeface="Wingdings"/>
              <a:buChar char=""/>
              <a:tabLst>
                <a:tab pos="355600" algn="l"/>
              </a:tabLst>
            </a:pPr>
            <a:r>
              <a:rPr sz="2000" dirty="0">
                <a:latin typeface="Trebuchet MS"/>
                <a:cs typeface="Trebuchet MS"/>
              </a:rPr>
              <a:t>There</a:t>
            </a:r>
            <a:r>
              <a:rPr sz="2000" spc="-7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is</a:t>
            </a:r>
            <a:r>
              <a:rPr sz="2000" spc="-1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a</a:t>
            </a:r>
            <a:r>
              <a:rPr sz="2000" spc="-3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need</a:t>
            </a:r>
            <a:r>
              <a:rPr sz="2000" spc="-2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to</a:t>
            </a:r>
            <a:r>
              <a:rPr sz="2000" spc="-5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assess</a:t>
            </a:r>
            <a:r>
              <a:rPr sz="2000" spc="-1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and</a:t>
            </a:r>
            <a:r>
              <a:rPr sz="2000" spc="-2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address</a:t>
            </a:r>
            <a:r>
              <a:rPr sz="2000" spc="-8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diversity</a:t>
            </a:r>
            <a:r>
              <a:rPr sz="2000" spc="-4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and</a:t>
            </a:r>
            <a:r>
              <a:rPr sz="2000" spc="-2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inclusion</a:t>
            </a:r>
            <a:r>
              <a:rPr sz="2000" spc="-7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within</a:t>
            </a:r>
            <a:r>
              <a:rPr sz="2000" spc="-5" dirty="0">
                <a:latin typeface="Trebuchet MS"/>
                <a:cs typeface="Trebuchet MS"/>
              </a:rPr>
              <a:t> </a:t>
            </a:r>
            <a:r>
              <a:rPr sz="2000" spc="-25" dirty="0">
                <a:latin typeface="Trebuchet MS"/>
                <a:cs typeface="Trebuchet MS"/>
              </a:rPr>
              <a:t>the</a:t>
            </a:r>
            <a:endParaRPr sz="2000">
              <a:latin typeface="Trebuchet MS"/>
              <a:cs typeface="Trebuchet MS"/>
            </a:endParaRPr>
          </a:p>
          <a:p>
            <a:pPr marL="355600">
              <a:lnSpc>
                <a:spcPts val="2250"/>
              </a:lnSpc>
            </a:pPr>
            <a:r>
              <a:rPr sz="2000" dirty="0">
                <a:latin typeface="Trebuchet MS"/>
                <a:cs typeface="Trebuchet MS"/>
              </a:rPr>
              <a:t>employee</a:t>
            </a:r>
            <a:r>
              <a:rPr sz="2000" spc="-4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population</a:t>
            </a:r>
            <a:r>
              <a:rPr sz="2000" spc="-10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based</a:t>
            </a:r>
            <a:r>
              <a:rPr sz="2000" spc="-5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on</a:t>
            </a:r>
            <a:r>
              <a:rPr sz="2000" spc="-105" dirty="0">
                <a:latin typeface="Trebuchet MS"/>
                <a:cs typeface="Trebuchet MS"/>
              </a:rPr>
              <a:t> </a:t>
            </a:r>
            <a:r>
              <a:rPr sz="2000" spc="-35" dirty="0">
                <a:latin typeface="Trebuchet MS"/>
                <a:cs typeface="Trebuchet MS"/>
              </a:rPr>
              <a:t>gender,</a:t>
            </a:r>
            <a:r>
              <a:rPr sz="2000" spc="-4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race,</a:t>
            </a:r>
            <a:r>
              <a:rPr sz="2000" spc="-4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and</a:t>
            </a:r>
            <a:r>
              <a:rPr sz="2000" spc="-5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marital</a:t>
            </a:r>
            <a:r>
              <a:rPr sz="2000" spc="-50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status.</a:t>
            </a:r>
            <a:endParaRPr sz="2000">
              <a:latin typeface="Trebuchet MS"/>
              <a:cs typeface="Trebuchet MS"/>
            </a:endParaRPr>
          </a:p>
          <a:p>
            <a:pPr marL="355600" marR="5080" indent="-343535">
              <a:lnSpc>
                <a:spcPct val="89200"/>
              </a:lnSpc>
              <a:spcBef>
                <a:spcPts val="1090"/>
              </a:spcBef>
              <a:buClr>
                <a:srgbClr val="5FCAEE"/>
              </a:buClr>
              <a:buSzPct val="77500"/>
              <a:buFont typeface="Wingdings"/>
              <a:buChar char=""/>
              <a:tabLst>
                <a:tab pos="355600" algn="l"/>
              </a:tabLst>
            </a:pPr>
            <a:r>
              <a:rPr sz="2000" dirty="0">
                <a:latin typeface="Trebuchet MS"/>
                <a:cs typeface="Trebuchet MS"/>
              </a:rPr>
              <a:t>The</a:t>
            </a:r>
            <a:r>
              <a:rPr sz="2000" spc="-2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data</a:t>
            </a:r>
            <a:r>
              <a:rPr sz="2000" spc="-5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shows</a:t>
            </a:r>
            <a:r>
              <a:rPr sz="2000" spc="-3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varying</a:t>
            </a:r>
            <a:r>
              <a:rPr sz="2000" spc="-8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performance</a:t>
            </a:r>
            <a:r>
              <a:rPr sz="2000" spc="-2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ratings</a:t>
            </a:r>
            <a:r>
              <a:rPr sz="2000" spc="-4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across</a:t>
            </a:r>
            <a:r>
              <a:rPr sz="2000" spc="-10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different</a:t>
            </a:r>
            <a:r>
              <a:rPr sz="2000" spc="-2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employees</a:t>
            </a:r>
            <a:r>
              <a:rPr sz="2000" spc="-35" dirty="0">
                <a:latin typeface="Trebuchet MS"/>
                <a:cs typeface="Trebuchet MS"/>
              </a:rPr>
              <a:t> </a:t>
            </a:r>
            <a:r>
              <a:rPr sz="2000" spc="-25" dirty="0">
                <a:latin typeface="Trebuchet MS"/>
                <a:cs typeface="Trebuchet MS"/>
              </a:rPr>
              <a:t>and </a:t>
            </a:r>
            <a:r>
              <a:rPr sz="2000" dirty="0">
                <a:latin typeface="Trebuchet MS"/>
                <a:cs typeface="Trebuchet MS"/>
              </a:rPr>
              <a:t>job</a:t>
            </a:r>
            <a:r>
              <a:rPr sz="2000" spc="-4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functions.</a:t>
            </a:r>
            <a:r>
              <a:rPr sz="2000" spc="-25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Understanding</a:t>
            </a:r>
            <a:r>
              <a:rPr sz="2000" spc="-7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the</a:t>
            </a:r>
            <a:r>
              <a:rPr sz="2000" spc="-1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root</a:t>
            </a:r>
            <a:r>
              <a:rPr sz="2000" spc="-9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causes</a:t>
            </a:r>
            <a:r>
              <a:rPr sz="2000" spc="-3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behind</a:t>
            </a:r>
            <a:r>
              <a:rPr sz="2000" spc="-4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these</a:t>
            </a:r>
            <a:r>
              <a:rPr sz="2000" spc="-2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discrepancies</a:t>
            </a:r>
            <a:r>
              <a:rPr sz="2000" spc="-30" dirty="0">
                <a:latin typeface="Trebuchet MS"/>
                <a:cs typeface="Trebuchet MS"/>
              </a:rPr>
              <a:t> </a:t>
            </a:r>
            <a:r>
              <a:rPr sz="2000" spc="-25" dirty="0">
                <a:latin typeface="Trebuchet MS"/>
                <a:cs typeface="Trebuchet MS"/>
              </a:rPr>
              <a:t>is </a:t>
            </a:r>
            <a:r>
              <a:rPr sz="2000" spc="-10" dirty="0">
                <a:latin typeface="Trebuchet MS"/>
                <a:cs typeface="Trebuchet MS"/>
              </a:rPr>
              <a:t>crucial.</a:t>
            </a:r>
            <a:endParaRPr sz="2000">
              <a:latin typeface="Trebuchet MS"/>
              <a:cs typeface="Trebuchet MS"/>
            </a:endParaRPr>
          </a:p>
          <a:p>
            <a:pPr marL="355600" marR="76835" indent="-343535">
              <a:lnSpc>
                <a:spcPct val="90800"/>
              </a:lnSpc>
              <a:spcBef>
                <a:spcPts val="975"/>
              </a:spcBef>
              <a:buClr>
                <a:srgbClr val="5FCAEE"/>
              </a:buClr>
              <a:buSzPct val="77500"/>
              <a:buFont typeface="Wingdings"/>
              <a:buChar char=""/>
              <a:tabLst>
                <a:tab pos="355600" algn="l"/>
              </a:tabLst>
            </a:pPr>
            <a:r>
              <a:rPr sz="2000" dirty="0">
                <a:latin typeface="Trebuchet MS"/>
                <a:cs typeface="Trebuchet MS"/>
              </a:rPr>
              <a:t>The</a:t>
            </a:r>
            <a:r>
              <a:rPr sz="2000" spc="-2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mix</a:t>
            </a:r>
            <a:r>
              <a:rPr sz="2000" spc="-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of</a:t>
            </a:r>
            <a:r>
              <a:rPr sz="2000" spc="-35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full-</a:t>
            </a:r>
            <a:r>
              <a:rPr sz="2000" dirty="0">
                <a:latin typeface="Trebuchet MS"/>
                <a:cs typeface="Trebuchet MS"/>
              </a:rPr>
              <a:t>time,</a:t>
            </a:r>
            <a:r>
              <a:rPr sz="2000" spc="-30" dirty="0">
                <a:latin typeface="Trebuchet MS"/>
                <a:cs typeface="Trebuchet MS"/>
              </a:rPr>
              <a:t> </a:t>
            </a:r>
            <a:r>
              <a:rPr sz="2000" spc="-20" dirty="0">
                <a:latin typeface="Trebuchet MS"/>
                <a:cs typeface="Trebuchet MS"/>
              </a:rPr>
              <a:t>part-</a:t>
            </a:r>
            <a:r>
              <a:rPr sz="2000" dirty="0">
                <a:latin typeface="Trebuchet MS"/>
                <a:cs typeface="Trebuchet MS"/>
              </a:rPr>
              <a:t>time,</a:t>
            </a:r>
            <a:r>
              <a:rPr sz="2000" spc="-2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contract,</a:t>
            </a:r>
            <a:r>
              <a:rPr sz="2000" spc="-2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and</a:t>
            </a:r>
            <a:r>
              <a:rPr sz="2000" spc="-11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temporary</a:t>
            </a:r>
            <a:r>
              <a:rPr sz="2000" spc="1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employees,</a:t>
            </a:r>
            <a:r>
              <a:rPr sz="2000" spc="-25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along </a:t>
            </a:r>
            <a:r>
              <a:rPr sz="2000" dirty="0">
                <a:latin typeface="Trebuchet MS"/>
                <a:cs typeface="Trebuchet MS"/>
              </a:rPr>
              <a:t>with</a:t>
            </a:r>
            <a:r>
              <a:rPr sz="2000" spc="-4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different</a:t>
            </a:r>
            <a:r>
              <a:rPr sz="2000" spc="-10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termination</a:t>
            </a:r>
            <a:r>
              <a:rPr sz="2000" spc="-4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types,</a:t>
            </a:r>
            <a:r>
              <a:rPr sz="2000" spc="-114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suggests</a:t>
            </a:r>
            <a:r>
              <a:rPr sz="2000" spc="-5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possible</a:t>
            </a:r>
            <a:r>
              <a:rPr sz="2000" spc="-3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issues</a:t>
            </a:r>
            <a:r>
              <a:rPr sz="2000" spc="-5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with</a:t>
            </a:r>
            <a:r>
              <a:rPr sz="2000" spc="-110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employee </a:t>
            </a:r>
            <a:r>
              <a:rPr sz="2000" dirty="0">
                <a:latin typeface="Trebuchet MS"/>
                <a:cs typeface="Trebuchet MS"/>
              </a:rPr>
              <a:t>retention</a:t>
            </a:r>
            <a:r>
              <a:rPr sz="2000" spc="-6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and</a:t>
            </a:r>
            <a:r>
              <a:rPr sz="2000" spc="-1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job</a:t>
            </a:r>
            <a:r>
              <a:rPr sz="2000" spc="-10" dirty="0">
                <a:latin typeface="Trebuchet MS"/>
                <a:cs typeface="Trebuchet MS"/>
              </a:rPr>
              <a:t> satisfaction.</a:t>
            </a:r>
            <a:endParaRPr sz="2000">
              <a:latin typeface="Trebuchet MS"/>
              <a:cs typeface="Trebuchet MS"/>
            </a:endParaRPr>
          </a:p>
          <a:p>
            <a:pPr marL="354330" marR="64135" indent="-342265" algn="just">
              <a:lnSpc>
                <a:spcPct val="90800"/>
              </a:lnSpc>
              <a:spcBef>
                <a:spcPts val="969"/>
              </a:spcBef>
              <a:buClr>
                <a:srgbClr val="5FCAEE"/>
              </a:buClr>
              <a:buSzPct val="77500"/>
              <a:buFont typeface="Wingdings"/>
              <a:buChar char=""/>
              <a:tabLst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Different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business</a:t>
            </a:r>
            <a:r>
              <a:rPr sz="2000" spc="-8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units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and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locations</a:t>
            </a:r>
            <a:r>
              <a:rPr sz="2000" spc="-8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are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represented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data.</a:t>
            </a:r>
            <a:r>
              <a:rPr sz="2000" spc="-13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Analyzing 	</a:t>
            </a:r>
            <a:r>
              <a:rPr sz="2000" dirty="0">
                <a:latin typeface="Arial"/>
                <a:cs typeface="Arial"/>
              </a:rPr>
              <a:t>performance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and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employment</a:t>
            </a:r>
            <a:r>
              <a:rPr sz="2000" spc="-8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trends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across</a:t>
            </a:r>
            <a:r>
              <a:rPr sz="2000" spc="-8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these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units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can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identify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areas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of 	</a:t>
            </a:r>
            <a:r>
              <a:rPr sz="2000" dirty="0">
                <a:latin typeface="Arial"/>
                <a:cs typeface="Arial"/>
              </a:rPr>
              <a:t>strength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and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those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needing</a:t>
            </a:r>
            <a:r>
              <a:rPr sz="2000" spc="-7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improvement.</a:t>
            </a:r>
            <a:endParaRPr sz="2000">
              <a:latin typeface="Arial"/>
              <a:cs typeface="Arial"/>
            </a:endParaRPr>
          </a:p>
          <a:p>
            <a:pPr marL="355600" marR="586740" indent="-343535" algn="just">
              <a:lnSpc>
                <a:spcPts val="2180"/>
              </a:lnSpc>
              <a:spcBef>
                <a:spcPts val="1010"/>
              </a:spcBef>
              <a:buClr>
                <a:srgbClr val="5FCAEE"/>
              </a:buClr>
              <a:buSzPct val="77500"/>
              <a:buFont typeface="Wingdings"/>
              <a:buChar char=""/>
              <a:tabLst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Ensuring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that</a:t>
            </a:r>
            <a:r>
              <a:rPr sz="2000" spc="-8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data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reflects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compliance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with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employment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regulations, </a:t>
            </a:r>
            <a:r>
              <a:rPr sz="2000" dirty="0">
                <a:latin typeface="Arial"/>
                <a:cs typeface="Arial"/>
              </a:rPr>
              <a:t>especially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</a:t>
            </a:r>
            <a:r>
              <a:rPr sz="2000" spc="-7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terms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of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classifications,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pay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zones,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and employee </a:t>
            </a:r>
            <a:r>
              <a:rPr sz="2000" spc="-10" dirty="0">
                <a:latin typeface="Arial"/>
                <a:cs typeface="Arial"/>
              </a:rPr>
              <a:t>types.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4355" rIns="0" bIns="0" rtlCol="0">
            <a:spAutoFit/>
          </a:bodyPr>
          <a:lstStyle/>
          <a:p>
            <a:pPr marL="138430">
              <a:lnSpc>
                <a:spcPts val="6475"/>
              </a:lnSpc>
              <a:spcBef>
                <a:spcPts val="105"/>
              </a:spcBef>
            </a:pPr>
            <a:r>
              <a:rPr dirty="0"/>
              <a:t>PROJECT</a:t>
            </a:r>
            <a:r>
              <a:rPr spc="-114" dirty="0"/>
              <a:t> </a:t>
            </a:r>
            <a:r>
              <a:rPr spc="-10" dirty="0"/>
              <a:t>OVERVIEW</a:t>
            </a:r>
          </a:p>
          <a:p>
            <a:pPr marL="184150">
              <a:lnSpc>
                <a:spcPts val="2155"/>
              </a:lnSpc>
            </a:pPr>
            <a:r>
              <a:rPr sz="1800" dirty="0"/>
              <a:t>[Employee</a:t>
            </a:r>
            <a:r>
              <a:rPr sz="1800" spc="-90" dirty="0"/>
              <a:t> </a:t>
            </a:r>
            <a:r>
              <a:rPr sz="1800" dirty="0"/>
              <a:t>Performance</a:t>
            </a:r>
            <a:r>
              <a:rPr sz="1800" spc="-90" dirty="0"/>
              <a:t> </a:t>
            </a:r>
            <a:r>
              <a:rPr sz="1800" dirty="0"/>
              <a:t>Improvement</a:t>
            </a:r>
            <a:r>
              <a:rPr sz="1800" spc="-50" dirty="0"/>
              <a:t> </a:t>
            </a:r>
            <a:r>
              <a:rPr sz="1800" dirty="0"/>
              <a:t>and</a:t>
            </a:r>
            <a:r>
              <a:rPr sz="1800" spc="-105" dirty="0"/>
              <a:t> </a:t>
            </a:r>
            <a:r>
              <a:rPr sz="1800" dirty="0"/>
              <a:t>Pay</a:t>
            </a:r>
            <a:r>
              <a:rPr sz="1800" spc="-70" dirty="0"/>
              <a:t> </a:t>
            </a:r>
            <a:r>
              <a:rPr sz="1800" dirty="0"/>
              <a:t>Zone</a:t>
            </a:r>
            <a:r>
              <a:rPr sz="1800" spc="-25" dirty="0"/>
              <a:t> </a:t>
            </a:r>
            <a:r>
              <a:rPr sz="1800" spc="-10" dirty="0"/>
              <a:t>Optimization]</a:t>
            </a:r>
            <a:endParaRPr sz="1800"/>
          </a:p>
        </p:txBody>
      </p:sp>
      <p:grpSp>
        <p:nvGrpSpPr>
          <p:cNvPr id="3" name="object 3"/>
          <p:cNvGrpSpPr/>
          <p:nvPr/>
        </p:nvGrpSpPr>
        <p:grpSpPr>
          <a:xfrm>
            <a:off x="2857500" y="1752600"/>
            <a:ext cx="3686175" cy="4914900"/>
            <a:chOff x="2857500" y="1752600"/>
            <a:chExt cx="3686175" cy="4914900"/>
          </a:xfrm>
        </p:grpSpPr>
        <p:sp>
          <p:nvSpPr>
            <p:cNvPr id="4" name="object 4"/>
            <p:cNvSpPr/>
            <p:nvPr/>
          </p:nvSpPr>
          <p:spPr>
            <a:xfrm>
              <a:off x="4095750" y="1752600"/>
              <a:ext cx="2447925" cy="2447925"/>
            </a:xfrm>
            <a:custGeom>
              <a:avLst/>
              <a:gdLst/>
              <a:ahLst/>
              <a:cxnLst/>
              <a:rect l="l" t="t" r="r" b="b"/>
              <a:pathLst>
                <a:path w="2447925" h="2447925">
                  <a:moveTo>
                    <a:pt x="1224026" y="0"/>
                  </a:moveTo>
                  <a:lnTo>
                    <a:pt x="0" y="2447925"/>
                  </a:lnTo>
                  <a:lnTo>
                    <a:pt x="2447925" y="2447925"/>
                  </a:lnTo>
                  <a:lnTo>
                    <a:pt x="1224026" y="0"/>
                  </a:lnTo>
                  <a:close/>
                </a:path>
              </a:pathLst>
            </a:custGeom>
            <a:solidFill>
              <a:srgbClr val="2D83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867025" y="4200525"/>
              <a:ext cx="2447925" cy="2457450"/>
            </a:xfrm>
            <a:custGeom>
              <a:avLst/>
              <a:gdLst/>
              <a:ahLst/>
              <a:cxnLst/>
              <a:rect l="l" t="t" r="r" b="b"/>
              <a:pathLst>
                <a:path w="2447925" h="2457450">
                  <a:moveTo>
                    <a:pt x="1224026" y="0"/>
                  </a:moveTo>
                  <a:lnTo>
                    <a:pt x="0" y="2457450"/>
                  </a:lnTo>
                  <a:lnTo>
                    <a:pt x="2447925" y="2457450"/>
                  </a:lnTo>
                  <a:lnTo>
                    <a:pt x="1224026" y="0"/>
                  </a:lnTo>
                  <a:close/>
                </a:path>
              </a:pathLst>
            </a:custGeom>
            <a:solidFill>
              <a:srgbClr val="42D0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867025" y="4200525"/>
              <a:ext cx="2447925" cy="2457450"/>
            </a:xfrm>
            <a:custGeom>
              <a:avLst/>
              <a:gdLst/>
              <a:ahLst/>
              <a:cxnLst/>
              <a:rect l="l" t="t" r="r" b="b"/>
              <a:pathLst>
                <a:path w="2447925" h="2457450">
                  <a:moveTo>
                    <a:pt x="0" y="2457450"/>
                  </a:moveTo>
                  <a:lnTo>
                    <a:pt x="1224026" y="0"/>
                  </a:lnTo>
                  <a:lnTo>
                    <a:pt x="2447925" y="2457450"/>
                  </a:lnTo>
                  <a:lnTo>
                    <a:pt x="0" y="245745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508628" y="5596254"/>
            <a:ext cx="1178560" cy="89598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 marR="5080" algn="ctr">
              <a:lnSpc>
                <a:spcPct val="87200"/>
              </a:lnSpc>
              <a:spcBef>
                <a:spcPts val="250"/>
              </a:spcBef>
            </a:pPr>
            <a:r>
              <a:rPr sz="800" spc="-10" dirty="0">
                <a:solidFill>
                  <a:srgbClr val="FFFFFF"/>
                </a:solidFill>
                <a:latin typeface="Trebuchet MS"/>
                <a:cs typeface="Trebuchet MS"/>
              </a:rPr>
              <a:t>Analyze</a:t>
            </a:r>
            <a:r>
              <a:rPr sz="800" spc="-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0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800" spc="-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00" spc="-10" dirty="0">
                <a:solidFill>
                  <a:srgbClr val="FFFFFF"/>
                </a:solidFill>
                <a:latin typeface="Trebuchet MS"/>
                <a:cs typeface="Trebuchet MS"/>
              </a:rPr>
              <a:t>performance </a:t>
            </a:r>
            <a:r>
              <a:rPr sz="800" dirty="0">
                <a:solidFill>
                  <a:srgbClr val="FFFFFF"/>
                </a:solidFill>
                <a:latin typeface="Trebuchet MS"/>
                <a:cs typeface="Trebuchet MS"/>
              </a:rPr>
              <a:t>scores</a:t>
            </a:r>
            <a:r>
              <a:rPr sz="800" spc="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00" spc="-10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800" spc="-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00" dirty="0">
                <a:solidFill>
                  <a:srgbClr val="FFFFFF"/>
                </a:solidFill>
                <a:latin typeface="Trebuchet MS"/>
                <a:cs typeface="Trebuchet MS"/>
              </a:rPr>
              <a:t>ratings</a:t>
            </a:r>
            <a:r>
              <a:rPr sz="800" spc="-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00" spc="-25" dirty="0">
                <a:solidFill>
                  <a:srgbClr val="FFFFFF"/>
                </a:solidFill>
                <a:latin typeface="Trebuchet MS"/>
                <a:cs typeface="Trebuchet MS"/>
              </a:rPr>
              <a:t>of </a:t>
            </a:r>
            <a:r>
              <a:rPr sz="800" dirty="0">
                <a:solidFill>
                  <a:srgbClr val="FFFFFF"/>
                </a:solidFill>
                <a:latin typeface="Trebuchet MS"/>
                <a:cs typeface="Trebuchet MS"/>
              </a:rPr>
              <a:t>employees</a:t>
            </a:r>
            <a:r>
              <a:rPr sz="800" spc="-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00" spc="-10" dirty="0">
                <a:solidFill>
                  <a:srgbClr val="FFFFFF"/>
                </a:solidFill>
                <a:latin typeface="Trebuchet MS"/>
                <a:cs typeface="Trebuchet MS"/>
              </a:rPr>
              <a:t>across </a:t>
            </a:r>
            <a:r>
              <a:rPr sz="800" dirty="0">
                <a:solidFill>
                  <a:srgbClr val="FFFFFF"/>
                </a:solidFill>
                <a:latin typeface="Trebuchet MS"/>
                <a:cs typeface="Trebuchet MS"/>
              </a:rPr>
              <a:t>different</a:t>
            </a:r>
            <a:r>
              <a:rPr sz="8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00" dirty="0">
                <a:solidFill>
                  <a:srgbClr val="FFFFFF"/>
                </a:solidFill>
                <a:latin typeface="Trebuchet MS"/>
                <a:cs typeface="Trebuchet MS"/>
              </a:rPr>
              <a:t>business</a:t>
            </a:r>
            <a:r>
              <a:rPr sz="800" spc="-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00" spc="-10" dirty="0">
                <a:solidFill>
                  <a:srgbClr val="FFFFFF"/>
                </a:solidFill>
                <a:latin typeface="Trebuchet MS"/>
                <a:cs typeface="Trebuchet MS"/>
              </a:rPr>
              <a:t>units, </a:t>
            </a:r>
            <a:r>
              <a:rPr sz="800" dirty="0">
                <a:solidFill>
                  <a:srgbClr val="FFFFFF"/>
                </a:solidFill>
                <a:latin typeface="Trebuchet MS"/>
                <a:cs typeface="Trebuchet MS"/>
              </a:rPr>
              <a:t>job</a:t>
            </a:r>
            <a:r>
              <a:rPr sz="800" spc="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00" spc="-10" dirty="0">
                <a:solidFill>
                  <a:srgbClr val="FFFFFF"/>
                </a:solidFill>
                <a:latin typeface="Trebuchet MS"/>
                <a:cs typeface="Trebuchet MS"/>
              </a:rPr>
              <a:t>functions,</a:t>
            </a:r>
            <a:r>
              <a:rPr sz="800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00" spc="-25" dirty="0">
                <a:solidFill>
                  <a:srgbClr val="FFFFFF"/>
                </a:solidFill>
                <a:latin typeface="Trebuchet MS"/>
                <a:cs typeface="Trebuchet MS"/>
              </a:rPr>
              <a:t>and </a:t>
            </a:r>
            <a:r>
              <a:rPr sz="800" dirty="0">
                <a:solidFill>
                  <a:srgbClr val="FFFFFF"/>
                </a:solidFill>
                <a:latin typeface="Trebuchet MS"/>
                <a:cs typeface="Trebuchet MS"/>
              </a:rPr>
              <a:t>employment</a:t>
            </a:r>
            <a:r>
              <a:rPr sz="800" spc="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00" spc="-10" dirty="0">
                <a:solidFill>
                  <a:srgbClr val="FFFFFF"/>
                </a:solidFill>
                <a:latin typeface="Trebuchet MS"/>
                <a:cs typeface="Trebuchet MS"/>
              </a:rPr>
              <a:t>types</a:t>
            </a:r>
            <a:r>
              <a:rPr sz="800" spc="-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00" spc="-25" dirty="0">
                <a:solidFill>
                  <a:srgbClr val="FFFFFF"/>
                </a:solidFill>
                <a:latin typeface="Trebuchet MS"/>
                <a:cs typeface="Trebuchet MS"/>
              </a:rPr>
              <a:t>to </a:t>
            </a:r>
            <a:r>
              <a:rPr sz="800" spc="-10" dirty="0">
                <a:solidFill>
                  <a:srgbClr val="FFFFFF"/>
                </a:solidFill>
                <a:latin typeface="Trebuchet MS"/>
                <a:cs typeface="Trebuchet MS"/>
              </a:rPr>
              <a:t>identify</a:t>
            </a:r>
            <a:r>
              <a:rPr sz="800"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00" dirty="0">
                <a:solidFill>
                  <a:srgbClr val="FFFFFF"/>
                </a:solidFill>
                <a:latin typeface="Trebuchet MS"/>
                <a:cs typeface="Trebuchet MS"/>
              </a:rPr>
              <a:t>trends</a:t>
            </a:r>
            <a:r>
              <a:rPr sz="80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00" spc="-10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800" spc="-20" dirty="0">
                <a:solidFill>
                  <a:srgbClr val="FFFFFF"/>
                </a:solidFill>
                <a:latin typeface="Trebuchet MS"/>
                <a:cs typeface="Trebuchet MS"/>
              </a:rPr>
              <a:t> areas </a:t>
            </a:r>
            <a:r>
              <a:rPr sz="800" dirty="0">
                <a:solidFill>
                  <a:srgbClr val="FFFFFF"/>
                </a:solidFill>
                <a:latin typeface="Trebuchet MS"/>
                <a:cs typeface="Trebuchet MS"/>
              </a:rPr>
              <a:t>for</a:t>
            </a:r>
            <a:r>
              <a:rPr sz="8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00" spc="-10" dirty="0">
                <a:solidFill>
                  <a:srgbClr val="FFFFFF"/>
                </a:solidFill>
                <a:latin typeface="Trebuchet MS"/>
                <a:cs typeface="Trebuchet MS"/>
              </a:rPr>
              <a:t>improvement.</a:t>
            </a:r>
            <a:endParaRPr sz="800">
              <a:latin typeface="Trebuchet MS"/>
              <a:cs typeface="Trebuchet MS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4086225" y="4191000"/>
            <a:ext cx="2466975" cy="2476500"/>
            <a:chOff x="4086225" y="4191000"/>
            <a:chExt cx="2466975" cy="2476500"/>
          </a:xfrm>
        </p:grpSpPr>
        <p:sp>
          <p:nvSpPr>
            <p:cNvPr id="9" name="object 9"/>
            <p:cNvSpPr/>
            <p:nvPr/>
          </p:nvSpPr>
          <p:spPr>
            <a:xfrm>
              <a:off x="4095750" y="4200525"/>
              <a:ext cx="2447925" cy="2457450"/>
            </a:xfrm>
            <a:custGeom>
              <a:avLst/>
              <a:gdLst/>
              <a:ahLst/>
              <a:cxnLst/>
              <a:rect l="l" t="t" r="r" b="b"/>
              <a:pathLst>
                <a:path w="2447925" h="2457450">
                  <a:moveTo>
                    <a:pt x="2447925" y="0"/>
                  </a:moveTo>
                  <a:lnTo>
                    <a:pt x="0" y="0"/>
                  </a:lnTo>
                  <a:lnTo>
                    <a:pt x="1224026" y="2457450"/>
                  </a:lnTo>
                  <a:lnTo>
                    <a:pt x="244792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095750" y="4200525"/>
              <a:ext cx="2447925" cy="2457450"/>
            </a:xfrm>
            <a:custGeom>
              <a:avLst/>
              <a:gdLst/>
              <a:ahLst/>
              <a:cxnLst/>
              <a:rect l="l" t="t" r="r" b="b"/>
              <a:pathLst>
                <a:path w="2447925" h="2457450">
                  <a:moveTo>
                    <a:pt x="2447925" y="0"/>
                  </a:moveTo>
                  <a:lnTo>
                    <a:pt x="1224026" y="2457450"/>
                  </a:lnTo>
                  <a:lnTo>
                    <a:pt x="0" y="0"/>
                  </a:lnTo>
                  <a:lnTo>
                    <a:pt x="2447925" y="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4733290" y="3086417"/>
            <a:ext cx="1184275" cy="217741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 marR="5080" indent="-5080" algn="ctr">
              <a:lnSpc>
                <a:spcPct val="87000"/>
              </a:lnSpc>
              <a:spcBef>
                <a:spcPts val="250"/>
              </a:spcBef>
            </a:pPr>
            <a:r>
              <a:rPr sz="800" spc="-10" dirty="0">
                <a:solidFill>
                  <a:srgbClr val="FFFFFF"/>
                </a:solidFill>
                <a:latin typeface="Trebuchet MS"/>
                <a:cs typeface="Trebuchet MS"/>
              </a:rPr>
              <a:t>Conduct</a:t>
            </a:r>
            <a:r>
              <a:rPr sz="8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00" dirty="0">
                <a:solidFill>
                  <a:srgbClr val="FFFFFF"/>
                </a:solidFill>
                <a:latin typeface="Trebuchet MS"/>
                <a:cs typeface="Trebuchet MS"/>
              </a:rPr>
              <a:t>an</a:t>
            </a:r>
            <a:r>
              <a:rPr sz="800" spc="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00" dirty="0">
                <a:solidFill>
                  <a:srgbClr val="FFFFFF"/>
                </a:solidFill>
                <a:latin typeface="Trebuchet MS"/>
                <a:cs typeface="Trebuchet MS"/>
              </a:rPr>
              <a:t>initial</a:t>
            </a:r>
            <a:r>
              <a:rPr sz="800" spc="-10" dirty="0">
                <a:solidFill>
                  <a:srgbClr val="FFFFFF"/>
                </a:solidFill>
                <a:latin typeface="Trebuchet MS"/>
                <a:cs typeface="Trebuchet MS"/>
              </a:rPr>
              <a:t> review </a:t>
            </a:r>
            <a:r>
              <a:rPr sz="800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8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00" dirty="0">
                <a:solidFill>
                  <a:srgbClr val="FFFFFF"/>
                </a:solidFill>
                <a:latin typeface="Trebuchet MS"/>
                <a:cs typeface="Trebuchet MS"/>
              </a:rPr>
              <a:t>clean</a:t>
            </a:r>
            <a:r>
              <a:rPr sz="800" spc="-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00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800" spc="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00" spc="-10" dirty="0">
                <a:solidFill>
                  <a:srgbClr val="FFFFFF"/>
                </a:solidFill>
                <a:latin typeface="Trebuchet MS"/>
                <a:cs typeface="Trebuchet MS"/>
              </a:rPr>
              <a:t>preprocess </a:t>
            </a:r>
            <a:r>
              <a:rPr sz="80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800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00" dirty="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sz="8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00" dirty="0">
                <a:solidFill>
                  <a:srgbClr val="FFFFFF"/>
                </a:solidFill>
                <a:latin typeface="Trebuchet MS"/>
                <a:cs typeface="Trebuchet MS"/>
              </a:rPr>
              <a:t>for</a:t>
            </a:r>
            <a:r>
              <a:rPr sz="800" spc="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00" spc="-10" dirty="0">
                <a:solidFill>
                  <a:srgbClr val="FFFFFF"/>
                </a:solidFill>
                <a:latin typeface="Trebuchet MS"/>
                <a:cs typeface="Trebuchet MS"/>
              </a:rPr>
              <a:t>consistency </a:t>
            </a:r>
            <a:r>
              <a:rPr sz="800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800" spc="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00" spc="-10" dirty="0">
                <a:solidFill>
                  <a:srgbClr val="FFFFFF"/>
                </a:solidFill>
                <a:latin typeface="Trebuchet MS"/>
                <a:cs typeface="Trebuchet MS"/>
              </a:rPr>
              <a:t>accuracy.</a:t>
            </a:r>
            <a:r>
              <a:rPr sz="800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00" spc="-20" dirty="0">
                <a:solidFill>
                  <a:srgbClr val="FFFFFF"/>
                </a:solidFill>
                <a:latin typeface="Trebuchet MS"/>
                <a:cs typeface="Trebuchet MS"/>
              </a:rPr>
              <a:t>This </a:t>
            </a:r>
            <a:r>
              <a:rPr sz="800" spc="-10" dirty="0">
                <a:solidFill>
                  <a:srgbClr val="FFFFFF"/>
                </a:solidFill>
                <a:latin typeface="Trebuchet MS"/>
                <a:cs typeface="Trebuchet MS"/>
              </a:rPr>
              <a:t>includes</a:t>
            </a:r>
            <a:r>
              <a:rPr sz="800" dirty="0">
                <a:solidFill>
                  <a:srgbClr val="FFFFFF"/>
                </a:solidFill>
                <a:latin typeface="Trebuchet MS"/>
                <a:cs typeface="Trebuchet MS"/>
              </a:rPr>
              <a:t> handling</a:t>
            </a:r>
            <a:r>
              <a:rPr sz="8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00" spc="-10" dirty="0">
                <a:solidFill>
                  <a:srgbClr val="FFFFFF"/>
                </a:solidFill>
                <a:latin typeface="Trebuchet MS"/>
                <a:cs typeface="Trebuchet MS"/>
              </a:rPr>
              <a:t>missing </a:t>
            </a:r>
            <a:r>
              <a:rPr sz="800" dirty="0">
                <a:solidFill>
                  <a:srgbClr val="FFFFFF"/>
                </a:solidFill>
                <a:latin typeface="Trebuchet MS"/>
                <a:cs typeface="Trebuchet MS"/>
              </a:rPr>
              <a:t>or</a:t>
            </a:r>
            <a:r>
              <a:rPr sz="800" spc="-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00" dirty="0">
                <a:solidFill>
                  <a:srgbClr val="FFFFFF"/>
                </a:solidFill>
                <a:latin typeface="Trebuchet MS"/>
                <a:cs typeface="Trebuchet MS"/>
              </a:rPr>
              <a:t>ambiguous</a:t>
            </a:r>
            <a:r>
              <a:rPr sz="800" spc="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00" dirty="0">
                <a:solidFill>
                  <a:srgbClr val="FFFFFF"/>
                </a:solidFill>
                <a:latin typeface="Trebuchet MS"/>
                <a:cs typeface="Trebuchet MS"/>
              </a:rPr>
              <a:t>entries</a:t>
            </a:r>
            <a:r>
              <a:rPr sz="800" spc="-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00" spc="-25" dirty="0">
                <a:solidFill>
                  <a:srgbClr val="FFFFFF"/>
                </a:solidFill>
                <a:latin typeface="Trebuchet MS"/>
                <a:cs typeface="Trebuchet MS"/>
              </a:rPr>
              <a:t>in </a:t>
            </a:r>
            <a:r>
              <a:rPr sz="800" spc="-10" dirty="0">
                <a:solidFill>
                  <a:srgbClr val="FFFFFF"/>
                </a:solidFill>
                <a:latin typeface="Trebuchet MS"/>
                <a:cs typeface="Trebuchet MS"/>
              </a:rPr>
              <a:t>performance</a:t>
            </a:r>
            <a:r>
              <a:rPr sz="800" spc="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00" spc="-10" dirty="0">
                <a:solidFill>
                  <a:srgbClr val="FFFFFF"/>
                </a:solidFill>
                <a:latin typeface="Trebuchet MS"/>
                <a:cs typeface="Trebuchet MS"/>
              </a:rPr>
              <a:t>scores, </a:t>
            </a:r>
            <a:r>
              <a:rPr sz="800" dirty="0">
                <a:solidFill>
                  <a:srgbClr val="FFFFFF"/>
                </a:solidFill>
                <a:latin typeface="Trebuchet MS"/>
                <a:cs typeface="Trebuchet MS"/>
              </a:rPr>
              <a:t>employee</a:t>
            </a:r>
            <a:r>
              <a:rPr sz="800" spc="-10" dirty="0">
                <a:solidFill>
                  <a:srgbClr val="FFFFFF"/>
                </a:solidFill>
                <a:latin typeface="Trebuchet MS"/>
                <a:cs typeface="Trebuchet MS"/>
              </a:rPr>
              <a:t> status, </a:t>
            </a:r>
            <a:r>
              <a:rPr sz="800" spc="-25" dirty="0">
                <a:solidFill>
                  <a:srgbClr val="FFFFFF"/>
                </a:solidFill>
                <a:latin typeface="Trebuchet MS"/>
                <a:cs typeface="Trebuchet MS"/>
              </a:rPr>
              <a:t>and </a:t>
            </a:r>
            <a:r>
              <a:rPr sz="800" dirty="0">
                <a:solidFill>
                  <a:srgbClr val="FFFFFF"/>
                </a:solidFill>
                <a:latin typeface="Trebuchet MS"/>
                <a:cs typeface="Trebuchet MS"/>
              </a:rPr>
              <a:t>termination</a:t>
            </a:r>
            <a:r>
              <a:rPr sz="800" spc="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00" spc="-10" dirty="0">
                <a:solidFill>
                  <a:srgbClr val="FFFFFF"/>
                </a:solidFill>
                <a:latin typeface="Trebuchet MS"/>
                <a:cs typeface="Trebuchet MS"/>
              </a:rPr>
              <a:t>descriptions.</a:t>
            </a:r>
            <a:endParaRPr sz="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710"/>
              </a:spcBef>
            </a:pPr>
            <a:endParaRPr sz="800">
              <a:latin typeface="Trebuchet MS"/>
              <a:cs typeface="Trebuchet MS"/>
            </a:endParaRPr>
          </a:p>
          <a:p>
            <a:pPr marL="41275" marR="34925" algn="ctr">
              <a:lnSpc>
                <a:spcPct val="87200"/>
              </a:lnSpc>
            </a:pPr>
            <a:r>
              <a:rPr sz="800" dirty="0">
                <a:solidFill>
                  <a:srgbClr val="FFFFFF"/>
                </a:solidFill>
                <a:latin typeface="Trebuchet MS"/>
                <a:cs typeface="Trebuchet MS"/>
              </a:rPr>
              <a:t>Assess</a:t>
            </a:r>
            <a:r>
              <a:rPr sz="800" spc="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0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8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00" spc="-10" dirty="0">
                <a:solidFill>
                  <a:srgbClr val="FFFFFF"/>
                </a:solidFill>
                <a:latin typeface="Trebuchet MS"/>
                <a:cs typeface="Trebuchet MS"/>
              </a:rPr>
              <a:t>effectiveness </a:t>
            </a:r>
            <a:r>
              <a:rPr sz="800" dirty="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sz="800" spc="-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00" dirty="0">
                <a:solidFill>
                  <a:srgbClr val="FFFFFF"/>
                </a:solidFill>
                <a:latin typeface="Trebuchet MS"/>
                <a:cs typeface="Trebuchet MS"/>
              </a:rPr>
              <a:t>different</a:t>
            </a:r>
            <a:r>
              <a:rPr sz="800" spc="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00" spc="-10" dirty="0">
                <a:solidFill>
                  <a:srgbClr val="FFFFFF"/>
                </a:solidFill>
                <a:latin typeface="Trebuchet MS"/>
                <a:cs typeface="Trebuchet MS"/>
              </a:rPr>
              <a:t>business </a:t>
            </a:r>
            <a:r>
              <a:rPr sz="800" dirty="0">
                <a:solidFill>
                  <a:srgbClr val="FFFFFF"/>
                </a:solidFill>
                <a:latin typeface="Trebuchet MS"/>
                <a:cs typeface="Trebuchet MS"/>
              </a:rPr>
              <a:t>units</a:t>
            </a:r>
            <a:r>
              <a:rPr sz="800" spc="-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00" dirty="0">
                <a:solidFill>
                  <a:srgbClr val="FFFFFF"/>
                </a:solidFill>
                <a:latin typeface="Trebuchet MS"/>
                <a:cs typeface="Trebuchet MS"/>
              </a:rPr>
              <a:t>by</a:t>
            </a:r>
            <a:r>
              <a:rPr sz="800" spc="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00" spc="-10" dirty="0">
                <a:solidFill>
                  <a:srgbClr val="FFFFFF"/>
                </a:solidFill>
                <a:latin typeface="Trebuchet MS"/>
                <a:cs typeface="Trebuchet MS"/>
              </a:rPr>
              <a:t>analyzing </a:t>
            </a:r>
            <a:r>
              <a:rPr sz="800" dirty="0">
                <a:solidFill>
                  <a:srgbClr val="FFFFFF"/>
                </a:solidFill>
                <a:latin typeface="Trebuchet MS"/>
                <a:cs typeface="Trebuchet MS"/>
              </a:rPr>
              <a:t>employee</a:t>
            </a:r>
            <a:r>
              <a:rPr sz="8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00" spc="-10" dirty="0">
                <a:solidFill>
                  <a:srgbClr val="FFFFFF"/>
                </a:solidFill>
                <a:latin typeface="Trebuchet MS"/>
                <a:cs typeface="Trebuchet MS"/>
              </a:rPr>
              <a:t>performance, </a:t>
            </a:r>
            <a:r>
              <a:rPr sz="800" dirty="0">
                <a:solidFill>
                  <a:srgbClr val="FFFFFF"/>
                </a:solidFill>
                <a:latin typeface="Trebuchet MS"/>
                <a:cs typeface="Trebuchet MS"/>
              </a:rPr>
              <a:t>job</a:t>
            </a:r>
            <a:r>
              <a:rPr sz="8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00" spc="-10" dirty="0">
                <a:solidFill>
                  <a:srgbClr val="FFFFFF"/>
                </a:solidFill>
                <a:latin typeface="Trebuchet MS"/>
                <a:cs typeface="Trebuchet MS"/>
              </a:rPr>
              <a:t>functions,</a:t>
            </a:r>
            <a:r>
              <a:rPr sz="800" spc="-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00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800" spc="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00" spc="-25" dirty="0">
                <a:solidFill>
                  <a:srgbClr val="FFFFFF"/>
                </a:solidFill>
                <a:latin typeface="Trebuchet MS"/>
                <a:cs typeface="Trebuchet MS"/>
              </a:rPr>
              <a:t>pay </a:t>
            </a:r>
            <a:r>
              <a:rPr sz="800" dirty="0">
                <a:solidFill>
                  <a:srgbClr val="FFFFFF"/>
                </a:solidFill>
                <a:latin typeface="Trebuchet MS"/>
                <a:cs typeface="Trebuchet MS"/>
              </a:rPr>
              <a:t>zones</a:t>
            </a:r>
            <a:r>
              <a:rPr sz="800" spc="-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00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800" spc="-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00" dirty="0">
                <a:solidFill>
                  <a:srgbClr val="FFFFFF"/>
                </a:solidFill>
                <a:latin typeface="Trebuchet MS"/>
                <a:cs typeface="Trebuchet MS"/>
              </a:rPr>
              <a:t>identify</a:t>
            </a:r>
            <a:r>
              <a:rPr sz="800" spc="-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00" spc="-20" dirty="0">
                <a:solidFill>
                  <a:srgbClr val="FFFFFF"/>
                </a:solidFill>
                <a:latin typeface="Trebuchet MS"/>
                <a:cs typeface="Trebuchet MS"/>
              </a:rPr>
              <a:t>high- </a:t>
            </a:r>
            <a:r>
              <a:rPr sz="800" dirty="0">
                <a:solidFill>
                  <a:srgbClr val="FFFFFF"/>
                </a:solidFill>
                <a:latin typeface="Trebuchet MS"/>
                <a:cs typeface="Trebuchet MS"/>
              </a:rPr>
              <a:t>performing</a:t>
            </a:r>
            <a:r>
              <a:rPr sz="800" spc="-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00" spc="-25" dirty="0">
                <a:solidFill>
                  <a:srgbClr val="FFFFFF"/>
                </a:solidFill>
                <a:latin typeface="Trebuchet MS"/>
                <a:cs typeface="Trebuchet MS"/>
              </a:rPr>
              <a:t>and </a:t>
            </a:r>
            <a:r>
              <a:rPr sz="800" dirty="0">
                <a:solidFill>
                  <a:srgbClr val="FFFFFF"/>
                </a:solidFill>
                <a:latin typeface="Trebuchet MS"/>
                <a:cs typeface="Trebuchet MS"/>
              </a:rPr>
              <a:t>underperforming</a:t>
            </a:r>
            <a:r>
              <a:rPr sz="800" spc="-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00" spc="-10" dirty="0">
                <a:solidFill>
                  <a:srgbClr val="FFFFFF"/>
                </a:solidFill>
                <a:latin typeface="Trebuchet MS"/>
                <a:cs typeface="Trebuchet MS"/>
              </a:rPr>
              <a:t>areas.</a:t>
            </a:r>
            <a:endParaRPr sz="800">
              <a:latin typeface="Trebuchet MS"/>
              <a:cs typeface="Trebuchet MS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5305425" y="4191000"/>
            <a:ext cx="2476500" cy="2476500"/>
            <a:chOff x="5305425" y="4191000"/>
            <a:chExt cx="2476500" cy="2476500"/>
          </a:xfrm>
        </p:grpSpPr>
        <p:sp>
          <p:nvSpPr>
            <p:cNvPr id="13" name="object 13"/>
            <p:cNvSpPr/>
            <p:nvPr/>
          </p:nvSpPr>
          <p:spPr>
            <a:xfrm>
              <a:off x="5314950" y="4200525"/>
              <a:ext cx="2457450" cy="2457450"/>
            </a:xfrm>
            <a:custGeom>
              <a:avLst/>
              <a:gdLst/>
              <a:ahLst/>
              <a:cxnLst/>
              <a:rect l="l" t="t" r="r" b="b"/>
              <a:pathLst>
                <a:path w="2457450" h="2457450">
                  <a:moveTo>
                    <a:pt x="1228725" y="0"/>
                  </a:moveTo>
                  <a:lnTo>
                    <a:pt x="0" y="2457450"/>
                  </a:lnTo>
                  <a:lnTo>
                    <a:pt x="2457450" y="2457450"/>
                  </a:lnTo>
                  <a:lnTo>
                    <a:pt x="1228725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314950" y="4200525"/>
              <a:ext cx="2457450" cy="2457450"/>
            </a:xfrm>
            <a:custGeom>
              <a:avLst/>
              <a:gdLst/>
              <a:ahLst/>
              <a:cxnLst/>
              <a:rect l="l" t="t" r="r" b="b"/>
              <a:pathLst>
                <a:path w="2457450" h="2457450">
                  <a:moveTo>
                    <a:pt x="0" y="2457450"/>
                  </a:moveTo>
                  <a:lnTo>
                    <a:pt x="1228725" y="0"/>
                  </a:lnTo>
                  <a:lnTo>
                    <a:pt x="2457450" y="2457450"/>
                  </a:lnTo>
                  <a:lnTo>
                    <a:pt x="0" y="245745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5960745" y="5649912"/>
            <a:ext cx="1177925" cy="790575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12700" marR="5080" indent="635" algn="ctr">
              <a:lnSpc>
                <a:spcPct val="87400"/>
              </a:lnSpc>
              <a:spcBef>
                <a:spcPts val="245"/>
              </a:spcBef>
            </a:pPr>
            <a:r>
              <a:rPr sz="800" spc="-10" dirty="0">
                <a:solidFill>
                  <a:srgbClr val="FFFFFF"/>
                </a:solidFill>
                <a:latin typeface="Trebuchet MS"/>
                <a:cs typeface="Trebuchet MS"/>
              </a:rPr>
              <a:t>Evaluate</a:t>
            </a:r>
            <a:r>
              <a:rPr sz="800" spc="-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0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800" spc="-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00" spc="-10" dirty="0">
                <a:solidFill>
                  <a:srgbClr val="FFFFFF"/>
                </a:solidFill>
                <a:latin typeface="Trebuchet MS"/>
                <a:cs typeface="Trebuchet MS"/>
              </a:rPr>
              <a:t>relationship </a:t>
            </a:r>
            <a:r>
              <a:rPr sz="800" dirty="0">
                <a:solidFill>
                  <a:srgbClr val="FFFFFF"/>
                </a:solidFill>
                <a:latin typeface="Trebuchet MS"/>
                <a:cs typeface="Trebuchet MS"/>
              </a:rPr>
              <a:t>between</a:t>
            </a:r>
            <a:r>
              <a:rPr sz="8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00" dirty="0">
                <a:solidFill>
                  <a:srgbClr val="FFFFFF"/>
                </a:solidFill>
                <a:latin typeface="Trebuchet MS"/>
                <a:cs typeface="Trebuchet MS"/>
              </a:rPr>
              <a:t>supervisors</a:t>
            </a:r>
            <a:r>
              <a:rPr sz="800" spc="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00" spc="-25" dirty="0">
                <a:solidFill>
                  <a:srgbClr val="FFFFFF"/>
                </a:solidFill>
                <a:latin typeface="Trebuchet MS"/>
                <a:cs typeface="Trebuchet MS"/>
              </a:rPr>
              <a:t>and </a:t>
            </a:r>
            <a:r>
              <a:rPr sz="800" dirty="0">
                <a:solidFill>
                  <a:srgbClr val="FFFFFF"/>
                </a:solidFill>
                <a:latin typeface="Trebuchet MS"/>
                <a:cs typeface="Trebuchet MS"/>
              </a:rPr>
              <a:t>their</a:t>
            </a:r>
            <a:r>
              <a:rPr sz="800" spc="-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00" dirty="0">
                <a:solidFill>
                  <a:srgbClr val="FFFFFF"/>
                </a:solidFill>
                <a:latin typeface="Trebuchet MS"/>
                <a:cs typeface="Trebuchet MS"/>
              </a:rPr>
              <a:t>team's</a:t>
            </a:r>
            <a:r>
              <a:rPr sz="800" spc="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00" spc="-10" dirty="0">
                <a:solidFill>
                  <a:srgbClr val="FFFFFF"/>
                </a:solidFill>
                <a:latin typeface="Trebuchet MS"/>
                <a:cs typeface="Trebuchet MS"/>
              </a:rPr>
              <a:t>performance </a:t>
            </a:r>
            <a:r>
              <a:rPr sz="800" dirty="0">
                <a:solidFill>
                  <a:srgbClr val="FFFFFF"/>
                </a:solidFill>
                <a:latin typeface="Trebuchet MS"/>
                <a:cs typeface="Trebuchet MS"/>
              </a:rPr>
              <a:t>ratings</a:t>
            </a:r>
            <a:r>
              <a:rPr sz="800" spc="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00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8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00" dirty="0">
                <a:solidFill>
                  <a:srgbClr val="FFFFFF"/>
                </a:solidFill>
                <a:latin typeface="Trebuchet MS"/>
                <a:cs typeface="Trebuchet MS"/>
              </a:rPr>
              <a:t>determine</a:t>
            </a:r>
            <a:r>
              <a:rPr sz="800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00" spc="-25" dirty="0">
                <a:solidFill>
                  <a:srgbClr val="FFFFFF"/>
                </a:solidFill>
                <a:latin typeface="Trebuchet MS"/>
                <a:cs typeface="Trebuchet MS"/>
              </a:rPr>
              <a:t>if </a:t>
            </a:r>
            <a:r>
              <a:rPr sz="800" dirty="0">
                <a:solidFill>
                  <a:srgbClr val="FFFFFF"/>
                </a:solidFill>
                <a:latin typeface="Trebuchet MS"/>
                <a:cs typeface="Trebuchet MS"/>
              </a:rPr>
              <a:t>certain</a:t>
            </a:r>
            <a:r>
              <a:rPr sz="800" spc="-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00" dirty="0">
                <a:solidFill>
                  <a:srgbClr val="FFFFFF"/>
                </a:solidFill>
                <a:latin typeface="Trebuchet MS"/>
                <a:cs typeface="Trebuchet MS"/>
              </a:rPr>
              <a:t>supervisors</a:t>
            </a:r>
            <a:r>
              <a:rPr sz="800" spc="-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00" spc="-25" dirty="0">
                <a:solidFill>
                  <a:srgbClr val="FFFFFF"/>
                </a:solidFill>
                <a:latin typeface="Trebuchet MS"/>
                <a:cs typeface="Trebuchet MS"/>
              </a:rPr>
              <a:t>are </a:t>
            </a:r>
            <a:r>
              <a:rPr sz="800" dirty="0">
                <a:solidFill>
                  <a:srgbClr val="FFFFFF"/>
                </a:solidFill>
                <a:latin typeface="Trebuchet MS"/>
                <a:cs typeface="Trebuchet MS"/>
              </a:rPr>
              <a:t>associated</a:t>
            </a:r>
            <a:r>
              <a:rPr sz="800" spc="-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00" dirty="0">
                <a:solidFill>
                  <a:srgbClr val="FFFFFF"/>
                </a:solidFill>
                <a:latin typeface="Trebuchet MS"/>
                <a:cs typeface="Trebuchet MS"/>
              </a:rPr>
              <a:t>with</a:t>
            </a:r>
            <a:r>
              <a:rPr sz="800"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00" dirty="0">
                <a:solidFill>
                  <a:srgbClr val="FFFFFF"/>
                </a:solidFill>
                <a:latin typeface="Trebuchet MS"/>
                <a:cs typeface="Trebuchet MS"/>
              </a:rPr>
              <a:t>better</a:t>
            </a:r>
            <a:r>
              <a:rPr sz="800" spc="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00" spc="-25" dirty="0">
                <a:solidFill>
                  <a:srgbClr val="FFFFFF"/>
                </a:solidFill>
                <a:latin typeface="Trebuchet MS"/>
                <a:cs typeface="Trebuchet MS"/>
              </a:rPr>
              <a:t>or </a:t>
            </a:r>
            <a:r>
              <a:rPr sz="800" dirty="0">
                <a:solidFill>
                  <a:srgbClr val="FFFFFF"/>
                </a:solidFill>
                <a:latin typeface="Trebuchet MS"/>
                <a:cs typeface="Trebuchet MS"/>
              </a:rPr>
              <a:t>worse</a:t>
            </a:r>
            <a:r>
              <a:rPr sz="800"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00" spc="-10" dirty="0">
                <a:solidFill>
                  <a:srgbClr val="FFFFFF"/>
                </a:solidFill>
                <a:latin typeface="Trebuchet MS"/>
                <a:cs typeface="Trebuchet MS"/>
              </a:rPr>
              <a:t>outcomes.</a:t>
            </a:r>
            <a:endParaRPr sz="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3171761"/>
            <a:ext cx="2148205" cy="3686810"/>
            <a:chOff x="0" y="3171761"/>
            <a:chExt cx="2148205" cy="368681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2425" y="3171761"/>
              <a:ext cx="1690751" cy="881062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5275" y="3343211"/>
              <a:ext cx="1852676" cy="566737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00050" y="3190874"/>
              <a:ext cx="1600200" cy="790575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461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WHO</a:t>
            </a:r>
            <a:r>
              <a:rPr spc="-330" dirty="0"/>
              <a:t> </a:t>
            </a:r>
            <a:r>
              <a:rPr dirty="0"/>
              <a:t>ARE</a:t>
            </a:r>
            <a:r>
              <a:rPr spc="-95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END</a:t>
            </a:r>
            <a:r>
              <a:rPr spc="-65" dirty="0"/>
              <a:t> </a:t>
            </a:r>
            <a:r>
              <a:rPr spc="-10" dirty="0"/>
              <a:t>USERS?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00050" y="3190875"/>
            <a:ext cx="1600200" cy="790575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95"/>
              </a:spcBef>
            </a:pPr>
            <a:endParaRPr sz="1200">
              <a:latin typeface="Times New Roman"/>
              <a:cs typeface="Times New Roman"/>
            </a:endParaRPr>
          </a:p>
          <a:p>
            <a:pPr marR="1270" algn="ctr">
              <a:lnSpc>
                <a:spcPts val="1360"/>
              </a:lnSpc>
            </a:pPr>
            <a:r>
              <a:rPr sz="1200" dirty="0">
                <a:solidFill>
                  <a:srgbClr val="2C3B43"/>
                </a:solidFill>
                <a:latin typeface="Trebuchet MS"/>
                <a:cs typeface="Trebuchet MS"/>
              </a:rPr>
              <a:t>Human</a:t>
            </a:r>
            <a:r>
              <a:rPr sz="1200" spc="-80" dirty="0">
                <a:solidFill>
                  <a:srgbClr val="2C3B43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C3B43"/>
                </a:solidFill>
                <a:latin typeface="Trebuchet MS"/>
                <a:cs typeface="Trebuchet MS"/>
              </a:rPr>
              <a:t>Resources</a:t>
            </a:r>
            <a:r>
              <a:rPr sz="1200" spc="-60" dirty="0">
                <a:solidFill>
                  <a:srgbClr val="2C3B43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C3B43"/>
                </a:solidFill>
                <a:latin typeface="Trebuchet MS"/>
                <a:cs typeface="Trebuchet MS"/>
              </a:rPr>
              <a:t>(HR)</a:t>
            </a:r>
            <a:endParaRPr sz="1200">
              <a:latin typeface="Trebuchet MS"/>
              <a:cs typeface="Trebuchet MS"/>
            </a:endParaRPr>
          </a:p>
          <a:p>
            <a:pPr algn="ctr">
              <a:lnSpc>
                <a:spcPts val="1360"/>
              </a:lnSpc>
            </a:pPr>
            <a:r>
              <a:rPr sz="1200" spc="-10" dirty="0">
                <a:solidFill>
                  <a:srgbClr val="2C3B43"/>
                </a:solidFill>
                <a:latin typeface="Trebuchet MS"/>
                <a:cs typeface="Trebuchet MS"/>
              </a:rPr>
              <a:t>Department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247900" y="3181235"/>
            <a:ext cx="1805305" cy="852805"/>
            <a:chOff x="2247900" y="3181235"/>
            <a:chExt cx="1805305" cy="852805"/>
          </a:xfrm>
        </p:grpSpPr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304996" y="3181235"/>
              <a:ext cx="1643232" cy="852641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247900" y="3343211"/>
              <a:ext cx="1805051" cy="566737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333625" y="3190874"/>
              <a:ext cx="1590675" cy="790575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2333625" y="3190875"/>
            <a:ext cx="1590675" cy="790575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95"/>
              </a:spcBef>
            </a:pPr>
            <a:endParaRPr sz="1200">
              <a:latin typeface="Times New Roman"/>
              <a:cs typeface="Times New Roman"/>
            </a:endParaRPr>
          </a:p>
          <a:p>
            <a:pPr marL="51435">
              <a:lnSpc>
                <a:spcPts val="1360"/>
              </a:lnSpc>
            </a:pPr>
            <a:r>
              <a:rPr sz="1200" dirty="0">
                <a:solidFill>
                  <a:srgbClr val="2C3B43"/>
                </a:solidFill>
                <a:latin typeface="Trebuchet MS"/>
                <a:cs typeface="Trebuchet MS"/>
              </a:rPr>
              <a:t>Department</a:t>
            </a:r>
            <a:r>
              <a:rPr sz="1200" spc="-80" dirty="0">
                <a:solidFill>
                  <a:srgbClr val="2C3B43"/>
                </a:solidFill>
                <a:latin typeface="Trebuchet MS"/>
                <a:cs typeface="Trebuchet MS"/>
              </a:rPr>
              <a:t> </a:t>
            </a:r>
            <a:r>
              <a:rPr sz="1200" spc="-10" dirty="0">
                <a:solidFill>
                  <a:srgbClr val="2C3B43"/>
                </a:solidFill>
                <a:latin typeface="Trebuchet MS"/>
                <a:cs typeface="Trebuchet MS"/>
              </a:rPr>
              <a:t>Managers</a:t>
            </a:r>
            <a:endParaRPr sz="1200">
              <a:latin typeface="Trebuchet MS"/>
              <a:cs typeface="Trebuchet MS"/>
            </a:endParaRPr>
          </a:p>
          <a:p>
            <a:pPr marL="104775">
              <a:lnSpc>
                <a:spcPts val="1360"/>
              </a:lnSpc>
            </a:pPr>
            <a:r>
              <a:rPr sz="1200" dirty="0">
                <a:solidFill>
                  <a:srgbClr val="2C3B43"/>
                </a:solidFill>
                <a:latin typeface="Trebuchet MS"/>
                <a:cs typeface="Trebuchet MS"/>
              </a:rPr>
              <a:t>(Sales</a:t>
            </a:r>
            <a:r>
              <a:rPr sz="1200" spc="15" dirty="0">
                <a:solidFill>
                  <a:srgbClr val="2C3B43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C3B43"/>
                </a:solidFill>
                <a:latin typeface="Trebuchet MS"/>
                <a:cs typeface="Trebuchet MS"/>
              </a:rPr>
              <a:t>&amp;</a:t>
            </a:r>
            <a:r>
              <a:rPr sz="1200" spc="-35" dirty="0">
                <a:solidFill>
                  <a:srgbClr val="2C3B43"/>
                </a:solidFill>
                <a:latin typeface="Trebuchet MS"/>
                <a:cs typeface="Trebuchet MS"/>
              </a:rPr>
              <a:t> </a:t>
            </a:r>
            <a:r>
              <a:rPr sz="1200" spc="-10" dirty="0">
                <a:solidFill>
                  <a:srgbClr val="2C3B43"/>
                </a:solidFill>
                <a:latin typeface="Trebuchet MS"/>
                <a:cs typeface="Trebuchet MS"/>
              </a:rPr>
              <a:t>Production)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152900" y="3181235"/>
            <a:ext cx="1814830" cy="852805"/>
            <a:chOff x="4152900" y="3181235"/>
            <a:chExt cx="1814830" cy="852805"/>
          </a:xfrm>
        </p:grpSpPr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38571" y="3181235"/>
              <a:ext cx="1643232" cy="852641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152900" y="3343211"/>
              <a:ext cx="1814576" cy="566737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267200" y="3190874"/>
              <a:ext cx="1590675" cy="790575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4267200" y="3190875"/>
            <a:ext cx="1590675" cy="790575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9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" algn="ctr">
              <a:lnSpc>
                <a:spcPts val="1360"/>
              </a:lnSpc>
            </a:pPr>
            <a:r>
              <a:rPr sz="1200" spc="-10" dirty="0">
                <a:solidFill>
                  <a:srgbClr val="2C3B43"/>
                </a:solidFill>
                <a:latin typeface="Trebuchet MS"/>
                <a:cs typeface="Trebuchet MS"/>
              </a:rPr>
              <a:t>Senior</a:t>
            </a:r>
            <a:endParaRPr sz="1200">
              <a:latin typeface="Trebuchet MS"/>
              <a:cs typeface="Trebuchet MS"/>
            </a:endParaRPr>
          </a:p>
          <a:p>
            <a:pPr marL="6350" algn="ctr">
              <a:lnSpc>
                <a:spcPts val="1360"/>
              </a:lnSpc>
            </a:pPr>
            <a:r>
              <a:rPr sz="1200" spc="-10" dirty="0">
                <a:solidFill>
                  <a:srgbClr val="2C3B43"/>
                </a:solidFill>
                <a:latin typeface="Trebuchet MS"/>
                <a:cs typeface="Trebuchet MS"/>
              </a:rPr>
              <a:t>Leadership/Executives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6143625" y="3171761"/>
            <a:ext cx="1691005" cy="881380"/>
            <a:chOff x="6143625" y="3171761"/>
            <a:chExt cx="1691005" cy="881380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143625" y="3171761"/>
              <a:ext cx="1690751" cy="881062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496050" y="3419411"/>
              <a:ext cx="995362" cy="404812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191250" y="3190874"/>
              <a:ext cx="1600200" cy="790575"/>
            </a:xfrm>
            <a:prstGeom prst="rect">
              <a:avLst/>
            </a:prstGeom>
          </p:spPr>
        </p:pic>
      </p:grpSp>
      <p:sp>
        <p:nvSpPr>
          <p:cNvPr id="22" name="object 22"/>
          <p:cNvSpPr txBox="1"/>
          <p:nvPr/>
        </p:nvSpPr>
        <p:spPr>
          <a:xfrm>
            <a:off x="6191250" y="3190875"/>
            <a:ext cx="1600200" cy="790575"/>
          </a:xfrm>
          <a:prstGeom prst="rect">
            <a:avLst/>
          </a:prstGeom>
        </p:spPr>
        <p:txBody>
          <a:bodyPr vert="horz" wrap="square" lIns="0" tIns="1174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25"/>
              </a:spcBef>
            </a:pPr>
            <a:endParaRPr sz="1200">
              <a:latin typeface="Times New Roman"/>
              <a:cs typeface="Times New Roman"/>
            </a:endParaRPr>
          </a:p>
          <a:p>
            <a:pPr marL="445134">
              <a:lnSpc>
                <a:spcPct val="100000"/>
              </a:lnSpc>
            </a:pPr>
            <a:r>
              <a:rPr sz="1200" spc="-10" dirty="0">
                <a:solidFill>
                  <a:srgbClr val="2C3B43"/>
                </a:solidFill>
                <a:latin typeface="Trebuchet MS"/>
                <a:cs typeface="Trebuchet MS"/>
              </a:rPr>
              <a:t>Employees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8001000" y="3171761"/>
            <a:ext cx="1891030" cy="881380"/>
            <a:chOff x="8001000" y="3171761"/>
            <a:chExt cx="1891030" cy="881380"/>
          </a:xfrm>
        </p:grpSpPr>
        <p:pic>
          <p:nvPicPr>
            <p:cNvPr id="24" name="object 2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77200" y="3171761"/>
              <a:ext cx="1690751" cy="881062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001000" y="3343211"/>
              <a:ext cx="1890776" cy="566737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24825" y="3190874"/>
              <a:ext cx="1600200" cy="790575"/>
            </a:xfrm>
            <a:prstGeom prst="rect">
              <a:avLst/>
            </a:prstGeom>
          </p:spPr>
        </p:pic>
      </p:grpSp>
      <p:sp>
        <p:nvSpPr>
          <p:cNvPr id="27" name="object 27"/>
          <p:cNvSpPr txBox="1"/>
          <p:nvPr/>
        </p:nvSpPr>
        <p:spPr>
          <a:xfrm>
            <a:off x="8124825" y="3190875"/>
            <a:ext cx="1600200" cy="790575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95"/>
              </a:spcBef>
            </a:pPr>
            <a:endParaRPr sz="1200">
              <a:latin typeface="Times New Roman"/>
              <a:cs typeface="Times New Roman"/>
            </a:endParaRPr>
          </a:p>
          <a:p>
            <a:pPr marL="14604" algn="ctr">
              <a:lnSpc>
                <a:spcPts val="1360"/>
              </a:lnSpc>
            </a:pPr>
            <a:r>
              <a:rPr sz="1200" spc="-10" dirty="0">
                <a:solidFill>
                  <a:srgbClr val="2C3B43"/>
                </a:solidFill>
                <a:latin typeface="Trebuchet MS"/>
                <a:cs typeface="Trebuchet MS"/>
              </a:rPr>
              <a:t>Finance/Compensation</a:t>
            </a:r>
            <a:endParaRPr sz="1200">
              <a:latin typeface="Trebuchet MS"/>
              <a:cs typeface="Trebuchet MS"/>
            </a:endParaRPr>
          </a:p>
          <a:p>
            <a:pPr marL="15240" algn="ctr">
              <a:lnSpc>
                <a:spcPts val="1360"/>
              </a:lnSpc>
            </a:pPr>
            <a:r>
              <a:rPr sz="1200" spc="-10" dirty="0">
                <a:solidFill>
                  <a:srgbClr val="2C3B43"/>
                </a:solidFill>
                <a:latin typeface="Trebuchet MS"/>
                <a:cs typeface="Trebuchet MS"/>
              </a:rPr>
              <a:t>Teams</a:t>
            </a:r>
            <a:endParaRPr sz="1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2447861"/>
            <a:ext cx="3919854" cy="4410710"/>
            <a:chOff x="0" y="2447861"/>
            <a:chExt cx="3919854" cy="441071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66093" y="2599032"/>
              <a:ext cx="958709" cy="26454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14475" y="2447861"/>
              <a:ext cx="452437" cy="585787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56714" y="3208632"/>
              <a:ext cx="1301246" cy="20786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57375" y="3057461"/>
              <a:ext cx="1681226" cy="585787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181350" y="3057461"/>
              <a:ext cx="452437" cy="585787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76250" y="3638486"/>
              <a:ext cx="3348101" cy="585787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467100" y="3638486"/>
              <a:ext cx="452437" cy="585787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65768" y="4704057"/>
              <a:ext cx="568554" cy="20786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114425" y="4552886"/>
              <a:ext cx="1023937" cy="585787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781175" y="4552886"/>
              <a:ext cx="452437" cy="585787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56523" y="5313720"/>
              <a:ext cx="796998" cy="264549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43025" y="5162550"/>
              <a:ext cx="452437" cy="585787"/>
            </a:xfrm>
            <a:prstGeom prst="rect">
              <a:avLst/>
            </a:prstGeom>
          </p:spPr>
        </p:pic>
      </p:grp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 marR="5080">
              <a:lnSpc>
                <a:spcPts val="6459"/>
              </a:lnSpc>
              <a:spcBef>
                <a:spcPts val="225"/>
              </a:spcBef>
            </a:pPr>
            <a:r>
              <a:rPr dirty="0"/>
              <a:t>OUR</a:t>
            </a:r>
            <a:r>
              <a:rPr spc="-10" dirty="0"/>
              <a:t> </a:t>
            </a:r>
            <a:r>
              <a:rPr dirty="0"/>
              <a:t>SOLUTION</a:t>
            </a:r>
            <a:r>
              <a:rPr spc="-305" dirty="0"/>
              <a:t> </a:t>
            </a:r>
            <a:r>
              <a:rPr dirty="0"/>
              <a:t>AND</a:t>
            </a:r>
            <a:r>
              <a:rPr spc="-95" dirty="0"/>
              <a:t> </a:t>
            </a:r>
            <a:r>
              <a:rPr spc="-25" dirty="0"/>
              <a:t>ITS </a:t>
            </a:r>
            <a:r>
              <a:rPr spc="-490" dirty="0"/>
              <a:t>V</a:t>
            </a:r>
            <a:r>
              <a:rPr spc="20" dirty="0"/>
              <a:t>A</a:t>
            </a:r>
            <a:r>
              <a:rPr spc="95" dirty="0"/>
              <a:t>L</a:t>
            </a:r>
            <a:r>
              <a:rPr spc="70" dirty="0"/>
              <a:t>U</a:t>
            </a:r>
            <a:r>
              <a:rPr spc="60" dirty="0"/>
              <a:t>E</a:t>
            </a:r>
            <a:r>
              <a:rPr spc="-330" dirty="0"/>
              <a:t> </a:t>
            </a:r>
            <a:r>
              <a:rPr spc="-10" dirty="0"/>
              <a:t>PROPOSITION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635952" y="2518473"/>
            <a:ext cx="9548495" cy="305308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dirty="0">
                <a:latin typeface="Trebuchet MS"/>
                <a:cs typeface="Trebuchet MS"/>
              </a:rPr>
              <a:t>Filtering</a:t>
            </a:r>
            <a:r>
              <a:rPr sz="2000" spc="-6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-</a:t>
            </a:r>
            <a:r>
              <a:rPr sz="2000" spc="-6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Remove</a:t>
            </a:r>
            <a:r>
              <a:rPr sz="2000" spc="-3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missing</a:t>
            </a:r>
            <a:r>
              <a:rPr sz="2000" spc="-90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values.</a:t>
            </a:r>
            <a:endParaRPr sz="2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85"/>
              </a:spcBef>
            </a:pP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Trebuchet MS"/>
                <a:cs typeface="Trebuchet MS"/>
              </a:rPr>
              <a:t>Conditional</a:t>
            </a:r>
            <a:r>
              <a:rPr sz="2000" spc="-1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Formatting</a:t>
            </a:r>
            <a:r>
              <a:rPr sz="2000" spc="-4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-</a:t>
            </a:r>
            <a:r>
              <a:rPr sz="2000" spc="-4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Blanks,</a:t>
            </a:r>
            <a:r>
              <a:rPr sz="2000" spc="-3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Background</a:t>
            </a:r>
            <a:r>
              <a:rPr sz="2000" spc="-114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Color</a:t>
            </a:r>
            <a:r>
              <a:rPr sz="2000" spc="-7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Shading,</a:t>
            </a:r>
            <a:r>
              <a:rPr sz="2000" spc="-3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Data</a:t>
            </a:r>
            <a:r>
              <a:rPr sz="2000" spc="-5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Bars,</a:t>
            </a:r>
            <a:r>
              <a:rPr sz="2000" spc="-30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Values.</a:t>
            </a:r>
            <a:endParaRPr sz="2000">
              <a:latin typeface="Trebuchet MS"/>
              <a:cs typeface="Trebuchet MS"/>
            </a:endParaRPr>
          </a:p>
          <a:p>
            <a:pPr marL="12700" marR="5080">
              <a:lnSpc>
                <a:spcPct val="100000"/>
              </a:lnSpc>
              <a:spcBef>
                <a:spcPts val="2180"/>
              </a:spcBef>
            </a:pPr>
            <a:r>
              <a:rPr sz="2000" dirty="0">
                <a:latin typeface="Trebuchet MS"/>
                <a:cs typeface="Trebuchet MS"/>
              </a:rPr>
              <a:t>Data</a:t>
            </a:r>
            <a:r>
              <a:rPr sz="2000" spc="-5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Filtering</a:t>
            </a:r>
            <a:r>
              <a:rPr sz="2000" spc="-7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and</a:t>
            </a:r>
            <a:r>
              <a:rPr sz="2000" spc="-4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Sorting</a:t>
            </a:r>
            <a:r>
              <a:rPr sz="2000" spc="-4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-</a:t>
            </a:r>
            <a:r>
              <a:rPr sz="2000" spc="-4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Identify</a:t>
            </a:r>
            <a:r>
              <a:rPr sz="2000" spc="1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specific</a:t>
            </a:r>
            <a:r>
              <a:rPr sz="2000" spc="-5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employee</a:t>
            </a:r>
            <a:r>
              <a:rPr sz="2000" spc="-9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performance</a:t>
            </a:r>
            <a:r>
              <a:rPr sz="2000" spc="-1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groups,</a:t>
            </a:r>
            <a:r>
              <a:rPr sz="2000" spc="-2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such</a:t>
            </a:r>
            <a:r>
              <a:rPr sz="2000" spc="-15" dirty="0">
                <a:latin typeface="Trebuchet MS"/>
                <a:cs typeface="Trebuchet MS"/>
              </a:rPr>
              <a:t> </a:t>
            </a:r>
            <a:r>
              <a:rPr sz="2000" spc="-25" dirty="0">
                <a:latin typeface="Trebuchet MS"/>
                <a:cs typeface="Trebuchet MS"/>
              </a:rPr>
              <a:t>as </a:t>
            </a:r>
            <a:r>
              <a:rPr sz="2000" dirty="0">
                <a:latin typeface="Trebuchet MS"/>
                <a:cs typeface="Trebuchet MS"/>
              </a:rPr>
              <a:t>those</a:t>
            </a:r>
            <a:r>
              <a:rPr sz="2000" spc="-2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with</a:t>
            </a:r>
            <a:r>
              <a:rPr sz="2000" spc="-8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exceeds,</a:t>
            </a:r>
            <a:r>
              <a:rPr sz="2000" spc="-2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needs</a:t>
            </a:r>
            <a:r>
              <a:rPr sz="2000" spc="-3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improvement</a:t>
            </a:r>
            <a:r>
              <a:rPr sz="2000" spc="-8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and</a:t>
            </a:r>
            <a:r>
              <a:rPr sz="2000" spc="-4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fully</a:t>
            </a:r>
            <a:r>
              <a:rPr sz="2000" spc="-55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meets.</a:t>
            </a:r>
            <a:endParaRPr sz="2000">
              <a:latin typeface="Trebuchet MS"/>
              <a:cs typeface="Trebuchet MS"/>
            </a:endParaRPr>
          </a:p>
          <a:p>
            <a:pPr marL="12700" marR="1083945">
              <a:lnSpc>
                <a:spcPct val="200300"/>
              </a:lnSpc>
              <a:spcBef>
                <a:spcPts val="5"/>
              </a:spcBef>
            </a:pPr>
            <a:r>
              <a:rPr sz="2000" dirty="0">
                <a:latin typeface="Trebuchet MS"/>
                <a:cs typeface="Trebuchet MS"/>
              </a:rPr>
              <a:t>Pivot</a:t>
            </a:r>
            <a:r>
              <a:rPr sz="2000" spc="-7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table</a:t>
            </a:r>
            <a:r>
              <a:rPr sz="2000" spc="-2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-</a:t>
            </a:r>
            <a:r>
              <a:rPr sz="2000" spc="-3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Summary</a:t>
            </a:r>
            <a:r>
              <a:rPr sz="2000" spc="-5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of</a:t>
            </a:r>
            <a:r>
              <a:rPr sz="2000" spc="-10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employee</a:t>
            </a:r>
            <a:r>
              <a:rPr sz="2000" spc="-8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performance</a:t>
            </a:r>
            <a:r>
              <a:rPr sz="2000" spc="-1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under</a:t>
            </a:r>
            <a:r>
              <a:rPr sz="2000" spc="-6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their</a:t>
            </a:r>
            <a:r>
              <a:rPr sz="2000" spc="-6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employee</a:t>
            </a:r>
            <a:r>
              <a:rPr sz="2000" spc="-10" dirty="0">
                <a:latin typeface="Trebuchet MS"/>
                <a:cs typeface="Trebuchet MS"/>
              </a:rPr>
              <a:t> </a:t>
            </a:r>
            <a:r>
              <a:rPr sz="2000" spc="-25" dirty="0">
                <a:latin typeface="Trebuchet MS"/>
                <a:cs typeface="Trebuchet MS"/>
              </a:rPr>
              <a:t>Id. </a:t>
            </a:r>
            <a:r>
              <a:rPr sz="2000" dirty="0">
                <a:latin typeface="Trebuchet MS"/>
                <a:cs typeface="Trebuchet MS"/>
              </a:rPr>
              <a:t>Graphs</a:t>
            </a:r>
            <a:r>
              <a:rPr sz="2000" spc="-7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-</a:t>
            </a:r>
            <a:r>
              <a:rPr sz="2000" spc="-5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Final</a:t>
            </a:r>
            <a:r>
              <a:rPr sz="2000" spc="-5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Report</a:t>
            </a:r>
            <a:r>
              <a:rPr sz="2000" spc="-3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with</a:t>
            </a:r>
            <a:r>
              <a:rPr sz="2000" spc="-100" dirty="0">
                <a:latin typeface="Trebuchet MS"/>
                <a:cs typeface="Trebuchet MS"/>
              </a:rPr>
              <a:t> </a:t>
            </a:r>
            <a:r>
              <a:rPr sz="2000" spc="-30" dirty="0">
                <a:latin typeface="Trebuchet MS"/>
                <a:cs typeface="Trebuchet MS"/>
              </a:rPr>
              <a:t>Trend</a:t>
            </a:r>
            <a:r>
              <a:rPr sz="2000" spc="-70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line.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9594" y="412051"/>
            <a:ext cx="6802755" cy="849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0" dirty="0"/>
              <a:t>D</a:t>
            </a:r>
            <a:r>
              <a:rPr spc="-484" dirty="0"/>
              <a:t>A</a:t>
            </a:r>
            <a:r>
              <a:rPr spc="-495" dirty="0"/>
              <a:t>T</a:t>
            </a:r>
            <a:r>
              <a:rPr spc="-20" dirty="0"/>
              <a:t>A</a:t>
            </a:r>
            <a:r>
              <a:rPr spc="40" dirty="0"/>
              <a:t>S</a:t>
            </a:r>
            <a:r>
              <a:rPr spc="-25" dirty="0"/>
              <a:t>E</a:t>
            </a:r>
            <a:r>
              <a:rPr spc="20" dirty="0"/>
              <a:t>T</a:t>
            </a:r>
            <a:r>
              <a:rPr spc="-260" dirty="0"/>
              <a:t> </a:t>
            </a:r>
            <a:r>
              <a:rPr spc="-10" dirty="0"/>
              <a:t>DESCRIPTION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04390" y="1713130"/>
            <a:ext cx="1472620" cy="20786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04344" y="2627530"/>
            <a:ext cx="1320284" cy="20786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04231" y="3237130"/>
            <a:ext cx="1053703" cy="20786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04512" y="4151530"/>
            <a:ext cx="2091508" cy="20786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95111" y="5066057"/>
            <a:ext cx="3205702" cy="207860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874712" y="1629473"/>
            <a:ext cx="7367270" cy="39973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822325">
              <a:lnSpc>
                <a:spcPct val="100000"/>
              </a:lnSpc>
              <a:spcBef>
                <a:spcPts val="125"/>
              </a:spcBef>
            </a:pPr>
            <a:r>
              <a:rPr sz="2000" dirty="0">
                <a:latin typeface="Trebuchet MS"/>
                <a:cs typeface="Trebuchet MS"/>
              </a:rPr>
              <a:t>EMPLOYEE</a:t>
            </a:r>
            <a:r>
              <a:rPr sz="2000" spc="-1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ID:</a:t>
            </a:r>
            <a:r>
              <a:rPr sz="2000" spc="-4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Unique</a:t>
            </a:r>
            <a:r>
              <a:rPr sz="2000" spc="-9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identifier</a:t>
            </a:r>
            <a:r>
              <a:rPr sz="2000" spc="-8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for</a:t>
            </a:r>
            <a:r>
              <a:rPr sz="2000" spc="-1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each</a:t>
            </a:r>
            <a:r>
              <a:rPr sz="2000" spc="-3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employee</a:t>
            </a:r>
            <a:r>
              <a:rPr sz="2000" spc="-2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in</a:t>
            </a:r>
            <a:r>
              <a:rPr sz="2000" spc="-35" dirty="0">
                <a:latin typeface="Trebuchet MS"/>
                <a:cs typeface="Trebuchet MS"/>
              </a:rPr>
              <a:t> </a:t>
            </a:r>
            <a:r>
              <a:rPr sz="2000" spc="-25" dirty="0">
                <a:latin typeface="Trebuchet MS"/>
                <a:cs typeface="Trebuchet MS"/>
              </a:rPr>
              <a:t>the </a:t>
            </a:r>
            <a:r>
              <a:rPr sz="2000" spc="-10" dirty="0">
                <a:latin typeface="Trebuchet MS"/>
                <a:cs typeface="Trebuchet MS"/>
              </a:rPr>
              <a:t>organization.</a:t>
            </a:r>
            <a:endParaRPr sz="2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85"/>
              </a:spcBef>
            </a:pP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Trebuchet MS"/>
                <a:cs typeface="Trebuchet MS"/>
              </a:rPr>
              <a:t>FIRST</a:t>
            </a:r>
            <a:r>
              <a:rPr sz="2000" spc="-5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NAME:</a:t>
            </a:r>
            <a:r>
              <a:rPr sz="2000" spc="-6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The</a:t>
            </a:r>
            <a:r>
              <a:rPr sz="2000" spc="2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first</a:t>
            </a:r>
            <a:r>
              <a:rPr sz="2000" spc="-4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name</a:t>
            </a:r>
            <a:r>
              <a:rPr sz="2000" spc="-5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of</a:t>
            </a:r>
            <a:r>
              <a:rPr sz="2000" spc="-6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the</a:t>
            </a:r>
            <a:r>
              <a:rPr sz="2000" spc="25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employee.</a:t>
            </a:r>
            <a:endParaRPr sz="2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80"/>
              </a:spcBef>
            </a:pPr>
            <a:endParaRPr sz="2000">
              <a:latin typeface="Trebuchet MS"/>
              <a:cs typeface="Trebuchet MS"/>
            </a:endParaRPr>
          </a:p>
          <a:p>
            <a:pPr marL="12700" marR="83185">
              <a:lnSpc>
                <a:spcPct val="100000"/>
              </a:lnSpc>
            </a:pPr>
            <a:r>
              <a:rPr sz="2000" spc="-150" dirty="0">
                <a:latin typeface="Trebuchet MS"/>
                <a:cs typeface="Trebuchet MS"/>
              </a:rPr>
              <a:t>PAY</a:t>
            </a:r>
            <a:r>
              <a:rPr sz="2000" spc="-11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ZONE:</a:t>
            </a:r>
            <a:r>
              <a:rPr sz="2000" spc="-9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The pay</a:t>
            </a:r>
            <a:r>
              <a:rPr sz="2000" spc="-4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zone</a:t>
            </a:r>
            <a:r>
              <a:rPr sz="2000" spc="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or</a:t>
            </a:r>
            <a:r>
              <a:rPr sz="2000" spc="2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salary</a:t>
            </a:r>
            <a:r>
              <a:rPr sz="2000" spc="-4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band</a:t>
            </a:r>
            <a:r>
              <a:rPr sz="2000" spc="-1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to</a:t>
            </a:r>
            <a:r>
              <a:rPr sz="2000" spc="2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which</a:t>
            </a:r>
            <a:r>
              <a:rPr sz="2000" spc="-7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the </a:t>
            </a:r>
            <a:r>
              <a:rPr sz="2000" spc="-10" dirty="0">
                <a:latin typeface="Trebuchet MS"/>
                <a:cs typeface="Trebuchet MS"/>
              </a:rPr>
              <a:t>employee's </a:t>
            </a:r>
            <a:r>
              <a:rPr sz="2000" dirty="0">
                <a:latin typeface="Trebuchet MS"/>
                <a:cs typeface="Trebuchet MS"/>
              </a:rPr>
              <a:t>compensation</a:t>
            </a:r>
            <a:r>
              <a:rPr sz="2000" spc="-110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falls.</a:t>
            </a:r>
            <a:endParaRPr sz="2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0"/>
              </a:spcBef>
            </a:pPr>
            <a:endParaRPr sz="2000">
              <a:latin typeface="Trebuchet MS"/>
              <a:cs typeface="Trebuchet MS"/>
            </a:endParaRPr>
          </a:p>
          <a:p>
            <a:pPr marL="12700" marR="16510">
              <a:lnSpc>
                <a:spcPct val="100000"/>
              </a:lnSpc>
            </a:pPr>
            <a:r>
              <a:rPr sz="2000" spc="-40" dirty="0">
                <a:latin typeface="Trebuchet MS"/>
                <a:cs typeface="Trebuchet MS"/>
              </a:rPr>
              <a:t>DEPARTMENT</a:t>
            </a:r>
            <a:r>
              <a:rPr sz="2000" spc="-6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TYPE:</a:t>
            </a:r>
            <a:r>
              <a:rPr sz="2000" spc="-8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The</a:t>
            </a:r>
            <a:r>
              <a:rPr sz="2000" spc="1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broader</a:t>
            </a:r>
            <a:r>
              <a:rPr sz="2000" spc="-5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category</a:t>
            </a:r>
            <a:r>
              <a:rPr sz="2000" spc="-3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or</a:t>
            </a:r>
            <a:r>
              <a:rPr sz="2000" spc="-5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type</a:t>
            </a:r>
            <a:r>
              <a:rPr sz="2000" spc="-7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of</a:t>
            </a:r>
            <a:r>
              <a:rPr sz="2000" spc="-10" dirty="0">
                <a:latin typeface="Trebuchet MS"/>
                <a:cs typeface="Trebuchet MS"/>
              </a:rPr>
              <a:t> department </a:t>
            </a:r>
            <a:r>
              <a:rPr sz="2000" dirty="0">
                <a:latin typeface="Trebuchet MS"/>
                <a:cs typeface="Trebuchet MS"/>
              </a:rPr>
              <a:t>the</a:t>
            </a:r>
            <a:r>
              <a:rPr sz="2000" spc="-2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employee's</a:t>
            </a:r>
            <a:r>
              <a:rPr sz="2000" spc="-4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work</a:t>
            </a:r>
            <a:r>
              <a:rPr sz="2000" spc="-1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is</a:t>
            </a:r>
            <a:r>
              <a:rPr sz="2000" spc="-4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associated</a:t>
            </a:r>
            <a:r>
              <a:rPr sz="2000" spc="-45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with.</a:t>
            </a:r>
            <a:endParaRPr sz="2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85"/>
              </a:spcBef>
            </a:pPr>
            <a:endParaRPr sz="2000">
              <a:latin typeface="Trebuchet MS"/>
              <a:cs typeface="Trebuchet MS"/>
            </a:endParaRPr>
          </a:p>
          <a:p>
            <a:pPr marL="12700" marR="5080">
              <a:lnSpc>
                <a:spcPct val="100000"/>
              </a:lnSpc>
            </a:pPr>
            <a:r>
              <a:rPr sz="2000" dirty="0">
                <a:latin typeface="Trebuchet MS"/>
                <a:cs typeface="Trebuchet MS"/>
              </a:rPr>
              <a:t>CURRENT</a:t>
            </a:r>
            <a:r>
              <a:rPr sz="2000" spc="-9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EMPLOYEE</a:t>
            </a:r>
            <a:r>
              <a:rPr sz="2000" spc="-80" dirty="0">
                <a:latin typeface="Trebuchet MS"/>
                <a:cs typeface="Trebuchet MS"/>
              </a:rPr>
              <a:t> </a:t>
            </a:r>
            <a:r>
              <a:rPr sz="2000" spc="-25" dirty="0">
                <a:latin typeface="Trebuchet MS"/>
                <a:cs typeface="Trebuchet MS"/>
              </a:rPr>
              <a:t>RATING:</a:t>
            </a:r>
            <a:r>
              <a:rPr sz="2000" spc="-10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The</a:t>
            </a:r>
            <a:r>
              <a:rPr sz="2000" spc="-2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current</a:t>
            </a:r>
            <a:r>
              <a:rPr sz="2000" spc="-2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rating</a:t>
            </a:r>
            <a:r>
              <a:rPr sz="2000" spc="-8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or</a:t>
            </a:r>
            <a:r>
              <a:rPr sz="2000" spc="-1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evaluation</a:t>
            </a:r>
            <a:r>
              <a:rPr sz="2000" spc="-30" dirty="0">
                <a:latin typeface="Trebuchet MS"/>
                <a:cs typeface="Trebuchet MS"/>
              </a:rPr>
              <a:t> </a:t>
            </a:r>
            <a:r>
              <a:rPr sz="2000" spc="-25" dirty="0">
                <a:latin typeface="Trebuchet MS"/>
                <a:cs typeface="Trebuchet MS"/>
              </a:rPr>
              <a:t>of </a:t>
            </a:r>
            <a:r>
              <a:rPr sz="2000" dirty="0">
                <a:latin typeface="Trebuchet MS"/>
                <a:cs typeface="Trebuchet MS"/>
              </a:rPr>
              <a:t>the</a:t>
            </a:r>
            <a:r>
              <a:rPr sz="2000" spc="-3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employee's</a:t>
            </a:r>
            <a:r>
              <a:rPr sz="2000" spc="-3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overall</a:t>
            </a:r>
            <a:r>
              <a:rPr sz="2000" spc="-110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performance.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2617" y="334581"/>
            <a:ext cx="3549650" cy="849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MODELLING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6095" y="1970382"/>
            <a:ext cx="1025029" cy="217308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66438" y="2579982"/>
            <a:ext cx="2281957" cy="217308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66351" y="3189582"/>
            <a:ext cx="1739201" cy="217308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66318" y="4103982"/>
            <a:ext cx="1491843" cy="217308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56564" y="4713582"/>
            <a:ext cx="797069" cy="217308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110" dirty="0"/>
              <a:t>DATA</a:t>
            </a:r>
            <a:r>
              <a:rPr spc="-75" dirty="0"/>
              <a:t> </a:t>
            </a:r>
            <a:r>
              <a:rPr spc="-45" dirty="0"/>
              <a:t>SET:</a:t>
            </a:r>
            <a:r>
              <a:rPr spc="-85" dirty="0"/>
              <a:t> </a:t>
            </a:r>
            <a:r>
              <a:rPr dirty="0"/>
              <a:t>Kaggle,</a:t>
            </a:r>
            <a:r>
              <a:rPr spc="-45" dirty="0"/>
              <a:t> </a:t>
            </a:r>
            <a:r>
              <a:rPr dirty="0"/>
              <a:t>Employee</a:t>
            </a:r>
            <a:r>
              <a:rPr spc="-35" dirty="0"/>
              <a:t> </a:t>
            </a:r>
            <a:r>
              <a:rPr spc="-10" dirty="0"/>
              <a:t>dataset.</a:t>
            </a:r>
          </a:p>
          <a:p>
            <a:pPr>
              <a:lnSpc>
                <a:spcPct val="100000"/>
              </a:lnSpc>
              <a:spcBef>
                <a:spcPts val="80"/>
              </a:spcBef>
            </a:pPr>
            <a:endParaRPr spc="-10" dirty="0"/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20" dirty="0"/>
              <a:t>FEATURE</a:t>
            </a:r>
            <a:r>
              <a:rPr spc="-80" dirty="0"/>
              <a:t> </a:t>
            </a:r>
            <a:r>
              <a:rPr dirty="0"/>
              <a:t>SELECTION:</a:t>
            </a:r>
            <a:r>
              <a:rPr spc="-35" dirty="0"/>
              <a:t> </a:t>
            </a:r>
            <a:r>
              <a:rPr spc="-40" dirty="0"/>
              <a:t>Slicer, </a:t>
            </a:r>
            <a:r>
              <a:rPr dirty="0"/>
              <a:t>Conditional</a:t>
            </a:r>
            <a:r>
              <a:rPr spc="-114" dirty="0"/>
              <a:t> </a:t>
            </a:r>
            <a:r>
              <a:rPr dirty="0"/>
              <a:t>Formatting,</a:t>
            </a:r>
            <a:r>
              <a:rPr spc="-35" dirty="0"/>
              <a:t> </a:t>
            </a:r>
            <a:r>
              <a:rPr spc="-10" dirty="0"/>
              <a:t>Designing.</a:t>
            </a:r>
          </a:p>
          <a:p>
            <a:pPr>
              <a:lnSpc>
                <a:spcPct val="100000"/>
              </a:lnSpc>
              <a:spcBef>
                <a:spcPts val="85"/>
              </a:spcBef>
            </a:pPr>
            <a:endParaRPr spc="-10" dirty="0"/>
          </a:p>
          <a:p>
            <a:pPr marL="12700" marR="5080">
              <a:lnSpc>
                <a:spcPct val="100000"/>
              </a:lnSpc>
            </a:pPr>
            <a:r>
              <a:rPr spc="-110" dirty="0"/>
              <a:t>DATA</a:t>
            </a:r>
            <a:r>
              <a:rPr spc="-75" dirty="0"/>
              <a:t> </a:t>
            </a:r>
            <a:r>
              <a:rPr dirty="0"/>
              <a:t>CLEANING:</a:t>
            </a:r>
            <a:r>
              <a:rPr spc="-85" dirty="0"/>
              <a:t> </a:t>
            </a:r>
            <a:r>
              <a:rPr dirty="0"/>
              <a:t>Missing</a:t>
            </a:r>
            <a:r>
              <a:rPr spc="-20" dirty="0"/>
              <a:t> </a:t>
            </a:r>
            <a:r>
              <a:rPr dirty="0"/>
              <a:t>values,</a:t>
            </a:r>
            <a:r>
              <a:rPr spc="-45" dirty="0"/>
              <a:t> </a:t>
            </a:r>
            <a:r>
              <a:rPr dirty="0"/>
              <a:t>Irrelevant</a:t>
            </a:r>
            <a:r>
              <a:rPr spc="-100" dirty="0"/>
              <a:t> </a:t>
            </a:r>
            <a:r>
              <a:rPr dirty="0"/>
              <a:t>data,</a:t>
            </a:r>
            <a:r>
              <a:rPr spc="-114" dirty="0"/>
              <a:t> </a:t>
            </a:r>
            <a:r>
              <a:rPr dirty="0"/>
              <a:t>Correct</a:t>
            </a:r>
            <a:r>
              <a:rPr spc="-35" dirty="0"/>
              <a:t> </a:t>
            </a:r>
            <a:r>
              <a:rPr dirty="0"/>
              <a:t>Errors,</a:t>
            </a:r>
            <a:r>
              <a:rPr spc="-40" dirty="0"/>
              <a:t> </a:t>
            </a:r>
            <a:r>
              <a:rPr spc="-10" dirty="0"/>
              <a:t>Remove </a:t>
            </a:r>
            <a:r>
              <a:rPr dirty="0"/>
              <a:t>Unnecessary</a:t>
            </a:r>
            <a:r>
              <a:rPr spc="-70" dirty="0"/>
              <a:t> </a:t>
            </a:r>
            <a:r>
              <a:rPr dirty="0"/>
              <a:t>Columns</a:t>
            </a:r>
            <a:r>
              <a:rPr spc="-45" dirty="0"/>
              <a:t> </a:t>
            </a:r>
            <a:r>
              <a:rPr dirty="0"/>
              <a:t>and</a:t>
            </a:r>
            <a:r>
              <a:rPr spc="-50" dirty="0"/>
              <a:t> </a:t>
            </a:r>
            <a:r>
              <a:rPr spc="-10" dirty="0"/>
              <a:t>Rows.</a:t>
            </a:r>
          </a:p>
          <a:p>
            <a:pPr>
              <a:lnSpc>
                <a:spcPct val="100000"/>
              </a:lnSpc>
              <a:spcBef>
                <a:spcPts val="85"/>
              </a:spcBef>
            </a:pPr>
            <a:endParaRPr spc="-10" dirty="0"/>
          </a:p>
          <a:p>
            <a:pPr marL="12700">
              <a:lnSpc>
                <a:spcPct val="100000"/>
              </a:lnSpc>
            </a:pPr>
            <a:r>
              <a:rPr dirty="0"/>
              <a:t>PIVOT</a:t>
            </a:r>
            <a:r>
              <a:rPr spc="-85" dirty="0"/>
              <a:t> </a:t>
            </a:r>
            <a:r>
              <a:rPr spc="-30" dirty="0"/>
              <a:t>TABLE:</a:t>
            </a:r>
            <a:r>
              <a:rPr spc="-40" dirty="0"/>
              <a:t> </a:t>
            </a:r>
            <a:r>
              <a:rPr dirty="0"/>
              <a:t>Employee</a:t>
            </a:r>
            <a:r>
              <a:rPr spc="-15" dirty="0"/>
              <a:t> </a:t>
            </a:r>
            <a:r>
              <a:rPr dirty="0"/>
              <a:t>ID,</a:t>
            </a:r>
            <a:r>
              <a:rPr spc="-100" dirty="0"/>
              <a:t> </a:t>
            </a:r>
            <a:r>
              <a:rPr dirty="0"/>
              <a:t>First</a:t>
            </a:r>
            <a:r>
              <a:rPr spc="-10" dirty="0"/>
              <a:t> </a:t>
            </a:r>
            <a:r>
              <a:rPr dirty="0"/>
              <a:t>Name,</a:t>
            </a:r>
            <a:r>
              <a:rPr spc="-30" dirty="0"/>
              <a:t> </a:t>
            </a:r>
            <a:r>
              <a:rPr spc="-10" dirty="0"/>
              <a:t>Performance</a:t>
            </a:r>
            <a:r>
              <a:rPr spc="-85" dirty="0"/>
              <a:t> </a:t>
            </a:r>
            <a:r>
              <a:rPr spc="-10" dirty="0"/>
              <a:t>Score.</a:t>
            </a:r>
          </a:p>
          <a:p>
            <a:pPr>
              <a:lnSpc>
                <a:spcPct val="100000"/>
              </a:lnSpc>
              <a:spcBef>
                <a:spcPts val="85"/>
              </a:spcBef>
            </a:pPr>
            <a:endParaRPr spc="-10" dirty="0"/>
          </a:p>
          <a:p>
            <a:pPr marL="12700" marR="72390">
              <a:lnSpc>
                <a:spcPct val="100000"/>
              </a:lnSpc>
            </a:pPr>
            <a:r>
              <a:rPr spc="-40" dirty="0"/>
              <a:t>CHART:</a:t>
            </a:r>
            <a:r>
              <a:rPr spc="-45" dirty="0"/>
              <a:t> </a:t>
            </a:r>
            <a:r>
              <a:rPr dirty="0"/>
              <a:t>Report</a:t>
            </a:r>
            <a:r>
              <a:rPr spc="-20" dirty="0"/>
              <a:t> </a:t>
            </a:r>
            <a:r>
              <a:rPr dirty="0"/>
              <a:t>of</a:t>
            </a:r>
            <a:r>
              <a:rPr spc="-40" dirty="0"/>
              <a:t> </a:t>
            </a:r>
            <a:r>
              <a:rPr dirty="0"/>
              <a:t>Employee</a:t>
            </a:r>
            <a:r>
              <a:rPr spc="-20" dirty="0"/>
              <a:t> </a:t>
            </a:r>
            <a:r>
              <a:rPr spc="-10" dirty="0"/>
              <a:t>Performance</a:t>
            </a:r>
            <a:r>
              <a:rPr spc="-95" dirty="0"/>
              <a:t> </a:t>
            </a:r>
            <a:r>
              <a:rPr dirty="0"/>
              <a:t>based</a:t>
            </a:r>
            <a:r>
              <a:rPr spc="-40" dirty="0"/>
              <a:t> </a:t>
            </a:r>
            <a:r>
              <a:rPr dirty="0"/>
              <a:t>on</a:t>
            </a:r>
            <a:r>
              <a:rPr spc="-30" dirty="0"/>
              <a:t> </a:t>
            </a:r>
            <a:r>
              <a:rPr dirty="0"/>
              <a:t>their</a:t>
            </a:r>
            <a:r>
              <a:rPr spc="-75" dirty="0"/>
              <a:t> </a:t>
            </a:r>
            <a:r>
              <a:rPr dirty="0"/>
              <a:t>Employee</a:t>
            </a:r>
            <a:r>
              <a:rPr spc="-95" dirty="0"/>
              <a:t> </a:t>
            </a:r>
            <a:r>
              <a:rPr dirty="0"/>
              <a:t>Id</a:t>
            </a:r>
            <a:r>
              <a:rPr spc="-114" dirty="0"/>
              <a:t> </a:t>
            </a:r>
            <a:r>
              <a:rPr spc="-25" dirty="0"/>
              <a:t>is </a:t>
            </a:r>
            <a:r>
              <a:rPr dirty="0"/>
              <a:t>represent</a:t>
            </a:r>
            <a:r>
              <a:rPr spc="-30" dirty="0"/>
              <a:t> </a:t>
            </a:r>
            <a:r>
              <a:rPr dirty="0"/>
              <a:t>in</a:t>
            </a:r>
            <a:r>
              <a:rPr spc="-95" dirty="0"/>
              <a:t> </a:t>
            </a:r>
            <a:r>
              <a:rPr spc="-20" dirty="0"/>
              <a:t>Values</a:t>
            </a:r>
            <a:r>
              <a:rPr spc="-40" dirty="0"/>
              <a:t> </a:t>
            </a:r>
            <a:r>
              <a:rPr dirty="0"/>
              <a:t>and</a:t>
            </a:r>
            <a:r>
              <a:rPr spc="-45" dirty="0"/>
              <a:t> </a:t>
            </a:r>
            <a:r>
              <a:rPr spc="-10" dirty="0"/>
              <a:t>Performance</a:t>
            </a:r>
            <a:r>
              <a:rPr spc="-25" dirty="0"/>
              <a:t> </a:t>
            </a:r>
            <a:r>
              <a:rPr dirty="0"/>
              <a:t>Score</a:t>
            </a:r>
            <a:r>
              <a:rPr spc="-30" dirty="0"/>
              <a:t> </a:t>
            </a:r>
            <a:r>
              <a:rPr dirty="0"/>
              <a:t>presented</a:t>
            </a:r>
            <a:r>
              <a:rPr spc="-45" dirty="0"/>
              <a:t> </a:t>
            </a:r>
            <a:r>
              <a:rPr dirty="0"/>
              <a:t>as</a:t>
            </a:r>
            <a:r>
              <a:rPr spc="-40" dirty="0"/>
              <a:t> </a:t>
            </a:r>
            <a:r>
              <a:rPr dirty="0"/>
              <a:t>Column</a:t>
            </a:r>
            <a:r>
              <a:rPr spc="-75" dirty="0"/>
              <a:t> </a:t>
            </a:r>
            <a:r>
              <a:rPr spc="-10" dirty="0"/>
              <a:t>Chart.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Widescreen</PresentationFormat>
  <Slides>12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Performance Analysis Using Excel</vt:lpstr>
      <vt:lpstr>PROJECT TITLE</vt:lpstr>
      <vt:lpstr>AGENDA</vt:lpstr>
      <vt:lpstr>PROBLEM STATEMENT</vt:lpstr>
      <vt:lpstr>PROJECT OVERVIEW [Employee Performance Improvement and Pay Zone Optimization]</vt:lpstr>
      <vt:lpstr>WHO ARE THE END USERS?</vt:lpstr>
      <vt:lpstr>OUR SOLUTION AND ITS VALUE PROPOSITION</vt:lpstr>
      <vt:lpstr>DATASET DESCRIPTION</vt:lpstr>
      <vt:lpstr>MODELLING</vt:lpstr>
      <vt:lpstr>RESULTS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Performance Analysis Using Excel</dc:title>
  <cp:lastModifiedBy>jagujagan2004@gmail.com</cp:lastModifiedBy>
  <cp:revision>4</cp:revision>
  <dcterms:created xsi:type="dcterms:W3CDTF">2024-09-08T14:52:37Z</dcterms:created>
  <dcterms:modified xsi:type="dcterms:W3CDTF">2024-09-10T09:27:26Z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2024-09-03T00:00:00Z</vt:filetime>
  </property>
  <property fmtid="{D5CDD505-2E9C-101B-9397-08002B2CF9AE}" pid="3" name="LastSaved">
    <vt:filetime>2024-09-08T00:00:00Z</vt:filetime>
  </property>
  <property fmtid="{D5CDD505-2E9C-101B-9397-08002B2CF9AE}" pid="4" name="Producer">
    <vt:lpwstr>3-Heights(TM) PDF Security Shell 4.8.25.2 (http://www.pdf-tools.com)</vt:lpwstr>
  </property>
</Properties>
</file>