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95B8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DFD4D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5B8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DFD4D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5B8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5B8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4" y="1857882"/>
            <a:ext cx="13067791" cy="141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95B8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9275" y="2764662"/>
            <a:ext cx="6379209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DFD4D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967611"/>
            <a:ext cx="6466205" cy="212471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5590"/>
              </a:lnSpc>
              <a:spcBef>
                <a:spcPts val="80"/>
              </a:spcBef>
            </a:pPr>
            <a:r>
              <a:rPr dirty="0" spc="360"/>
              <a:t>Phishing</a:t>
            </a:r>
            <a:r>
              <a:rPr dirty="0" spc="195"/>
              <a:t> </a:t>
            </a:r>
            <a:r>
              <a:rPr dirty="0" spc="575"/>
              <a:t>&amp;</a:t>
            </a:r>
            <a:r>
              <a:rPr dirty="0" spc="220"/>
              <a:t> </a:t>
            </a:r>
            <a:r>
              <a:rPr dirty="0" spc="320"/>
              <a:t>Social </a:t>
            </a:r>
            <a:r>
              <a:rPr dirty="0" spc="355"/>
              <a:t>Engineering:</a:t>
            </a:r>
            <a:r>
              <a:rPr dirty="0" spc="204"/>
              <a:t> </a:t>
            </a:r>
            <a:r>
              <a:rPr dirty="0" spc="345"/>
              <a:t>Protecting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345"/>
              <a:t>Yourself</a:t>
            </a:r>
            <a:r>
              <a:rPr dirty="0" spc="215"/>
              <a:t> </a:t>
            </a:r>
            <a:r>
              <a:rPr dirty="0" spc="365"/>
              <a:t>Online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4418762"/>
            <a:ext cx="7026275" cy="176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Learn</a:t>
            </a:r>
            <a:r>
              <a:rPr dirty="0" sz="175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75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recognize,</a:t>
            </a:r>
            <a:r>
              <a:rPr dirty="0" sz="175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prevent,</a:t>
            </a:r>
            <a:r>
              <a:rPr dirty="0" sz="1750" spc="2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and</a:t>
            </a:r>
            <a:r>
              <a:rPr dirty="0" sz="1750" spc="19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respond</a:t>
            </a:r>
            <a:r>
              <a:rPr dirty="0" sz="1750" spc="18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75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phishing</a:t>
            </a:r>
            <a:r>
              <a:rPr dirty="0" sz="1750" spc="19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and</a:t>
            </a:r>
            <a:r>
              <a:rPr dirty="0" sz="1750" spc="2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social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engineering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attacks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effectively.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Protect</a:t>
            </a:r>
            <a:r>
              <a:rPr dirty="0" sz="175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your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personal</a:t>
            </a:r>
            <a:r>
              <a:rPr dirty="0" sz="1750" spc="229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and</a:t>
            </a:r>
            <a:r>
              <a:rPr dirty="0" sz="175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work</a:t>
            </a:r>
            <a:r>
              <a:rPr dirty="0" sz="1750" spc="2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20">
                <a:solidFill>
                  <a:srgbClr val="DFD4DE"/>
                </a:solidFill>
                <a:latin typeface="Arial MT"/>
                <a:cs typeface="Arial MT"/>
              </a:rPr>
              <a:t>data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from</a:t>
            </a:r>
            <a:r>
              <a:rPr dirty="0" sz="1750" spc="17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cyber</a:t>
            </a:r>
            <a:r>
              <a:rPr dirty="0" sz="1750" spc="17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threats.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750">
              <a:latin typeface="Arial MT"/>
              <a:cs typeface="Arial MT"/>
            </a:endParaRPr>
          </a:p>
          <a:p>
            <a:pPr marL="487680">
              <a:lnSpc>
                <a:spcPct val="100000"/>
              </a:lnSpc>
            </a:pPr>
            <a:r>
              <a:rPr dirty="0" sz="2200" b="1">
                <a:solidFill>
                  <a:srgbClr val="DFD4DE"/>
                </a:solidFill>
                <a:latin typeface="Arial"/>
                <a:cs typeface="Arial"/>
              </a:rPr>
              <a:t>by</a:t>
            </a:r>
            <a:r>
              <a:rPr dirty="0" sz="2200" spc="-75" b="1">
                <a:solidFill>
                  <a:srgbClr val="DFD4DE"/>
                </a:solidFill>
                <a:latin typeface="Arial"/>
                <a:cs typeface="Arial"/>
              </a:rPr>
              <a:t> </a:t>
            </a:r>
            <a:r>
              <a:rPr dirty="0" sz="2200" spc="-40" b="1">
                <a:solidFill>
                  <a:srgbClr val="DFD4DE"/>
                </a:solidFill>
                <a:latin typeface="Arial"/>
                <a:cs typeface="Arial"/>
              </a:rPr>
              <a:t>Jagan</a:t>
            </a:r>
            <a:r>
              <a:rPr dirty="0" sz="2200" spc="-100" b="1">
                <a:solidFill>
                  <a:srgbClr val="DFD4DE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DFD4DE"/>
                </a:solidFill>
                <a:latin typeface="Arial"/>
                <a:cs typeface="Arial"/>
              </a:rPr>
              <a:t>mohan</a:t>
            </a:r>
            <a:r>
              <a:rPr dirty="0" sz="2200" spc="-75" b="1">
                <a:solidFill>
                  <a:srgbClr val="DFD4DE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DFD4DE"/>
                </a:solidFill>
                <a:latin typeface="Arial"/>
                <a:cs typeface="Arial"/>
              </a:rPr>
              <a:t>Reddy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700" y="7749540"/>
              <a:ext cx="1722119" cy="4114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400" cy="822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90"/>
              </a:lnSpc>
            </a:pPr>
            <a:r>
              <a:rPr dirty="0" spc="475"/>
              <a:t>What</a:t>
            </a:r>
            <a:r>
              <a:rPr dirty="0" spc="185"/>
              <a:t> </a:t>
            </a:r>
            <a:r>
              <a:rPr dirty="0" spc="254"/>
              <a:t>is</a:t>
            </a:r>
            <a:r>
              <a:rPr dirty="0" spc="185"/>
              <a:t> </a:t>
            </a:r>
            <a:r>
              <a:rPr dirty="0" spc="355"/>
              <a:t>Phishing</a:t>
            </a:r>
            <a:r>
              <a:rPr dirty="0" spc="200"/>
              <a:t> </a:t>
            </a:r>
            <a:r>
              <a:rPr dirty="0" spc="425"/>
              <a:t>and</a:t>
            </a:r>
            <a:r>
              <a:rPr dirty="0" spc="195"/>
              <a:t> </a:t>
            </a:r>
            <a:r>
              <a:rPr dirty="0" spc="525"/>
              <a:t>How</a:t>
            </a:r>
            <a:r>
              <a:rPr dirty="0" spc="185"/>
              <a:t> </a:t>
            </a:r>
            <a:r>
              <a:rPr dirty="0" spc="425"/>
              <a:t>Does</a:t>
            </a:r>
            <a:r>
              <a:rPr dirty="0" spc="190"/>
              <a:t> </a:t>
            </a:r>
            <a:r>
              <a:rPr dirty="0" spc="235"/>
              <a:t>it</a:t>
            </a:r>
            <a:r>
              <a:rPr dirty="0" spc="170"/>
              <a:t> </a:t>
            </a:r>
            <a:r>
              <a:rPr dirty="0" spc="440"/>
              <a:t>Work? </a:t>
            </a:r>
            <a:r>
              <a:rPr dirty="0" spc="355"/>
              <a:t>(Examples)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862197"/>
            <a:ext cx="5961380" cy="2236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80">
                <a:solidFill>
                  <a:srgbClr val="95B8FF"/>
                </a:solidFill>
                <a:latin typeface="Calibri"/>
                <a:cs typeface="Calibri"/>
              </a:rPr>
              <a:t>Phishing</a:t>
            </a:r>
            <a:r>
              <a:rPr dirty="0" sz="2200" spc="305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200">
                <a:solidFill>
                  <a:srgbClr val="95B8FF"/>
                </a:solidFill>
                <a:latin typeface="Calibri"/>
                <a:cs typeface="Calibri"/>
              </a:rPr>
              <a:t>Basics</a:t>
            </a:r>
            <a:endParaRPr sz="2200">
              <a:latin typeface="Calibri"/>
              <a:cs typeface="Calibri"/>
            </a:endParaRPr>
          </a:p>
          <a:p>
            <a:pPr marL="12700" marR="79375">
              <a:lnSpc>
                <a:spcPct val="137700"/>
              </a:lnSpc>
              <a:spcBef>
                <a:spcPts val="166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Phishing</a:t>
            </a:r>
            <a:r>
              <a:rPr dirty="0" sz="175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tricks</a:t>
            </a:r>
            <a:r>
              <a:rPr dirty="0" sz="1750" spc="229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users</a:t>
            </a:r>
            <a:r>
              <a:rPr dirty="0" sz="175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into</a:t>
            </a:r>
            <a:r>
              <a:rPr dirty="0" sz="1750" spc="2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revealing</a:t>
            </a:r>
            <a:r>
              <a:rPr dirty="0" sz="1750" spc="2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sensitive</a:t>
            </a:r>
            <a:r>
              <a:rPr dirty="0" sz="1750" spc="2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info</a:t>
            </a:r>
            <a:r>
              <a:rPr dirty="0" sz="1750" spc="21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through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fake</a:t>
            </a:r>
            <a:r>
              <a:rPr dirty="0" sz="1750" spc="15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emails</a:t>
            </a:r>
            <a:r>
              <a:rPr dirty="0" sz="1750" spc="15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or</a:t>
            </a:r>
            <a:r>
              <a:rPr dirty="0" sz="1750" spc="1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sites.</a:t>
            </a: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37100"/>
              </a:lnSpc>
              <a:spcBef>
                <a:spcPts val="156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Attackers</a:t>
            </a:r>
            <a:r>
              <a:rPr dirty="0" sz="1750" spc="2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often</a:t>
            </a:r>
            <a:r>
              <a:rPr dirty="0" sz="1750" spc="2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impersonate</a:t>
            </a:r>
            <a:r>
              <a:rPr dirty="0" sz="175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trusted</a:t>
            </a:r>
            <a:r>
              <a:rPr dirty="0" sz="1750" spc="2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sources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like</a:t>
            </a:r>
            <a:r>
              <a:rPr dirty="0" sz="1750" spc="229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banks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DFD4DE"/>
                </a:solidFill>
                <a:latin typeface="Arial MT"/>
                <a:cs typeface="Arial MT"/>
              </a:rPr>
              <a:t>or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colleagues.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6853" y="3862197"/>
            <a:ext cx="5673725" cy="182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2200" spc="200">
                <a:solidFill>
                  <a:srgbClr val="95B8FF"/>
                </a:solidFill>
                <a:latin typeface="Calibri"/>
                <a:cs typeface="Calibri"/>
              </a:rPr>
              <a:t>Example</a:t>
            </a:r>
            <a:r>
              <a:rPr dirty="0" sz="2200" spc="50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210">
                <a:solidFill>
                  <a:srgbClr val="95B8FF"/>
                </a:solidFill>
                <a:latin typeface="Calibri"/>
                <a:cs typeface="Calibri"/>
              </a:rPr>
              <a:t>Scenarios</a:t>
            </a:r>
            <a:endParaRPr sz="2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55"/>
              </a:spcBef>
              <a:buChar char="•"/>
              <a:tabLst>
                <a:tab pos="356870" algn="l"/>
              </a:tabLst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Fake</a:t>
            </a:r>
            <a:r>
              <a:rPr dirty="0" sz="175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bank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alerts</a:t>
            </a:r>
            <a:r>
              <a:rPr dirty="0" sz="1750" spc="25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prompting</a:t>
            </a:r>
            <a:r>
              <a:rPr dirty="0" sz="1750" spc="2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login</a:t>
            </a:r>
            <a:endParaRPr sz="175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1380"/>
              </a:spcBef>
              <a:buChar char="•"/>
              <a:tabLst>
                <a:tab pos="356870" algn="l"/>
              </a:tabLst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Impersonated</a:t>
            </a:r>
            <a:r>
              <a:rPr dirty="0" sz="1750" spc="17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50">
                <a:solidFill>
                  <a:srgbClr val="DFD4DE"/>
                </a:solidFill>
                <a:latin typeface="Arial MT"/>
                <a:cs typeface="Arial MT"/>
              </a:rPr>
              <a:t>CEO</a:t>
            </a:r>
            <a:r>
              <a:rPr dirty="0" sz="1750" spc="13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requesting</a:t>
            </a:r>
            <a:r>
              <a:rPr dirty="0" sz="1750" spc="1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urgent</a:t>
            </a:r>
            <a:r>
              <a:rPr dirty="0" sz="1750" spc="1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fund</a:t>
            </a:r>
            <a:r>
              <a:rPr dirty="0" sz="1750" spc="1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transfers</a:t>
            </a:r>
            <a:endParaRPr sz="175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1380"/>
              </a:spcBef>
              <a:buChar char="•"/>
              <a:tabLst>
                <a:tab pos="356870" algn="l"/>
              </a:tabLst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Links</a:t>
            </a:r>
            <a:r>
              <a:rPr dirty="0" sz="1750" spc="11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750" spc="1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malicious</a:t>
            </a:r>
            <a:r>
              <a:rPr dirty="0" sz="1750" spc="1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websites</a:t>
            </a:r>
            <a:r>
              <a:rPr dirty="0" sz="1750" spc="1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disguised</a:t>
            </a:r>
            <a:r>
              <a:rPr dirty="0" sz="1750" spc="1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as</a:t>
            </a:r>
            <a:r>
              <a:rPr dirty="0" sz="1750" spc="10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legitimate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4" cy="8228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3475" y="874522"/>
            <a:ext cx="6877684" cy="13201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210"/>
              </a:lnSpc>
            </a:pPr>
            <a:r>
              <a:rPr dirty="0" sz="4150" spc="440"/>
              <a:t>Spotting</a:t>
            </a:r>
            <a:r>
              <a:rPr dirty="0" sz="4150" spc="240"/>
              <a:t> </a:t>
            </a:r>
            <a:r>
              <a:rPr dirty="0" sz="4150" spc="465"/>
              <a:t>the</a:t>
            </a:r>
            <a:r>
              <a:rPr dirty="0" sz="4150" spc="225"/>
              <a:t> </a:t>
            </a:r>
            <a:r>
              <a:rPr dirty="0" sz="4150" spc="535"/>
              <a:t>Red</a:t>
            </a:r>
            <a:r>
              <a:rPr dirty="0" sz="4150" spc="240"/>
              <a:t> </a:t>
            </a:r>
            <a:r>
              <a:rPr dirty="0" sz="4150" spc="375"/>
              <a:t>Flags: </a:t>
            </a:r>
            <a:r>
              <a:rPr dirty="0" sz="4150" spc="325"/>
              <a:t>Identifying</a:t>
            </a:r>
            <a:r>
              <a:rPr dirty="0" sz="4150" spc="204"/>
              <a:t> </a:t>
            </a:r>
            <a:r>
              <a:rPr dirty="0" sz="4150" spc="350"/>
              <a:t>Phishing</a:t>
            </a:r>
            <a:r>
              <a:rPr dirty="0" sz="4150" spc="204"/>
              <a:t> </a:t>
            </a:r>
            <a:r>
              <a:rPr dirty="0" sz="4150" spc="345"/>
              <a:t>Emails</a:t>
            </a:r>
            <a:endParaRPr sz="41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/>
              <a:t>Check</a:t>
            </a:r>
            <a:r>
              <a:rPr dirty="0" spc="50"/>
              <a:t> </a:t>
            </a:r>
            <a:r>
              <a:rPr dirty="0" spc="220"/>
              <a:t>the</a:t>
            </a:r>
            <a:r>
              <a:rPr dirty="0" spc="70"/>
              <a:t> </a:t>
            </a:r>
            <a:r>
              <a:rPr dirty="0" spc="215"/>
              <a:t>Sender</a:t>
            </a: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dirty="0" sz="1650">
                <a:latin typeface="Arial MT"/>
                <a:cs typeface="Arial MT"/>
              </a:rPr>
              <a:t>Look</a:t>
            </a:r>
            <a:r>
              <a:rPr dirty="0" sz="1650" spc="20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18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unusual</a:t>
            </a:r>
            <a:r>
              <a:rPr dirty="0" sz="1650" spc="1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or</a:t>
            </a:r>
            <a:r>
              <a:rPr dirty="0" sz="1650" spc="2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misspelled</a:t>
            </a:r>
            <a:r>
              <a:rPr dirty="0" sz="1650" spc="1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email</a:t>
            </a:r>
            <a:r>
              <a:rPr dirty="0" sz="1650" spc="19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addresses.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pc="150"/>
              <a:t>Be</a:t>
            </a:r>
            <a:r>
              <a:rPr dirty="0" spc="80"/>
              <a:t> </a:t>
            </a:r>
            <a:r>
              <a:rPr dirty="0" spc="155"/>
              <a:t>Wary</a:t>
            </a:r>
            <a:r>
              <a:rPr dirty="0" spc="90"/>
              <a:t> </a:t>
            </a:r>
            <a:r>
              <a:rPr dirty="0" spc="125"/>
              <a:t>of</a:t>
            </a:r>
            <a:r>
              <a:rPr dirty="0" spc="80"/>
              <a:t> </a:t>
            </a:r>
            <a:r>
              <a:rPr dirty="0" spc="120"/>
              <a:t>Urgency</a:t>
            </a: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1650">
                <a:latin typeface="Arial MT"/>
                <a:cs typeface="Arial MT"/>
              </a:rPr>
              <a:t>Phishing</a:t>
            </a:r>
            <a:r>
              <a:rPr dirty="0" sz="1650" spc="10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often</a:t>
            </a:r>
            <a:r>
              <a:rPr dirty="0" sz="1650" spc="1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pressures</a:t>
            </a:r>
            <a:r>
              <a:rPr dirty="0" sz="1650" spc="8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you</a:t>
            </a:r>
            <a:r>
              <a:rPr dirty="0" sz="1650" spc="1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act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immediately.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185"/>
              <a:t>Look</a:t>
            </a:r>
            <a:r>
              <a:rPr dirty="0" spc="40"/>
              <a:t> </a:t>
            </a:r>
            <a:r>
              <a:rPr dirty="0" spc="150"/>
              <a:t>for</a:t>
            </a:r>
            <a:r>
              <a:rPr dirty="0" spc="30"/>
              <a:t> </a:t>
            </a:r>
            <a:r>
              <a:rPr dirty="0" spc="190"/>
              <a:t>Poor</a:t>
            </a:r>
            <a:r>
              <a:rPr dirty="0" spc="30"/>
              <a:t> </a:t>
            </a:r>
            <a:r>
              <a:rPr dirty="0" spc="200"/>
              <a:t>Grammar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1650">
                <a:latin typeface="Arial MT"/>
                <a:cs typeface="Arial MT"/>
              </a:rPr>
              <a:t>Errors</a:t>
            </a:r>
            <a:r>
              <a:rPr dirty="0" sz="1650" spc="1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2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awkward</a:t>
            </a:r>
            <a:r>
              <a:rPr dirty="0" sz="1650" spc="18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phrasing</a:t>
            </a:r>
            <a:r>
              <a:rPr dirty="0" sz="1650" spc="2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are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common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2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phishing</a:t>
            </a:r>
            <a:r>
              <a:rPr dirty="0" sz="1650" spc="20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messages.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pc="180"/>
              <a:t>Avoid</a:t>
            </a:r>
            <a:r>
              <a:rPr dirty="0" spc="45"/>
              <a:t> </a:t>
            </a:r>
            <a:r>
              <a:rPr dirty="0" spc="220"/>
              <a:t>Unknown</a:t>
            </a:r>
            <a:r>
              <a:rPr dirty="0" spc="70"/>
              <a:t> </a:t>
            </a:r>
            <a:r>
              <a:rPr dirty="0" spc="125"/>
              <a:t>Links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1650">
                <a:latin typeface="Arial MT"/>
                <a:cs typeface="Arial MT"/>
              </a:rPr>
              <a:t>Hover</a:t>
            </a:r>
            <a:r>
              <a:rPr dirty="0" sz="1650" spc="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preview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URLs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before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clicking.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25540" y="2788920"/>
            <a:ext cx="473709" cy="475615"/>
          </a:xfrm>
          <a:custGeom>
            <a:avLst/>
            <a:gdLst/>
            <a:ahLst/>
            <a:cxnLst/>
            <a:rect l="l" t="t" r="r" b="b"/>
            <a:pathLst>
              <a:path w="473709" h="475614">
                <a:moveTo>
                  <a:pt x="442594" y="0"/>
                </a:moveTo>
                <a:lnTo>
                  <a:pt x="31750" y="0"/>
                </a:lnTo>
                <a:lnTo>
                  <a:pt x="19050" y="2539"/>
                </a:lnTo>
                <a:lnTo>
                  <a:pt x="9525" y="8889"/>
                </a:lnTo>
                <a:lnTo>
                  <a:pt x="2539" y="19050"/>
                </a:lnTo>
                <a:lnTo>
                  <a:pt x="0" y="31750"/>
                </a:lnTo>
                <a:lnTo>
                  <a:pt x="0" y="443864"/>
                </a:lnTo>
                <a:lnTo>
                  <a:pt x="2539" y="455929"/>
                </a:lnTo>
                <a:lnTo>
                  <a:pt x="9525" y="466089"/>
                </a:lnTo>
                <a:lnTo>
                  <a:pt x="19050" y="473075"/>
                </a:lnTo>
                <a:lnTo>
                  <a:pt x="31750" y="475614"/>
                </a:lnTo>
                <a:lnTo>
                  <a:pt x="442594" y="475614"/>
                </a:lnTo>
                <a:lnTo>
                  <a:pt x="454660" y="473075"/>
                </a:lnTo>
                <a:lnTo>
                  <a:pt x="464819" y="466089"/>
                </a:lnTo>
                <a:lnTo>
                  <a:pt x="471805" y="455929"/>
                </a:lnTo>
                <a:lnTo>
                  <a:pt x="473710" y="443864"/>
                </a:lnTo>
                <a:lnTo>
                  <a:pt x="473710" y="31750"/>
                </a:lnTo>
                <a:lnTo>
                  <a:pt x="471805" y="19050"/>
                </a:lnTo>
                <a:lnTo>
                  <a:pt x="464819" y="8889"/>
                </a:lnTo>
                <a:lnTo>
                  <a:pt x="454660" y="2539"/>
                </a:lnTo>
                <a:lnTo>
                  <a:pt x="44259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25540" y="4031615"/>
            <a:ext cx="473709" cy="475615"/>
          </a:xfrm>
          <a:custGeom>
            <a:avLst/>
            <a:gdLst/>
            <a:ahLst/>
            <a:cxnLst/>
            <a:rect l="l" t="t" r="r" b="b"/>
            <a:pathLst>
              <a:path w="473709" h="475614">
                <a:moveTo>
                  <a:pt x="442594" y="0"/>
                </a:moveTo>
                <a:lnTo>
                  <a:pt x="31750" y="0"/>
                </a:lnTo>
                <a:lnTo>
                  <a:pt x="19050" y="2539"/>
                </a:lnTo>
                <a:lnTo>
                  <a:pt x="9525" y="9525"/>
                </a:lnTo>
                <a:lnTo>
                  <a:pt x="2539" y="19685"/>
                </a:lnTo>
                <a:lnTo>
                  <a:pt x="0" y="31750"/>
                </a:lnTo>
                <a:lnTo>
                  <a:pt x="0" y="443864"/>
                </a:lnTo>
                <a:lnTo>
                  <a:pt x="2539" y="456564"/>
                </a:lnTo>
                <a:lnTo>
                  <a:pt x="9525" y="466089"/>
                </a:lnTo>
                <a:lnTo>
                  <a:pt x="19050" y="473075"/>
                </a:lnTo>
                <a:lnTo>
                  <a:pt x="31750" y="475614"/>
                </a:lnTo>
                <a:lnTo>
                  <a:pt x="442594" y="475614"/>
                </a:lnTo>
                <a:lnTo>
                  <a:pt x="454660" y="473075"/>
                </a:lnTo>
                <a:lnTo>
                  <a:pt x="464819" y="466089"/>
                </a:lnTo>
                <a:lnTo>
                  <a:pt x="471805" y="456564"/>
                </a:lnTo>
                <a:lnTo>
                  <a:pt x="473710" y="443864"/>
                </a:lnTo>
                <a:lnTo>
                  <a:pt x="473710" y="31750"/>
                </a:lnTo>
                <a:lnTo>
                  <a:pt x="471805" y="19685"/>
                </a:lnTo>
                <a:lnTo>
                  <a:pt x="464819" y="9525"/>
                </a:lnTo>
                <a:lnTo>
                  <a:pt x="454660" y="2539"/>
                </a:lnTo>
                <a:lnTo>
                  <a:pt x="44259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225540" y="5273675"/>
            <a:ext cx="473709" cy="475615"/>
          </a:xfrm>
          <a:custGeom>
            <a:avLst/>
            <a:gdLst/>
            <a:ahLst/>
            <a:cxnLst/>
            <a:rect l="l" t="t" r="r" b="b"/>
            <a:pathLst>
              <a:path w="473709" h="475614">
                <a:moveTo>
                  <a:pt x="442594" y="0"/>
                </a:moveTo>
                <a:lnTo>
                  <a:pt x="31750" y="0"/>
                </a:lnTo>
                <a:lnTo>
                  <a:pt x="19050" y="2539"/>
                </a:lnTo>
                <a:lnTo>
                  <a:pt x="9525" y="8889"/>
                </a:lnTo>
                <a:lnTo>
                  <a:pt x="2539" y="19050"/>
                </a:lnTo>
                <a:lnTo>
                  <a:pt x="0" y="31750"/>
                </a:lnTo>
                <a:lnTo>
                  <a:pt x="0" y="443864"/>
                </a:lnTo>
                <a:lnTo>
                  <a:pt x="2539" y="455930"/>
                </a:lnTo>
                <a:lnTo>
                  <a:pt x="9525" y="466089"/>
                </a:lnTo>
                <a:lnTo>
                  <a:pt x="19050" y="473075"/>
                </a:lnTo>
                <a:lnTo>
                  <a:pt x="31750" y="475614"/>
                </a:lnTo>
                <a:lnTo>
                  <a:pt x="442594" y="475614"/>
                </a:lnTo>
                <a:lnTo>
                  <a:pt x="454660" y="473075"/>
                </a:lnTo>
                <a:lnTo>
                  <a:pt x="464819" y="466089"/>
                </a:lnTo>
                <a:lnTo>
                  <a:pt x="471805" y="455930"/>
                </a:lnTo>
                <a:lnTo>
                  <a:pt x="473710" y="443864"/>
                </a:lnTo>
                <a:lnTo>
                  <a:pt x="473710" y="31750"/>
                </a:lnTo>
                <a:lnTo>
                  <a:pt x="471805" y="19050"/>
                </a:lnTo>
                <a:lnTo>
                  <a:pt x="464819" y="8889"/>
                </a:lnTo>
                <a:lnTo>
                  <a:pt x="454660" y="2539"/>
                </a:lnTo>
                <a:lnTo>
                  <a:pt x="44259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225540" y="6515734"/>
            <a:ext cx="473709" cy="475615"/>
          </a:xfrm>
          <a:custGeom>
            <a:avLst/>
            <a:gdLst/>
            <a:ahLst/>
            <a:cxnLst/>
            <a:rect l="l" t="t" r="r" b="b"/>
            <a:pathLst>
              <a:path w="473709" h="475615">
                <a:moveTo>
                  <a:pt x="442594" y="0"/>
                </a:moveTo>
                <a:lnTo>
                  <a:pt x="31750" y="0"/>
                </a:lnTo>
                <a:lnTo>
                  <a:pt x="19050" y="2540"/>
                </a:lnTo>
                <a:lnTo>
                  <a:pt x="9525" y="8890"/>
                </a:lnTo>
                <a:lnTo>
                  <a:pt x="2539" y="19050"/>
                </a:lnTo>
                <a:lnTo>
                  <a:pt x="0" y="31750"/>
                </a:lnTo>
                <a:lnTo>
                  <a:pt x="0" y="443865"/>
                </a:lnTo>
                <a:lnTo>
                  <a:pt x="2539" y="455930"/>
                </a:lnTo>
                <a:lnTo>
                  <a:pt x="9525" y="466090"/>
                </a:lnTo>
                <a:lnTo>
                  <a:pt x="19050" y="473075"/>
                </a:lnTo>
                <a:lnTo>
                  <a:pt x="31750" y="475615"/>
                </a:lnTo>
                <a:lnTo>
                  <a:pt x="442594" y="475615"/>
                </a:lnTo>
                <a:lnTo>
                  <a:pt x="454660" y="473075"/>
                </a:lnTo>
                <a:lnTo>
                  <a:pt x="464819" y="466090"/>
                </a:lnTo>
                <a:lnTo>
                  <a:pt x="471805" y="455930"/>
                </a:lnTo>
                <a:lnTo>
                  <a:pt x="473710" y="443865"/>
                </a:lnTo>
                <a:lnTo>
                  <a:pt x="473710" y="31750"/>
                </a:lnTo>
                <a:lnTo>
                  <a:pt x="471805" y="19050"/>
                </a:lnTo>
                <a:lnTo>
                  <a:pt x="464819" y="8890"/>
                </a:lnTo>
                <a:lnTo>
                  <a:pt x="454660" y="2540"/>
                </a:lnTo>
                <a:lnTo>
                  <a:pt x="44259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4" cy="822858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203950" y="2235835"/>
            <a:ext cx="7708900" cy="1181100"/>
          </a:xfrm>
          <a:custGeom>
            <a:avLst/>
            <a:gdLst/>
            <a:ahLst/>
            <a:cxnLst/>
            <a:rect l="l" t="t" r="r" b="b"/>
            <a:pathLst>
              <a:path w="7708900" h="1181100">
                <a:moveTo>
                  <a:pt x="7677784" y="0"/>
                </a:moveTo>
                <a:lnTo>
                  <a:pt x="31114" y="0"/>
                </a:lnTo>
                <a:lnTo>
                  <a:pt x="19050" y="2539"/>
                </a:lnTo>
                <a:lnTo>
                  <a:pt x="9525" y="8889"/>
                </a:lnTo>
                <a:lnTo>
                  <a:pt x="2539" y="18414"/>
                </a:lnTo>
                <a:lnTo>
                  <a:pt x="0" y="30479"/>
                </a:lnTo>
                <a:lnTo>
                  <a:pt x="0" y="1149985"/>
                </a:lnTo>
                <a:lnTo>
                  <a:pt x="2539" y="1162050"/>
                </a:lnTo>
                <a:lnTo>
                  <a:pt x="9525" y="1172210"/>
                </a:lnTo>
                <a:lnTo>
                  <a:pt x="19050" y="1178560"/>
                </a:lnTo>
                <a:lnTo>
                  <a:pt x="31114" y="1181100"/>
                </a:lnTo>
                <a:lnTo>
                  <a:pt x="7677784" y="1181100"/>
                </a:lnTo>
                <a:lnTo>
                  <a:pt x="7689850" y="1178560"/>
                </a:lnTo>
                <a:lnTo>
                  <a:pt x="7699375" y="1172210"/>
                </a:lnTo>
                <a:lnTo>
                  <a:pt x="7706359" y="1162050"/>
                </a:lnTo>
                <a:lnTo>
                  <a:pt x="7708900" y="1149985"/>
                </a:lnTo>
                <a:lnTo>
                  <a:pt x="7708900" y="30479"/>
                </a:lnTo>
                <a:lnTo>
                  <a:pt x="7706359" y="18414"/>
                </a:lnTo>
                <a:lnTo>
                  <a:pt x="7699375" y="8889"/>
                </a:lnTo>
                <a:lnTo>
                  <a:pt x="7689850" y="2539"/>
                </a:lnTo>
                <a:lnTo>
                  <a:pt x="76777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96354" y="2412619"/>
            <a:ext cx="5155565" cy="774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75">
                <a:solidFill>
                  <a:srgbClr val="DFD4DE"/>
                </a:solidFill>
                <a:latin typeface="Calibri"/>
                <a:cs typeface="Calibri"/>
              </a:rPr>
              <a:t>Pretexting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Creating</a:t>
            </a:r>
            <a:r>
              <a:rPr dirty="0" sz="1600" spc="2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a</a:t>
            </a:r>
            <a:r>
              <a:rPr dirty="0" sz="1600" spc="2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fabricated</a:t>
            </a:r>
            <a:r>
              <a:rPr dirty="0" sz="160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scenario</a:t>
            </a:r>
            <a:r>
              <a:rPr dirty="0" sz="1600" spc="21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600" spc="2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gain</a:t>
            </a:r>
            <a:r>
              <a:rPr dirty="0" sz="160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confidential</a:t>
            </a:r>
            <a:r>
              <a:rPr dirty="0" sz="1600" spc="21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DFD4DE"/>
                </a:solidFill>
                <a:latin typeface="Arial MT"/>
                <a:cs typeface="Arial MT"/>
              </a:rPr>
              <a:t>info.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03950" y="3621404"/>
            <a:ext cx="7708900" cy="1181100"/>
          </a:xfrm>
          <a:custGeom>
            <a:avLst/>
            <a:gdLst/>
            <a:ahLst/>
            <a:cxnLst/>
            <a:rect l="l" t="t" r="r" b="b"/>
            <a:pathLst>
              <a:path w="7708900" h="1181100">
                <a:moveTo>
                  <a:pt x="7677784" y="0"/>
                </a:moveTo>
                <a:lnTo>
                  <a:pt x="31114" y="0"/>
                </a:lnTo>
                <a:lnTo>
                  <a:pt x="19050" y="2540"/>
                </a:lnTo>
                <a:lnTo>
                  <a:pt x="9525" y="8890"/>
                </a:lnTo>
                <a:lnTo>
                  <a:pt x="2539" y="19050"/>
                </a:lnTo>
                <a:lnTo>
                  <a:pt x="0" y="31115"/>
                </a:lnTo>
                <a:lnTo>
                  <a:pt x="0" y="1150620"/>
                </a:lnTo>
                <a:lnTo>
                  <a:pt x="2539" y="1162685"/>
                </a:lnTo>
                <a:lnTo>
                  <a:pt x="9525" y="1172210"/>
                </a:lnTo>
                <a:lnTo>
                  <a:pt x="19050" y="1179195"/>
                </a:lnTo>
                <a:lnTo>
                  <a:pt x="31114" y="1181100"/>
                </a:lnTo>
                <a:lnTo>
                  <a:pt x="7677784" y="1181100"/>
                </a:lnTo>
                <a:lnTo>
                  <a:pt x="7689850" y="1179195"/>
                </a:lnTo>
                <a:lnTo>
                  <a:pt x="7699375" y="1172210"/>
                </a:lnTo>
                <a:lnTo>
                  <a:pt x="7706359" y="1162685"/>
                </a:lnTo>
                <a:lnTo>
                  <a:pt x="7708900" y="1150620"/>
                </a:lnTo>
                <a:lnTo>
                  <a:pt x="7708900" y="31115"/>
                </a:lnTo>
                <a:lnTo>
                  <a:pt x="7706359" y="19050"/>
                </a:lnTo>
                <a:lnTo>
                  <a:pt x="7699375" y="8890"/>
                </a:lnTo>
                <a:lnTo>
                  <a:pt x="7689850" y="2540"/>
                </a:lnTo>
                <a:lnTo>
                  <a:pt x="76777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96354" y="3798188"/>
            <a:ext cx="5080000" cy="774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5">
                <a:solidFill>
                  <a:srgbClr val="DFD4DE"/>
                </a:solidFill>
                <a:latin typeface="Calibri"/>
                <a:cs typeface="Calibri"/>
              </a:rPr>
              <a:t>Baiting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Offering</a:t>
            </a:r>
            <a:r>
              <a:rPr dirty="0" sz="160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something</a:t>
            </a:r>
            <a:r>
              <a:rPr dirty="0" sz="160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enticing</a:t>
            </a:r>
            <a:r>
              <a:rPr dirty="0" sz="1600" spc="21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600" spc="18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lure</a:t>
            </a:r>
            <a:r>
              <a:rPr dirty="0" sz="1600" spc="2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victims</a:t>
            </a:r>
            <a:r>
              <a:rPr dirty="0" sz="1600" spc="2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into</a:t>
            </a:r>
            <a:r>
              <a:rPr dirty="0" sz="160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a</a:t>
            </a:r>
            <a:r>
              <a:rPr dirty="0" sz="160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DFD4DE"/>
                </a:solidFill>
                <a:latin typeface="Arial MT"/>
                <a:cs typeface="Arial MT"/>
              </a:rPr>
              <a:t>trap.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03950" y="5006340"/>
            <a:ext cx="7708900" cy="1181100"/>
          </a:xfrm>
          <a:custGeom>
            <a:avLst/>
            <a:gdLst/>
            <a:ahLst/>
            <a:cxnLst/>
            <a:rect l="l" t="t" r="r" b="b"/>
            <a:pathLst>
              <a:path w="7708900" h="1181100">
                <a:moveTo>
                  <a:pt x="7677784" y="0"/>
                </a:moveTo>
                <a:lnTo>
                  <a:pt x="31114" y="0"/>
                </a:lnTo>
                <a:lnTo>
                  <a:pt x="19050" y="2540"/>
                </a:lnTo>
                <a:lnTo>
                  <a:pt x="9525" y="8890"/>
                </a:lnTo>
                <a:lnTo>
                  <a:pt x="2539" y="18415"/>
                </a:lnTo>
                <a:lnTo>
                  <a:pt x="0" y="30480"/>
                </a:lnTo>
                <a:lnTo>
                  <a:pt x="0" y="1150620"/>
                </a:lnTo>
                <a:lnTo>
                  <a:pt x="2539" y="1162050"/>
                </a:lnTo>
                <a:lnTo>
                  <a:pt x="9525" y="1172210"/>
                </a:lnTo>
                <a:lnTo>
                  <a:pt x="19050" y="1178560"/>
                </a:lnTo>
                <a:lnTo>
                  <a:pt x="31114" y="1181100"/>
                </a:lnTo>
                <a:lnTo>
                  <a:pt x="7677784" y="1181100"/>
                </a:lnTo>
                <a:lnTo>
                  <a:pt x="7689850" y="1178560"/>
                </a:lnTo>
                <a:lnTo>
                  <a:pt x="7699375" y="1172210"/>
                </a:lnTo>
                <a:lnTo>
                  <a:pt x="7706359" y="1162050"/>
                </a:lnTo>
                <a:lnTo>
                  <a:pt x="7708900" y="1150620"/>
                </a:lnTo>
                <a:lnTo>
                  <a:pt x="7708900" y="30480"/>
                </a:lnTo>
                <a:lnTo>
                  <a:pt x="7706359" y="18415"/>
                </a:lnTo>
                <a:lnTo>
                  <a:pt x="7699375" y="8890"/>
                </a:lnTo>
                <a:lnTo>
                  <a:pt x="7689850" y="2540"/>
                </a:lnTo>
                <a:lnTo>
                  <a:pt x="76777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96354" y="5183504"/>
            <a:ext cx="4074795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0">
                <a:solidFill>
                  <a:srgbClr val="DFD4DE"/>
                </a:solidFill>
                <a:latin typeface="Calibri"/>
                <a:cs typeface="Calibri"/>
              </a:rPr>
              <a:t>Quizzes </a:t>
            </a:r>
            <a:r>
              <a:rPr dirty="0" sz="2000" spc="200">
                <a:solidFill>
                  <a:srgbClr val="DFD4DE"/>
                </a:solidFill>
                <a:latin typeface="Calibri"/>
                <a:cs typeface="Calibri"/>
              </a:rPr>
              <a:t>&amp;</a:t>
            </a:r>
            <a:r>
              <a:rPr dirty="0" sz="2000" spc="15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DFD4DE"/>
                </a:solidFill>
                <a:latin typeface="Calibri"/>
                <a:cs typeface="Calibri"/>
              </a:rPr>
              <a:t>Surveys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Using</a:t>
            </a:r>
            <a:r>
              <a:rPr dirty="0" sz="1600" spc="10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fake</a:t>
            </a:r>
            <a:r>
              <a:rPr dirty="0" sz="1600" spc="1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surveys</a:t>
            </a:r>
            <a:r>
              <a:rPr dirty="0" sz="1600" spc="1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600" spc="11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collect</a:t>
            </a:r>
            <a:r>
              <a:rPr dirty="0" sz="1600" spc="8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personal</a:t>
            </a:r>
            <a:r>
              <a:rPr dirty="0" sz="1600" spc="1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DFD4DE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203950" y="6391909"/>
            <a:ext cx="7708900" cy="1181100"/>
          </a:xfrm>
          <a:custGeom>
            <a:avLst/>
            <a:gdLst/>
            <a:ahLst/>
            <a:cxnLst/>
            <a:rect l="l" t="t" r="r" b="b"/>
            <a:pathLst>
              <a:path w="7708900" h="1181100">
                <a:moveTo>
                  <a:pt x="7677784" y="0"/>
                </a:moveTo>
                <a:lnTo>
                  <a:pt x="31114" y="0"/>
                </a:lnTo>
                <a:lnTo>
                  <a:pt x="19050" y="1904"/>
                </a:lnTo>
                <a:lnTo>
                  <a:pt x="9525" y="8889"/>
                </a:lnTo>
                <a:lnTo>
                  <a:pt x="2539" y="18414"/>
                </a:lnTo>
                <a:lnTo>
                  <a:pt x="0" y="30479"/>
                </a:lnTo>
                <a:lnTo>
                  <a:pt x="0" y="1149984"/>
                </a:lnTo>
                <a:lnTo>
                  <a:pt x="2539" y="1162049"/>
                </a:lnTo>
                <a:lnTo>
                  <a:pt x="9525" y="1171574"/>
                </a:lnTo>
                <a:lnTo>
                  <a:pt x="19050" y="1178559"/>
                </a:lnTo>
                <a:lnTo>
                  <a:pt x="31114" y="1181099"/>
                </a:lnTo>
                <a:lnTo>
                  <a:pt x="7677784" y="1181099"/>
                </a:lnTo>
                <a:lnTo>
                  <a:pt x="7689850" y="1178559"/>
                </a:lnTo>
                <a:lnTo>
                  <a:pt x="7699375" y="1171574"/>
                </a:lnTo>
                <a:lnTo>
                  <a:pt x="7706359" y="1162049"/>
                </a:lnTo>
                <a:lnTo>
                  <a:pt x="7708900" y="1149984"/>
                </a:lnTo>
                <a:lnTo>
                  <a:pt x="7708900" y="30479"/>
                </a:lnTo>
                <a:lnTo>
                  <a:pt x="7706359" y="18414"/>
                </a:lnTo>
                <a:lnTo>
                  <a:pt x="7699375" y="8889"/>
                </a:lnTo>
                <a:lnTo>
                  <a:pt x="7689850" y="1904"/>
                </a:lnTo>
                <a:lnTo>
                  <a:pt x="76777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96354" y="6569202"/>
            <a:ext cx="5539105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solidFill>
                  <a:srgbClr val="DFD4DE"/>
                </a:solidFill>
                <a:latin typeface="Calibri"/>
                <a:cs typeface="Calibri"/>
              </a:rPr>
              <a:t>Tailgating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Gaining</a:t>
            </a:r>
            <a:r>
              <a:rPr dirty="0" sz="1600" spc="1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physical</a:t>
            </a:r>
            <a:r>
              <a:rPr dirty="0" sz="160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access</a:t>
            </a:r>
            <a:r>
              <a:rPr dirty="0" sz="1600" spc="20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by</a:t>
            </a:r>
            <a:r>
              <a:rPr dirty="0" sz="1600" spc="1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following</a:t>
            </a:r>
            <a:r>
              <a:rPr dirty="0" sz="160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DFD4DE"/>
                </a:solidFill>
                <a:latin typeface="Arial MT"/>
                <a:cs typeface="Arial MT"/>
              </a:rPr>
              <a:t>authorized</a:t>
            </a:r>
            <a:r>
              <a:rPr dirty="0" sz="160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DFD4DE"/>
                </a:solidFill>
                <a:latin typeface="Arial MT"/>
                <a:cs typeface="Arial MT"/>
              </a:rPr>
              <a:t>personnel.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92139" y="607822"/>
            <a:ext cx="7166609" cy="126555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20"/>
              </a:spcBef>
            </a:pPr>
            <a:r>
              <a:rPr dirty="0" sz="4000" spc="590"/>
              <a:t>Common</a:t>
            </a:r>
            <a:r>
              <a:rPr dirty="0" sz="4000" spc="95"/>
              <a:t> </a:t>
            </a:r>
            <a:r>
              <a:rPr dirty="0" sz="4000" spc="375"/>
              <a:t>Social</a:t>
            </a:r>
            <a:r>
              <a:rPr dirty="0" sz="4000" spc="95"/>
              <a:t> </a:t>
            </a:r>
            <a:r>
              <a:rPr dirty="0" sz="4000" spc="405"/>
              <a:t>Engineering </a:t>
            </a:r>
            <a:r>
              <a:rPr dirty="0" sz="4000" spc="380"/>
              <a:t>Tactics</a:t>
            </a:r>
            <a:r>
              <a:rPr dirty="0" sz="4000" spc="130"/>
              <a:t> </a:t>
            </a:r>
            <a:r>
              <a:rPr dirty="0" sz="4000" spc="415"/>
              <a:t>to</a:t>
            </a:r>
            <a:r>
              <a:rPr dirty="0" sz="4000" spc="180"/>
              <a:t> </a:t>
            </a:r>
            <a:r>
              <a:rPr dirty="0" sz="4000" spc="495"/>
              <a:t>be</a:t>
            </a:r>
            <a:r>
              <a:rPr dirty="0" sz="4000" spc="145"/>
              <a:t> </a:t>
            </a:r>
            <a:r>
              <a:rPr dirty="0" sz="4000" spc="500"/>
              <a:t>Aware</a:t>
            </a:r>
            <a:r>
              <a:rPr dirty="0" sz="4000" spc="185"/>
              <a:t> </a:t>
            </a:r>
            <a:r>
              <a:rPr dirty="0" sz="4000" spc="445"/>
              <a:t>Of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973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5"/>
              <a:t>Protecting</a:t>
            </a:r>
            <a:r>
              <a:rPr dirty="0" spc="220"/>
              <a:t> </a:t>
            </a:r>
            <a:r>
              <a:rPr dirty="0" spc="400"/>
              <a:t>Your</a:t>
            </a:r>
            <a:r>
              <a:rPr dirty="0" spc="180"/>
              <a:t> </a:t>
            </a:r>
            <a:r>
              <a:rPr dirty="0" spc="370"/>
              <a:t>Personal</a:t>
            </a:r>
            <a:r>
              <a:rPr dirty="0" spc="215"/>
              <a:t> </a:t>
            </a:r>
            <a:r>
              <a:rPr dirty="0" spc="370"/>
              <a:t>Information</a:t>
            </a:r>
            <a:r>
              <a:rPr dirty="0" spc="250"/>
              <a:t> </a:t>
            </a:r>
            <a:r>
              <a:rPr dirty="0" spc="355"/>
              <a:t>Online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792092"/>
            <a:ext cx="24809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35">
                <a:solidFill>
                  <a:srgbClr val="95B8FF"/>
                </a:solidFill>
                <a:latin typeface="Calibri"/>
                <a:cs typeface="Calibri"/>
              </a:rPr>
              <a:t>Strong</a:t>
            </a:r>
            <a:r>
              <a:rPr dirty="0" sz="2200" spc="295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95B8FF"/>
                </a:solidFill>
                <a:latin typeface="Calibri"/>
                <a:cs typeface="Calibri"/>
              </a:rPr>
              <a:t>Passwords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336465"/>
            <a:ext cx="2482215" cy="1130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15">
              <a:lnSpc>
                <a:spcPct val="138000"/>
              </a:lnSpc>
              <a:spcBef>
                <a:spcPts val="10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Use</a:t>
            </a:r>
            <a:r>
              <a:rPr dirty="0" sz="1750" spc="15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long,</a:t>
            </a:r>
            <a:r>
              <a:rPr dirty="0" sz="1750" spc="16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unique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passwords</a:t>
            </a:r>
            <a:r>
              <a:rPr dirty="0" sz="1750" spc="15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with</a:t>
            </a:r>
            <a:r>
              <a:rPr dirty="0" sz="1750" spc="1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</a:t>
            </a:r>
            <a:r>
              <a:rPr dirty="0" sz="1750" spc="1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mix</a:t>
            </a:r>
            <a:r>
              <a:rPr dirty="0" sz="1750" spc="1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DFD4DE"/>
                </a:solidFill>
                <a:latin typeface="Arial MT"/>
                <a:cs typeface="Arial MT"/>
              </a:rPr>
              <a:t>of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characters.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87697" y="3774719"/>
            <a:ext cx="2042795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dirty="0" sz="2200" spc="254">
                <a:solidFill>
                  <a:srgbClr val="95B8FF"/>
                </a:solidFill>
                <a:latin typeface="Calibri"/>
                <a:cs typeface="Calibri"/>
              </a:rPr>
              <a:t>Two-</a:t>
            </a:r>
            <a:r>
              <a:rPr dirty="0" sz="2200" spc="215">
                <a:solidFill>
                  <a:srgbClr val="95B8FF"/>
                </a:solidFill>
                <a:latin typeface="Calibri"/>
                <a:cs typeface="Calibri"/>
              </a:rPr>
              <a:t>Factor </a:t>
            </a:r>
            <a:r>
              <a:rPr dirty="0" sz="2200" spc="165">
                <a:solidFill>
                  <a:srgbClr val="95B8FF"/>
                </a:solidFill>
                <a:latin typeface="Calibri"/>
                <a:cs typeface="Calibri"/>
              </a:rPr>
              <a:t>Authentication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87697" y="4691557"/>
            <a:ext cx="252031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Add</a:t>
            </a:r>
            <a:r>
              <a:rPr dirty="0" sz="1750" spc="1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an</a:t>
            </a:r>
            <a:r>
              <a:rPr dirty="0" sz="1750" spc="11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extra</a:t>
            </a:r>
            <a:r>
              <a:rPr dirty="0" sz="1750" spc="1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verification </a:t>
            </a:r>
            <a:r>
              <a:rPr dirty="0" sz="1750" spc="70">
                <a:solidFill>
                  <a:srgbClr val="DFD4DE"/>
                </a:solidFill>
                <a:latin typeface="Arial MT"/>
                <a:cs typeface="Arial MT"/>
              </a:rPr>
              <a:t>step</a:t>
            </a:r>
            <a:r>
              <a:rPr dirty="0" sz="1750" spc="65">
                <a:solidFill>
                  <a:srgbClr val="DFD4DE"/>
                </a:solidFill>
                <a:latin typeface="Arial MT"/>
                <a:cs typeface="Arial MT"/>
              </a:rPr>
              <a:t> to </a:t>
            </a:r>
            <a:r>
              <a:rPr dirty="0" sz="1750" spc="70">
                <a:solidFill>
                  <a:srgbClr val="DFD4DE"/>
                </a:solidFill>
                <a:latin typeface="Arial MT"/>
                <a:cs typeface="Arial MT"/>
              </a:rPr>
              <a:t>your </a:t>
            </a:r>
            <a:r>
              <a:rPr dirty="0" sz="1750" spc="60">
                <a:solidFill>
                  <a:srgbClr val="DFD4DE"/>
                </a:solidFill>
                <a:latin typeface="Arial MT"/>
                <a:cs typeface="Arial MT"/>
              </a:rPr>
              <a:t>accounts.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95996" y="3792092"/>
            <a:ext cx="18256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65">
                <a:solidFill>
                  <a:srgbClr val="95B8FF"/>
                </a:solidFill>
                <a:latin typeface="Calibri"/>
                <a:cs typeface="Calibri"/>
              </a:rPr>
              <a:t>Limit</a:t>
            </a:r>
            <a:r>
              <a:rPr dirty="0" sz="2200" spc="100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95B8FF"/>
                </a:solidFill>
                <a:latin typeface="Calibri"/>
                <a:cs typeface="Calibri"/>
              </a:rPr>
              <a:t>Sharing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95996" y="4336465"/>
            <a:ext cx="282638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Avoid</a:t>
            </a:r>
            <a:r>
              <a:rPr dirty="0" sz="1750" spc="19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oversharing</a:t>
            </a:r>
            <a:r>
              <a:rPr dirty="0" sz="1750" spc="18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personal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info</a:t>
            </a:r>
            <a:r>
              <a:rPr dirty="0" sz="1750" spc="13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on</a:t>
            </a:r>
            <a:r>
              <a:rPr dirty="0" sz="1750" spc="1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social</a:t>
            </a:r>
            <a:r>
              <a:rPr dirty="0" sz="1750" spc="1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media.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002518" y="3792092"/>
            <a:ext cx="23469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15">
                <a:solidFill>
                  <a:srgbClr val="95B8FF"/>
                </a:solidFill>
                <a:latin typeface="Calibri"/>
                <a:cs typeface="Calibri"/>
              </a:rPr>
              <a:t>Update</a:t>
            </a:r>
            <a:r>
              <a:rPr dirty="0" sz="2200" spc="265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95B8FF"/>
                </a:solidFill>
                <a:latin typeface="Calibri"/>
                <a:cs typeface="Calibri"/>
              </a:rPr>
              <a:t>Software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002518" y="4336465"/>
            <a:ext cx="282575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Keep</a:t>
            </a:r>
            <a:r>
              <a:rPr dirty="0" sz="1750" spc="15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systems</a:t>
            </a:r>
            <a:r>
              <a:rPr dirty="0" sz="1750" spc="2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and</a:t>
            </a:r>
            <a:r>
              <a:rPr dirty="0" sz="1750" spc="1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apps</a:t>
            </a:r>
            <a:r>
              <a:rPr dirty="0" sz="1750" spc="15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DFD4DE"/>
                </a:solidFill>
                <a:latin typeface="Arial MT"/>
                <a:cs typeface="Arial MT"/>
              </a:rPr>
              <a:t>up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750" spc="1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date</a:t>
            </a:r>
            <a:r>
              <a:rPr dirty="0" sz="1750" spc="1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to</a:t>
            </a:r>
            <a:r>
              <a:rPr dirty="0" sz="1750" spc="1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fix</a:t>
            </a:r>
            <a:r>
              <a:rPr dirty="0" sz="1750" spc="13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security</a:t>
            </a:r>
            <a:r>
              <a:rPr dirty="0" sz="1750" spc="1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flaws.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4" cy="8228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8339" y="635253"/>
            <a:ext cx="7018020" cy="14128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80"/>
              </a:lnSpc>
            </a:pPr>
            <a:r>
              <a:rPr dirty="0" spc="470"/>
              <a:t>Best</a:t>
            </a:r>
            <a:r>
              <a:rPr dirty="0" spc="35"/>
              <a:t> </a:t>
            </a:r>
            <a:r>
              <a:rPr dirty="0" spc="425"/>
              <a:t>Practices</a:t>
            </a:r>
            <a:r>
              <a:rPr dirty="0" spc="60"/>
              <a:t> </a:t>
            </a:r>
            <a:r>
              <a:rPr dirty="0" spc="420"/>
              <a:t>for</a:t>
            </a:r>
            <a:r>
              <a:rPr dirty="0" spc="15"/>
              <a:t> </a:t>
            </a:r>
            <a:r>
              <a:rPr dirty="0" spc="480"/>
              <a:t>Secure </a:t>
            </a:r>
            <a:r>
              <a:rPr dirty="0" spc="475"/>
              <a:t>Email</a:t>
            </a:r>
            <a:r>
              <a:rPr dirty="0" spc="-70"/>
              <a:t> </a:t>
            </a:r>
            <a:r>
              <a:rPr dirty="0" spc="515"/>
              <a:t>Communication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05955" y="2667126"/>
            <a:ext cx="6207125" cy="84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20">
                <a:solidFill>
                  <a:srgbClr val="DFD4DE"/>
                </a:solidFill>
                <a:latin typeface="Calibri"/>
                <a:cs typeface="Calibri"/>
              </a:rPr>
              <a:t>Verify</a:t>
            </a:r>
            <a:r>
              <a:rPr dirty="0" sz="2200" spc="204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DFD4DE"/>
                </a:solidFill>
                <a:latin typeface="Calibri"/>
                <a:cs typeface="Calibri"/>
              </a:rPr>
              <a:t>Recipients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Double-check</a:t>
            </a:r>
            <a:r>
              <a:rPr dirty="0" sz="1750" spc="15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email</a:t>
            </a:r>
            <a:r>
              <a:rPr dirty="0" sz="1750" spc="15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addresses</a:t>
            </a:r>
            <a:r>
              <a:rPr dirty="0" sz="1750" spc="1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before</a:t>
            </a:r>
            <a:r>
              <a:rPr dirty="0" sz="1750" spc="1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sending</a:t>
            </a:r>
            <a:r>
              <a:rPr dirty="0" sz="1750" spc="17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sensitive</a:t>
            </a:r>
            <a:r>
              <a:rPr dirty="0" sz="175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info.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05955" y="4002404"/>
            <a:ext cx="5788025" cy="8489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60">
                <a:solidFill>
                  <a:srgbClr val="DFD4DE"/>
                </a:solidFill>
                <a:latin typeface="Calibri"/>
                <a:cs typeface="Calibri"/>
              </a:rPr>
              <a:t>Use</a:t>
            </a:r>
            <a:r>
              <a:rPr dirty="0" sz="2200" spc="6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DFD4DE"/>
                </a:solidFill>
                <a:latin typeface="Calibri"/>
                <a:cs typeface="Calibri"/>
              </a:rPr>
              <a:t>Encryption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Encrypt</a:t>
            </a:r>
            <a:r>
              <a:rPr dirty="0" sz="1750" spc="2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emails</a:t>
            </a:r>
            <a:r>
              <a:rPr dirty="0" sz="1750" spc="3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containing</a:t>
            </a:r>
            <a:r>
              <a:rPr dirty="0" sz="1750" spc="30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confidential</a:t>
            </a:r>
            <a:r>
              <a:rPr dirty="0" sz="1750" spc="3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or</a:t>
            </a:r>
            <a:r>
              <a:rPr dirty="0" sz="1750" spc="31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personal</a:t>
            </a:r>
            <a:r>
              <a:rPr dirty="0" sz="1750" spc="3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data.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05955" y="5339334"/>
            <a:ext cx="5525770" cy="84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60">
                <a:solidFill>
                  <a:srgbClr val="DFD4DE"/>
                </a:solidFill>
                <a:latin typeface="Calibri"/>
                <a:cs typeface="Calibri"/>
              </a:rPr>
              <a:t>Beware</a:t>
            </a:r>
            <a:r>
              <a:rPr dirty="0" sz="2200" spc="20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DFD4DE"/>
                </a:solidFill>
                <a:latin typeface="Calibri"/>
                <a:cs typeface="Calibri"/>
              </a:rPr>
              <a:t>Attachments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Only</a:t>
            </a:r>
            <a:r>
              <a:rPr dirty="0" sz="1750" spc="2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open</a:t>
            </a:r>
            <a:r>
              <a:rPr dirty="0" sz="1750" spc="3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attachments</a:t>
            </a:r>
            <a:r>
              <a:rPr dirty="0" sz="1750" spc="3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from</a:t>
            </a:r>
            <a:r>
              <a:rPr dirty="0" sz="1750" spc="3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known,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trusted</a:t>
            </a:r>
            <a:r>
              <a:rPr dirty="0" sz="1750" spc="3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sources.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05955" y="6674307"/>
            <a:ext cx="5770245" cy="84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40">
                <a:solidFill>
                  <a:srgbClr val="DFD4DE"/>
                </a:solidFill>
                <a:latin typeface="Calibri"/>
                <a:cs typeface="Calibri"/>
              </a:rPr>
              <a:t>Report</a:t>
            </a:r>
            <a:r>
              <a:rPr dirty="0" sz="2200" spc="15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220">
                <a:solidFill>
                  <a:srgbClr val="DFD4DE"/>
                </a:solidFill>
                <a:latin typeface="Calibri"/>
                <a:cs typeface="Calibri"/>
              </a:rPr>
              <a:t>Suspicious</a:t>
            </a:r>
            <a:r>
              <a:rPr dirty="0" sz="2200" spc="13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DFD4DE"/>
                </a:solidFill>
                <a:latin typeface="Calibri"/>
                <a:cs typeface="Calibri"/>
              </a:rPr>
              <a:t>Emails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Notify</a:t>
            </a:r>
            <a:r>
              <a:rPr dirty="0" sz="175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your</a:t>
            </a:r>
            <a:r>
              <a:rPr dirty="0" sz="1750" spc="19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IT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team</a:t>
            </a:r>
            <a:r>
              <a:rPr dirty="0" sz="175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or</a:t>
            </a:r>
            <a:r>
              <a:rPr dirty="0" sz="1750" spc="2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security</a:t>
            </a:r>
            <a:r>
              <a:rPr dirty="0" sz="1750" spc="2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department</a:t>
            </a:r>
            <a:r>
              <a:rPr dirty="0" sz="1750" spc="229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immediately.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280150" y="2689860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884" y="0"/>
                </a:moveTo>
                <a:lnTo>
                  <a:pt x="34289" y="0"/>
                </a:lnTo>
                <a:lnTo>
                  <a:pt x="20954" y="2539"/>
                </a:lnTo>
                <a:lnTo>
                  <a:pt x="10160" y="9525"/>
                </a:lnTo>
                <a:lnTo>
                  <a:pt x="3175" y="20319"/>
                </a:lnTo>
                <a:lnTo>
                  <a:pt x="0" y="33654"/>
                </a:lnTo>
                <a:lnTo>
                  <a:pt x="0" y="476250"/>
                </a:lnTo>
                <a:lnTo>
                  <a:pt x="3175" y="489585"/>
                </a:lnTo>
                <a:lnTo>
                  <a:pt x="10160" y="500379"/>
                </a:lnTo>
                <a:lnTo>
                  <a:pt x="20954" y="507364"/>
                </a:lnTo>
                <a:lnTo>
                  <a:pt x="34289" y="510539"/>
                </a:lnTo>
                <a:lnTo>
                  <a:pt x="476884" y="510539"/>
                </a:lnTo>
                <a:lnTo>
                  <a:pt x="490220" y="507364"/>
                </a:lnTo>
                <a:lnTo>
                  <a:pt x="501015" y="500379"/>
                </a:lnTo>
                <a:lnTo>
                  <a:pt x="508000" y="489585"/>
                </a:lnTo>
                <a:lnTo>
                  <a:pt x="510540" y="476250"/>
                </a:lnTo>
                <a:lnTo>
                  <a:pt x="510540" y="33654"/>
                </a:lnTo>
                <a:lnTo>
                  <a:pt x="508000" y="20319"/>
                </a:lnTo>
                <a:lnTo>
                  <a:pt x="501015" y="9525"/>
                </a:lnTo>
                <a:lnTo>
                  <a:pt x="490220" y="2539"/>
                </a:lnTo>
                <a:lnTo>
                  <a:pt x="4768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454266" y="2642742"/>
            <a:ext cx="16256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320">
                <a:solidFill>
                  <a:srgbClr val="DFD4DE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280150" y="4024629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884" y="0"/>
                </a:moveTo>
                <a:lnTo>
                  <a:pt x="34289" y="0"/>
                </a:lnTo>
                <a:lnTo>
                  <a:pt x="20954" y="2540"/>
                </a:lnTo>
                <a:lnTo>
                  <a:pt x="10160" y="10160"/>
                </a:lnTo>
                <a:lnTo>
                  <a:pt x="3175" y="20955"/>
                </a:lnTo>
                <a:lnTo>
                  <a:pt x="0" y="34290"/>
                </a:lnTo>
                <a:lnTo>
                  <a:pt x="0" y="476250"/>
                </a:lnTo>
                <a:lnTo>
                  <a:pt x="3175" y="489585"/>
                </a:lnTo>
                <a:lnTo>
                  <a:pt x="10160" y="500380"/>
                </a:lnTo>
                <a:lnTo>
                  <a:pt x="20954" y="508000"/>
                </a:lnTo>
                <a:lnTo>
                  <a:pt x="34289" y="510540"/>
                </a:lnTo>
                <a:lnTo>
                  <a:pt x="476884" y="510540"/>
                </a:lnTo>
                <a:lnTo>
                  <a:pt x="490220" y="508000"/>
                </a:lnTo>
                <a:lnTo>
                  <a:pt x="501015" y="500380"/>
                </a:lnTo>
                <a:lnTo>
                  <a:pt x="508000" y="489585"/>
                </a:lnTo>
                <a:lnTo>
                  <a:pt x="510540" y="476250"/>
                </a:lnTo>
                <a:lnTo>
                  <a:pt x="510540" y="34290"/>
                </a:lnTo>
                <a:lnTo>
                  <a:pt x="508000" y="20955"/>
                </a:lnTo>
                <a:lnTo>
                  <a:pt x="501015" y="10160"/>
                </a:lnTo>
                <a:lnTo>
                  <a:pt x="490220" y="2540"/>
                </a:lnTo>
                <a:lnTo>
                  <a:pt x="4768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420739" y="3978021"/>
            <a:ext cx="227329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190">
                <a:solidFill>
                  <a:srgbClr val="DFD4DE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280150" y="5361304"/>
            <a:ext cx="510540" cy="508634"/>
          </a:xfrm>
          <a:custGeom>
            <a:avLst/>
            <a:gdLst/>
            <a:ahLst/>
            <a:cxnLst/>
            <a:rect l="l" t="t" r="r" b="b"/>
            <a:pathLst>
              <a:path w="510540" h="508635">
                <a:moveTo>
                  <a:pt x="476884" y="0"/>
                </a:moveTo>
                <a:lnTo>
                  <a:pt x="34289" y="0"/>
                </a:lnTo>
                <a:lnTo>
                  <a:pt x="20954" y="2540"/>
                </a:lnTo>
                <a:lnTo>
                  <a:pt x="10160" y="9525"/>
                </a:lnTo>
                <a:lnTo>
                  <a:pt x="3175" y="20320"/>
                </a:lnTo>
                <a:lnTo>
                  <a:pt x="0" y="33655"/>
                </a:lnTo>
                <a:lnTo>
                  <a:pt x="0" y="474980"/>
                </a:lnTo>
                <a:lnTo>
                  <a:pt x="3175" y="487680"/>
                </a:lnTo>
                <a:lnTo>
                  <a:pt x="10160" y="498475"/>
                </a:lnTo>
                <a:lnTo>
                  <a:pt x="20954" y="506095"/>
                </a:lnTo>
                <a:lnTo>
                  <a:pt x="34289" y="508635"/>
                </a:lnTo>
                <a:lnTo>
                  <a:pt x="476884" y="508635"/>
                </a:lnTo>
                <a:lnTo>
                  <a:pt x="490220" y="506095"/>
                </a:lnTo>
                <a:lnTo>
                  <a:pt x="501015" y="498475"/>
                </a:lnTo>
                <a:lnTo>
                  <a:pt x="508000" y="487680"/>
                </a:lnTo>
                <a:lnTo>
                  <a:pt x="510540" y="474980"/>
                </a:lnTo>
                <a:lnTo>
                  <a:pt x="510540" y="33655"/>
                </a:lnTo>
                <a:lnTo>
                  <a:pt x="508000" y="20320"/>
                </a:lnTo>
                <a:lnTo>
                  <a:pt x="501015" y="9525"/>
                </a:lnTo>
                <a:lnTo>
                  <a:pt x="490220" y="2540"/>
                </a:lnTo>
                <a:lnTo>
                  <a:pt x="4768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422263" y="5314950"/>
            <a:ext cx="22606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175">
                <a:solidFill>
                  <a:srgbClr val="DFD4DE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280150" y="6696075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884" y="0"/>
                </a:moveTo>
                <a:lnTo>
                  <a:pt x="34289" y="0"/>
                </a:lnTo>
                <a:lnTo>
                  <a:pt x="20954" y="2540"/>
                </a:lnTo>
                <a:lnTo>
                  <a:pt x="10160" y="9525"/>
                </a:lnTo>
                <a:lnTo>
                  <a:pt x="3175" y="20319"/>
                </a:lnTo>
                <a:lnTo>
                  <a:pt x="0" y="33655"/>
                </a:lnTo>
                <a:lnTo>
                  <a:pt x="0" y="476250"/>
                </a:lnTo>
                <a:lnTo>
                  <a:pt x="3175" y="489584"/>
                </a:lnTo>
                <a:lnTo>
                  <a:pt x="10160" y="500380"/>
                </a:lnTo>
                <a:lnTo>
                  <a:pt x="20954" y="507365"/>
                </a:lnTo>
                <a:lnTo>
                  <a:pt x="34289" y="510540"/>
                </a:lnTo>
                <a:lnTo>
                  <a:pt x="476884" y="510540"/>
                </a:lnTo>
                <a:lnTo>
                  <a:pt x="490220" y="507365"/>
                </a:lnTo>
                <a:lnTo>
                  <a:pt x="501015" y="500380"/>
                </a:lnTo>
                <a:lnTo>
                  <a:pt x="508000" y="489584"/>
                </a:lnTo>
                <a:lnTo>
                  <a:pt x="510540" y="476250"/>
                </a:lnTo>
                <a:lnTo>
                  <a:pt x="510540" y="33655"/>
                </a:lnTo>
                <a:lnTo>
                  <a:pt x="508000" y="20319"/>
                </a:lnTo>
                <a:lnTo>
                  <a:pt x="501015" y="9525"/>
                </a:lnTo>
                <a:lnTo>
                  <a:pt x="490220" y="2540"/>
                </a:lnTo>
                <a:lnTo>
                  <a:pt x="4768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420739" y="6649923"/>
            <a:ext cx="230504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204">
                <a:solidFill>
                  <a:srgbClr val="DFD4DE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2324226"/>
            <a:ext cx="10930255" cy="14128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80"/>
              </a:lnSpc>
            </a:pPr>
            <a:r>
              <a:rPr dirty="0" spc="345"/>
              <a:t>Real-</a:t>
            </a:r>
            <a:r>
              <a:rPr dirty="0" spc="425"/>
              <a:t>World</a:t>
            </a:r>
            <a:r>
              <a:rPr dirty="0" spc="210"/>
              <a:t> </a:t>
            </a:r>
            <a:r>
              <a:rPr dirty="0" spc="400"/>
              <a:t>Case</a:t>
            </a:r>
            <a:r>
              <a:rPr dirty="0" spc="220"/>
              <a:t> </a:t>
            </a:r>
            <a:r>
              <a:rPr dirty="0" spc="340"/>
              <a:t>Studies:</a:t>
            </a:r>
            <a:r>
              <a:rPr dirty="0" spc="235"/>
              <a:t> </a:t>
            </a:r>
            <a:r>
              <a:rPr dirty="0" spc="370"/>
              <a:t>Learning</a:t>
            </a:r>
            <a:r>
              <a:rPr dirty="0" spc="210"/>
              <a:t> </a:t>
            </a:r>
            <a:r>
              <a:rPr dirty="0" spc="400"/>
              <a:t>from </a:t>
            </a:r>
            <a:r>
              <a:rPr dirty="0" spc="360"/>
              <a:t>Others'</a:t>
            </a:r>
            <a:r>
              <a:rPr dirty="0" spc="210"/>
              <a:t> </a:t>
            </a:r>
            <a:r>
              <a:rPr dirty="0" spc="375"/>
              <a:t>Mistakes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4327017"/>
            <a:ext cx="22193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85">
                <a:solidFill>
                  <a:srgbClr val="95B8FF"/>
                </a:solidFill>
                <a:latin typeface="Calibri"/>
                <a:cs typeface="Calibri"/>
              </a:rPr>
              <a:t>CEO</a:t>
            </a:r>
            <a:r>
              <a:rPr dirty="0" sz="2200" spc="30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245">
                <a:solidFill>
                  <a:srgbClr val="95B8FF"/>
                </a:solidFill>
                <a:latin typeface="Calibri"/>
                <a:cs typeface="Calibri"/>
              </a:rPr>
              <a:t>Fraud</a:t>
            </a:r>
            <a:r>
              <a:rPr dirty="0" sz="2200" spc="110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215">
                <a:solidFill>
                  <a:srgbClr val="95B8FF"/>
                </a:solidFill>
                <a:latin typeface="Calibri"/>
                <a:cs typeface="Calibri"/>
              </a:rPr>
              <a:t>Case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871008"/>
            <a:ext cx="3440429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Employee</a:t>
            </a:r>
            <a:r>
              <a:rPr dirty="0" sz="1750" spc="15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transferred</a:t>
            </a:r>
            <a:r>
              <a:rPr dirty="0" sz="1750" spc="15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$500K</a:t>
            </a:r>
            <a:r>
              <a:rPr dirty="0" sz="1750" spc="14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after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impersonated</a:t>
            </a:r>
            <a:r>
              <a:rPr dirty="0" sz="1750" spc="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CEO</a:t>
            </a:r>
            <a:r>
              <a:rPr dirty="0" sz="1750" spc="1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email.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1934" y="4327017"/>
            <a:ext cx="22536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75">
                <a:solidFill>
                  <a:srgbClr val="95B8FF"/>
                </a:solidFill>
                <a:latin typeface="Calibri"/>
                <a:cs typeface="Calibri"/>
              </a:rPr>
              <a:t>Credential</a:t>
            </a:r>
            <a:r>
              <a:rPr dirty="0" sz="2200" spc="335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95B8FF"/>
                </a:solidFill>
                <a:latin typeface="Calibri"/>
                <a:cs typeface="Calibri"/>
              </a:rPr>
              <a:t>Theft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1934" y="4871008"/>
            <a:ext cx="3899535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Phishing</a:t>
            </a:r>
            <a:r>
              <a:rPr dirty="0" sz="1750" spc="17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email</a:t>
            </a:r>
            <a:r>
              <a:rPr dirty="0" sz="1750" spc="20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stole</a:t>
            </a:r>
            <a:r>
              <a:rPr dirty="0" sz="1750" spc="22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login</a:t>
            </a:r>
            <a:r>
              <a:rPr dirty="0" sz="1750" spc="18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credentials,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causing</a:t>
            </a:r>
            <a:r>
              <a:rPr dirty="0" sz="1750" spc="10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data</a:t>
            </a:r>
            <a:r>
              <a:rPr dirty="0" sz="1750" spc="1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leak.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60660" y="4327017"/>
            <a:ext cx="24098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0">
                <a:solidFill>
                  <a:srgbClr val="95B8FF"/>
                </a:solidFill>
                <a:latin typeface="Calibri"/>
                <a:cs typeface="Calibri"/>
              </a:rPr>
              <a:t>Malware</a:t>
            </a:r>
            <a:r>
              <a:rPr dirty="0" sz="2200" spc="140">
                <a:solidFill>
                  <a:srgbClr val="95B8FF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95B8FF"/>
                </a:solidFill>
                <a:latin typeface="Calibri"/>
                <a:cs typeface="Calibri"/>
              </a:rPr>
              <a:t>Infection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60660" y="4871008"/>
            <a:ext cx="3617595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Fake</a:t>
            </a:r>
            <a:r>
              <a:rPr dirty="0" sz="1750" spc="11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update</a:t>
            </a:r>
            <a:r>
              <a:rPr dirty="0" sz="1750" spc="12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email</a:t>
            </a:r>
            <a:r>
              <a:rPr dirty="0" sz="1750" spc="16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installed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ransomware</a:t>
            </a:r>
            <a:r>
              <a:rPr dirty="0" sz="1750" spc="2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on</a:t>
            </a:r>
            <a:r>
              <a:rPr dirty="0" sz="1750" spc="25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company</a:t>
            </a:r>
            <a:r>
              <a:rPr dirty="0" sz="1750" spc="28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systems.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252474"/>
            <a:ext cx="7322184" cy="2124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0"/>
              <a:t>Staying</a:t>
            </a:r>
            <a:r>
              <a:rPr dirty="0" spc="250"/>
              <a:t> </a:t>
            </a:r>
            <a:r>
              <a:rPr dirty="0" spc="385"/>
              <a:t>Vigilant:</a:t>
            </a:r>
          </a:p>
          <a:p>
            <a:pPr marL="12700" marR="5080">
              <a:lnSpc>
                <a:spcPct val="104700"/>
              </a:lnSpc>
              <a:spcBef>
                <a:spcPts val="5"/>
              </a:spcBef>
            </a:pPr>
            <a:r>
              <a:rPr dirty="0" spc="385"/>
              <a:t>Resources</a:t>
            </a:r>
            <a:r>
              <a:rPr dirty="0" spc="220"/>
              <a:t> </a:t>
            </a:r>
            <a:r>
              <a:rPr dirty="0" spc="425"/>
              <a:t>and</a:t>
            </a:r>
            <a:r>
              <a:rPr dirty="0" spc="225"/>
              <a:t> </a:t>
            </a:r>
            <a:r>
              <a:rPr dirty="0" spc="380"/>
              <a:t>Continuous </a:t>
            </a:r>
            <a:r>
              <a:rPr dirty="0" spc="445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19174" y="3993261"/>
            <a:ext cx="2488565" cy="1583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0">
                <a:solidFill>
                  <a:srgbClr val="DFD4DE"/>
                </a:solidFill>
                <a:latin typeface="Calibri"/>
                <a:cs typeface="Calibri"/>
              </a:rPr>
              <a:t>Ongoing</a:t>
            </a:r>
            <a:r>
              <a:rPr dirty="0" sz="2200" spc="28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204">
                <a:solidFill>
                  <a:srgbClr val="DFD4DE"/>
                </a:solidFill>
                <a:latin typeface="Calibri"/>
                <a:cs typeface="Calibri"/>
              </a:rPr>
              <a:t>Training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7700"/>
              </a:lnSpc>
              <a:spcBef>
                <a:spcPts val="955"/>
              </a:spcBef>
            </a:pPr>
            <a:r>
              <a:rPr dirty="0" sz="1750" spc="70">
                <a:solidFill>
                  <a:srgbClr val="DFD4DE"/>
                </a:solidFill>
                <a:latin typeface="Arial MT"/>
                <a:cs typeface="Arial MT"/>
              </a:rPr>
              <a:t>Regularly </a:t>
            </a:r>
            <a:r>
              <a:rPr dirty="0" sz="1750" spc="80">
                <a:solidFill>
                  <a:srgbClr val="DFD4DE"/>
                </a:solidFill>
                <a:latin typeface="Arial MT"/>
                <a:cs typeface="Arial MT"/>
              </a:rPr>
              <a:t>update</a:t>
            </a:r>
            <a:r>
              <a:rPr dirty="0" sz="1750" spc="7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50">
                <a:solidFill>
                  <a:srgbClr val="DFD4DE"/>
                </a:solidFill>
                <a:latin typeface="Arial MT"/>
                <a:cs typeface="Arial MT"/>
              </a:rPr>
              <a:t>your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knowledge</a:t>
            </a:r>
            <a:r>
              <a:rPr dirty="0" sz="1750" spc="2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with</a:t>
            </a:r>
            <a:r>
              <a:rPr dirty="0" sz="1750" spc="23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security </a:t>
            </a:r>
            <a:r>
              <a:rPr dirty="0" sz="1750" spc="55">
                <a:solidFill>
                  <a:srgbClr val="DFD4DE"/>
                </a:solidFill>
                <a:latin typeface="Arial MT"/>
                <a:cs typeface="Arial MT"/>
              </a:rPr>
              <a:t>courses.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11851" y="3993261"/>
            <a:ext cx="28003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10">
                <a:solidFill>
                  <a:srgbClr val="DFD4DE"/>
                </a:solidFill>
                <a:latin typeface="Calibri"/>
                <a:cs typeface="Calibri"/>
              </a:rPr>
              <a:t>Use</a:t>
            </a:r>
            <a:r>
              <a:rPr dirty="0" sz="2200" spc="16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180">
                <a:solidFill>
                  <a:srgbClr val="DFD4DE"/>
                </a:solidFill>
                <a:latin typeface="Calibri"/>
                <a:cs typeface="Calibri"/>
              </a:rPr>
              <a:t>Trusted</a:t>
            </a:r>
            <a:r>
              <a:rPr dirty="0" sz="2200" spc="170">
                <a:solidFill>
                  <a:srgbClr val="DFD4DE"/>
                </a:solidFill>
                <a:latin typeface="Calibri"/>
                <a:cs typeface="Calibri"/>
              </a:rPr>
              <a:t> Sources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11851" y="4801285"/>
            <a:ext cx="275907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Follow</a:t>
            </a:r>
            <a:r>
              <a:rPr dirty="0" sz="1750" spc="3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cybersecurity</a:t>
            </a:r>
            <a:r>
              <a:rPr dirty="0" sz="1750" spc="34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20">
                <a:solidFill>
                  <a:srgbClr val="DFD4DE"/>
                </a:solidFill>
                <a:latin typeface="Arial MT"/>
                <a:cs typeface="Arial MT"/>
              </a:rPr>
              <a:t>blogs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and</a:t>
            </a:r>
            <a:r>
              <a:rPr dirty="0" sz="1750" spc="1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official</a:t>
            </a:r>
            <a:r>
              <a:rPr dirty="0" sz="1750" spc="2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advisories.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19174" y="6054090"/>
            <a:ext cx="6235065" cy="84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70">
                <a:solidFill>
                  <a:srgbClr val="DFD4DE"/>
                </a:solidFill>
                <a:latin typeface="Calibri"/>
                <a:cs typeface="Calibri"/>
              </a:rPr>
              <a:t>Practice</a:t>
            </a:r>
            <a:r>
              <a:rPr dirty="0" sz="2200" spc="400">
                <a:solidFill>
                  <a:srgbClr val="DFD4DE"/>
                </a:solidFill>
                <a:latin typeface="Calibri"/>
                <a:cs typeface="Calibri"/>
              </a:rPr>
              <a:t> </a:t>
            </a:r>
            <a:r>
              <a:rPr dirty="0" sz="2200" spc="185">
                <a:solidFill>
                  <a:srgbClr val="DFD4DE"/>
                </a:solidFill>
                <a:latin typeface="Calibri"/>
                <a:cs typeface="Calibri"/>
              </a:rPr>
              <a:t>Awareness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Maintain</a:t>
            </a:r>
            <a:r>
              <a:rPr dirty="0" sz="1750" spc="25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</a:t>
            </a:r>
            <a:r>
              <a:rPr dirty="0" sz="1750" spc="27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cautious</a:t>
            </a:r>
            <a:r>
              <a:rPr dirty="0" sz="1750" spc="29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mindset</a:t>
            </a:r>
            <a:r>
              <a:rPr dirty="0" sz="1750" spc="26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with</a:t>
            </a:r>
            <a:r>
              <a:rPr dirty="0" sz="1750" spc="265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all</a:t>
            </a:r>
            <a:r>
              <a:rPr dirty="0" sz="1750" spc="254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DFD4DE"/>
                </a:solidFill>
                <a:latin typeface="Arial MT"/>
                <a:cs typeface="Arial MT"/>
              </a:rPr>
              <a:t>digital</a:t>
            </a:r>
            <a:r>
              <a:rPr dirty="0" sz="1750" spc="280">
                <a:solidFill>
                  <a:srgbClr val="DFD4DE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DFD4DE"/>
                </a:solidFill>
                <a:latin typeface="Arial MT"/>
                <a:cs typeface="Arial MT"/>
              </a:rPr>
              <a:t>communications.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700" y="7749540"/>
              <a:ext cx="1722119" cy="41148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400" cy="8229600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793750" y="4017009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884" y="0"/>
                </a:moveTo>
                <a:lnTo>
                  <a:pt x="34290" y="0"/>
                </a:lnTo>
                <a:lnTo>
                  <a:pt x="20955" y="2539"/>
                </a:lnTo>
                <a:lnTo>
                  <a:pt x="10159" y="9525"/>
                </a:lnTo>
                <a:lnTo>
                  <a:pt x="3175" y="20319"/>
                </a:lnTo>
                <a:lnTo>
                  <a:pt x="0" y="33654"/>
                </a:lnTo>
                <a:lnTo>
                  <a:pt x="0" y="476250"/>
                </a:lnTo>
                <a:lnTo>
                  <a:pt x="3175" y="489585"/>
                </a:lnTo>
                <a:lnTo>
                  <a:pt x="10159" y="500379"/>
                </a:lnTo>
                <a:lnTo>
                  <a:pt x="20955" y="507364"/>
                </a:lnTo>
                <a:lnTo>
                  <a:pt x="34290" y="510539"/>
                </a:lnTo>
                <a:lnTo>
                  <a:pt x="476884" y="510539"/>
                </a:lnTo>
                <a:lnTo>
                  <a:pt x="490219" y="507364"/>
                </a:lnTo>
                <a:lnTo>
                  <a:pt x="501015" y="500379"/>
                </a:lnTo>
                <a:lnTo>
                  <a:pt x="508000" y="489585"/>
                </a:lnTo>
                <a:lnTo>
                  <a:pt x="510540" y="476250"/>
                </a:lnTo>
                <a:lnTo>
                  <a:pt x="510540" y="33654"/>
                </a:lnTo>
                <a:lnTo>
                  <a:pt x="508000" y="20319"/>
                </a:lnTo>
                <a:lnTo>
                  <a:pt x="501015" y="9525"/>
                </a:lnTo>
                <a:lnTo>
                  <a:pt x="490219" y="2539"/>
                </a:lnTo>
                <a:lnTo>
                  <a:pt x="4768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685029" y="4016375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476250" y="0"/>
                </a:moveTo>
                <a:lnTo>
                  <a:pt x="33655" y="0"/>
                </a:lnTo>
                <a:lnTo>
                  <a:pt x="20320" y="2539"/>
                </a:lnTo>
                <a:lnTo>
                  <a:pt x="9525" y="10160"/>
                </a:lnTo>
                <a:lnTo>
                  <a:pt x="2540" y="20954"/>
                </a:lnTo>
                <a:lnTo>
                  <a:pt x="0" y="33654"/>
                </a:lnTo>
                <a:lnTo>
                  <a:pt x="0" y="476250"/>
                </a:lnTo>
                <a:lnTo>
                  <a:pt x="2540" y="489585"/>
                </a:lnTo>
                <a:lnTo>
                  <a:pt x="9525" y="500379"/>
                </a:lnTo>
                <a:lnTo>
                  <a:pt x="20320" y="508000"/>
                </a:lnTo>
                <a:lnTo>
                  <a:pt x="33655" y="510539"/>
                </a:lnTo>
                <a:lnTo>
                  <a:pt x="476250" y="510539"/>
                </a:lnTo>
                <a:lnTo>
                  <a:pt x="489585" y="508000"/>
                </a:lnTo>
                <a:lnTo>
                  <a:pt x="500380" y="500379"/>
                </a:lnTo>
                <a:lnTo>
                  <a:pt x="507365" y="489585"/>
                </a:lnTo>
                <a:lnTo>
                  <a:pt x="510540" y="476250"/>
                </a:lnTo>
                <a:lnTo>
                  <a:pt x="510540" y="33654"/>
                </a:lnTo>
                <a:lnTo>
                  <a:pt x="507365" y="20954"/>
                </a:lnTo>
                <a:lnTo>
                  <a:pt x="500380" y="10160"/>
                </a:lnTo>
                <a:lnTo>
                  <a:pt x="489585" y="2539"/>
                </a:lnTo>
                <a:lnTo>
                  <a:pt x="476250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93750" y="6075679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884" y="0"/>
                </a:moveTo>
                <a:lnTo>
                  <a:pt x="34290" y="0"/>
                </a:lnTo>
                <a:lnTo>
                  <a:pt x="20955" y="2540"/>
                </a:lnTo>
                <a:lnTo>
                  <a:pt x="10159" y="9525"/>
                </a:lnTo>
                <a:lnTo>
                  <a:pt x="3175" y="20320"/>
                </a:lnTo>
                <a:lnTo>
                  <a:pt x="0" y="33655"/>
                </a:lnTo>
                <a:lnTo>
                  <a:pt x="0" y="476250"/>
                </a:lnTo>
                <a:lnTo>
                  <a:pt x="3175" y="489585"/>
                </a:lnTo>
                <a:lnTo>
                  <a:pt x="10159" y="500380"/>
                </a:lnTo>
                <a:lnTo>
                  <a:pt x="20955" y="507365"/>
                </a:lnTo>
                <a:lnTo>
                  <a:pt x="34290" y="510540"/>
                </a:lnTo>
                <a:lnTo>
                  <a:pt x="476884" y="510540"/>
                </a:lnTo>
                <a:lnTo>
                  <a:pt x="490219" y="507365"/>
                </a:lnTo>
                <a:lnTo>
                  <a:pt x="501015" y="500380"/>
                </a:lnTo>
                <a:lnTo>
                  <a:pt x="508000" y="489585"/>
                </a:lnTo>
                <a:lnTo>
                  <a:pt x="510540" y="476250"/>
                </a:lnTo>
                <a:lnTo>
                  <a:pt x="510540" y="33655"/>
                </a:lnTo>
                <a:lnTo>
                  <a:pt x="508000" y="20320"/>
                </a:lnTo>
                <a:lnTo>
                  <a:pt x="501015" y="9525"/>
                </a:lnTo>
                <a:lnTo>
                  <a:pt x="490219" y="2540"/>
                </a:lnTo>
                <a:lnTo>
                  <a:pt x="4768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2025-05-15T13:51:41Z</dcterms:created>
  <dcterms:modified xsi:type="dcterms:W3CDTF">2025-05-15T13:51:41Z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2025-05-15T00:00:00Z</vt:filetime>
  </property>
  <property fmtid="{D5CDD505-2E9C-101B-9397-08002B2CF9AE}" pid="5" name="Producer">
    <vt:lpwstr>Microsoft® Word 2021</vt:lpwstr>
  </property>
</Properties>
</file>