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E057FD-EAA6-45E4-8838-FFB2E063627D}">
          <p14:sldIdLst>
            <p14:sldId id="256"/>
          </p14:sldIdLst>
        </p14:section>
        <p14:section name="Untitled Section" id="{854BF9BA-FA36-4A10-BBB6-7F0865D14E9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307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5E00-F5D0-12A3-3590-9AFB9C8DD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3A914-BA5F-9240-3F02-425F08A46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14586-CCC4-29BB-0FC5-6282F73C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00A9-CADE-4B73-ACB5-C115D2BB200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44AA9-93D3-E8BB-8D09-C4B6E835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99EA9-CEA1-963D-3BF9-83B852CA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C65-F9F6-4FDD-8F45-C2CEBEE78B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19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BE18-B092-0DC8-66FD-1DE75C43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2BD78-0FBF-04CB-97D8-FE90F3501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59647-E43B-ACD5-29ED-B183D4C1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00A9-CADE-4B73-ACB5-C115D2BB200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26F6-6E13-3542-5DF9-953B1D91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F2052-ADCF-C81B-A7AD-A75A08A4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C65-F9F6-4FDD-8F45-C2CEBEE78B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53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9850E-904D-81A8-EC6E-196D605D1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B63CC-1222-068B-30DF-58C92AC44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2BEA-96AA-E438-C321-4B25E7A7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00A9-CADE-4B73-ACB5-C115D2BB200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414A6-E39F-4D8D-1AF8-F3030163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3FA82-64DF-D851-DE09-6012BE4B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C65-F9F6-4FDD-8F45-C2CEBEE78B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50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9D9C-7184-AC7B-DE3F-C1231D3A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BDC0-6227-EB71-DAF0-EC3932D7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E9A0-7EE0-876C-1E37-5ACF34F0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00A9-CADE-4B73-ACB5-C115D2BB200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DFAEF-A368-16D5-8FF5-EF902E39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361C-B139-1424-CC7D-FAEAA9D7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C65-F9F6-4FDD-8F45-C2CEBEE78B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36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5EF6-5ACE-ABB2-9964-3E79CD27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B493-4D44-DE7B-F1C1-0F1D76090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1D1C-3EA6-02EC-BBFA-68AD3915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00A9-CADE-4B73-ACB5-C115D2BB200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8E29-C126-3091-3C99-E10E5AC5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A2118-3B89-4A61-9E5B-BDFAD738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C65-F9F6-4FDD-8F45-C2CEBEE78B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57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66F5-C382-321D-BFFE-BF1B4E91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119C-F37B-E5E2-8873-62DE28010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569EB-B571-C79F-BA9E-3CC4A11B3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E89B-57F7-C448-B584-611488D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00A9-CADE-4B73-ACB5-C115D2BB200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B7CB8-0BCB-14B4-16BD-0947FC5B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740D1-4942-A067-73EF-19B27C47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C65-F9F6-4FDD-8F45-C2CEBEE78B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40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ADF1-8E01-6233-D98A-42DE7A20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5CD92-821A-7B75-41F5-288AE4DF0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C8731-88BB-73EB-C175-78C6BDDFF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3C42E-9BCC-458D-B3FC-9E6AA1394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8F157-BA56-984D-3390-E27E4CF70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BDB3F-1809-5A9E-B5B6-08110D10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00A9-CADE-4B73-ACB5-C115D2BB200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8C0F3-7ABC-DAF7-7725-685C2AD3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EAC40-A8F0-CF59-C238-ABC7A0BD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C65-F9F6-4FDD-8F45-C2CEBEE78B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82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BC69-1D4E-5CDE-05BA-6BE02B8A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E31DC-8670-89B4-2994-6E5C54BD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00A9-CADE-4B73-ACB5-C115D2BB200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59E88-24DA-3F97-21AE-DFEDFDA4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4E895-A13F-4BA2-F544-1D795EC3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C65-F9F6-4FDD-8F45-C2CEBEE78B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25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D0572-E95E-373A-BEC3-0A8DD11B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00A9-CADE-4B73-ACB5-C115D2BB200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0FDEE-DA2D-6465-BE05-2C0BB099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D6664-B512-5453-AE56-4B096359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C65-F9F6-4FDD-8F45-C2CEBEE78B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28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06AB-647F-6071-65F2-C12269F8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8306-FE1E-DD1E-D035-3D296529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21072-BA81-9F1E-6069-619D6E8A7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0F366-8BDF-9D13-A29D-10059ED1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00A9-CADE-4B73-ACB5-C115D2BB200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85C5E-CB15-C687-4002-0E43040A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99E7D-6F3E-840F-C14B-A90C5B23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C65-F9F6-4FDD-8F45-C2CEBEE78B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04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7810-E30C-BF5C-1AEE-166B930E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1A48B-4EB5-99F6-D539-40CDFD2EC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875EA-BB30-5CBE-79CE-77D1865F0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910D1-73F8-23F6-E4F1-FE38DB4C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00A9-CADE-4B73-ACB5-C115D2BB200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FB0FA-D5A4-424B-69A6-1063310D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5EB9D-1F02-D46E-4936-5ABD04CC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C65-F9F6-4FDD-8F45-C2CEBEE78B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50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69D68-632B-724E-E73E-BD9AC42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E006-2A2F-F6D9-6DB9-150BE9992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B3C9C-BF77-6623-09BF-1CCB19872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C500A9-CADE-4B73-ACB5-C115D2BB2001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60821-DE78-AEAF-496D-DA884AA81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9224A-EE1B-1333-0128-AEE3DDE0F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E08C65-F9F6-4FDD-8F45-C2CEBEE78B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72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7B2D1E-331D-B51A-EACA-9FA2F8027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607784"/>
              </p:ext>
            </p:extLst>
          </p:nvPr>
        </p:nvGraphicFramePr>
        <p:xfrm>
          <a:off x="444789" y="440057"/>
          <a:ext cx="11043823" cy="59778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5128">
                  <a:extLst>
                    <a:ext uri="{9D8B030D-6E8A-4147-A177-3AD203B41FA5}">
                      <a16:colId xmlns:a16="http://schemas.microsoft.com/office/drawing/2014/main" val="1033011265"/>
                    </a:ext>
                  </a:extLst>
                </a:gridCol>
                <a:gridCol w="1203583">
                  <a:extLst>
                    <a:ext uri="{9D8B030D-6E8A-4147-A177-3AD203B41FA5}">
                      <a16:colId xmlns:a16="http://schemas.microsoft.com/office/drawing/2014/main" val="968189853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455392929"/>
                    </a:ext>
                  </a:extLst>
                </a:gridCol>
                <a:gridCol w="2982897">
                  <a:extLst>
                    <a:ext uri="{9D8B030D-6E8A-4147-A177-3AD203B41FA5}">
                      <a16:colId xmlns:a16="http://schemas.microsoft.com/office/drawing/2014/main" val="2509604432"/>
                    </a:ext>
                  </a:extLst>
                </a:gridCol>
                <a:gridCol w="1307986">
                  <a:extLst>
                    <a:ext uri="{9D8B030D-6E8A-4147-A177-3AD203B41FA5}">
                      <a16:colId xmlns:a16="http://schemas.microsoft.com/office/drawing/2014/main" val="2060344580"/>
                    </a:ext>
                  </a:extLst>
                </a:gridCol>
                <a:gridCol w="751626">
                  <a:extLst>
                    <a:ext uri="{9D8B030D-6E8A-4147-A177-3AD203B41FA5}">
                      <a16:colId xmlns:a16="http://schemas.microsoft.com/office/drawing/2014/main" val="2171327495"/>
                    </a:ext>
                  </a:extLst>
                </a:gridCol>
                <a:gridCol w="878897">
                  <a:extLst>
                    <a:ext uri="{9D8B030D-6E8A-4147-A177-3AD203B41FA5}">
                      <a16:colId xmlns:a16="http://schemas.microsoft.com/office/drawing/2014/main" val="2454960973"/>
                    </a:ext>
                  </a:extLst>
                </a:gridCol>
                <a:gridCol w="523782">
                  <a:extLst>
                    <a:ext uri="{9D8B030D-6E8A-4147-A177-3AD203B41FA5}">
                      <a16:colId xmlns:a16="http://schemas.microsoft.com/office/drawing/2014/main" val="242376905"/>
                    </a:ext>
                  </a:extLst>
                </a:gridCol>
                <a:gridCol w="1305019">
                  <a:extLst>
                    <a:ext uri="{9D8B030D-6E8A-4147-A177-3AD203B41FA5}">
                      <a16:colId xmlns:a16="http://schemas.microsoft.com/office/drawing/2014/main" val="3154891418"/>
                    </a:ext>
                  </a:extLst>
                </a:gridCol>
              </a:tblGrid>
              <a:tr h="405666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Priority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Operator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Min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Value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60080"/>
                  </a:ext>
                </a:extLst>
              </a:tr>
              <a:tr h="406504"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Functional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Mandatory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system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should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detect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object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accurately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Air Traffic Controllers (ATC)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65147"/>
                  </a:ext>
                </a:extLst>
              </a:tr>
              <a:tr h="725899"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Functional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Mandatory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 order to minimize the risk of accidents , the system must operate in a way to immediately identify and report the foreign objects.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075271"/>
                  </a:ext>
                </a:extLst>
              </a:tr>
              <a:tr h="406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Functional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Mandatory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Immediate  alert notifications are required to notify the important personnel such as ground control and maintenance.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131789"/>
                  </a:ext>
                </a:extLst>
              </a:tr>
              <a:tr h="406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Functional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Mandatory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Automation and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self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monitoring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features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should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added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maintain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reliability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138112"/>
                  </a:ext>
                </a:extLst>
              </a:tr>
              <a:tr h="406504"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NonFunctional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Mandatory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24/7 monitoring and identification of foreign object  helps in high dependability  of the system . 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162478"/>
                  </a:ext>
                </a:extLst>
              </a:tr>
              <a:tr h="406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NonFunctional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Including training programs for airport personnel on using and maintaining the system.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59674"/>
                  </a:ext>
                </a:extLst>
              </a:tr>
              <a:tr h="406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NonFunctional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Mandatory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course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hardware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software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failures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system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should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able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function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on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critical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areas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63415"/>
                  </a:ext>
                </a:extLst>
              </a:tr>
              <a:tr h="406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NonFunctional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Mandatory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There should be a minimum delay between  discovering and alerting  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22596"/>
                  </a:ext>
                </a:extLst>
              </a:tr>
              <a:tr h="406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Functional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Mandatory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system should include both portable units  and high quality cameras and sensors to maximize the detection capacity . 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99565"/>
                  </a:ext>
                </a:extLst>
              </a:tr>
              <a:tr h="406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Functional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 err="1">
                          <a:solidFill>
                            <a:schemeClr val="tx1"/>
                          </a:solidFill>
                        </a:rPr>
                        <a:t>Mandatory</a:t>
                      </a:r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Under different environmental conditions , the system should function effectively.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55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78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9290083-bd2f-48a2-8ac5-09a524b17d15}" enabled="1" method="Privileged" siteId="{b9fec68c-c92d-461e-9a97-3d03a0f18b82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Prasad, Pranuthi</dc:creator>
  <cp:lastModifiedBy>Prasad, Pranuthi</cp:lastModifiedBy>
  <cp:revision>2</cp:revision>
  <dcterms:created xsi:type="dcterms:W3CDTF">2024-06-19T22:15:02Z</dcterms:created>
  <dcterms:modified xsi:type="dcterms:W3CDTF">2024-06-20T09:59:07Z</dcterms:modified>
</cp:coreProperties>
</file>