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Lst>
  <p:notesMasterIdLst>
    <p:notesMasterId r:id="rId16"/>
  </p:notesMasterIdLst>
  <p:sldIdLst>
    <p:sldId id="256" r:id="rId3"/>
    <p:sldId id="257" r:id="rId4"/>
    <p:sldId id="280" r:id="rId5"/>
    <p:sldId id="284" r:id="rId6"/>
    <p:sldId id="267" r:id="rId7"/>
    <p:sldId id="259" r:id="rId8"/>
    <p:sldId id="260" r:id="rId9"/>
    <p:sldId id="261" r:id="rId10"/>
    <p:sldId id="271" r:id="rId11"/>
    <p:sldId id="277" r:id="rId12"/>
    <p:sldId id="272" r:id="rId13"/>
    <p:sldId id="304" r:id="rId14"/>
    <p:sldId id="265"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BA07E65-23D3-4327-A907-803515E79363}"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Style>
        <a:tcBdr/>
        <a:fill>
          <a:solidFill>
            <a:srgbClr val="F8D6CC"/>
          </a:solidFill>
        </a:fill>
      </a:tcStyle>
    </a:band1H>
    <a:band2H>
      <a:tcStyle>
        <a:tcBdr/>
      </a:tcStyle>
    </a:band2H>
    <a:band1V>
      <a:tcStyle>
        <a:tcBdr/>
        <a:fill>
          <a:solidFill>
            <a:srgbClr val="F8D6CC"/>
          </a:solidFill>
        </a:fill>
      </a:tcStyle>
    </a:band1V>
    <a:band2V>
      <a:tcStyle>
        <a:tcBdr/>
      </a:tcStyle>
    </a:band2V>
    <a:lastCol>
      <a:tcTxStyle b="on">
        <a:font>
          <a:latin typeface="Calibri"/>
          <a:ea typeface="Calibri"/>
          <a:cs typeface="Calibri"/>
        </a:font>
        <a:schemeClr val="lt1"/>
      </a:tcTxStyle>
      <a:tcStyle>
        <a:tcBdr/>
        <a:fill>
          <a:solidFill>
            <a:schemeClr val="accent2"/>
          </a:solidFill>
        </a:fill>
      </a:tcStyle>
    </a:lastCol>
    <a:firstCol>
      <a:tcTxStyle b="on">
        <a:font>
          <a:latin typeface="Calibri"/>
          <a:ea typeface="Calibri"/>
          <a:cs typeface="Calibri"/>
        </a:font>
        <a:schemeClr val="lt1"/>
      </a:tcTxStyle>
      <a:tcStyle>
        <a:tcBdr/>
        <a:fill>
          <a:solidFill>
            <a:schemeClr val="accent2"/>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Style>
        <a:tcBdr/>
      </a:tcStyle>
    </a:neCell>
    <a:nwCell>
      <a:tcStyle>
        <a:tcBdr/>
      </a:tcStyle>
    </a:nwCell>
  </a:tblStyle>
  <a:tblStyle styleId="{28746181-1B05-4F55-AE1F-AC7342019A26}" styleName="Table_1">
    <a:wholeTbl>
      <a:tcTxStyle>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CECE7"/>
          </a:solidFill>
        </a:fill>
      </a:tcStyle>
    </a:wholeTbl>
    <a:band1H>
      <a:tcStyle>
        <a:tcBdr/>
        <a:fill>
          <a:solidFill>
            <a:srgbClr val="F8D6CC"/>
          </a:solidFill>
        </a:fill>
      </a:tcStyle>
    </a:band1H>
    <a:band2H>
      <a:tcStyle>
        <a:tcBdr/>
      </a:tcStyle>
    </a:band2H>
    <a:band1V>
      <a:tcStyle>
        <a:tcBdr/>
        <a:fill>
          <a:solidFill>
            <a:srgbClr val="F8D6CC"/>
          </a:solidFill>
        </a:fill>
      </a:tcStyle>
    </a:band1V>
    <a:band2V>
      <a:tcStyle>
        <a:tcBdr/>
      </a:tcStyle>
    </a:band2V>
    <a:lastCol>
      <a:tcTxStyle b="on">
        <a:font>
          <a:latin typeface="Calibri"/>
          <a:ea typeface="Calibri"/>
          <a:cs typeface="Calibri"/>
        </a:font>
        <a:srgbClr val="FFFFFF"/>
      </a:tcTxStyle>
      <a:tcStyle>
        <a:tcBdr/>
        <a:fill>
          <a:solidFill>
            <a:srgbClr val="ED7D31"/>
          </a:solidFill>
        </a:fill>
      </a:tcStyle>
    </a:lastCol>
    <a:firstCol>
      <a:tcTxStyle b="on">
        <a:font>
          <a:latin typeface="Calibri"/>
          <a:ea typeface="Calibri"/>
          <a:cs typeface="Calibri"/>
        </a:font>
        <a:srgbClr val="FFFFFF"/>
      </a:tcTxStyle>
      <a:tcStyle>
        <a:tcBdr/>
        <a:fill>
          <a:solidFill>
            <a:srgbClr val="ED7D31"/>
          </a:solidFill>
        </a:fill>
      </a:tcStyle>
    </a:firstCol>
    <a:lastRow>
      <a:tcTxStyle b="on">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D7D31"/>
          </a:solidFill>
        </a:fill>
      </a:tcStyle>
    </a:lastRow>
    <a:seCell>
      <a:tcStyle>
        <a:tcBdr/>
      </a:tcStyle>
    </a:seCell>
    <a:swCell>
      <a:tcStyle>
        <a:tcBdr/>
      </a:tcStyle>
    </a:swCell>
    <a:firstRow>
      <a:tcTxStyle b="on">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D7D3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9" autoAdjust="0"/>
    <p:restoredTop sz="94660"/>
  </p:normalViewPr>
  <p:slideViewPr>
    <p:cSldViewPr snapToGrid="0" showGuides="1">
      <p:cViewPr varScale="1">
        <p:scale>
          <a:sx n="111" d="100"/>
          <a:sy n="111" d="100"/>
        </p:scale>
        <p:origin x="883"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174d83190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5174d83190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5174d83190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2"/>
          </p:nvPr>
        </p:nvSpPr>
        <p:spPr/>
        <p:txBody>
          <a:bodyPr/>
          <a:lstStyle/>
          <a:p>
            <a:pPr lvl="0" algn="r" defTabSz="449580" eaLnBrk="1">
              <a:lnSpc>
                <a:spcPct val="98000"/>
              </a:lnSpc>
              <a:buNone/>
              <a:tabLst>
                <a:tab pos="723900" algn="l"/>
                <a:tab pos="1447800" algn="l"/>
                <a:tab pos="2171700" algn="l"/>
                <a:tab pos="2895600" algn="l"/>
              </a:tabLst>
            </a:pPr>
            <a:fld id="{9A0DB2DC-4C9A-4742-B13C-FB6460FD3503}" type="slidenum">
              <a:rPr lang="en-IN" altLang="x-none" sz="1400" dirty="0" err="1">
                <a:solidFill>
                  <a:srgbClr val="000000"/>
                </a:solidFill>
                <a:latin typeface="Times New Roman" panose="02020603050405020304" pitchFamily="18" charset="0"/>
                <a:ea typeface="Arial Unicode MS" panose="020B0604020202020204" charset="-122"/>
              </a:rPr>
              <a:t>10</a:t>
            </a:fld>
            <a:endParaRPr lang="en-IN" altLang="x-none" sz="1400" dirty="0" err="1">
              <a:solidFill>
                <a:srgbClr val="000000"/>
              </a:solidFill>
              <a:latin typeface="Times New Roman" panose="02020603050405020304" pitchFamily="18" charset="0"/>
              <a:ea typeface="Arial Unicode MS" panose="020B0604020202020204" charset="-122"/>
            </a:endParaRPr>
          </a:p>
        </p:txBody>
      </p:sp>
      <p:sp>
        <p:nvSpPr>
          <p:cNvPr id="27649" name="Slide Image Placeholder 27648"/>
          <p:cNvSpPr txBox="1">
            <a:spLocks noGrp="1" noRot="1" noChangeAspect="1"/>
          </p:cNvSpPr>
          <p:nvPr>
            <p:ph type="sldImg"/>
          </p:nvPr>
        </p:nvSpPr>
        <p:spPr>
          <a:xfrm>
            <a:off x="685800" y="1143000"/>
            <a:ext cx="5486400" cy="3086100"/>
          </a:xfrm>
          <a:prstGeom prst="rect">
            <a:avLst/>
          </a:prstGeom>
          <a:solidFill>
            <a:srgbClr val="FFFFFF"/>
          </a:solidFill>
          <a:ln w="9525" cap="flat" cmpd="sng">
            <a:solidFill>
              <a:srgbClr val="000000"/>
            </a:solidFill>
            <a:prstDash val="solid"/>
            <a:miter/>
            <a:headEnd type="none" w="med" len="med"/>
            <a:tailEnd type="none" w="med" len="med"/>
          </a:ln>
        </p:spPr>
      </p:sp>
      <p:sp>
        <p:nvSpPr>
          <p:cNvPr id="27650" name="Text Placeholder 27649"/>
          <p:cNvSpPr txBox="1">
            <a:spLocks noGrp="1"/>
          </p:cNvSpPr>
          <p:nvPr>
            <p:ph type="body" idx="1"/>
          </p:nvPr>
        </p:nvSpPr>
        <p:spPr>
          <a:xfrm>
            <a:off x="685800" y="4400550"/>
            <a:ext cx="5486400" cy="3600450"/>
          </a:xfrm>
          <a:prstGeom prst="rect">
            <a:avLst/>
          </a:prstGeom>
          <a:noFill/>
          <a:ln w="9525">
            <a:noFill/>
          </a:ln>
        </p:spPr>
        <p:txBody>
          <a:bodyPr wrap="none" anchor="ctr" anchorCtr="0"/>
          <a:lstStyle/>
          <a:p>
            <a:pPr marL="1905" lvl="0" indent="0" defTabSz="449580" eaLnBrk="1" hangingPunct="0">
              <a:spcBef>
                <a:spcPct val="0"/>
              </a:spcBef>
              <a:buNone/>
              <a:tabLst>
                <a:tab pos="723900" algn="l"/>
                <a:tab pos="1447800" algn="l"/>
                <a:tab pos="2171700" algn="l"/>
                <a:tab pos="2895600" algn="l"/>
                <a:tab pos="3619500" algn="l"/>
                <a:tab pos="4343400" algn="l"/>
                <a:tab pos="5067300" algn="l"/>
              </a:tabLst>
            </a:pPr>
            <a:endParaRPr lang="en-IN" altLang="x-none" sz="2000" dirty="0" err="1">
              <a:latin typeface="Arial" panose="020B0604020202020204" pitchFamily="34" charset="0"/>
              <a:ea typeface="Microsoft YaHei" panose="020B0503020204020204" charset="-122"/>
            </a:endParaRPr>
          </a:p>
        </p:txBody>
      </p:sp>
      <p:sp>
        <p:nvSpPr>
          <p:cNvPr id="27651" name="Text Box 27650"/>
          <p:cNvSpPr txBox="1"/>
          <p:nvPr/>
        </p:nvSpPr>
        <p:spPr>
          <a:xfrm>
            <a:off x="3884613" y="8685213"/>
            <a:ext cx="2971800" cy="458787"/>
          </a:xfrm>
          <a:prstGeom prst="rect">
            <a:avLst/>
          </a:prstGeom>
          <a:noFill/>
          <a:ln w="9525">
            <a:noFill/>
          </a:ln>
        </p:spPr>
        <p:txBody>
          <a:bodyPr wrap="square" lIns="91440" tIns="45720" rIns="91440" bIns="45720" anchor="b" anchorCtr="0"/>
          <a:lstStyle/>
          <a:p>
            <a:pPr lvl="0" algn="r" defTabSz="449580" rtl="0" eaLnBrk="1">
              <a:lnSpc>
                <a:spcPct val="100000"/>
              </a:lnSpc>
              <a:spcBef>
                <a:spcPct val="0"/>
              </a:spcBef>
              <a:spcAft>
                <a:spcPct val="0"/>
              </a:spcAft>
              <a:buNone/>
              <a:tabLst>
                <a:tab pos="723900" algn="l"/>
                <a:tab pos="1447800" algn="l"/>
                <a:tab pos="2171700" algn="l"/>
                <a:tab pos="2895600" algn="l"/>
              </a:tabLst>
            </a:pPr>
            <a:fld id="{9A0DB2DC-4C9A-4742-B13C-FB6460FD3503}" type="slidenum">
              <a:rPr lang="en-IN" altLang="x-none" sz="1400" dirty="0" err="1">
                <a:solidFill>
                  <a:srgbClr val="000000"/>
                </a:solidFill>
                <a:latin typeface="Arial" panose="020B0604020202020204" pitchFamily="34" charset="0"/>
                <a:cs typeface="Arial" panose="020B0604020202020204" pitchFamily="34" charset="0"/>
              </a:rPr>
              <a:t>10</a:t>
            </a:fld>
            <a:endParaRPr lang="en-IN" altLang="x-none" sz="1400" dirty="0" err="1">
              <a:solidFill>
                <a:srgbClr val="000000"/>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1e514ddca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51e514ddca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51e514ddca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1e514ddca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251e514ddca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51e514ddca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174d83190_2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25174d83190_2_1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25174d83190_2_1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174d83190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174d83190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174d83190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74d8319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5174d83190_2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5174d83190_2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2"/>
          </p:nvPr>
        </p:nvSpPr>
        <p:spPr/>
        <p:txBody>
          <a:bodyPr/>
          <a:lstStyle/>
          <a:p>
            <a:pPr lvl="0" algn="r" defTabSz="449580" eaLnBrk="1">
              <a:lnSpc>
                <a:spcPct val="98000"/>
              </a:lnSpc>
              <a:buNone/>
              <a:tabLst>
                <a:tab pos="723900" algn="l"/>
                <a:tab pos="1447800" algn="l"/>
                <a:tab pos="2171700" algn="l"/>
                <a:tab pos="2895600" algn="l"/>
              </a:tabLst>
            </a:pPr>
            <a:fld id="{9A0DB2DC-4C9A-4742-B13C-FB6460FD3503}" type="slidenum">
              <a:rPr lang="en-IN" altLang="x-none" sz="1400" dirty="0" err="1">
                <a:solidFill>
                  <a:srgbClr val="000000"/>
                </a:solidFill>
                <a:latin typeface="Times New Roman" panose="02020603050405020304" pitchFamily="18" charset="0"/>
                <a:ea typeface="Arial Unicode MS" panose="020B0604020202020204" charset="-122"/>
              </a:rPr>
              <a:t>9</a:t>
            </a:fld>
            <a:endParaRPr lang="en-IN" altLang="x-none" sz="1400" dirty="0" err="1">
              <a:solidFill>
                <a:srgbClr val="000000"/>
              </a:solidFill>
              <a:latin typeface="Times New Roman" panose="02020603050405020304" pitchFamily="18" charset="0"/>
              <a:ea typeface="Arial Unicode MS" panose="020B0604020202020204" charset="-122"/>
            </a:endParaRPr>
          </a:p>
        </p:txBody>
      </p:sp>
      <p:sp>
        <p:nvSpPr>
          <p:cNvPr id="27649" name="Slide Image Placeholder 27648"/>
          <p:cNvSpPr txBox="1">
            <a:spLocks noGrp="1" noRot="1" noChangeAspect="1"/>
          </p:cNvSpPr>
          <p:nvPr>
            <p:ph type="sldImg"/>
          </p:nvPr>
        </p:nvSpPr>
        <p:spPr>
          <a:xfrm>
            <a:off x="685800" y="1143000"/>
            <a:ext cx="5486400" cy="3086100"/>
          </a:xfrm>
          <a:prstGeom prst="rect">
            <a:avLst/>
          </a:prstGeom>
          <a:solidFill>
            <a:srgbClr val="FFFFFF"/>
          </a:solidFill>
          <a:ln w="9525" cap="flat" cmpd="sng">
            <a:solidFill>
              <a:srgbClr val="000000"/>
            </a:solidFill>
            <a:prstDash val="solid"/>
            <a:miter/>
            <a:headEnd type="none" w="med" len="med"/>
            <a:tailEnd type="none" w="med" len="med"/>
          </a:ln>
        </p:spPr>
      </p:sp>
      <p:sp>
        <p:nvSpPr>
          <p:cNvPr id="27650" name="Text Placeholder 27649"/>
          <p:cNvSpPr txBox="1">
            <a:spLocks noGrp="1"/>
          </p:cNvSpPr>
          <p:nvPr>
            <p:ph type="body" idx="1"/>
          </p:nvPr>
        </p:nvSpPr>
        <p:spPr>
          <a:xfrm>
            <a:off x="685800" y="4400550"/>
            <a:ext cx="5486400" cy="3600450"/>
          </a:xfrm>
          <a:prstGeom prst="rect">
            <a:avLst/>
          </a:prstGeom>
          <a:noFill/>
          <a:ln w="9525">
            <a:noFill/>
          </a:ln>
        </p:spPr>
        <p:txBody>
          <a:bodyPr wrap="none" anchor="ctr" anchorCtr="0"/>
          <a:lstStyle/>
          <a:p>
            <a:pPr marL="1905" lvl="0" indent="0" defTabSz="449580" eaLnBrk="1" hangingPunct="0">
              <a:spcBef>
                <a:spcPct val="0"/>
              </a:spcBef>
              <a:buNone/>
              <a:tabLst>
                <a:tab pos="723900" algn="l"/>
                <a:tab pos="1447800" algn="l"/>
                <a:tab pos="2171700" algn="l"/>
                <a:tab pos="2895600" algn="l"/>
                <a:tab pos="3619500" algn="l"/>
                <a:tab pos="4343400" algn="l"/>
                <a:tab pos="5067300" algn="l"/>
              </a:tabLst>
            </a:pPr>
            <a:endParaRPr lang="en-IN" altLang="x-none" sz="2000" dirty="0" err="1">
              <a:latin typeface="Arial" panose="020B0604020202020204" pitchFamily="34" charset="0"/>
              <a:ea typeface="Microsoft YaHei" panose="020B0503020204020204" charset="-122"/>
            </a:endParaRPr>
          </a:p>
        </p:txBody>
      </p:sp>
      <p:sp>
        <p:nvSpPr>
          <p:cNvPr id="27651" name="Text Box 27650"/>
          <p:cNvSpPr txBox="1"/>
          <p:nvPr/>
        </p:nvSpPr>
        <p:spPr>
          <a:xfrm>
            <a:off x="3884613" y="8685213"/>
            <a:ext cx="2971800" cy="458787"/>
          </a:xfrm>
          <a:prstGeom prst="rect">
            <a:avLst/>
          </a:prstGeom>
          <a:noFill/>
          <a:ln w="9525">
            <a:noFill/>
          </a:ln>
        </p:spPr>
        <p:txBody>
          <a:bodyPr wrap="square" lIns="91440" tIns="45720" rIns="91440" bIns="45720" anchor="b" anchorCtr="0"/>
          <a:lstStyle/>
          <a:p>
            <a:pPr lvl="0" algn="r" defTabSz="449580" rtl="0" eaLnBrk="1">
              <a:lnSpc>
                <a:spcPct val="100000"/>
              </a:lnSpc>
              <a:spcBef>
                <a:spcPct val="0"/>
              </a:spcBef>
              <a:spcAft>
                <a:spcPct val="0"/>
              </a:spcAft>
              <a:buNone/>
              <a:tabLst>
                <a:tab pos="723900" algn="l"/>
                <a:tab pos="1447800" algn="l"/>
                <a:tab pos="2171700" algn="l"/>
                <a:tab pos="2895600" algn="l"/>
              </a:tabLst>
            </a:pPr>
            <a:fld id="{9A0DB2DC-4C9A-4742-B13C-FB6460FD3503}" type="slidenum">
              <a:rPr lang="en-IN" altLang="x-none" sz="1400" dirty="0" err="1">
                <a:solidFill>
                  <a:srgbClr val="000000"/>
                </a:solidFill>
                <a:latin typeface="Arial" panose="020B0604020202020204" pitchFamily="34" charset="0"/>
                <a:cs typeface="Arial" panose="020B0604020202020204" pitchFamily="34" charset="0"/>
              </a:rPr>
              <a:t>9</a:t>
            </a:fld>
            <a:endParaRPr lang="en-IN" altLang="x-none" sz="1400" dirty="0" err="1">
              <a:solidFill>
                <a:srgbClr val="000000"/>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panose="020B0604020202020204"/>
              <a:buNone/>
            </a:pPr>
            <a:r>
              <a:rPr lang="en-GB" b="1">
                <a:solidFill>
                  <a:schemeClr val="lt1"/>
                </a:solidFill>
                <a:latin typeface="Calibri" panose="020F0502020204030204"/>
                <a:ea typeface="Calibri" panose="020F0502020204030204"/>
                <a:cs typeface="Calibri" panose="020F0502020204030204"/>
                <a:sym typeface="Calibri" panose="020F0502020204030204"/>
              </a:rPr>
              <a:t>Department of Computer Science and Engineering, </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Clr>
                <a:schemeClr val="dk1"/>
              </a:buClr>
              <a:buFont typeface="Arial" panose="020B0604020202020204"/>
              <a:buNone/>
            </a:pPr>
            <a:r>
              <a:rPr lang="en-GB" b="1">
                <a:solidFill>
                  <a:schemeClr val="lt1"/>
                </a:solidFill>
                <a:latin typeface="Calibri" panose="020F0502020204030204"/>
                <a:ea typeface="Calibri" panose="020F0502020204030204"/>
                <a:cs typeface="Calibri" panose="020F0502020204030204"/>
                <a:sym typeface="Calibri" panose="020F0502020204030204"/>
              </a:rPr>
              <a:t>KLE Technological University’s Dr. M. S. Sheshgiri College of Engineering and Technology, Belagavi</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1" name="Google Shape;131;p25"/>
          <p:cNvSpPr txBox="1">
            <a:spLocks noGrp="1"/>
          </p:cNvSpPr>
          <p:nvPr>
            <p:ph type="ctrTitle"/>
          </p:nvPr>
        </p:nvSpPr>
        <p:spPr>
          <a:xfrm>
            <a:off x="1143000" y="3166231"/>
            <a:ext cx="6858000" cy="948528"/>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400"/>
              <a:buFont typeface="Calibri" panose="020F0502020204030204"/>
              <a:buNone/>
            </a:pPr>
            <a:r>
              <a:rPr lang="en-GB" sz="2400" b="1" dirty="0"/>
              <a:t>21ECSC210</a:t>
            </a:r>
            <a:endParaRPr sz="2400" b="1" i="1" dirty="0"/>
          </a:p>
          <a:p>
            <a:pPr marL="0" lvl="0" indent="0" algn="ctr" rtl="0">
              <a:lnSpc>
                <a:spcPct val="90000"/>
              </a:lnSpc>
              <a:spcBef>
                <a:spcPts val="0"/>
              </a:spcBef>
              <a:spcAft>
                <a:spcPts val="0"/>
              </a:spcAft>
              <a:buClr>
                <a:schemeClr val="dk1"/>
              </a:buClr>
              <a:buSzPts val="2400"/>
              <a:buFont typeface="Calibri" panose="020F0502020204030204"/>
              <a:buNone/>
            </a:pPr>
            <a:r>
              <a:rPr lang="en-GB" sz="2400" b="1" dirty="0"/>
              <a:t>Exploratory Data Analysis</a:t>
            </a:r>
            <a:br>
              <a:rPr lang="en-GB" sz="2400" dirty="0"/>
            </a:br>
            <a:r>
              <a:rPr lang="en-GB" sz="2400" b="1" i="1" dirty="0"/>
              <a:t>Course Project: Phase - I Review</a:t>
            </a:r>
            <a:endParaRPr sz="2400" b="1" dirty="0"/>
          </a:p>
        </p:txBody>
      </p:sp>
      <p:sp>
        <p:nvSpPr>
          <p:cNvPr id="132" name="Google Shape;132;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1</a:t>
            </a:fld>
            <a:endParaRPr lang="en-GB"/>
          </a:p>
        </p:txBody>
      </p:sp>
      <p:pic>
        <p:nvPicPr>
          <p:cNvPr id="134" name="Google Shape;134;p25"/>
          <p:cNvPicPr preferRelativeResize="0"/>
          <p:nvPr/>
        </p:nvPicPr>
        <p:blipFill>
          <a:blip r:embed="rId3"/>
          <a:stretch>
            <a:fillRect/>
          </a:stretch>
        </p:blipFill>
        <p:spPr>
          <a:xfrm>
            <a:off x="1209025" y="591000"/>
            <a:ext cx="7361761" cy="818601"/>
          </a:xfrm>
          <a:prstGeom prst="rect">
            <a:avLst/>
          </a:prstGeom>
          <a:noFill/>
          <a:ln>
            <a:noFill/>
          </a:ln>
        </p:spPr>
      </p:pic>
      <p:sp>
        <p:nvSpPr>
          <p:cNvPr id="3" name="TextBox 2"/>
          <p:cNvSpPr txBox="1"/>
          <p:nvPr/>
        </p:nvSpPr>
        <p:spPr>
          <a:xfrm>
            <a:off x="701269" y="1596571"/>
            <a:ext cx="8318978" cy="1569660"/>
          </a:xfrm>
          <a:prstGeom prst="rect">
            <a:avLst/>
          </a:prstGeom>
          <a:noFill/>
        </p:spPr>
        <p:txBody>
          <a:bodyPr wrap="square">
            <a:spAutoFit/>
          </a:bodyPr>
          <a:lstStyle/>
          <a:p>
            <a:r>
              <a:rPr lang="en-US" sz="3200" dirty="0">
                <a:solidFill>
                  <a:srgbClr val="FF0000"/>
                </a:solidFill>
                <a:latin typeface="Times New Roman" panose="02020603050405020304" pitchFamily="18" charset="0"/>
                <a:cs typeface="Times New Roman" panose="02020603050405020304" pitchFamily="18" charset="0"/>
              </a:rPr>
              <a:t>Predictive Modeling for HIV: Analyzing Health Indicator Data to Forecast Disease Progression and Patient Outcomes</a:t>
            </a:r>
            <a:endParaRPr lang="en-US" sz="32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s 14336"/>
          <p:cNvSpPr/>
          <p:nvPr/>
        </p:nvSpPr>
        <p:spPr>
          <a:xfrm>
            <a:off x="0" y="4410075"/>
            <a:ext cx="9144000" cy="712788"/>
          </a:xfrm>
          <a:prstGeom prst="rect">
            <a:avLst/>
          </a:prstGeom>
          <a:solidFill>
            <a:srgbClr val="B51B1B"/>
          </a:solidFill>
          <a:ln w="12600" cap="flat" cmpd="sng">
            <a:solidFill>
              <a:srgbClr val="42719B">
                <a:alpha val="100000"/>
              </a:srgbClr>
            </a:solidFill>
            <a:prstDash val="solid"/>
            <a:miter/>
            <a:headEnd type="none" w="med" len="med"/>
            <a:tailEnd type="none" w="med" len="med"/>
          </a:ln>
        </p:spPr>
        <p:txBody>
          <a:bodyPr wrap="square" lIns="68400" tIns="34200" rIns="68400" bIns="34200" anchor="ctr" anchorCtr="0"/>
          <a:lstStyle/>
          <a:p>
            <a:pPr algn="ctr" defTabSz="44958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ltLang="x-none" sz="1400" b="1" dirty="0" err="1">
                <a:latin typeface="Calibri" panose="020F0502020204030204" charset="0"/>
                <a:cs typeface="Calibri" panose="020F0502020204030204" charset="0"/>
              </a:rPr>
              <a:t>Department of Computer Science and Engineering, </a:t>
            </a:r>
          </a:p>
          <a:p>
            <a:pPr algn="ctr" defTabSz="44958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ltLang="x-none" sz="1400" b="1" dirty="0" err="1">
                <a:latin typeface="Calibri" panose="020F0502020204030204" charset="0"/>
                <a:cs typeface="Calibri" panose="020F0502020204030204" charset="0"/>
              </a:rPr>
              <a:t>KLE Technological University’s Dr. M. S. Sheshgiri College of Engineering and Technology, Belagavi</a:t>
            </a:r>
          </a:p>
          <a:p>
            <a:pPr algn="ctr" defTabSz="44958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altLang="x-none" sz="1400" b="1" dirty="0" err="1">
              <a:latin typeface="Calibri" panose="020F0502020204030204" charset="0"/>
              <a:ea typeface="Calibri" panose="020F0502020204030204" charset="0"/>
            </a:endParaRPr>
          </a:p>
        </p:txBody>
      </p:sp>
      <p:sp>
        <p:nvSpPr>
          <p:cNvPr id="14338" name="Title 14337"/>
          <p:cNvSpPr>
            <a:spLocks noGrp="1"/>
          </p:cNvSpPr>
          <p:nvPr>
            <p:ph type="title"/>
          </p:nvPr>
        </p:nvSpPr>
        <p:spPr>
          <a:xfrm>
            <a:off x="628650" y="274638"/>
            <a:ext cx="7886700" cy="993775"/>
          </a:xfrm>
        </p:spPr>
        <p:txBody>
          <a:bodyPr wrap="square" lIns="68400" tIns="34200" rIns="68400" bIns="34200" anchor="ctr" anchorCtr="0"/>
          <a:lstStyle/>
          <a:p>
            <a:pPr defTabSz="449580">
              <a:lnSpc>
                <a:spcPct val="100000"/>
              </a:lnSpc>
              <a:buNone/>
              <a:tabLst>
                <a:tab pos="723900" algn="l"/>
                <a:tab pos="1447800" algn="l"/>
                <a:tab pos="2171700" algn="l"/>
                <a:tab pos="2895600" algn="l"/>
                <a:tab pos="3619500" algn="l"/>
                <a:tab pos="4343400" algn="l"/>
                <a:tab pos="5067300" algn="l"/>
                <a:tab pos="5791200" algn="l"/>
                <a:tab pos="6515100" algn="l"/>
                <a:tab pos="7239000" algn="l"/>
              </a:tabLst>
            </a:pPr>
            <a:r>
              <a:rPr lang="en-IN" altLang="x-none" b="1" dirty="0">
                <a:latin typeface="Arial" panose="020B0604020202020204" pitchFamily="34" charset="0"/>
                <a:cs typeface="Arial" panose="020B0604020202020204" pitchFamily="34" charset="0"/>
              </a:rPr>
              <a:t>Proposed Hypothesis </a:t>
            </a:r>
            <a:endParaRPr lang="en-IN" altLang="x-none" b="1" dirty="0">
              <a:latin typeface="Arial" panose="020B0604020202020204" pitchFamily="34" charset="0"/>
              <a:ea typeface="Arial" panose="020B0604020202020204" pitchFamily="34" charset="0"/>
            </a:endParaRPr>
          </a:p>
        </p:txBody>
      </p:sp>
      <p:sp>
        <p:nvSpPr>
          <p:cNvPr id="14340" name="Text Box 14339"/>
          <p:cNvSpPr txBox="1"/>
          <p:nvPr/>
        </p:nvSpPr>
        <p:spPr>
          <a:xfrm>
            <a:off x="6457950" y="4767263"/>
            <a:ext cx="2057400" cy="273050"/>
          </a:xfrm>
          <a:prstGeom prst="rect">
            <a:avLst/>
          </a:prstGeom>
          <a:noFill/>
          <a:ln w="9525">
            <a:noFill/>
          </a:ln>
        </p:spPr>
        <p:txBody>
          <a:bodyPr wrap="square" lIns="68400" tIns="34200" rIns="68400" bIns="34200" anchor="ctr" anchorCtr="0"/>
          <a:lstStyle/>
          <a:p>
            <a:pPr algn="r" defTabSz="449580">
              <a:lnSpc>
                <a:spcPct val="100000"/>
              </a:lnSpc>
              <a:buNone/>
              <a:tabLst>
                <a:tab pos="723900" algn="l"/>
                <a:tab pos="1447800" algn="l"/>
              </a:tabLst>
            </a:pPr>
            <a:fld id="{9A0DB2DC-4C9A-4742-B13C-FB6460FD3503}" type="slidenum">
              <a:rPr lang="en-IN" altLang="x-none" sz="1400" dirty="0" err="1">
                <a:latin typeface="Arial" panose="020B0604020202020204" pitchFamily="34" charset="0"/>
                <a:cs typeface="Arial" panose="020B0604020202020204" pitchFamily="34" charset="0"/>
              </a:rPr>
              <a:t>10</a:t>
            </a:fld>
            <a:endParaRPr lang="en-IN" altLang="x-none" sz="1400" dirty="0" err="1">
              <a:latin typeface="Arial" panose="020B0604020202020204" pitchFamily="34" charset="0"/>
              <a:ea typeface="Arial" panose="020B0604020202020204" pitchFamily="34" charset="0"/>
              <a:cs typeface="Arial" panose="020B0604020202020204" pitchFamily="34" charset="0"/>
            </a:endParaRPr>
          </a:p>
        </p:txBody>
      </p:sp>
      <p:pic>
        <p:nvPicPr>
          <p:cNvPr id="14341" name="Picture 14340"/>
          <p:cNvPicPr>
            <a:picLocks noChangeAspect="1"/>
          </p:cNvPicPr>
          <p:nvPr/>
        </p:nvPicPr>
        <p:blipFill>
          <a:blip r:embed="rId3"/>
          <a:stretch>
            <a:fillRect/>
          </a:stretch>
        </p:blipFill>
        <p:spPr>
          <a:xfrm>
            <a:off x="4727575" y="152400"/>
            <a:ext cx="4276725" cy="474663"/>
          </a:xfrm>
          <a:prstGeom prst="rect">
            <a:avLst/>
          </a:prstGeom>
          <a:noFill/>
          <a:ln w="9525">
            <a:noFill/>
          </a:ln>
        </p:spPr>
      </p:pic>
      <p:sp>
        <p:nvSpPr>
          <p:cNvPr id="4" name="Text Box 3"/>
          <p:cNvSpPr txBox="1"/>
          <p:nvPr/>
        </p:nvSpPr>
        <p:spPr>
          <a:xfrm>
            <a:off x="542290" y="1127125"/>
            <a:ext cx="7720330" cy="2890520"/>
          </a:xfrm>
          <a:prstGeom prst="rect">
            <a:avLst/>
          </a:prstGeom>
          <a:noFill/>
        </p:spPr>
        <p:txBody>
          <a:bodyPr wrap="square" rtlCol="0" anchor="t">
            <a:noAutofit/>
          </a:bodyPr>
          <a:lstStyle/>
          <a:p>
            <a:r>
              <a:rPr lang="en-US" b="1" dirty="0"/>
              <a:t>11. %viral suppression with HIV-related &amp; non-</a:t>
            </a:r>
            <a:r>
              <a:rPr lang="en-US" b="1" dirty="0" err="1"/>
              <a:t>hiv</a:t>
            </a:r>
            <a:r>
              <a:rPr lang="en-US" b="1" dirty="0"/>
              <a:t>-related death rate by year</a:t>
            </a:r>
          </a:p>
          <a:p>
            <a:r>
              <a:rPr lang="en-US" b="1" dirty="0"/>
              <a:t>12 . Is there a negative association between the percentage of viral suppression, the percentage of PLWDHI linked to care within 3 months, and the AIDS diagnosis rate, and HIV-related death rates?</a:t>
            </a:r>
          </a:p>
          <a:p>
            <a:r>
              <a:rPr lang="en-US" b="1" i="0" dirty="0">
                <a:solidFill>
                  <a:srgbClr val="000000"/>
                </a:solidFill>
                <a:effectLst/>
                <a:highlight>
                  <a:srgbClr val="FFFFFF"/>
                </a:highlight>
                <a:latin typeface="Helvetica Neue"/>
              </a:rPr>
              <a:t>13.Year Wise Analysis of %linked to 3months with HIV related death rate.</a:t>
            </a:r>
          </a:p>
          <a:p>
            <a:r>
              <a:rPr lang="en-US" b="1" i="0" dirty="0">
                <a:solidFill>
                  <a:srgbClr val="000000"/>
                </a:solidFill>
                <a:effectLst/>
                <a:highlight>
                  <a:srgbClr val="FFFFFF"/>
                </a:highlight>
                <a:latin typeface="Helvetica Neue"/>
              </a:rPr>
              <a:t>14.Analysis of HIV Diagnoses with PLWDHI by age</a:t>
            </a:r>
          </a:p>
          <a:p>
            <a:r>
              <a:rPr lang="en-US" b="1" i="0" dirty="0">
                <a:solidFill>
                  <a:srgbClr val="000000"/>
                </a:solidFill>
                <a:effectLst/>
                <a:highlight>
                  <a:srgbClr val="FFFFFF"/>
                </a:highlight>
                <a:latin typeface="Helvetica Neue"/>
              </a:rPr>
              <a:t>15. Year wise analysis of %linked to within 3 months &amp; %viral suppression with year</a:t>
            </a:r>
          </a:p>
          <a:p>
            <a:r>
              <a:rPr lang="en-US" b="1" i="0" dirty="0">
                <a:solidFill>
                  <a:srgbClr val="000000"/>
                </a:solidFill>
                <a:effectLst/>
                <a:highlight>
                  <a:srgbClr val="FFFFFF"/>
                </a:highlight>
                <a:latin typeface="Helvetica Neue"/>
              </a:rPr>
              <a:t>16.YEAR WISE ANALYSIS OF CONCURRENT / AIDS DIAGNOSES .</a:t>
            </a:r>
          </a:p>
          <a:p>
            <a:endParaRPr lang="en-US"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panose="020B0604020202020204"/>
              <a:buNone/>
            </a:pPr>
            <a:r>
              <a:rPr lang="en-GB" b="1">
                <a:solidFill>
                  <a:schemeClr val="lt1"/>
                </a:solidFill>
                <a:latin typeface="Calibri" panose="020F0502020204030204"/>
                <a:ea typeface="Calibri" panose="020F0502020204030204"/>
                <a:cs typeface="Calibri" panose="020F0502020204030204"/>
                <a:sym typeface="Calibri" panose="020F0502020204030204"/>
              </a:rPr>
              <a:t>Department of Computer Science and Engineering, </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Clr>
                <a:schemeClr val="dk1"/>
              </a:buClr>
              <a:buFont typeface="Arial" panose="020B0604020202020204"/>
              <a:buNone/>
            </a:pPr>
            <a:r>
              <a:rPr lang="en-GB" b="1">
                <a:solidFill>
                  <a:schemeClr val="lt1"/>
                </a:solidFill>
                <a:latin typeface="Calibri" panose="020F0502020204030204"/>
                <a:ea typeface="Calibri" panose="020F0502020204030204"/>
                <a:cs typeface="Calibri" panose="020F0502020204030204"/>
                <a:sym typeface="Calibri" panose="020F0502020204030204"/>
              </a:rPr>
              <a:t>KLE Technological University’s Dr. M. S. Sheshgiri College of Engineering and Technology, Belagavi</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2" name="Google Shape;202;p32"/>
          <p:cNvSpPr txBox="1">
            <a:spLocks noGrp="1"/>
          </p:cNvSpPr>
          <p:nvPr>
            <p:ph type="title"/>
          </p:nvPr>
        </p:nvSpPr>
        <p:spPr>
          <a:xfrm>
            <a:off x="401768" y="102337"/>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panose="020F0502020204030204"/>
              <a:buNone/>
            </a:pPr>
            <a:r>
              <a:rPr lang="en-GB" b="1" dirty="0"/>
              <a:t>Implement Framework</a:t>
            </a:r>
            <a:endParaRPr b="1" dirty="0"/>
          </a:p>
        </p:txBody>
      </p:sp>
      <p:sp>
        <p:nvSpPr>
          <p:cNvPr id="204" name="Google Shape;204;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11</a:t>
            </a:fld>
            <a:endParaRPr lang="en-GB"/>
          </a:p>
        </p:txBody>
      </p:sp>
      <p:pic>
        <p:nvPicPr>
          <p:cNvPr id="205" name="Google Shape;205;p32"/>
          <p:cNvPicPr preferRelativeResize="0"/>
          <p:nvPr/>
        </p:nvPicPr>
        <p:blipFill>
          <a:blip r:embed="rId3"/>
          <a:stretch>
            <a:fillRect/>
          </a:stretch>
        </p:blipFill>
        <p:spPr>
          <a:xfrm>
            <a:off x="4727725" y="152400"/>
            <a:ext cx="4276902" cy="475575"/>
          </a:xfrm>
          <a:prstGeom prst="rect">
            <a:avLst/>
          </a:prstGeom>
          <a:noFill/>
          <a:ln>
            <a:noFill/>
          </a:ln>
        </p:spPr>
      </p:pic>
      <p:sp>
        <p:nvSpPr>
          <p:cNvPr id="2" name="Text Placeholder 1"/>
          <p:cNvSpPr>
            <a:spLocks noGrp="1"/>
          </p:cNvSpPr>
          <p:nvPr>
            <p:ph type="body" idx="1"/>
          </p:nvPr>
        </p:nvSpPr>
        <p:spPr>
          <a:xfrm>
            <a:off x="628650" y="969645"/>
            <a:ext cx="7886700" cy="3662680"/>
          </a:xfrm>
        </p:spPr>
        <p:txBody>
          <a:bodyPr/>
          <a:lstStyle/>
          <a:p>
            <a:pPr marL="177800" lvl="0" indent="-171450" algn="l" rtl="0">
              <a:lnSpc>
                <a:spcPct val="90000"/>
              </a:lnSpc>
              <a:spcBef>
                <a:spcPts val="0"/>
              </a:spcBef>
              <a:spcAft>
                <a:spcPts val="0"/>
              </a:spcAft>
              <a:buClr>
                <a:schemeClr val="dk1"/>
              </a:buClr>
              <a:buSzPts val="2100"/>
              <a:buChar char="•"/>
            </a:pPr>
            <a:r>
              <a:rPr lang="en-US" b="0" i="0" dirty="0">
                <a:solidFill>
                  <a:schemeClr val="tx1"/>
                </a:solidFill>
                <a:effectLst/>
                <a:latin typeface="Söhne"/>
              </a:rPr>
              <a:t>Based on the statistical analysis we will perform data pre-processing.</a:t>
            </a:r>
          </a:p>
          <a:p>
            <a:pPr marL="177800" lvl="0" indent="-171450" algn="l" rtl="0">
              <a:lnSpc>
                <a:spcPct val="90000"/>
              </a:lnSpc>
              <a:spcBef>
                <a:spcPts val="0"/>
              </a:spcBef>
              <a:spcAft>
                <a:spcPts val="0"/>
              </a:spcAft>
              <a:buClr>
                <a:schemeClr val="dk1"/>
              </a:buClr>
              <a:buSzPts val="2100"/>
              <a:buChar char="•"/>
            </a:pPr>
            <a:r>
              <a:rPr lang="en-US" b="0" i="0" dirty="0">
                <a:solidFill>
                  <a:schemeClr val="tx1"/>
                </a:solidFill>
                <a:effectLst/>
                <a:latin typeface="Söhne"/>
              </a:rPr>
              <a:t>Based on the feature category, will be then perform univariate and multivariate analysis on the features to </a:t>
            </a:r>
            <a:r>
              <a:rPr lang="en-US" b="0" i="0" dirty="0" err="1">
                <a:solidFill>
                  <a:schemeClr val="tx1"/>
                </a:solidFill>
                <a:effectLst/>
                <a:latin typeface="Söhne"/>
              </a:rPr>
              <a:t>analyse</a:t>
            </a:r>
            <a:r>
              <a:rPr lang="en-US" b="0" i="0" dirty="0">
                <a:solidFill>
                  <a:schemeClr val="tx1"/>
                </a:solidFill>
                <a:effectLst/>
                <a:latin typeface="Söhne"/>
              </a:rPr>
              <a:t> and answer the hypothesis.</a:t>
            </a:r>
          </a:p>
          <a:p>
            <a:pPr marL="177800" lvl="0" indent="-171450" algn="l" rtl="0">
              <a:lnSpc>
                <a:spcPct val="90000"/>
              </a:lnSpc>
              <a:spcBef>
                <a:spcPts val="0"/>
              </a:spcBef>
              <a:spcAft>
                <a:spcPts val="0"/>
              </a:spcAft>
              <a:buClr>
                <a:schemeClr val="dk1"/>
              </a:buClr>
              <a:buSzPts val="2100"/>
              <a:buChar char="•"/>
            </a:pPr>
            <a:r>
              <a:rPr lang="en-US" b="0" i="0" dirty="0">
                <a:solidFill>
                  <a:schemeClr val="tx1"/>
                </a:solidFill>
                <a:effectLst/>
                <a:latin typeface="Söhne"/>
              </a:rPr>
              <a:t>We will next perform feature engineering to find correlation between </a:t>
            </a:r>
            <a:r>
              <a:rPr lang="en-US" b="0" i="0" dirty="0" err="1">
                <a:solidFill>
                  <a:schemeClr val="tx1"/>
                </a:solidFill>
                <a:effectLst/>
                <a:latin typeface="Söhne"/>
              </a:rPr>
              <a:t>between</a:t>
            </a:r>
            <a:r>
              <a:rPr lang="en-US" b="0" i="0" dirty="0">
                <a:solidFill>
                  <a:schemeClr val="tx1"/>
                </a:solidFill>
                <a:effectLst/>
                <a:latin typeface="Söhne"/>
              </a:rPr>
              <a:t> different features. </a:t>
            </a:r>
          </a:p>
          <a:p>
            <a:pPr marL="177800" lvl="0" indent="-171450" algn="l" rtl="0">
              <a:lnSpc>
                <a:spcPct val="90000"/>
              </a:lnSpc>
              <a:spcBef>
                <a:spcPts val="0"/>
              </a:spcBef>
              <a:spcAft>
                <a:spcPts val="0"/>
              </a:spcAft>
              <a:buClr>
                <a:schemeClr val="dk1"/>
              </a:buClr>
              <a:buSzPts val="2100"/>
              <a:buChar char="•"/>
            </a:pPr>
            <a:r>
              <a:rPr lang="en-US" b="0" i="0" dirty="0">
                <a:solidFill>
                  <a:schemeClr val="tx1"/>
                </a:solidFill>
                <a:effectLst/>
                <a:latin typeface="Söhne"/>
              </a:rPr>
              <a:t>Lastly, we will apply any one of the ML model to the dataset. </a:t>
            </a:r>
            <a:endParaRPr lang="en-US" dirty="0">
              <a:solidFill>
                <a:schemeClr val="tx1"/>
              </a:solidFill>
            </a:endParaRPr>
          </a:p>
          <a:p>
            <a:pPr marL="13970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12" name="Google Shape;212;p33"/>
          <p:cNvSpPr txBox="1">
            <a:spLocks noGrp="1"/>
          </p:cNvSpPr>
          <p:nvPr>
            <p:ph type="title"/>
          </p:nvPr>
        </p:nvSpPr>
        <p:spPr>
          <a:xfrm>
            <a:off x="-1956420" y="-76609"/>
            <a:ext cx="7886700" cy="994200"/>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300"/>
              <a:buFont typeface="Calibri"/>
              <a:buNone/>
            </a:pPr>
            <a:r>
              <a:rPr lang="en" sz="2400" b="1" dirty="0"/>
              <a:t>MOOC Course Details</a:t>
            </a:r>
            <a:endParaRPr sz="2400" b="1" dirty="0"/>
          </a:p>
        </p:txBody>
      </p:sp>
      <p:sp>
        <p:nvSpPr>
          <p:cNvPr id="213" name="Google Shape;213;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14" name="Google Shape;214;p33"/>
          <p:cNvPicPr preferRelativeResize="0"/>
          <p:nvPr/>
        </p:nvPicPr>
        <p:blipFill>
          <a:blip r:embed="rId3">
            <a:alphaModFix/>
          </a:blip>
          <a:stretch>
            <a:fillRect/>
          </a:stretch>
        </p:blipFill>
        <p:spPr>
          <a:xfrm>
            <a:off x="4727725" y="152400"/>
            <a:ext cx="4276902" cy="475575"/>
          </a:xfrm>
          <a:prstGeom prst="rect">
            <a:avLst/>
          </a:prstGeom>
          <a:noFill/>
          <a:ln>
            <a:noFill/>
          </a:ln>
        </p:spPr>
      </p:pic>
      <p:graphicFrame>
        <p:nvGraphicFramePr>
          <p:cNvPr id="215" name="Google Shape;215;p33"/>
          <p:cNvGraphicFramePr/>
          <p:nvPr>
            <p:extLst>
              <p:ext uri="{D42A27DB-BD31-4B8C-83A1-F6EECF244321}">
                <p14:modId xmlns:p14="http://schemas.microsoft.com/office/powerpoint/2010/main" val="2545888014"/>
              </p:ext>
            </p:extLst>
          </p:nvPr>
        </p:nvGraphicFramePr>
        <p:xfrm>
          <a:off x="281883" y="693236"/>
          <a:ext cx="8475643" cy="3643006"/>
        </p:xfrm>
        <a:graphic>
          <a:graphicData uri="http://schemas.openxmlformats.org/drawingml/2006/table">
            <a:tbl>
              <a:tblPr firstRow="1" bandRow="1">
                <a:noFill/>
                <a:tableStyleId>{28746181-1B05-4F55-AE1F-AC7342019A26}</a:tableStyleId>
              </a:tblPr>
              <a:tblGrid>
                <a:gridCol w="617518">
                  <a:extLst>
                    <a:ext uri="{9D8B030D-6E8A-4147-A177-3AD203B41FA5}">
                      <a16:colId xmlns:a16="http://schemas.microsoft.com/office/drawing/2014/main" val="20000"/>
                    </a:ext>
                  </a:extLst>
                </a:gridCol>
                <a:gridCol w="1628579">
                  <a:extLst>
                    <a:ext uri="{9D8B030D-6E8A-4147-A177-3AD203B41FA5}">
                      <a16:colId xmlns:a16="http://schemas.microsoft.com/office/drawing/2014/main" val="20001"/>
                    </a:ext>
                  </a:extLst>
                </a:gridCol>
                <a:gridCol w="1314695">
                  <a:extLst>
                    <a:ext uri="{9D8B030D-6E8A-4147-A177-3AD203B41FA5}">
                      <a16:colId xmlns:a16="http://schemas.microsoft.com/office/drawing/2014/main" val="20003"/>
                    </a:ext>
                  </a:extLst>
                </a:gridCol>
                <a:gridCol w="1583690">
                  <a:extLst>
                    <a:ext uri="{9D8B030D-6E8A-4147-A177-3AD203B41FA5}">
                      <a16:colId xmlns:a16="http://schemas.microsoft.com/office/drawing/2014/main" val="20004"/>
                    </a:ext>
                  </a:extLst>
                </a:gridCol>
                <a:gridCol w="1794244">
                  <a:extLst>
                    <a:ext uri="{9D8B030D-6E8A-4147-A177-3AD203B41FA5}">
                      <a16:colId xmlns:a16="http://schemas.microsoft.com/office/drawing/2014/main" val="20005"/>
                    </a:ext>
                  </a:extLst>
                </a:gridCol>
                <a:gridCol w="1536917">
                  <a:extLst>
                    <a:ext uri="{9D8B030D-6E8A-4147-A177-3AD203B41FA5}">
                      <a16:colId xmlns:a16="http://schemas.microsoft.com/office/drawing/2014/main" val="20006"/>
                    </a:ext>
                  </a:extLst>
                </a:gridCol>
              </a:tblGrid>
              <a:tr h="247165">
                <a:tc gridSpan="6">
                  <a:txBody>
                    <a:bodyPr/>
                    <a:lstStyle/>
                    <a:p>
                      <a:pPr marL="0" lvl="0" indent="0" algn="ctr" rtl="0">
                        <a:spcBef>
                          <a:spcPts val="0"/>
                        </a:spcBef>
                        <a:spcAft>
                          <a:spcPts val="0"/>
                        </a:spcAft>
                        <a:buNone/>
                      </a:pPr>
                      <a:r>
                        <a:rPr lang="en" sz="1000" b="1" dirty="0">
                          <a:solidFill>
                            <a:srgbClr val="FFFFFF"/>
                          </a:solidFill>
                          <a:latin typeface="Calibri"/>
                          <a:ea typeface="Calibri"/>
                          <a:cs typeface="Calibri"/>
                          <a:sym typeface="Calibri"/>
                        </a:rPr>
                        <a:t>Team No. : EDA-D12</a:t>
                      </a:r>
                      <a:endParaRPr sz="1000" b="1" dirty="0">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7165">
                <a:tc gridSpan="6">
                  <a:txBody>
                    <a:bodyPr/>
                    <a:lstStyle/>
                    <a:p>
                      <a:pPr marL="0" lvl="0" indent="0" algn="ctr" rtl="0">
                        <a:spcBef>
                          <a:spcPts val="0"/>
                        </a:spcBef>
                        <a:spcAft>
                          <a:spcPts val="0"/>
                        </a:spcAft>
                        <a:buNone/>
                      </a:pPr>
                      <a:r>
                        <a:rPr lang="en" sz="1000" b="1" dirty="0">
                          <a:solidFill>
                            <a:srgbClr val="FFFFFF"/>
                          </a:solidFill>
                          <a:latin typeface="Calibri"/>
                          <a:ea typeface="Calibri"/>
                          <a:cs typeface="Calibri"/>
                          <a:sym typeface="Calibri"/>
                        </a:rPr>
                        <a:t>Div: D</a:t>
                      </a:r>
                      <a:endParaRPr sz="1000" b="1" dirty="0">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44886">
                <a:tc>
                  <a:txBody>
                    <a:bodyPr/>
                    <a:lstStyle/>
                    <a:p>
                      <a:pPr marL="0" marR="0" lvl="0" indent="0" algn="ctr" rtl="0">
                        <a:spcBef>
                          <a:spcPts val="0"/>
                        </a:spcBef>
                        <a:spcAft>
                          <a:spcPts val="0"/>
                        </a:spcAft>
                        <a:buNone/>
                      </a:pPr>
                      <a:r>
                        <a:rPr lang="en" sz="1000" b="1" u="none" strike="noStrike" cap="none"/>
                        <a:t>Sl. No. </a:t>
                      </a:r>
                      <a:endParaRPr sz="1000" b="1" u="none" strike="noStrike" cap="none"/>
                    </a:p>
                  </a:txBody>
                  <a:tcPr marL="68600" marR="68600" marT="34300" marB="34300" anchor="ctr"/>
                </a:tc>
                <a:tc>
                  <a:txBody>
                    <a:bodyPr/>
                    <a:lstStyle/>
                    <a:p>
                      <a:pPr marL="0" marR="0" lvl="0" indent="0" algn="ctr" rtl="0">
                        <a:spcBef>
                          <a:spcPts val="0"/>
                        </a:spcBef>
                        <a:spcAft>
                          <a:spcPts val="0"/>
                        </a:spcAft>
                        <a:buNone/>
                      </a:pPr>
                      <a:r>
                        <a:rPr lang="en" sz="1000" b="1" u="none" strike="noStrike" cap="none" dirty="0"/>
                        <a:t>Name</a:t>
                      </a:r>
                      <a:endParaRPr sz="1000" b="1" u="none" strike="noStrike" cap="none" dirty="0"/>
                    </a:p>
                  </a:txBody>
                  <a:tcPr marL="68600" marR="68600" marT="34300" marB="34300" anchor="ctr"/>
                </a:tc>
                <a:tc>
                  <a:txBody>
                    <a:bodyPr/>
                    <a:lstStyle/>
                    <a:p>
                      <a:pPr marL="0" marR="0" lvl="0" indent="0" algn="ctr" rtl="0">
                        <a:spcBef>
                          <a:spcPts val="0"/>
                        </a:spcBef>
                        <a:spcAft>
                          <a:spcPts val="0"/>
                        </a:spcAft>
                        <a:buNone/>
                      </a:pPr>
                      <a:r>
                        <a:rPr lang="en" sz="1000" b="1"/>
                        <a:t>SRN</a:t>
                      </a:r>
                      <a:r>
                        <a:rPr lang="en" sz="1000" b="1" u="none" strike="noStrike" cap="none"/>
                        <a:t>. </a:t>
                      </a:r>
                      <a:endParaRPr sz="1000" b="1" u="none" strike="noStrike" cap="none"/>
                    </a:p>
                  </a:txBody>
                  <a:tcPr marL="68600" marR="68600" marT="34300" marB="34300" anchor="ctr"/>
                </a:tc>
                <a:tc>
                  <a:txBody>
                    <a:bodyPr/>
                    <a:lstStyle/>
                    <a:p>
                      <a:pPr marL="0" marR="0" lvl="0" indent="0" algn="ctr" rtl="0">
                        <a:spcBef>
                          <a:spcPts val="0"/>
                        </a:spcBef>
                        <a:spcAft>
                          <a:spcPts val="0"/>
                        </a:spcAft>
                        <a:buNone/>
                      </a:pPr>
                      <a:r>
                        <a:rPr lang="en" sz="1000" b="1">
                          <a:solidFill>
                            <a:srgbClr val="000000"/>
                          </a:solidFill>
                        </a:rPr>
                        <a:t>Course Name</a:t>
                      </a:r>
                      <a:endParaRPr sz="1000" b="1">
                        <a:solidFill>
                          <a:srgbClr val="000000"/>
                        </a:solidFill>
                      </a:endParaRPr>
                    </a:p>
                  </a:txBody>
                  <a:tcPr marL="68600" marR="68600" marT="34300" marB="34300" anchor="ctr"/>
                </a:tc>
                <a:tc>
                  <a:txBody>
                    <a:bodyPr/>
                    <a:lstStyle/>
                    <a:p>
                      <a:pPr marL="0" marR="0" lvl="0" indent="0" algn="ctr" rtl="0">
                        <a:spcBef>
                          <a:spcPts val="0"/>
                        </a:spcBef>
                        <a:spcAft>
                          <a:spcPts val="0"/>
                        </a:spcAft>
                        <a:buNone/>
                      </a:pPr>
                      <a:r>
                        <a:rPr lang="en" sz="1000" b="1"/>
                        <a:t>Course Link</a:t>
                      </a:r>
                      <a:endParaRPr sz="1000" b="1"/>
                    </a:p>
                  </a:txBody>
                  <a:tcPr marL="68600" marR="68600" marT="34300" marB="34300" anchor="ctr"/>
                </a:tc>
                <a:tc>
                  <a:txBody>
                    <a:bodyPr/>
                    <a:lstStyle/>
                    <a:p>
                      <a:pPr marL="0" marR="0" lvl="0" indent="0" algn="ctr" rtl="0">
                        <a:spcBef>
                          <a:spcPts val="0"/>
                        </a:spcBef>
                        <a:spcAft>
                          <a:spcPts val="0"/>
                        </a:spcAft>
                        <a:buNone/>
                      </a:pPr>
                      <a:r>
                        <a:rPr lang="en" sz="1000" b="1"/>
                        <a:t>Status</a:t>
                      </a:r>
                      <a:endParaRPr sz="1000" b="1"/>
                    </a:p>
                  </a:txBody>
                  <a:tcPr marL="68600" marR="68600" marT="34300" marB="34300" anchor="ctr"/>
                </a:tc>
                <a:extLst>
                  <a:ext uri="{0D108BD9-81ED-4DB2-BD59-A6C34878D82A}">
                    <a16:rowId xmlns:a16="http://schemas.microsoft.com/office/drawing/2014/main" val="10002"/>
                  </a:ext>
                </a:extLst>
              </a:tr>
              <a:tr h="664576">
                <a:tc>
                  <a:txBody>
                    <a:bodyPr/>
                    <a:lstStyle/>
                    <a:p>
                      <a:pPr marL="0" marR="0" lvl="0" indent="0" algn="ctr" rtl="0">
                        <a:spcBef>
                          <a:spcPts val="0"/>
                        </a:spcBef>
                        <a:spcAft>
                          <a:spcPts val="0"/>
                        </a:spcAft>
                        <a:buNone/>
                      </a:pPr>
                      <a:r>
                        <a:rPr lang="en" sz="1000" u="none" strike="noStrike" cap="none"/>
                        <a:t>1</a:t>
                      </a:r>
                      <a:endParaRPr sz="1000" u="none" strike="noStrike" cap="none"/>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u="none" strike="noStrike" cap="none" dirty="0"/>
                        <a:t>Abhinandan Onjol</a:t>
                      </a:r>
                    </a:p>
                    <a:p>
                      <a:pPr marL="0" lvl="0" indent="0" algn="l" rtl="0">
                        <a:spcBef>
                          <a:spcPts val="0"/>
                        </a:spcBef>
                        <a:spcAft>
                          <a:spcPts val="0"/>
                        </a:spcAft>
                        <a:buNone/>
                      </a:pPr>
                      <a:endParaRPr sz="800" dirty="0"/>
                    </a:p>
                  </a:txBody>
                  <a:tcPr marL="68600" marR="68600" marT="34300" marB="34300" anchor="ctr"/>
                </a:tc>
                <a:tc>
                  <a:txBody>
                    <a:bodyPr/>
                    <a:lstStyle/>
                    <a:p>
                      <a:pPr marL="0" lvl="0" indent="0" algn="ctr" rtl="0">
                        <a:spcBef>
                          <a:spcPts val="0"/>
                        </a:spcBef>
                        <a:spcAft>
                          <a:spcPts val="0"/>
                        </a:spcAft>
                        <a:buNone/>
                      </a:pPr>
                      <a:r>
                        <a:rPr lang="en" sz="800" dirty="0"/>
                        <a:t>02FE22BCI003</a:t>
                      </a:r>
                      <a:endParaRPr sz="1000" u="none" strike="noStrike" cap="none"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Python 101 for Data Science</a:t>
                      </a:r>
                    </a:p>
                    <a:p>
                      <a:pPr marL="0" lvl="0" indent="0" algn="l" rtl="0">
                        <a:spcBef>
                          <a:spcPts val="0"/>
                        </a:spcBef>
                        <a:spcAft>
                          <a:spcPts val="0"/>
                        </a:spcAft>
                        <a:buNone/>
                      </a:pPr>
                      <a:endParaRPr sz="800" dirty="0"/>
                    </a:p>
                  </a:txBody>
                  <a:tcPr marL="68600" marR="68600" marT="34300" marB="34300" anchor="ctr"/>
                </a:tc>
                <a:tc>
                  <a:txBody>
                    <a:bodyPr/>
                    <a:lstStyle/>
                    <a:p>
                      <a:pPr marL="0" lvl="0" indent="0" algn="ctr" rtl="0">
                        <a:spcBef>
                          <a:spcPts val="0"/>
                        </a:spcBef>
                        <a:spcAft>
                          <a:spcPts val="0"/>
                        </a:spcAft>
                        <a:buNone/>
                      </a:pPr>
                      <a:r>
                        <a:rPr lang="en-US" sz="800" dirty="0"/>
                        <a:t>https://courses.cognitiveclass.ai/certificates/dee8eeb358e54a22a5d22f066ee46123</a:t>
                      </a:r>
                      <a:endParaRPr sz="800" dirty="0"/>
                    </a:p>
                  </a:txBody>
                  <a:tcPr marL="68600" marR="68600" marT="34300" marB="34300" anchor="ctr"/>
                </a:tc>
                <a:tc>
                  <a:txBody>
                    <a:bodyPr/>
                    <a:lstStyle/>
                    <a:p>
                      <a:pPr marL="0" lvl="0" indent="0" algn="l" rtl="0">
                        <a:spcBef>
                          <a:spcPts val="0"/>
                        </a:spcBef>
                        <a:spcAft>
                          <a:spcPts val="0"/>
                        </a:spcAft>
                        <a:buNone/>
                      </a:pPr>
                      <a:r>
                        <a:rPr lang="en-US" sz="800" dirty="0"/>
                        <a:t>Completed</a:t>
                      </a:r>
                      <a:endParaRPr sz="800" dirty="0"/>
                    </a:p>
                  </a:txBody>
                  <a:tcPr marL="68600" marR="68600" marT="34300" marB="34300" anchor="ctr"/>
                </a:tc>
                <a:extLst>
                  <a:ext uri="{0D108BD9-81ED-4DB2-BD59-A6C34878D82A}">
                    <a16:rowId xmlns:a16="http://schemas.microsoft.com/office/drawing/2014/main" val="10003"/>
                  </a:ext>
                </a:extLst>
              </a:tr>
              <a:tr h="664576">
                <a:tc>
                  <a:txBody>
                    <a:bodyPr/>
                    <a:lstStyle/>
                    <a:p>
                      <a:pPr marL="0" marR="0" lvl="0" indent="0" algn="ctr" rtl="0">
                        <a:spcBef>
                          <a:spcPts val="0"/>
                        </a:spcBef>
                        <a:spcAft>
                          <a:spcPts val="0"/>
                        </a:spcAft>
                        <a:buNone/>
                      </a:pPr>
                      <a:r>
                        <a:rPr lang="en" sz="1000" u="none" strike="noStrike" cap="none"/>
                        <a:t>2</a:t>
                      </a:r>
                      <a:endParaRPr sz="1000" u="none" strike="noStrike" cap="none"/>
                    </a:p>
                  </a:txBody>
                  <a:tcPr marL="68600" marR="68600" marT="34300" marB="34300" anchor="ctr"/>
                </a:tc>
                <a:tc>
                  <a:txBody>
                    <a:bodyPr/>
                    <a:lstStyle/>
                    <a:p>
                      <a:pPr marL="0" lvl="0" indent="0" algn="l" rtl="0">
                        <a:spcBef>
                          <a:spcPts val="0"/>
                        </a:spcBef>
                        <a:spcAft>
                          <a:spcPts val="0"/>
                        </a:spcAft>
                        <a:buNone/>
                      </a:pPr>
                      <a:r>
                        <a:rPr lang="en-US" sz="800" dirty="0"/>
                        <a:t>Jagannath Malode</a:t>
                      </a:r>
                      <a:endParaRPr sz="800" dirty="0"/>
                    </a:p>
                  </a:txBody>
                  <a:tcPr marL="68600" marR="68600" marT="34300" marB="34300" anchor="ctr"/>
                </a:tc>
                <a:tc>
                  <a:txBody>
                    <a:bodyPr/>
                    <a:lstStyle/>
                    <a:p>
                      <a:pPr marL="0" lvl="0" indent="0" algn="ctr" rtl="0">
                        <a:spcBef>
                          <a:spcPts val="0"/>
                        </a:spcBef>
                        <a:spcAft>
                          <a:spcPts val="0"/>
                        </a:spcAft>
                        <a:buNone/>
                      </a:pPr>
                      <a:r>
                        <a:rPr lang="en-US" sz="800" dirty="0"/>
                        <a:t>02FE22BCI018</a:t>
                      </a:r>
                      <a:endParaRPr lang="en-US" sz="1000" u="none" strike="noStrike" cap="none" dirty="0"/>
                    </a:p>
                  </a:txBody>
                  <a:tcPr marL="68600" marR="68600" marT="34300" marB="34300" anchor="ctr"/>
                </a:tc>
                <a:tc>
                  <a:txBody>
                    <a:bodyPr/>
                    <a:lstStyle/>
                    <a:p>
                      <a:pPr marL="0" lvl="0" indent="0" algn="l" rtl="0">
                        <a:spcBef>
                          <a:spcPts val="0"/>
                        </a:spcBef>
                        <a:spcAft>
                          <a:spcPts val="0"/>
                        </a:spcAft>
                        <a:buNone/>
                      </a:pPr>
                      <a:r>
                        <a:rPr lang="en-US" sz="800" dirty="0"/>
                        <a:t>Python 101 for Data Science</a:t>
                      </a:r>
                      <a:endParaRPr sz="800" dirty="0"/>
                    </a:p>
                  </a:txBody>
                  <a:tcPr marL="68600" marR="68600" marT="34300" marB="34300" anchor="ctr"/>
                </a:tc>
                <a:tc>
                  <a:txBody>
                    <a:bodyPr/>
                    <a:lstStyle/>
                    <a:p>
                      <a:pPr marL="0" lvl="0" indent="0" algn="ctr" rtl="0">
                        <a:spcBef>
                          <a:spcPts val="0"/>
                        </a:spcBef>
                        <a:spcAft>
                          <a:spcPts val="0"/>
                        </a:spcAft>
                        <a:buNone/>
                      </a:pPr>
                      <a:r>
                        <a:rPr lang="en-US" sz="800" dirty="0"/>
                        <a:t>https://courses.cognitiveclass.ai/certificates/dee8eeb358e54a22a5d22f066ee46123</a:t>
                      </a:r>
                      <a:endParaRPr sz="800" dirty="0"/>
                    </a:p>
                  </a:txBody>
                  <a:tcPr marL="68600" marR="68600" marT="34300" marB="34300" anchor="ctr"/>
                </a:tc>
                <a:tc>
                  <a:txBody>
                    <a:bodyPr/>
                    <a:lstStyle/>
                    <a:p>
                      <a:pPr marL="0" lvl="0" indent="0" algn="l" rtl="0">
                        <a:spcBef>
                          <a:spcPts val="0"/>
                        </a:spcBef>
                        <a:spcAft>
                          <a:spcPts val="0"/>
                        </a:spcAft>
                        <a:buNone/>
                      </a:pPr>
                      <a:r>
                        <a:rPr lang="en-US" sz="800" dirty="0"/>
                        <a:t>Completed</a:t>
                      </a:r>
                      <a:endParaRPr sz="800" dirty="0"/>
                    </a:p>
                  </a:txBody>
                  <a:tcPr marL="68600" marR="68600" marT="34300" marB="34300" anchor="ctr"/>
                </a:tc>
                <a:extLst>
                  <a:ext uri="{0D108BD9-81ED-4DB2-BD59-A6C34878D82A}">
                    <a16:rowId xmlns:a16="http://schemas.microsoft.com/office/drawing/2014/main" val="10004"/>
                  </a:ext>
                </a:extLst>
              </a:tr>
              <a:tr h="818358">
                <a:tc>
                  <a:txBody>
                    <a:bodyPr/>
                    <a:lstStyle/>
                    <a:p>
                      <a:pPr marL="0" marR="0" lvl="0" indent="0" algn="ctr" rtl="0">
                        <a:spcBef>
                          <a:spcPts val="0"/>
                        </a:spcBef>
                        <a:spcAft>
                          <a:spcPts val="0"/>
                        </a:spcAft>
                        <a:buNone/>
                      </a:pPr>
                      <a:r>
                        <a:rPr lang="en" sz="1000" u="none" strike="noStrike" cap="none"/>
                        <a:t>3</a:t>
                      </a:r>
                      <a:endParaRPr sz="1000" u="none" strike="noStrike" cap="none"/>
                    </a:p>
                  </a:txBody>
                  <a:tcPr marL="68600" marR="68600" marT="34300" marB="34300" anchor="ctr"/>
                </a:tc>
                <a:tc>
                  <a:txBody>
                    <a:bodyPr/>
                    <a:lstStyle/>
                    <a:p>
                      <a:pPr marL="0" lvl="0" indent="0" algn="l" rtl="0">
                        <a:spcBef>
                          <a:spcPts val="0"/>
                        </a:spcBef>
                        <a:spcAft>
                          <a:spcPts val="0"/>
                        </a:spcAft>
                        <a:buNone/>
                      </a:pPr>
                      <a:r>
                        <a:rPr lang="en-US" sz="800" dirty="0"/>
                        <a:t>Jagannath Magadum</a:t>
                      </a:r>
                      <a:endParaRPr sz="800" dirty="0"/>
                    </a:p>
                  </a:txBody>
                  <a:tcPr marL="68600" marR="68600" marT="34300" marB="34300" anchor="ctr"/>
                </a:tc>
                <a:tc>
                  <a:txBody>
                    <a:bodyPr/>
                    <a:lstStyle/>
                    <a:p>
                      <a:pPr marL="0" lvl="0" indent="0" algn="ctr" rtl="0">
                        <a:spcBef>
                          <a:spcPts val="0"/>
                        </a:spcBef>
                        <a:spcAft>
                          <a:spcPts val="0"/>
                        </a:spcAft>
                        <a:buNone/>
                      </a:pPr>
                      <a:r>
                        <a:rPr lang="en-US" sz="800" dirty="0"/>
                        <a:t>02FE22BCI019</a:t>
                      </a:r>
                      <a:endParaRPr lang="en-US" sz="1000" u="none" strike="noStrike" cap="none"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Python 101 for Data Science</a:t>
                      </a:r>
                    </a:p>
                    <a:p>
                      <a:pPr marL="0" lvl="0" indent="0" algn="l" rtl="0">
                        <a:spcBef>
                          <a:spcPts val="0"/>
                        </a:spcBef>
                        <a:spcAft>
                          <a:spcPts val="0"/>
                        </a:spcAft>
                        <a:buNone/>
                      </a:pPr>
                      <a:endParaRPr sz="800" dirty="0"/>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https://courses.cognitiveclass.ai/certificates/dee8eeb358e54a22a5d22f066ee46123</a:t>
                      </a:r>
                    </a:p>
                    <a:p>
                      <a:pPr marL="0" lvl="0" indent="0" algn="ctr" rtl="0">
                        <a:spcBef>
                          <a:spcPts val="0"/>
                        </a:spcBef>
                        <a:spcAft>
                          <a:spcPts val="0"/>
                        </a:spcAft>
                        <a:buNone/>
                      </a:pPr>
                      <a:endParaRPr sz="800"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Completed</a:t>
                      </a:r>
                    </a:p>
                    <a:p>
                      <a:pPr marL="0" lvl="0" indent="0" algn="l" rtl="0">
                        <a:spcBef>
                          <a:spcPts val="0"/>
                        </a:spcBef>
                        <a:spcAft>
                          <a:spcPts val="0"/>
                        </a:spcAft>
                        <a:buNone/>
                      </a:pPr>
                      <a:endParaRPr sz="800" dirty="0"/>
                    </a:p>
                  </a:txBody>
                  <a:tcPr marL="68600" marR="68600" marT="34300" marB="34300" anchor="ctr"/>
                </a:tc>
                <a:extLst>
                  <a:ext uri="{0D108BD9-81ED-4DB2-BD59-A6C34878D82A}">
                    <a16:rowId xmlns:a16="http://schemas.microsoft.com/office/drawing/2014/main" val="10005"/>
                  </a:ext>
                </a:extLst>
              </a:tr>
              <a:tr h="0">
                <a:tc>
                  <a:txBody>
                    <a:bodyPr/>
                    <a:lstStyle/>
                    <a:p>
                      <a:pPr marL="0" marR="0" lvl="0" indent="0" algn="ctr" rtl="0">
                        <a:spcBef>
                          <a:spcPts val="0"/>
                        </a:spcBef>
                        <a:spcAft>
                          <a:spcPts val="0"/>
                        </a:spcAft>
                        <a:buNone/>
                      </a:pPr>
                      <a:r>
                        <a:rPr lang="en" sz="1000" u="none" strike="noStrike" cap="none"/>
                        <a:t>4</a:t>
                      </a:r>
                      <a:endParaRPr sz="1000" u="none" strike="noStrike" cap="none"/>
                    </a:p>
                  </a:txBody>
                  <a:tcPr marL="68600" marR="68600" marT="34300" marB="34300" anchor="ctr"/>
                </a:tc>
                <a:tc>
                  <a:txBody>
                    <a:bodyPr/>
                    <a:lstStyle/>
                    <a:p>
                      <a:pPr marL="0" lvl="0" indent="0" algn="l" rtl="0">
                        <a:spcBef>
                          <a:spcPts val="0"/>
                        </a:spcBef>
                        <a:spcAft>
                          <a:spcPts val="0"/>
                        </a:spcAft>
                        <a:buNone/>
                      </a:pPr>
                      <a:r>
                        <a:rPr lang="en-US" sz="800" dirty="0"/>
                        <a:t>Varun Gani</a:t>
                      </a:r>
                      <a:endParaRPr sz="800" dirty="0"/>
                    </a:p>
                  </a:txBody>
                  <a:tcPr marL="68600" marR="68600" marT="34300" marB="34300" anchor="ctr"/>
                </a:tc>
                <a:tc>
                  <a:txBody>
                    <a:bodyPr/>
                    <a:lstStyle/>
                    <a:p>
                      <a:pPr marL="0" lvl="0" indent="0" algn="ctr" rtl="0">
                        <a:spcBef>
                          <a:spcPts val="0"/>
                        </a:spcBef>
                        <a:spcAft>
                          <a:spcPts val="0"/>
                        </a:spcAft>
                        <a:buNone/>
                      </a:pPr>
                      <a:r>
                        <a:rPr lang="en-US" sz="800" dirty="0"/>
                        <a:t>02FE22BCI056</a:t>
                      </a:r>
                      <a:endParaRPr lang="en-US" sz="1000" u="none" strike="noStrike" cap="none"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Python 101 for Data Science</a:t>
                      </a:r>
                    </a:p>
                    <a:p>
                      <a:pPr marL="0" lvl="0" indent="0" algn="l" rtl="0">
                        <a:spcBef>
                          <a:spcPts val="0"/>
                        </a:spcBef>
                        <a:spcAft>
                          <a:spcPts val="0"/>
                        </a:spcAft>
                        <a:buNone/>
                      </a:pPr>
                      <a:endParaRPr sz="800" dirty="0"/>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https://courses.cognitiveclass.ai/certificates/dee8eeb358e54a22a5d22f066ee46123</a:t>
                      </a:r>
                    </a:p>
                    <a:p>
                      <a:pPr marL="0" lvl="0" indent="0" algn="ctr" rtl="0">
                        <a:spcBef>
                          <a:spcPts val="0"/>
                        </a:spcBef>
                        <a:spcAft>
                          <a:spcPts val="0"/>
                        </a:spcAft>
                        <a:buNone/>
                      </a:pPr>
                      <a:endParaRPr sz="800"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Completed</a:t>
                      </a:r>
                    </a:p>
                    <a:p>
                      <a:pPr marL="0" lvl="0" indent="0" algn="l" rtl="0">
                        <a:spcBef>
                          <a:spcPts val="0"/>
                        </a:spcBef>
                        <a:spcAft>
                          <a:spcPts val="0"/>
                        </a:spcAft>
                        <a:buNone/>
                      </a:pPr>
                      <a:endParaRPr sz="800" dirty="0"/>
                    </a:p>
                  </a:txBody>
                  <a:tcPr marL="68600" marR="68600" marT="34300" marB="3430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panose="020B0604020202020204"/>
              <a:buNone/>
            </a:pPr>
            <a:r>
              <a:rPr lang="en-GB" b="1">
                <a:solidFill>
                  <a:schemeClr val="lt1"/>
                </a:solidFill>
                <a:latin typeface="Calibri" panose="020F0502020204030204"/>
                <a:ea typeface="Calibri" panose="020F0502020204030204"/>
                <a:cs typeface="Calibri" panose="020F0502020204030204"/>
                <a:sym typeface="Calibri" panose="020F0502020204030204"/>
              </a:rPr>
              <a:t>Department of Computer Science and Engineering, </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Clr>
                <a:schemeClr val="dk1"/>
              </a:buClr>
              <a:buFont typeface="Arial" panose="020B0604020202020204"/>
              <a:buNone/>
            </a:pPr>
            <a:r>
              <a:rPr lang="en-GB" b="1">
                <a:solidFill>
                  <a:schemeClr val="lt1"/>
                </a:solidFill>
                <a:latin typeface="Calibri" panose="020F0502020204030204"/>
                <a:ea typeface="Calibri" panose="020F0502020204030204"/>
                <a:cs typeface="Calibri" panose="020F0502020204030204"/>
                <a:sym typeface="Calibri" panose="020F0502020204030204"/>
              </a:rPr>
              <a:t>KLE Technological University’s Dr. M. S. Sheshgiri College of Engineering and Technology, Belagavi</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2" name="Google Shape;222;p34"/>
          <p:cNvSpPr txBox="1">
            <a:spLocks noGrp="1"/>
          </p:cNvSpPr>
          <p:nvPr>
            <p:ph type="title"/>
          </p:nvPr>
        </p:nvSpPr>
        <p:spPr>
          <a:xfrm>
            <a:off x="628650" y="1577569"/>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panose="020F0502020204030204"/>
              <a:buNone/>
            </a:pPr>
            <a:r>
              <a:rPr lang="en-GB" b="1" dirty="0"/>
              <a:t>                               Thank you !</a:t>
            </a:r>
            <a:endParaRPr b="1" dirty="0"/>
          </a:p>
        </p:txBody>
      </p:sp>
      <p:sp>
        <p:nvSpPr>
          <p:cNvPr id="223" name="Google Shape;223;p34"/>
          <p:cNvSpPr txBox="1">
            <a:spLocks noGrp="1"/>
          </p:cNvSpPr>
          <p:nvPr>
            <p:ph type="body" idx="1"/>
          </p:nvPr>
        </p:nvSpPr>
        <p:spPr>
          <a:xfrm>
            <a:off x="628650" y="2624331"/>
            <a:ext cx="7886700" cy="8106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endParaRPr dirty="0"/>
          </a:p>
          <a:p>
            <a:pPr marL="0" lvl="0" indent="0" algn="l" rtl="0">
              <a:lnSpc>
                <a:spcPct val="90000"/>
              </a:lnSpc>
              <a:spcBef>
                <a:spcPts val="800"/>
              </a:spcBef>
              <a:spcAft>
                <a:spcPts val="0"/>
              </a:spcAft>
              <a:buClr>
                <a:schemeClr val="dk1"/>
              </a:buClr>
              <a:buSzPts val="2100"/>
              <a:buNone/>
            </a:pPr>
            <a:endParaRPr b="1" dirty="0"/>
          </a:p>
        </p:txBody>
      </p:sp>
      <p:sp>
        <p:nvSpPr>
          <p:cNvPr id="224" name="Google Shape;224;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13</a:t>
            </a:fld>
            <a:endParaRPr lang="en-GB"/>
          </a:p>
        </p:txBody>
      </p:sp>
      <p:pic>
        <p:nvPicPr>
          <p:cNvPr id="225" name="Google Shape;225;p34"/>
          <p:cNvPicPr preferRelativeResize="0"/>
          <p:nvPr/>
        </p:nvPicPr>
        <p:blipFill>
          <a:blip r:embed="rId3"/>
          <a:stretch>
            <a:fillRect/>
          </a:stretch>
        </p:blipFill>
        <p:spPr>
          <a:xfrm>
            <a:off x="4677875" y="112550"/>
            <a:ext cx="4276902" cy="47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b="1">
                <a:solidFill>
                  <a:schemeClr val="lt1"/>
                </a:solidFill>
                <a:latin typeface="Calibri" panose="020F0502020204030204"/>
                <a:ea typeface="Calibri" panose="020F0502020204030204"/>
                <a:cs typeface="Calibri" panose="020F0502020204030204"/>
                <a:sym typeface="Calibri" panose="020F0502020204030204"/>
              </a:rPr>
              <a:t>Department of Computer Science and Engineering, </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GB" sz="1400" b="1" i="0" u="none" strike="noStrike" cap="none">
                <a:solidFill>
                  <a:schemeClr val="lt1"/>
                </a:solidFill>
                <a:latin typeface="Calibri" panose="020F0502020204030204"/>
                <a:ea typeface="Calibri" panose="020F0502020204030204"/>
                <a:cs typeface="Calibri" panose="020F0502020204030204"/>
                <a:sym typeface="Calibri" panose="020F0502020204030204"/>
              </a:rPr>
              <a:t>KLE Technological University’s Dr. M. S. Sheshgiri College of Engineering and Technology, Belagavi</a:t>
            </a:r>
            <a:endParaRPr sz="14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1" name="Google Shape;141;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2</a:t>
            </a:fld>
            <a:endParaRPr lang="en-GB"/>
          </a:p>
        </p:txBody>
      </p:sp>
      <p:sp>
        <p:nvSpPr>
          <p:cNvPr id="142" name="Google Shape;142;p26"/>
          <p:cNvSpPr txBox="1"/>
          <p:nvPr/>
        </p:nvSpPr>
        <p:spPr>
          <a:xfrm>
            <a:off x="2813755" y="719750"/>
            <a:ext cx="3516492" cy="5770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33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Details of theTeam</a:t>
            </a:r>
            <a:endParaRPr sz="33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43" name="Google Shape;143;p26"/>
          <p:cNvGraphicFramePr/>
          <p:nvPr>
            <p:extLst>
              <p:ext uri="{D42A27DB-BD31-4B8C-83A1-F6EECF244321}">
                <p14:modId xmlns:p14="http://schemas.microsoft.com/office/powerpoint/2010/main" val="2258633191"/>
              </p:ext>
            </p:extLst>
          </p:nvPr>
        </p:nvGraphicFramePr>
        <p:xfrm>
          <a:off x="1659802" y="1560979"/>
          <a:ext cx="6095975" cy="2057520"/>
        </p:xfrm>
        <a:graphic>
          <a:graphicData uri="http://schemas.openxmlformats.org/drawingml/2006/table">
            <a:tbl>
              <a:tblPr firstRow="1" bandRow="1">
                <a:noFill/>
                <a:tableStyleId>{1BA07E65-23D3-4327-A907-803515E79363}</a:tableStyleId>
              </a:tblPr>
              <a:tblGrid>
                <a:gridCol w="7711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2715575">
                  <a:extLst>
                    <a:ext uri="{9D8B030D-6E8A-4147-A177-3AD203B41FA5}">
                      <a16:colId xmlns:a16="http://schemas.microsoft.com/office/drawing/2014/main" val="20002"/>
                    </a:ext>
                  </a:extLst>
                </a:gridCol>
                <a:gridCol w="2226450">
                  <a:extLst>
                    <a:ext uri="{9D8B030D-6E8A-4147-A177-3AD203B41FA5}">
                      <a16:colId xmlns:a16="http://schemas.microsoft.com/office/drawing/2014/main" val="20003"/>
                    </a:ext>
                  </a:extLst>
                </a:gridCol>
              </a:tblGrid>
              <a:tr h="278125">
                <a:tc gridSpan="2">
                  <a:txBody>
                    <a:bodyPr/>
                    <a:lstStyle/>
                    <a:p>
                      <a:pPr marL="0" marR="0" lvl="0" indent="0" algn="ctr" rtl="0">
                        <a:spcBef>
                          <a:spcPts val="0"/>
                        </a:spcBef>
                        <a:spcAft>
                          <a:spcPts val="0"/>
                        </a:spcAft>
                        <a:buNone/>
                      </a:pPr>
                      <a:r>
                        <a:rPr lang="en-GB" sz="1800" dirty="0"/>
                        <a:t>Div:</a:t>
                      </a:r>
                      <a:endParaRPr sz="1800" u="none" strike="noStrike" cap="none" dirty="0"/>
                    </a:p>
                  </a:txBody>
                  <a:tcPr marL="68600" marR="68600" marT="34300" marB="34300" anchor="ctr">
                    <a:solidFill>
                      <a:srgbClr val="C00000"/>
                    </a:solidFill>
                  </a:tcPr>
                </a:tc>
                <a:tc hMerge="1">
                  <a:txBody>
                    <a:bodyPr/>
                    <a:lstStyle/>
                    <a:p>
                      <a:endParaRPr lang="en-US"/>
                    </a:p>
                  </a:txBody>
                  <a:tcPr/>
                </a:tc>
                <a:tc gridSpan="2">
                  <a:txBody>
                    <a:bodyPr/>
                    <a:lstStyle/>
                    <a:p>
                      <a:pPr marL="0" marR="0" lvl="0" indent="0" algn="ctr" rtl="0">
                        <a:spcBef>
                          <a:spcPts val="0"/>
                        </a:spcBef>
                        <a:spcAft>
                          <a:spcPts val="0"/>
                        </a:spcAft>
                        <a:buNone/>
                      </a:pPr>
                      <a:r>
                        <a:rPr lang="en-US" sz="1800" u="none" strike="noStrike" cap="none" dirty="0"/>
                        <a:t>B</a:t>
                      </a:r>
                      <a:endParaRPr sz="1800" u="none" strike="noStrike" cap="none" dirty="0"/>
                    </a:p>
                  </a:txBody>
                  <a:tcPr marL="68600" marR="68600" marT="34300" marB="34300" anchor="ctr">
                    <a:solidFill>
                      <a:srgbClr val="C00000"/>
                    </a:solidFill>
                  </a:tcPr>
                </a:tc>
                <a:tc hMerge="1">
                  <a:txBody>
                    <a:bodyPr/>
                    <a:lstStyle/>
                    <a:p>
                      <a:endParaRPr lang="en-US"/>
                    </a:p>
                  </a:txBody>
                  <a:tcPr/>
                </a:tc>
                <a:extLst>
                  <a:ext uri="{0D108BD9-81ED-4DB2-BD59-A6C34878D82A}">
                    <a16:rowId xmlns:a16="http://schemas.microsoft.com/office/drawing/2014/main" val="10000"/>
                  </a:ext>
                </a:extLst>
              </a:tr>
              <a:tr h="278125">
                <a:tc>
                  <a:txBody>
                    <a:bodyPr/>
                    <a:lstStyle/>
                    <a:p>
                      <a:pPr marL="0" marR="0" lvl="0" indent="0" algn="ctr" rtl="0">
                        <a:spcBef>
                          <a:spcPts val="0"/>
                        </a:spcBef>
                        <a:spcAft>
                          <a:spcPts val="0"/>
                        </a:spcAft>
                        <a:buNone/>
                      </a:pPr>
                      <a:r>
                        <a:rPr lang="en-GB" sz="1800" b="1" u="none" strike="noStrike" cap="none"/>
                        <a:t>Sl. No. </a:t>
                      </a:r>
                      <a:endParaRPr sz="1800" b="1" u="none" strike="noStrike" cap="none"/>
                    </a:p>
                  </a:txBody>
                  <a:tcPr marL="68600" marR="68600" marT="34300" marB="34300" anchor="ctr"/>
                </a:tc>
                <a:tc gridSpan="2">
                  <a:txBody>
                    <a:bodyPr/>
                    <a:lstStyle/>
                    <a:p>
                      <a:pPr marL="0" marR="0" lvl="0" indent="0" algn="ctr" rtl="0">
                        <a:spcBef>
                          <a:spcPts val="0"/>
                        </a:spcBef>
                        <a:spcAft>
                          <a:spcPts val="0"/>
                        </a:spcAft>
                        <a:buNone/>
                      </a:pPr>
                      <a:r>
                        <a:rPr lang="en-GB" sz="1800" b="1" u="none" strike="noStrike" cap="none"/>
                        <a:t>Name</a:t>
                      </a:r>
                      <a:endParaRPr sz="1800" b="1" u="none" strike="noStrike" cap="none"/>
                    </a:p>
                  </a:txBody>
                  <a:tcPr marL="68600" marR="68600" marT="34300" marB="34300" anchor="ctr"/>
                </a:tc>
                <a:tc hMerge="1">
                  <a:txBody>
                    <a:bodyPr/>
                    <a:lstStyle/>
                    <a:p>
                      <a:endParaRPr lang="en-US"/>
                    </a:p>
                  </a:txBody>
                  <a:tcPr/>
                </a:tc>
                <a:tc>
                  <a:txBody>
                    <a:bodyPr/>
                    <a:lstStyle/>
                    <a:p>
                      <a:pPr marL="0" marR="0" lvl="0" indent="0" algn="ctr" rtl="0">
                        <a:spcBef>
                          <a:spcPts val="0"/>
                        </a:spcBef>
                        <a:spcAft>
                          <a:spcPts val="0"/>
                        </a:spcAft>
                        <a:buNone/>
                      </a:pPr>
                      <a:r>
                        <a:rPr lang="en-GB" sz="1800" b="1"/>
                        <a:t>SRN</a:t>
                      </a:r>
                      <a:r>
                        <a:rPr lang="en-GB" sz="1800" b="1" u="none" strike="noStrike" cap="none"/>
                        <a:t>. </a:t>
                      </a:r>
                      <a:endParaRPr sz="1800" b="1" u="none" strike="noStrike" cap="none"/>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ctr" rtl="0">
                        <a:spcBef>
                          <a:spcPts val="0"/>
                        </a:spcBef>
                        <a:spcAft>
                          <a:spcPts val="0"/>
                        </a:spcAft>
                        <a:buNone/>
                      </a:pPr>
                      <a:r>
                        <a:rPr lang="en-GB" sz="1800" u="none" strike="noStrike" cap="none"/>
                        <a:t>1</a:t>
                      </a:r>
                      <a:endParaRPr sz="1800" u="none" strike="noStrike" cap="none"/>
                    </a:p>
                  </a:txBody>
                  <a:tcPr marL="68600" marR="68600" marT="34300" marB="34300" anchor="ctr"/>
                </a:tc>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u="none" strike="noStrike" cap="none" dirty="0" err="1"/>
                        <a:t>Abhinandan</a:t>
                      </a:r>
                      <a:r>
                        <a:rPr lang="en-US" sz="1800" u="none" strike="noStrike" cap="none" dirty="0"/>
                        <a:t> </a:t>
                      </a:r>
                      <a:r>
                        <a:rPr lang="en-US" sz="1800" u="none" strike="noStrike" cap="none" dirty="0" err="1"/>
                        <a:t>Onjol</a:t>
                      </a:r>
                      <a:endParaRPr lang="en-US" sz="1800" u="none" strike="noStrike" cap="none" dirty="0"/>
                    </a:p>
                  </a:txBody>
                  <a:tcPr marL="68600" marR="68600" marT="34300" marB="34300" anchor="ct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dirty="0"/>
                        <a:t>02FE22BCI003</a:t>
                      </a:r>
                      <a:endParaRPr lang="en-US" sz="2400" u="none" strike="noStrike" cap="none" dirty="0"/>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ctr" rtl="0">
                        <a:spcBef>
                          <a:spcPts val="0"/>
                        </a:spcBef>
                        <a:spcAft>
                          <a:spcPts val="0"/>
                        </a:spcAft>
                        <a:buNone/>
                      </a:pPr>
                      <a:r>
                        <a:rPr lang="en-GB" sz="1800" u="none" strike="noStrike" cap="none"/>
                        <a:t>2</a:t>
                      </a:r>
                      <a:endParaRPr sz="1800" u="none" strike="noStrike" cap="none"/>
                    </a:p>
                  </a:txBody>
                  <a:tcPr marL="68600" marR="68600" marT="34300" marB="34300" anchor="ctr"/>
                </a:tc>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u="none" strike="noStrike" cap="none" dirty="0"/>
                        <a:t>Jagannath Malode</a:t>
                      </a:r>
                    </a:p>
                  </a:txBody>
                  <a:tcPr marL="68600" marR="68600" marT="34300" marB="34300" anchor="ct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dirty="0"/>
                        <a:t>02FE22BCI018</a:t>
                      </a:r>
                      <a:endParaRPr lang="en-US" sz="2400" u="none" strike="noStrike" cap="none" dirty="0"/>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ctr" rtl="0">
                        <a:spcBef>
                          <a:spcPts val="0"/>
                        </a:spcBef>
                        <a:spcAft>
                          <a:spcPts val="0"/>
                        </a:spcAft>
                        <a:buNone/>
                      </a:pPr>
                      <a:r>
                        <a:rPr lang="en-GB" sz="1800" u="none" strike="noStrike" cap="none"/>
                        <a:t>3</a:t>
                      </a:r>
                      <a:endParaRPr sz="1800" u="none" strike="noStrike" cap="none"/>
                    </a:p>
                  </a:txBody>
                  <a:tcPr marL="68600" marR="68600" marT="34300" marB="34300" anchor="ctr"/>
                </a:tc>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u="none" strike="noStrike" cap="none" dirty="0"/>
                        <a:t>Jagannath </a:t>
                      </a:r>
                      <a:r>
                        <a:rPr lang="en-US" sz="1800" u="none" strike="noStrike" cap="none" dirty="0" err="1"/>
                        <a:t>Magadum</a:t>
                      </a:r>
                      <a:endParaRPr lang="en-US" sz="1800" u="none" strike="noStrike" cap="none" dirty="0"/>
                    </a:p>
                  </a:txBody>
                  <a:tcPr marL="68600" marR="68600" marT="34300" marB="34300" anchor="ct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dirty="0"/>
                        <a:t>02FE22BCI019</a:t>
                      </a:r>
                      <a:endParaRPr lang="en-US" sz="2400" u="none" strike="noStrike" cap="none" dirty="0"/>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ctr" rtl="0">
                        <a:spcBef>
                          <a:spcPts val="0"/>
                        </a:spcBef>
                        <a:spcAft>
                          <a:spcPts val="0"/>
                        </a:spcAft>
                        <a:buNone/>
                      </a:pPr>
                      <a:r>
                        <a:rPr lang="en-GB" sz="1800" u="none" strike="noStrike" cap="none"/>
                        <a:t>4</a:t>
                      </a:r>
                      <a:endParaRPr sz="1800" u="none" strike="noStrike" cap="none"/>
                    </a:p>
                  </a:txBody>
                  <a:tcPr marL="68600" marR="68600" marT="34300" marB="34300" anchor="ctr"/>
                </a:tc>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u="none" strike="noStrike" cap="none" dirty="0"/>
                        <a:t>Varun </a:t>
                      </a:r>
                      <a:r>
                        <a:rPr lang="en-US" sz="1800" u="none" strike="noStrike" cap="none" dirty="0" err="1"/>
                        <a:t>Gani</a:t>
                      </a:r>
                      <a:endParaRPr lang="en-US" sz="1800" u="none" strike="noStrike" cap="none" dirty="0"/>
                    </a:p>
                  </a:txBody>
                  <a:tcPr marL="68600" marR="68600" marT="34300" marB="34300" anchor="ct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dirty="0"/>
                        <a:t>02FE22BCI056</a:t>
                      </a:r>
                      <a:endParaRPr lang="en-US" sz="2400" u="none" strike="noStrike" cap="none" dirty="0"/>
                    </a:p>
                  </a:txBody>
                  <a:tcPr marL="68600" marR="68600" marT="34300" marB="34300" anchor="ctr"/>
                </a:tc>
                <a:extLst>
                  <a:ext uri="{0D108BD9-81ED-4DB2-BD59-A6C34878D82A}">
                    <a16:rowId xmlns:a16="http://schemas.microsoft.com/office/drawing/2014/main" val="10005"/>
                  </a:ext>
                </a:extLst>
              </a:tr>
            </a:tbl>
          </a:graphicData>
        </a:graphic>
      </p:graphicFrame>
      <p:pic>
        <p:nvPicPr>
          <p:cNvPr id="144" name="Google Shape;144;p26"/>
          <p:cNvPicPr preferRelativeResize="0"/>
          <p:nvPr/>
        </p:nvPicPr>
        <p:blipFill>
          <a:blip r:embed="rId3"/>
          <a:stretch>
            <a:fillRect/>
          </a:stretch>
        </p:blipFill>
        <p:spPr>
          <a:xfrm>
            <a:off x="72650" y="62700"/>
            <a:ext cx="4276902" cy="47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b="1">
                <a:solidFill>
                  <a:schemeClr val="lt1"/>
                </a:solidFill>
                <a:latin typeface="Calibri" panose="020F0502020204030204"/>
                <a:ea typeface="Calibri" panose="020F0502020204030204"/>
                <a:cs typeface="Calibri" panose="020F0502020204030204"/>
                <a:sym typeface="Calibri" panose="020F0502020204030204"/>
              </a:rPr>
              <a:t>Department of Computer Science and Engineering, </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GB" sz="1400" b="1" i="0" u="none" strike="noStrike" cap="none">
                <a:solidFill>
                  <a:schemeClr val="lt1"/>
                </a:solidFill>
                <a:latin typeface="Calibri" panose="020F0502020204030204"/>
                <a:ea typeface="Calibri" panose="020F0502020204030204"/>
                <a:cs typeface="Calibri" panose="020F0502020204030204"/>
                <a:sym typeface="Calibri" panose="020F0502020204030204"/>
              </a:rPr>
              <a:t>KLE Technological University’s Dr. M. S. Sheshgiri College of Engineering and Technology, Belagavi</a:t>
            </a:r>
            <a:endParaRPr sz="14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1" name="Google Shape;141;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3</a:t>
            </a:fld>
            <a:endParaRPr lang="en-GB"/>
          </a:p>
        </p:txBody>
      </p:sp>
      <p:pic>
        <p:nvPicPr>
          <p:cNvPr id="144" name="Google Shape;144;p26"/>
          <p:cNvPicPr preferRelativeResize="0"/>
          <p:nvPr/>
        </p:nvPicPr>
        <p:blipFill>
          <a:blip r:embed="rId3"/>
          <a:stretch>
            <a:fillRect/>
          </a:stretch>
        </p:blipFill>
        <p:spPr>
          <a:xfrm>
            <a:off x="72650" y="62700"/>
            <a:ext cx="4276902" cy="475575"/>
          </a:xfrm>
          <a:prstGeom prst="rect">
            <a:avLst/>
          </a:prstGeom>
          <a:noFill/>
          <a:ln>
            <a:noFill/>
          </a:ln>
        </p:spPr>
      </p:pic>
      <p:sp>
        <p:nvSpPr>
          <p:cNvPr id="2" name="Text Box 1"/>
          <p:cNvSpPr txBox="1"/>
          <p:nvPr/>
        </p:nvSpPr>
        <p:spPr>
          <a:xfrm>
            <a:off x="207010" y="742950"/>
            <a:ext cx="4902200" cy="788670"/>
          </a:xfrm>
          <a:prstGeom prst="rect">
            <a:avLst/>
          </a:prstGeom>
          <a:noFill/>
        </p:spPr>
        <p:txBody>
          <a:bodyPr wrap="square" rtlCol="0">
            <a:noAutofit/>
          </a:bodyPr>
          <a:lstStyle/>
          <a:p>
            <a:r>
              <a:rPr lang="en-GB" altLang="en-US" sz="1800" b="1"/>
              <a:t>SDG 3</a:t>
            </a:r>
            <a:r>
              <a:rPr lang="en-GB" altLang="en-US" sz="1800"/>
              <a:t>:</a:t>
            </a:r>
          </a:p>
        </p:txBody>
      </p:sp>
      <p:sp>
        <p:nvSpPr>
          <p:cNvPr id="3" name="Text Box 2"/>
          <p:cNvSpPr txBox="1"/>
          <p:nvPr/>
        </p:nvSpPr>
        <p:spPr>
          <a:xfrm>
            <a:off x="366395" y="1106805"/>
            <a:ext cx="8253730" cy="1229995"/>
          </a:xfrm>
          <a:prstGeom prst="rect">
            <a:avLst/>
          </a:prstGeom>
          <a:noFill/>
        </p:spPr>
        <p:txBody>
          <a:bodyPr wrap="square" rtlCol="0">
            <a:noAutofit/>
          </a:bodyPr>
          <a:lstStyle/>
          <a:p>
            <a:pPr marL="285750" indent="-285750">
              <a:buFont typeface="Arial" panose="020B0604020202020204" pitchFamily="34" charset="0"/>
              <a:buChar char="•"/>
            </a:pPr>
            <a:r>
              <a:rPr lang="en-US" sz="1600"/>
              <a:t>SDG 3 aims to prevent needless suffering from preventable diseases and premature death by focusing on key targets that boost the health of a country's overall population</a:t>
            </a:r>
          </a:p>
          <a:p>
            <a:pPr marL="285750" indent="-285750">
              <a:buFont typeface="Arial" panose="020B0604020202020204" pitchFamily="34" charset="0"/>
              <a:buChar char="•"/>
            </a:pPr>
            <a:r>
              <a:rPr lang="en-US" sz="1600"/>
              <a:t>Target 3.3: End the epidemics of AIDS, tuberculosis, malaria, and neglected tropical diseases and combat hepatitis, water-borne diseases, and other communicable diseases by 2030.</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600"/>
          </a:p>
        </p:txBody>
      </p:sp>
      <p:sp>
        <p:nvSpPr>
          <p:cNvPr id="4" name="Text Box 3"/>
          <p:cNvSpPr txBox="1"/>
          <p:nvPr/>
        </p:nvSpPr>
        <p:spPr>
          <a:xfrm rot="10800000" flipV="1">
            <a:off x="142240" y="2571750"/>
            <a:ext cx="2927350" cy="314325"/>
          </a:xfrm>
          <a:prstGeom prst="rect">
            <a:avLst/>
          </a:prstGeom>
          <a:noFill/>
        </p:spPr>
        <p:txBody>
          <a:bodyPr wrap="square" rtlCol="0">
            <a:noAutofit/>
          </a:bodyPr>
          <a:lstStyle/>
          <a:p>
            <a:r>
              <a:rPr lang="en-GB" altLang="en-US" b="1"/>
              <a:t>MOTIVATION:</a:t>
            </a:r>
          </a:p>
        </p:txBody>
      </p:sp>
      <p:sp>
        <p:nvSpPr>
          <p:cNvPr id="6" name="Text Box 5"/>
          <p:cNvSpPr txBox="1"/>
          <p:nvPr/>
        </p:nvSpPr>
        <p:spPr>
          <a:xfrm>
            <a:off x="277495" y="2885440"/>
            <a:ext cx="7981950" cy="2075815"/>
          </a:xfrm>
          <a:prstGeom prst="rect">
            <a:avLst/>
          </a:prstGeom>
          <a:noFill/>
        </p:spPr>
        <p:txBody>
          <a:bodyPr wrap="square" rtlCol="0">
            <a:noAutofit/>
          </a:bodyPr>
          <a:lstStyle/>
          <a:p>
            <a:pPr marL="285750" indent="-285750">
              <a:buFont typeface="Arial" panose="020B0604020202020204" pitchFamily="34" charset="0"/>
              <a:buChar char="•"/>
            </a:pPr>
            <a:r>
              <a:rPr lang="en-GB" altLang="en-US" sz="1600"/>
              <a:t>Our </a:t>
            </a:r>
            <a:r>
              <a:rPr lang="en-US" sz="1600"/>
              <a:t>project directly contributes to this target by predicting HIV diagnoses and related outcomes, potentially aiding in the control and management of the HIV epidemic.</a:t>
            </a:r>
          </a:p>
          <a:p>
            <a:pPr marL="285750" indent="-285750">
              <a:buFont typeface="Arial" panose="020B0604020202020204" pitchFamily="34" charset="0"/>
              <a:buChar char="•"/>
            </a:pPr>
            <a:r>
              <a:rPr lang="en-US" sz="1600"/>
              <a:t>By analyzing data on HIV diagnosis rates, care linkage, and viral suppression, </a:t>
            </a:r>
            <a:r>
              <a:rPr lang="en-GB" altLang="en-US" sz="1600"/>
              <a:t>Our </a:t>
            </a:r>
            <a:r>
              <a:rPr lang="en-US" sz="1600"/>
              <a:t>project can provide insights into gaps in health coverage and access to care, which are critical for improving health 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b="1">
                <a:solidFill>
                  <a:schemeClr val="lt1"/>
                </a:solidFill>
                <a:latin typeface="Calibri" panose="020F0502020204030204"/>
                <a:ea typeface="Calibri" panose="020F0502020204030204"/>
                <a:cs typeface="Calibri" panose="020F0502020204030204"/>
                <a:sym typeface="Calibri" panose="020F0502020204030204"/>
              </a:rPr>
              <a:t>Department of Computer Science and Engineering, </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GB" sz="1400" b="1" i="0" u="none" strike="noStrike" cap="none">
                <a:solidFill>
                  <a:schemeClr val="lt1"/>
                </a:solidFill>
                <a:latin typeface="Calibri" panose="020F0502020204030204"/>
                <a:ea typeface="Calibri" panose="020F0502020204030204"/>
                <a:cs typeface="Calibri" panose="020F0502020204030204"/>
                <a:sym typeface="Calibri" panose="020F0502020204030204"/>
              </a:rPr>
              <a:t>KLE Technological University’s Dr. M. S. Sheshgiri College of Engineering and Technology, Belagavi</a:t>
            </a:r>
            <a:endParaRPr sz="14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1" name="Google Shape;141;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4</a:t>
            </a:fld>
            <a:endParaRPr lang="en-GB"/>
          </a:p>
        </p:txBody>
      </p:sp>
      <p:pic>
        <p:nvPicPr>
          <p:cNvPr id="144" name="Google Shape;144;p26"/>
          <p:cNvPicPr preferRelativeResize="0"/>
          <p:nvPr/>
        </p:nvPicPr>
        <p:blipFill>
          <a:blip r:embed="rId3"/>
          <a:stretch>
            <a:fillRect/>
          </a:stretch>
        </p:blipFill>
        <p:spPr>
          <a:xfrm>
            <a:off x="72650" y="62700"/>
            <a:ext cx="4276902" cy="475575"/>
          </a:xfrm>
          <a:prstGeom prst="rect">
            <a:avLst/>
          </a:prstGeom>
          <a:noFill/>
          <a:ln>
            <a:noFill/>
          </a:ln>
        </p:spPr>
      </p:pic>
      <p:sp>
        <p:nvSpPr>
          <p:cNvPr id="2" name="Text Box 1"/>
          <p:cNvSpPr txBox="1"/>
          <p:nvPr/>
        </p:nvSpPr>
        <p:spPr>
          <a:xfrm>
            <a:off x="207010" y="742950"/>
            <a:ext cx="8739505" cy="2463165"/>
          </a:xfrm>
          <a:prstGeom prst="rect">
            <a:avLst/>
          </a:prstGeom>
          <a:noFill/>
        </p:spPr>
        <p:txBody>
          <a:bodyPr wrap="square" rtlCol="0">
            <a:noAutofit/>
          </a:bodyPr>
          <a:lstStyle/>
          <a:p>
            <a:pPr marL="285750" indent="-285750">
              <a:buFont typeface="Arial" panose="020B0604020202020204" pitchFamily="34" charset="0"/>
              <a:buChar char="•"/>
            </a:pPr>
            <a:r>
              <a:rPr lang="en-GB" altLang="en-US" sz="1800"/>
              <a:t>Using the HIV dataset to contribute towards achieving SDG 3 is not only relevant but also impactful. </a:t>
            </a:r>
          </a:p>
          <a:p>
            <a:pPr marL="285750" indent="-285750">
              <a:buFont typeface="Arial" panose="020B0604020202020204" pitchFamily="34" charset="0"/>
              <a:buChar char="•"/>
            </a:pPr>
            <a:endParaRPr lang="en-GB" altLang="en-US" sz="1800"/>
          </a:p>
          <a:p>
            <a:pPr marL="285750" indent="-285750">
              <a:buFont typeface="Arial" panose="020B0604020202020204" pitchFamily="34" charset="0"/>
              <a:buChar char="•"/>
            </a:pPr>
            <a:r>
              <a:rPr lang="en-GB" altLang="en-US" sz="1800"/>
              <a:t>Our analysis can provide crucial insights that drive progress in prevention, treatment, and care, ultimately leading to improved health outcomes and well-being for millions of people worldwide.</a:t>
            </a:r>
          </a:p>
          <a:p>
            <a:pPr marL="285750" indent="-285750">
              <a:buFont typeface="Arial" panose="020B0604020202020204" pitchFamily="34" charset="0"/>
              <a:buChar char="•"/>
            </a:pPr>
            <a:r>
              <a:rPr lang="en-GB" altLang="en-US" sz="1800"/>
              <a:t> By focusing on HIV data, you are directly contributing to one of the most critical global health challenges of our time, aligning your work with the broader goals of sustainable development and human health improvement.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1" y="4253593"/>
            <a:ext cx="9054452" cy="1094015"/>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algn="ctr">
              <a:buClr>
                <a:schemeClr val="dk1"/>
              </a:buClr>
            </a:pPr>
            <a:r>
              <a:rPr lang="en-GB" sz="1800" b="1" dirty="0">
                <a:solidFill>
                  <a:schemeClr val="lt1"/>
                </a:solidFill>
                <a:latin typeface="Calibri" panose="020F0502020204030204"/>
                <a:ea typeface="Calibri" panose="020F0502020204030204"/>
                <a:cs typeface="Calibri" panose="020F0502020204030204"/>
                <a:sym typeface="Calibri" panose="020F0502020204030204"/>
              </a:rPr>
              <a:t>Department of Computer Science and Engineering, </a:t>
            </a:r>
            <a:endParaRPr sz="1800" b="1" dirty="0">
              <a:solidFill>
                <a:schemeClr val="lt1"/>
              </a:solidFill>
              <a:latin typeface="Calibri" panose="020F0502020204030204"/>
              <a:ea typeface="Calibri" panose="020F0502020204030204"/>
              <a:cs typeface="Calibri" panose="020F0502020204030204"/>
              <a:sym typeface="Calibri" panose="020F0502020204030204"/>
            </a:endParaRPr>
          </a:p>
          <a:p>
            <a:pPr algn="ctr">
              <a:buClr>
                <a:schemeClr val="dk1"/>
              </a:buClr>
            </a:pPr>
            <a:r>
              <a:rPr lang="en-GB" sz="1800" b="1" dirty="0">
                <a:solidFill>
                  <a:schemeClr val="lt1"/>
                </a:solidFill>
                <a:latin typeface="Calibri" panose="020F0502020204030204"/>
                <a:ea typeface="Calibri" panose="020F0502020204030204"/>
                <a:cs typeface="Calibri" panose="020F0502020204030204"/>
                <a:sym typeface="Calibri" panose="020F0502020204030204"/>
              </a:rPr>
              <a:t>KLE Technological University’s Dr. M. S. Sheshgiri College of Engineering and Technology, Belagavi</a:t>
            </a:r>
            <a:endParaRPr sz="1800" b="1" dirty="0">
              <a:solidFill>
                <a:schemeClr val="lt1"/>
              </a:solidFill>
              <a:latin typeface="Calibri" panose="020F0502020204030204"/>
              <a:ea typeface="Calibri" panose="020F0502020204030204"/>
              <a:cs typeface="Calibri" panose="020F0502020204030204"/>
              <a:sym typeface="Calibri" panose="020F0502020204030204"/>
            </a:endParaRPr>
          </a:p>
          <a:p>
            <a:pPr algn="ctr"/>
            <a:endParaRPr sz="18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1" name="Google Shape;151;p27"/>
          <p:cNvSpPr txBox="1">
            <a:spLocks noGrp="1"/>
          </p:cNvSpPr>
          <p:nvPr>
            <p:ph type="sldNum" idx="12"/>
          </p:nvPr>
        </p:nvSpPr>
        <p:spPr>
          <a:xfrm>
            <a:off x="6457950" y="4767264"/>
            <a:ext cx="2057400" cy="273844"/>
          </a:xfrm>
          <a:prstGeom prst="rect">
            <a:avLst/>
          </a:prstGeom>
          <a:noFill/>
          <a:ln>
            <a:noFill/>
          </a:ln>
        </p:spPr>
        <p:txBody>
          <a:bodyPr spcFirstLastPara="1" vert="horz" wrap="square" lIns="68575" tIns="34275" rIns="68575" bIns="34275" rtlCol="0" anchor="ctr" anchorCtr="0">
            <a:noAutofit/>
          </a:bodyPr>
          <a:lstStyle/>
          <a:p>
            <a:fld id="{00000000-1234-1234-1234-123412341234}" type="slidenum">
              <a:rPr lang="en-GB"/>
              <a:t>5</a:t>
            </a:fld>
            <a:endParaRPr>
              <a:solidFill>
                <a:schemeClr val="lt1"/>
              </a:solidFill>
            </a:endParaRPr>
          </a:p>
        </p:txBody>
      </p:sp>
      <p:pic>
        <p:nvPicPr>
          <p:cNvPr id="152" name="Google Shape;152;p27"/>
          <p:cNvPicPr preferRelativeResize="0"/>
          <p:nvPr/>
        </p:nvPicPr>
        <p:blipFill>
          <a:blip r:embed="rId4"/>
          <a:stretch>
            <a:fillRect/>
          </a:stretch>
        </p:blipFill>
        <p:spPr>
          <a:xfrm>
            <a:off x="4777550" y="102575"/>
            <a:ext cx="4276902" cy="475575"/>
          </a:xfrm>
          <a:prstGeom prst="rect">
            <a:avLst/>
          </a:prstGeom>
          <a:noFill/>
          <a:ln>
            <a:noFill/>
          </a:ln>
        </p:spPr>
      </p:pic>
      <p:graphicFrame>
        <p:nvGraphicFramePr>
          <p:cNvPr id="153" name="Google Shape;153;p27"/>
          <p:cNvGraphicFramePr/>
          <p:nvPr>
            <p:custDataLst>
              <p:tags r:id="rId1"/>
            </p:custDataLst>
          </p:nvPr>
        </p:nvGraphicFramePr>
        <p:xfrm>
          <a:off x="296545" y="504825"/>
          <a:ext cx="8551545" cy="2398395"/>
        </p:xfrm>
        <a:graphic>
          <a:graphicData uri="http://schemas.openxmlformats.org/drawingml/2006/table">
            <a:tbl>
              <a:tblPr>
                <a:noFill/>
              </a:tblPr>
              <a:tblGrid>
                <a:gridCol w="8551545">
                  <a:extLst>
                    <a:ext uri="{9D8B030D-6E8A-4147-A177-3AD203B41FA5}">
                      <a16:colId xmlns:a16="http://schemas.microsoft.com/office/drawing/2014/main" val="20000"/>
                    </a:ext>
                  </a:extLst>
                </a:gridCol>
              </a:tblGrid>
              <a:tr h="506730">
                <a:tc>
                  <a:txBody>
                    <a:bodyPr/>
                    <a:lstStyle/>
                    <a:p>
                      <a:pPr marL="0" lvl="0" indent="0" algn="l" rtl="0">
                        <a:spcBef>
                          <a:spcPts val="0"/>
                        </a:spcBef>
                        <a:spcAft>
                          <a:spcPts val="0"/>
                        </a:spcAft>
                        <a:buClr>
                          <a:schemeClr val="dk1"/>
                        </a:buClr>
                        <a:buSzPts val="1100"/>
                        <a:buFont typeface="Arial" panose="020B0604020202020204"/>
                        <a:buNone/>
                      </a:pPr>
                      <a:r>
                        <a:rPr lang="en-GB" sz="1800" b="1" dirty="0">
                          <a:solidFill>
                            <a:schemeClr val="lt1"/>
                          </a:solidFill>
                          <a:latin typeface="Calibri" panose="020F0502020204030204"/>
                          <a:ea typeface="Calibri" panose="020F0502020204030204"/>
                          <a:cs typeface="Calibri" panose="020F0502020204030204"/>
                          <a:sym typeface="Calibri" panose="020F0502020204030204"/>
                        </a:rPr>
                        <a:t>Background</a:t>
                      </a:r>
                      <a:endParaRPr sz="1800" dirty="0">
                        <a:solidFill>
                          <a:schemeClr val="lt1"/>
                        </a:solidFill>
                      </a:endParaRPr>
                    </a:p>
                  </a:txBody>
                  <a:tcPr marL="91425" marR="91425" marT="91425" marB="91425">
                    <a:solidFill>
                      <a:srgbClr val="980000"/>
                    </a:solidFill>
                  </a:tcPr>
                </a:tc>
                <a:extLst>
                  <a:ext uri="{0D108BD9-81ED-4DB2-BD59-A6C34878D82A}">
                    <a16:rowId xmlns:a16="http://schemas.microsoft.com/office/drawing/2014/main" val="10000"/>
                  </a:ext>
                </a:extLst>
              </a:tr>
              <a:tr h="1891665">
                <a:tc>
                  <a:txBody>
                    <a:bodyPr/>
                    <a:lstStyle/>
                    <a:p>
                      <a:pPr marL="285750" lvl="0" indent="-285750" algn="l" rtl="0">
                        <a:spcBef>
                          <a:spcPts val="0"/>
                        </a:spcBef>
                        <a:spcAft>
                          <a:spcPts val="0"/>
                        </a:spcAft>
                        <a:buClr>
                          <a:schemeClr val="dk1"/>
                        </a:buClr>
                        <a:buSzPts val="1800"/>
                        <a:buFont typeface="Arial" panose="020B0604020202020204" pitchFamily="34" charset="0"/>
                        <a:buChar char="•"/>
                      </a:pPr>
                      <a:r>
                        <a:rPr lang="en-US" sz="1600" b="0" i="0" u="none" strike="noStrike" cap="none" dirty="0">
                          <a:solidFill>
                            <a:schemeClr val="tx1"/>
                          </a:solidFill>
                          <a:effectLst/>
                          <a:latin typeface="+mn-lt"/>
                          <a:ea typeface="+mn-ea"/>
                          <a:cs typeface="+mn-cs"/>
                          <a:sym typeface="Arial" panose="020B0604020202020204"/>
                        </a:rPr>
                        <a:t>HIV was first brought to humans by blood transfusions during hunting, and it originated from a virus that was specifle to chimpanzees in West Africa in the 1930s. The virus traveled throughout Africa and other parts of the world over the years.</a:t>
                      </a:r>
                    </a:p>
                    <a:p>
                      <a:pPr marL="285750" lvl="0" indent="-285750" algn="l" rtl="0">
                        <a:spcBef>
                          <a:spcPts val="0"/>
                        </a:spcBef>
                        <a:spcAft>
                          <a:spcPts val="0"/>
                        </a:spcAft>
                        <a:buClr>
                          <a:schemeClr val="dk1"/>
                        </a:buClr>
                        <a:buSzPts val="1800"/>
                        <a:buFont typeface="Arial" panose="020B0604020202020204" pitchFamily="34" charset="0"/>
                        <a:buChar char="•"/>
                      </a:pPr>
                      <a:r>
                        <a:rPr lang="en-US" sz="1600" b="0" i="0" u="none" strike="noStrike" cap="none" dirty="0">
                          <a:solidFill>
                            <a:schemeClr val="tx1"/>
                          </a:solidFill>
                          <a:effectLst/>
                          <a:latin typeface="+mn-lt"/>
                          <a:ea typeface="+mn-ea"/>
                          <a:cs typeface="+mn-cs"/>
                          <a:sym typeface="Arial" panose="020B0604020202020204"/>
                        </a:rPr>
                        <a:t>India has the second largest population of people living with HIV and AIDS (PLHA). </a:t>
                      </a:r>
                    </a:p>
                    <a:p>
                      <a:pPr marL="285750" lvl="0" indent="-285750" algn="l" rtl="0">
                        <a:spcBef>
                          <a:spcPts val="0"/>
                        </a:spcBef>
                        <a:spcAft>
                          <a:spcPts val="0"/>
                        </a:spcAft>
                        <a:buClr>
                          <a:schemeClr val="dk1"/>
                        </a:buClr>
                        <a:buSzPts val="1800"/>
                        <a:buFont typeface="Arial" panose="020B0604020202020204" pitchFamily="34" charset="0"/>
                        <a:buChar char="•"/>
                      </a:pPr>
                      <a:r>
                        <a:rPr lang="en-US" sz="1600" b="0" i="0" u="none" strike="noStrike" cap="none" dirty="0">
                          <a:solidFill>
                            <a:schemeClr val="tx1"/>
                          </a:solidFill>
                          <a:effectLst/>
                          <a:latin typeface="+mn-lt"/>
                          <a:ea typeface="+mn-ea"/>
                          <a:cs typeface="+mn-cs"/>
                          <a:sym typeface="Arial" panose="020B0604020202020204"/>
                        </a:rPr>
                        <a:t>The current national prevalence is about 0.26%, compared with a global average of 0.2%.</a:t>
                      </a:r>
                      <a:endParaRPr sz="1600" dirty="0">
                        <a:solidFill>
                          <a:schemeClr val="dk1"/>
                        </a:solidFill>
                        <a:latin typeface="Calibri" panose="020F0502020204030204"/>
                        <a:ea typeface="Calibri" panose="020F0502020204030204"/>
                        <a:cs typeface="Calibri" panose="020F0502020204030204"/>
                        <a:sym typeface="Calibri" panose="020F0502020204030204"/>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54" name="Google Shape;154;p27"/>
          <p:cNvGraphicFramePr/>
          <p:nvPr/>
        </p:nvGraphicFramePr>
        <p:xfrm>
          <a:off x="296250" y="2441951"/>
          <a:ext cx="8551500" cy="1702575"/>
        </p:xfrm>
        <a:graphic>
          <a:graphicData uri="http://schemas.openxmlformats.org/drawingml/2006/table">
            <a:tbl>
              <a:tblPr>
                <a:noFill/>
              </a:tblPr>
              <a:tblGrid>
                <a:gridCol w="8551500">
                  <a:extLst>
                    <a:ext uri="{9D8B030D-6E8A-4147-A177-3AD203B41FA5}">
                      <a16:colId xmlns:a16="http://schemas.microsoft.com/office/drawing/2014/main" val="20000"/>
                    </a:ext>
                  </a:extLst>
                </a:gridCol>
              </a:tblGrid>
              <a:tr h="471298">
                <a:tc>
                  <a:txBody>
                    <a:bodyPr/>
                    <a:lstStyle/>
                    <a:p>
                      <a:pPr marL="0" lvl="0" indent="0" algn="l" rtl="0">
                        <a:lnSpc>
                          <a:spcPct val="90000"/>
                        </a:lnSpc>
                        <a:spcBef>
                          <a:spcPts val="0"/>
                        </a:spcBef>
                        <a:spcAft>
                          <a:spcPts val="0"/>
                        </a:spcAft>
                        <a:buNone/>
                      </a:pPr>
                      <a:r>
                        <a:rPr lang="en-GB" sz="1800" b="1" dirty="0">
                          <a:solidFill>
                            <a:schemeClr val="lt1"/>
                          </a:solidFill>
                          <a:latin typeface="Calibri" panose="020F0502020204030204"/>
                          <a:ea typeface="Calibri" panose="020F0502020204030204"/>
                          <a:cs typeface="Calibri" panose="020F0502020204030204"/>
                          <a:sym typeface="Calibri" panose="020F0502020204030204"/>
                        </a:rPr>
                        <a:t>Problem Statement</a:t>
                      </a:r>
                      <a:endParaRPr sz="1800" dirty="0">
                        <a:solidFill>
                          <a:schemeClr val="lt1"/>
                        </a:solidFill>
                      </a:endParaRPr>
                    </a:p>
                  </a:txBody>
                  <a:tcPr marL="91425" marR="91425" marT="91425" marB="91425">
                    <a:solidFill>
                      <a:srgbClr val="B51B1B"/>
                    </a:solidFill>
                  </a:tcPr>
                </a:tc>
                <a:extLst>
                  <a:ext uri="{0D108BD9-81ED-4DB2-BD59-A6C34878D82A}">
                    <a16:rowId xmlns:a16="http://schemas.microsoft.com/office/drawing/2014/main" val="10000"/>
                  </a:ext>
                </a:extLst>
              </a:tr>
              <a:tr h="1231277">
                <a:tc>
                  <a:txBody>
                    <a:bodyPr/>
                    <a:lstStyle/>
                    <a:p>
                      <a:pPr marL="0" lvl="0" indent="0" algn="l" rtl="0">
                        <a:lnSpc>
                          <a:spcPct val="90000"/>
                        </a:lnSpc>
                        <a:spcBef>
                          <a:spcPts val="0"/>
                        </a:spcBef>
                        <a:spcAft>
                          <a:spcPts val="0"/>
                        </a:spcAft>
                        <a:buNone/>
                      </a:pPr>
                      <a:r>
                        <a:rPr lang="en-US" sz="1800" b="0" i="0" u="none" strike="noStrike" cap="none" dirty="0">
                          <a:solidFill>
                            <a:schemeClr val="tx1"/>
                          </a:solidFill>
                          <a:effectLst/>
                          <a:latin typeface="+mn-lt"/>
                          <a:ea typeface="+mn-ea"/>
                          <a:cs typeface="+mn-cs"/>
                          <a:sym typeface="Arial" panose="020B0604020202020204"/>
                        </a:rPr>
                        <a:t>Developing predictive models for HIV risk assessment using demographic, behavioral, and healthcare data to identify high-risk individuals and enable targeted interventions for HIV prevention and improved health outcomes</a:t>
                      </a:r>
                      <a:r>
                        <a:rPr lang="en-US"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t>
                      </a:r>
                      <a:endParaRPr sz="1800"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panose="020B0604020202020204"/>
              <a:buNone/>
            </a:pPr>
            <a:r>
              <a:rPr lang="en-GB" b="1">
                <a:solidFill>
                  <a:schemeClr val="lt1"/>
                </a:solidFill>
                <a:latin typeface="Calibri" panose="020F0502020204030204"/>
                <a:ea typeface="Calibri" panose="020F0502020204030204"/>
                <a:cs typeface="Calibri" panose="020F0502020204030204"/>
                <a:sym typeface="Calibri" panose="020F0502020204030204"/>
              </a:rPr>
              <a:t>Department of Computer Science and Engineering, </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Clr>
                <a:schemeClr val="dk1"/>
              </a:buClr>
              <a:buFont typeface="Arial" panose="020B0604020202020204"/>
              <a:buNone/>
            </a:pPr>
            <a:r>
              <a:rPr lang="en-GB" b="1">
                <a:solidFill>
                  <a:schemeClr val="lt1"/>
                </a:solidFill>
                <a:latin typeface="Calibri" panose="020F0502020204030204"/>
                <a:ea typeface="Calibri" panose="020F0502020204030204"/>
                <a:cs typeface="Calibri" panose="020F0502020204030204"/>
                <a:sym typeface="Calibri" panose="020F0502020204030204"/>
              </a:rPr>
              <a:t>KLE Technological University’s Dr. M. S. Sheshgiri College of Engineering and Technology, Belagavi</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2" name="Google Shape;162;p28"/>
          <p:cNvSpPr txBox="1">
            <a:spLocks noGrp="1"/>
          </p:cNvSpPr>
          <p:nvPr>
            <p:ph type="title"/>
          </p:nvPr>
        </p:nvSpPr>
        <p:spPr>
          <a:xfrm>
            <a:off x="628650" y="19758"/>
            <a:ext cx="7886700" cy="2091540"/>
          </a:xfrm>
          <a:prstGeom prst="rect">
            <a:avLst/>
          </a:prstGeom>
          <a:noFill/>
          <a:ln>
            <a:noFill/>
          </a:ln>
        </p:spPr>
        <p:txBody>
          <a:bodyPr spcFirstLastPara="1" wrap="square" lIns="68575" tIns="34275" rIns="68575" bIns="34275" anchor="ctr" anchorCtr="0">
            <a:normAutofit fontScale="90000"/>
          </a:bodyPr>
          <a:lstStyle/>
          <a:p>
            <a:pPr marL="177800" indent="-152400">
              <a:spcBef>
                <a:spcPts val="0"/>
              </a:spcBef>
            </a:pPr>
            <a:br>
              <a:rPr lang="en-US" sz="1800" dirty="0"/>
            </a:br>
            <a:r>
              <a:rPr lang="en-GB" sz="3600" b="1" dirty="0"/>
              <a:t>Dataset Details</a:t>
            </a:r>
            <a:br>
              <a:rPr lang="en-US" sz="1800" dirty="0"/>
            </a:br>
            <a:br>
              <a:rPr lang="en-US" sz="1800" dirty="0"/>
            </a:br>
            <a:r>
              <a:rPr lang="en-US" sz="1800" dirty="0"/>
              <a:t>Exploratory Data Analysis Of Understanding HIV/AIDS Trends.</a:t>
            </a:r>
            <a:br>
              <a:rPr lang="en-US" sz="1800" dirty="0"/>
            </a:br>
            <a:r>
              <a:rPr lang="en-US" sz="1800" dirty="0"/>
              <a:t>There are </a:t>
            </a:r>
            <a:r>
              <a:rPr lang="en-US" sz="1800" dirty="0">
                <a:solidFill>
                  <a:srgbClr val="B51B1B"/>
                </a:solidFill>
              </a:rPr>
              <a:t>31926instances</a:t>
            </a:r>
            <a:r>
              <a:rPr lang="en-US" sz="1800" dirty="0"/>
              <a:t>, </a:t>
            </a:r>
            <a:r>
              <a:rPr lang="en-US" sz="1800" i="1" dirty="0" err="1"/>
              <a:t>i.e.</a:t>
            </a:r>
            <a:r>
              <a:rPr lang="en-US" sz="1800" dirty="0" err="1"/>
              <a:t>,The</a:t>
            </a:r>
            <a:r>
              <a:rPr lang="en-US" sz="1800" dirty="0"/>
              <a:t> Collection Of HIV/AIDS Cases From (2011-2021). </a:t>
            </a:r>
            <a:br>
              <a:rPr lang="en-US" sz="1800" dirty="0"/>
            </a:br>
            <a:r>
              <a:rPr lang="en-US" sz="1800" b="1" dirty="0"/>
              <a:t>Source URL:</a:t>
            </a:r>
            <a:r>
              <a:rPr lang="en-US" sz="1800" dirty="0"/>
              <a:t> </a:t>
            </a:r>
            <a:r>
              <a:rPr lang="en-US" sz="1800" dirty="0">
                <a:solidFill>
                  <a:srgbClr val="0070C0"/>
                </a:solidFill>
              </a:rPr>
              <a:t>https://catalog.data.gov/dataset/dohmh-hiv-aids-annual-report</a:t>
            </a:r>
            <a:br>
              <a:rPr lang="en-US" sz="800" dirty="0">
                <a:solidFill>
                  <a:srgbClr val="0070C0"/>
                </a:solidFill>
              </a:rPr>
            </a:br>
            <a:endParaRPr lang="en-IN" sz="1200" b="1" dirty="0"/>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6</a:t>
            </a:fld>
            <a:endParaRPr lang="en-GB"/>
          </a:p>
        </p:txBody>
      </p:sp>
      <p:pic>
        <p:nvPicPr>
          <p:cNvPr id="165" name="Google Shape;165;p28"/>
          <p:cNvPicPr preferRelativeResize="0"/>
          <p:nvPr/>
        </p:nvPicPr>
        <p:blipFill>
          <a:blip r:embed="rId3"/>
          <a:stretch>
            <a:fillRect/>
          </a:stretch>
        </p:blipFill>
        <p:spPr>
          <a:xfrm>
            <a:off x="4727725" y="142450"/>
            <a:ext cx="4276902" cy="475575"/>
          </a:xfrm>
          <a:prstGeom prst="rect">
            <a:avLst/>
          </a:prstGeom>
          <a:noFill/>
          <a:ln>
            <a:noFill/>
          </a:ln>
        </p:spPr>
      </p:pic>
      <p:pic>
        <p:nvPicPr>
          <p:cNvPr id="3" name="Picture 2"/>
          <p:cNvPicPr>
            <a:picLocks noChangeAspect="1"/>
          </p:cNvPicPr>
          <p:nvPr/>
        </p:nvPicPr>
        <p:blipFill>
          <a:blip r:embed="rId4"/>
          <a:stretch>
            <a:fillRect/>
          </a:stretch>
        </p:blipFill>
        <p:spPr>
          <a:xfrm>
            <a:off x="750035" y="1759798"/>
            <a:ext cx="7643929" cy="25448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panose="020B0604020202020204"/>
              <a:buNone/>
            </a:pPr>
            <a:r>
              <a:rPr lang="en-GB" b="1">
                <a:solidFill>
                  <a:schemeClr val="lt1"/>
                </a:solidFill>
                <a:latin typeface="Calibri" panose="020F0502020204030204"/>
                <a:ea typeface="Calibri" panose="020F0502020204030204"/>
                <a:cs typeface="Calibri" panose="020F0502020204030204"/>
                <a:sym typeface="Calibri" panose="020F0502020204030204"/>
              </a:rPr>
              <a:t>Department of Computer Science and Engineering, </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Clr>
                <a:schemeClr val="dk1"/>
              </a:buClr>
              <a:buFont typeface="Arial" panose="020B0604020202020204"/>
              <a:buNone/>
            </a:pPr>
            <a:r>
              <a:rPr lang="en-GB" b="1">
                <a:solidFill>
                  <a:schemeClr val="lt1"/>
                </a:solidFill>
                <a:latin typeface="Calibri" panose="020F0502020204030204"/>
                <a:ea typeface="Calibri" panose="020F0502020204030204"/>
                <a:cs typeface="Calibri" panose="020F0502020204030204"/>
                <a:sym typeface="Calibri" panose="020F0502020204030204"/>
              </a:rPr>
              <a:t>KLE Technological University’s Dr. M. S. Sheshgiri College of Engineering and Technology, Belagavi</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2" name="Google Shape;172;p29"/>
          <p:cNvSpPr txBox="1">
            <a:spLocks noGrp="1"/>
          </p:cNvSpPr>
          <p:nvPr>
            <p:ph type="title"/>
          </p:nvPr>
        </p:nvSpPr>
        <p:spPr>
          <a:xfrm>
            <a:off x="243639" y="-28524"/>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panose="020F0502020204030204"/>
              <a:buNone/>
            </a:pPr>
            <a:r>
              <a:rPr lang="en-GB" b="1" dirty="0"/>
              <a:t>Knowing the Dataset</a:t>
            </a:r>
            <a:endParaRPr b="1" dirty="0"/>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7</a:t>
            </a:fld>
            <a:endParaRPr lang="en-GB"/>
          </a:p>
        </p:txBody>
      </p:sp>
      <p:pic>
        <p:nvPicPr>
          <p:cNvPr id="175" name="Google Shape;175;p29"/>
          <p:cNvPicPr preferRelativeResize="0"/>
          <p:nvPr/>
        </p:nvPicPr>
        <p:blipFill>
          <a:blip r:embed="rId3"/>
          <a:stretch>
            <a:fillRect/>
          </a:stretch>
        </p:blipFill>
        <p:spPr>
          <a:xfrm>
            <a:off x="4747625" y="102550"/>
            <a:ext cx="4276902" cy="475575"/>
          </a:xfrm>
          <a:prstGeom prst="rect">
            <a:avLst/>
          </a:prstGeom>
          <a:noFill/>
          <a:ln>
            <a:noFill/>
          </a:ln>
        </p:spPr>
      </p:pic>
      <p:sp>
        <p:nvSpPr>
          <p:cNvPr id="2" name="Google Shape;174;p29"/>
          <p:cNvSpPr txBox="1"/>
          <p:nvPr/>
        </p:nvSpPr>
        <p:spPr>
          <a:xfrm>
            <a:off x="495300" y="744855"/>
            <a:ext cx="6303645" cy="3509645"/>
          </a:xfrm>
          <a:prstGeom prst="rect">
            <a:avLst/>
          </a:prstGeom>
          <a:noFill/>
          <a:ln>
            <a:noFill/>
          </a:ln>
        </p:spPr>
        <p:txBody>
          <a:bodyPr spcFirstLastPara="1" wrap="square" lIns="68575" tIns="34275" rIns="68575" bIns="34275" anchor="t" anchorCtr="0">
            <a:normAutofit fontScale="82500" lnSpcReduction="10000"/>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17500" algn="l" rtl="0">
              <a:lnSpc>
                <a:spcPct val="90000"/>
              </a:lnSpc>
              <a:spcBef>
                <a:spcPts val="400"/>
              </a:spcBef>
              <a:spcAft>
                <a:spcPts val="0"/>
              </a:spcAft>
              <a:buClr>
                <a:schemeClr val="dk1"/>
              </a:buClr>
              <a:buSzPts val="14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42545" indent="0">
              <a:spcBef>
                <a:spcPts val="0"/>
              </a:spcBef>
              <a:buSzPct val="86000"/>
              <a:buNone/>
            </a:pPr>
            <a:r>
              <a:rPr lang="en-US" sz="1700" b="1" dirty="0">
                <a:solidFill>
                  <a:schemeClr val="tx1"/>
                </a:solidFill>
              </a:rPr>
              <a:t>There are 18 Columns/Feature in The Dataset:</a:t>
            </a:r>
          </a:p>
          <a:p>
            <a:pPr marL="42545" indent="0">
              <a:spcBef>
                <a:spcPts val="0"/>
              </a:spcBef>
              <a:buSzPct val="86000"/>
              <a:buNone/>
            </a:pPr>
            <a:endParaRPr lang="en-US" sz="1500" dirty="0">
              <a:solidFill>
                <a:schemeClr val="tx1"/>
              </a:solidFill>
            </a:endParaRPr>
          </a:p>
          <a:p>
            <a:pPr marL="385445" indent="-342900">
              <a:spcBef>
                <a:spcPts val="0"/>
              </a:spcBef>
              <a:buSzPct val="86000"/>
              <a:buFont typeface="+mj-lt"/>
              <a:buAutoNum type="arabicPeriod"/>
            </a:pPr>
            <a:r>
              <a:rPr lang="en-US" sz="1500" dirty="0">
                <a:solidFill>
                  <a:schemeClr val="tx1"/>
                </a:solidFill>
                <a:latin typeface="+mn-lt"/>
              </a:rPr>
              <a:t>Year: The year of the data record.</a:t>
            </a:r>
          </a:p>
          <a:p>
            <a:pPr marL="385445" indent="-342900">
              <a:spcBef>
                <a:spcPts val="0"/>
              </a:spcBef>
              <a:buSzPct val="86000"/>
              <a:buFont typeface="+mj-lt"/>
              <a:buAutoNum type="arabicPeriod"/>
            </a:pPr>
            <a:r>
              <a:rPr lang="en-US" sz="1500" dirty="0">
                <a:solidFill>
                  <a:schemeClr val="tx1"/>
                </a:solidFill>
                <a:latin typeface="+mn-lt"/>
              </a:rPr>
              <a:t>Borough: The borough within New York City where the data was collected.</a:t>
            </a:r>
          </a:p>
          <a:p>
            <a:pPr marL="385445" indent="-342900">
              <a:spcBef>
                <a:spcPts val="0"/>
              </a:spcBef>
              <a:buSzPct val="86000"/>
              <a:buFont typeface="+mj-lt"/>
              <a:buAutoNum type="arabicPeriod"/>
            </a:pPr>
            <a:r>
              <a:rPr lang="en-US" sz="1500" dirty="0">
                <a:solidFill>
                  <a:schemeClr val="tx1"/>
                </a:solidFill>
                <a:latin typeface="+mn-lt"/>
              </a:rPr>
              <a:t>UHF: The United Hospital Fund (UHF) neighborhood within the borough.</a:t>
            </a:r>
          </a:p>
          <a:p>
            <a:pPr marL="385445" indent="-342900">
              <a:spcBef>
                <a:spcPts val="0"/>
              </a:spcBef>
              <a:buSzPct val="86000"/>
              <a:buFont typeface="+mj-lt"/>
              <a:buAutoNum type="arabicPeriod"/>
            </a:pPr>
            <a:r>
              <a:rPr lang="en-US" sz="1500" dirty="0">
                <a:solidFill>
                  <a:schemeClr val="tx1"/>
                </a:solidFill>
                <a:latin typeface="+mn-lt"/>
              </a:rPr>
              <a:t>Gender: Gender of the individuals in the dataset (e.g., Male, Female , Transgender).</a:t>
            </a:r>
          </a:p>
          <a:p>
            <a:pPr marL="385445" indent="-342900">
              <a:spcBef>
                <a:spcPts val="0"/>
              </a:spcBef>
              <a:buSzPct val="86000"/>
              <a:buFont typeface="+mj-lt"/>
              <a:buAutoNum type="arabicPeriod"/>
            </a:pPr>
            <a:r>
              <a:rPr lang="en-US" sz="1500" dirty="0">
                <a:solidFill>
                  <a:schemeClr val="tx1"/>
                </a:solidFill>
                <a:latin typeface="+mn-lt"/>
              </a:rPr>
              <a:t>Age: Age group of the individuals (e.g., 13 - 19, 20 - 29, etc.).</a:t>
            </a:r>
          </a:p>
          <a:p>
            <a:pPr marL="385445" indent="-342900">
              <a:spcBef>
                <a:spcPts val="0"/>
              </a:spcBef>
              <a:buSzPct val="86000"/>
              <a:buFont typeface="+mj-lt"/>
              <a:buAutoNum type="arabicPeriod"/>
            </a:pPr>
            <a:r>
              <a:rPr lang="en-US" sz="1500" dirty="0">
                <a:solidFill>
                  <a:schemeClr val="tx1"/>
                </a:solidFill>
                <a:latin typeface="+mn-lt"/>
              </a:rPr>
              <a:t>Race: Race or ethnic group of the individuals.</a:t>
            </a:r>
          </a:p>
          <a:p>
            <a:pPr marL="385445" indent="-342900">
              <a:spcBef>
                <a:spcPts val="0"/>
              </a:spcBef>
              <a:buSzPct val="86000"/>
              <a:buFont typeface="+mj-lt"/>
              <a:buAutoNum type="arabicPeriod"/>
            </a:pPr>
            <a:r>
              <a:rPr lang="en-US" sz="1500" dirty="0">
                <a:solidFill>
                  <a:schemeClr val="tx1"/>
                </a:solidFill>
                <a:latin typeface="+mn-lt"/>
              </a:rPr>
              <a:t>HIV diagnoses: Number of HIV diagnoses.</a:t>
            </a:r>
          </a:p>
          <a:p>
            <a:pPr marL="385445" indent="-342900">
              <a:spcBef>
                <a:spcPts val="0"/>
              </a:spcBef>
              <a:buSzPct val="86000"/>
              <a:buFont typeface="+mj-lt"/>
              <a:buAutoNum type="arabicPeriod"/>
            </a:pPr>
            <a:r>
              <a:rPr lang="en-US" sz="1500" dirty="0">
                <a:solidFill>
                  <a:schemeClr val="tx1"/>
                </a:solidFill>
                <a:latin typeface="+mn-lt"/>
              </a:rPr>
              <a:t>HIV diagnosis rate: Rate of HIV diagnoses per 100,000 people.</a:t>
            </a:r>
          </a:p>
          <a:p>
            <a:pPr marL="385445" indent="-342900">
              <a:spcBef>
                <a:spcPts val="0"/>
              </a:spcBef>
              <a:buSzPct val="86000"/>
              <a:buFont typeface="+mj-lt"/>
              <a:buAutoNum type="arabicPeriod"/>
            </a:pPr>
            <a:r>
              <a:rPr lang="en-US" sz="1500" dirty="0">
                <a:solidFill>
                  <a:schemeClr val="tx1"/>
                </a:solidFill>
                <a:latin typeface="+mn-lt"/>
              </a:rPr>
              <a:t>Concurrent diagnoses: Concurrent diagnoses of HIV and another condition.</a:t>
            </a:r>
          </a:p>
          <a:p>
            <a:pPr marL="385445" indent="-342900">
              <a:spcBef>
                <a:spcPts val="0"/>
              </a:spcBef>
              <a:buSzPct val="86000"/>
              <a:buFont typeface="+mj-lt"/>
              <a:buAutoNum type="arabicPeriod"/>
            </a:pPr>
            <a:r>
              <a:rPr lang="en-US" sz="1500" dirty="0">
                <a:solidFill>
                  <a:schemeClr val="tx1"/>
                </a:solidFill>
                <a:latin typeface="+mn-lt"/>
              </a:rPr>
              <a:t>% linked to care within 3 months: Percentage of HIV-diagnosed individuals linked to care within 3 months.</a:t>
            </a:r>
          </a:p>
          <a:p>
            <a:pPr marL="385445" indent="-342900">
              <a:spcBef>
                <a:spcPts val="0"/>
              </a:spcBef>
              <a:buSzPct val="86000"/>
              <a:buFont typeface="+mj-lt"/>
              <a:buAutoNum type="arabicPeriod"/>
            </a:pPr>
            <a:r>
              <a:rPr lang="en-US" sz="1500" dirty="0">
                <a:solidFill>
                  <a:schemeClr val="tx1"/>
                </a:solidFill>
                <a:latin typeface="+mn-lt"/>
              </a:rPr>
              <a:t>AIDS diagnoses: Number of AIDS diagnoses.</a:t>
            </a:r>
          </a:p>
          <a:p>
            <a:pPr marL="385445" indent="-342900">
              <a:spcBef>
                <a:spcPts val="0"/>
              </a:spcBef>
              <a:buSzPct val="86000"/>
              <a:buFont typeface="+mj-lt"/>
              <a:buAutoNum type="arabicPeriod"/>
            </a:pPr>
            <a:r>
              <a:rPr lang="en-US" sz="1500" dirty="0">
                <a:solidFill>
                  <a:schemeClr val="tx1"/>
                </a:solidFill>
                <a:latin typeface="+mn-lt"/>
              </a:rPr>
              <a:t>AIDS diagnosis rate: Rate of AIDS diagnoses per 100,000 people.</a:t>
            </a:r>
          </a:p>
          <a:p>
            <a:pPr marL="385445" indent="-342900">
              <a:spcBef>
                <a:spcPts val="0"/>
              </a:spcBef>
              <a:buSzPct val="86000"/>
              <a:buFont typeface="+mj-lt"/>
              <a:buAutoNum type="arabicPeriod"/>
            </a:pPr>
            <a:r>
              <a:rPr lang="en-US" sz="1500" dirty="0">
                <a:solidFill>
                  <a:schemeClr val="tx1"/>
                </a:solidFill>
                <a:latin typeface="+mn-lt"/>
              </a:rPr>
              <a:t>PLWDHI prevalence: Prevalence of people living with diagnosed HIV infection.</a:t>
            </a:r>
          </a:p>
          <a:p>
            <a:pPr marL="385445" indent="-342900">
              <a:spcBef>
                <a:spcPts val="0"/>
              </a:spcBef>
              <a:buSzPct val="86000"/>
              <a:buFont typeface="+mj-lt"/>
              <a:buAutoNum type="arabicPeriod"/>
            </a:pPr>
            <a:r>
              <a:rPr lang="en-US" sz="1500" dirty="0">
                <a:solidFill>
                  <a:schemeClr val="tx1"/>
                </a:solidFill>
                <a:latin typeface="+mn-lt"/>
              </a:rPr>
              <a:t>% viral suppression: Percentage of people with viral suppression among those diagnosed with HIV.</a:t>
            </a:r>
          </a:p>
          <a:p>
            <a:pPr marL="385445" indent="-342900">
              <a:spcBef>
                <a:spcPts val="0"/>
              </a:spcBef>
              <a:buSzPct val="86000"/>
              <a:buFont typeface="+mj-lt"/>
              <a:buAutoNum type="arabicPeriod"/>
            </a:pPr>
            <a:r>
              <a:rPr lang="en-US" sz="1500" dirty="0">
                <a:solidFill>
                  <a:schemeClr val="tx1"/>
                </a:solidFill>
                <a:latin typeface="+mn-lt"/>
              </a:rPr>
              <a:t>Deaths: Number of deaths.</a:t>
            </a:r>
          </a:p>
          <a:p>
            <a:pPr marL="385445" indent="-342900">
              <a:spcBef>
                <a:spcPts val="0"/>
              </a:spcBef>
              <a:buSzPct val="86000"/>
              <a:buFont typeface="+mj-lt"/>
              <a:buAutoNum type="arabicPeriod"/>
            </a:pPr>
            <a:r>
              <a:rPr lang="en-US" sz="1500" dirty="0">
                <a:solidFill>
                  <a:schemeClr val="tx1"/>
                </a:solidFill>
                <a:latin typeface="+mn-lt"/>
              </a:rPr>
              <a:t>Death rate: Death rate per 100,000 people.</a:t>
            </a:r>
          </a:p>
          <a:p>
            <a:pPr marL="385445" indent="-342900">
              <a:spcBef>
                <a:spcPts val="0"/>
              </a:spcBef>
              <a:buSzPct val="86000"/>
              <a:buFont typeface="+mj-lt"/>
              <a:buAutoNum type="arabicPeriod"/>
            </a:pPr>
            <a:r>
              <a:rPr lang="en-US" sz="1500" dirty="0">
                <a:solidFill>
                  <a:schemeClr val="tx1"/>
                </a:solidFill>
                <a:latin typeface="+mn-lt"/>
              </a:rPr>
              <a:t>HIV-related death rate: Death rate due to HIV-related causes per 100,000 people.</a:t>
            </a:r>
          </a:p>
          <a:p>
            <a:pPr marL="385445" indent="-342900">
              <a:spcBef>
                <a:spcPts val="0"/>
              </a:spcBef>
              <a:buSzPct val="86000"/>
              <a:buFont typeface="+mj-lt"/>
              <a:buAutoNum type="arabicPeriod"/>
            </a:pPr>
            <a:r>
              <a:rPr lang="en-US" sz="1500" dirty="0">
                <a:solidFill>
                  <a:schemeClr val="tx1"/>
                </a:solidFill>
                <a:latin typeface="+mn-lt"/>
              </a:rPr>
              <a:t>Non-HIV-related death rate: Death rate due to non-HIV-related causes per 100,000 people</a:t>
            </a:r>
            <a:r>
              <a:rPr lang="en-US" sz="1400" dirty="0">
                <a:solidFill>
                  <a:schemeClr val="tx1"/>
                </a:solidFill>
                <a:latin typeface="+mn-lt"/>
              </a:rPr>
              <a:t>.</a:t>
            </a:r>
          </a:p>
          <a:p>
            <a:pPr marL="177800" indent="-135255">
              <a:spcBef>
                <a:spcPts val="0"/>
              </a:spcBef>
              <a:buSzPct val="86000"/>
            </a:pPr>
            <a:endParaRPr lang="en-US" sz="1400" dirty="0">
              <a:solidFill>
                <a:schemeClr val="tx1"/>
              </a:solidFill>
              <a:latin typeface="+mn-lt"/>
            </a:endParaRPr>
          </a:p>
          <a:p>
            <a:pPr marL="177800" indent="-135255">
              <a:spcBef>
                <a:spcPts val="0"/>
              </a:spcBef>
              <a:buSzPct val="86000"/>
            </a:pPr>
            <a:endParaRPr lang="en-US" sz="14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panose="020B0604020202020204"/>
              <a:buNone/>
            </a:pPr>
            <a:r>
              <a:rPr lang="en-GB" b="1">
                <a:solidFill>
                  <a:schemeClr val="lt1"/>
                </a:solidFill>
                <a:latin typeface="Calibri" panose="020F0502020204030204"/>
                <a:ea typeface="Calibri" panose="020F0502020204030204"/>
                <a:cs typeface="Calibri" panose="020F0502020204030204"/>
                <a:sym typeface="Calibri" panose="020F0502020204030204"/>
              </a:rPr>
              <a:t>Department of Computer Science and Engineering, </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lvl="0" indent="0" algn="ctr" rtl="0">
              <a:spcBef>
                <a:spcPts val="0"/>
              </a:spcBef>
              <a:spcAft>
                <a:spcPts val="0"/>
              </a:spcAft>
              <a:buClr>
                <a:schemeClr val="dk1"/>
              </a:buClr>
              <a:buFont typeface="Arial" panose="020B0604020202020204"/>
              <a:buNone/>
            </a:pPr>
            <a:r>
              <a:rPr lang="en-GB" b="1">
                <a:solidFill>
                  <a:schemeClr val="lt1"/>
                </a:solidFill>
                <a:latin typeface="Calibri" panose="020F0502020204030204"/>
                <a:ea typeface="Calibri" panose="020F0502020204030204"/>
                <a:cs typeface="Calibri" panose="020F0502020204030204"/>
                <a:sym typeface="Calibri" panose="020F0502020204030204"/>
              </a:rPr>
              <a:t>KLE Technological University’s Dr. M. S. Sheshgiri College of Engineering and Technology, Belagavi</a:t>
            </a:r>
            <a:endParaRPr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30"/>
          <p:cNvSpPr txBox="1">
            <a:spLocks noGrp="1"/>
          </p:cNvSpPr>
          <p:nvPr>
            <p:ph type="title"/>
          </p:nvPr>
        </p:nvSpPr>
        <p:spPr>
          <a:xfrm>
            <a:off x="139373" y="-215875"/>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panose="020F0502020204030204"/>
              <a:buNone/>
            </a:pPr>
            <a:r>
              <a:rPr lang="en-GB" b="1" dirty="0"/>
              <a:t>Feature Set Description</a:t>
            </a:r>
            <a:endParaRPr b="1" dirty="0"/>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8</a:t>
            </a:fld>
            <a:endParaRPr lang="en-GB"/>
          </a:p>
        </p:txBody>
      </p:sp>
      <p:pic>
        <p:nvPicPr>
          <p:cNvPr id="185" name="Google Shape;185;p30"/>
          <p:cNvPicPr preferRelativeResize="0"/>
          <p:nvPr/>
        </p:nvPicPr>
        <p:blipFill>
          <a:blip r:embed="rId3"/>
          <a:stretch>
            <a:fillRect/>
          </a:stretch>
        </p:blipFill>
        <p:spPr>
          <a:xfrm>
            <a:off x="4727725" y="76520"/>
            <a:ext cx="4276902" cy="475575"/>
          </a:xfrm>
          <a:prstGeom prst="rect">
            <a:avLst/>
          </a:prstGeom>
          <a:noFill/>
          <a:ln>
            <a:noFill/>
          </a:ln>
        </p:spPr>
      </p:pic>
      <p:graphicFrame>
        <p:nvGraphicFramePr>
          <p:cNvPr id="7" name="Table 6"/>
          <p:cNvGraphicFramePr>
            <a:graphicFrameLocks noGrp="1"/>
          </p:cNvGraphicFramePr>
          <p:nvPr/>
        </p:nvGraphicFramePr>
        <p:xfrm>
          <a:off x="379854" y="524382"/>
          <a:ext cx="8384292" cy="3864738"/>
        </p:xfrm>
        <a:graphic>
          <a:graphicData uri="http://schemas.openxmlformats.org/drawingml/2006/table">
            <a:tbl>
              <a:tblPr/>
              <a:tblGrid>
                <a:gridCol w="2764196">
                  <a:extLst>
                    <a:ext uri="{9D8B030D-6E8A-4147-A177-3AD203B41FA5}">
                      <a16:colId xmlns:a16="http://schemas.microsoft.com/office/drawing/2014/main" val="20000"/>
                    </a:ext>
                  </a:extLst>
                </a:gridCol>
                <a:gridCol w="2810048">
                  <a:extLst>
                    <a:ext uri="{9D8B030D-6E8A-4147-A177-3AD203B41FA5}">
                      <a16:colId xmlns:a16="http://schemas.microsoft.com/office/drawing/2014/main" val="20001"/>
                    </a:ext>
                  </a:extLst>
                </a:gridCol>
                <a:gridCol w="2810048">
                  <a:extLst>
                    <a:ext uri="{9D8B030D-6E8A-4147-A177-3AD203B41FA5}">
                      <a16:colId xmlns:a16="http://schemas.microsoft.com/office/drawing/2014/main" val="20002"/>
                    </a:ext>
                  </a:extLst>
                </a:gridCol>
              </a:tblGrid>
              <a:tr h="217525">
                <a:tc>
                  <a:txBody>
                    <a:bodyPr/>
                    <a:lstStyle/>
                    <a:p>
                      <a:pPr algn="ctr" fontAlgn="b"/>
                      <a:r>
                        <a:rPr lang="en-IN" sz="1400" b="1" i="0" u="none" strike="noStrike" dirty="0">
                          <a:solidFill>
                            <a:srgbClr val="000000"/>
                          </a:solidFill>
                          <a:effectLst/>
                          <a:latin typeface="Arial" panose="020B0604020202020204" pitchFamily="34" charset="0"/>
                        </a:rPr>
                        <a:t>Features</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1" i="0" u="none" strike="noStrike" dirty="0">
                          <a:solidFill>
                            <a:srgbClr val="000000"/>
                          </a:solidFill>
                          <a:effectLst/>
                          <a:latin typeface="Arial" panose="020B0604020202020204" pitchFamily="34" charset="0"/>
                        </a:rPr>
                        <a:t>Distinct/Missing Values</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400" b="1" i="0" u="none" strike="noStrike" dirty="0">
                          <a:solidFill>
                            <a:srgbClr val="000000"/>
                          </a:solidFill>
                          <a:effectLst/>
                          <a:latin typeface="Arial" panose="020B0604020202020204" pitchFamily="34" charset="0"/>
                        </a:rPr>
                        <a:t>Type</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2364">
                <a:tc>
                  <a:txBody>
                    <a:bodyPr/>
                    <a:lstStyle/>
                    <a:p>
                      <a:pPr algn="ctr" fontAlgn="b"/>
                      <a:r>
                        <a:rPr lang="en-IN" sz="1050" b="0" i="0" u="none" strike="noStrike" dirty="0">
                          <a:solidFill>
                            <a:srgbClr val="000000"/>
                          </a:solidFill>
                          <a:effectLst/>
                          <a:latin typeface="Arial" panose="020B0604020202020204" pitchFamily="34" charset="0"/>
                        </a:rPr>
                        <a:t>Year</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Arial" panose="020B0604020202020204" pitchFamily="34" charset="0"/>
                        </a:rPr>
                        <a:t>10 </a:t>
                      </a:r>
                      <a:r>
                        <a:rPr lang="en-US" sz="1100" b="0" dirty="0"/>
                        <a:t>distinct</a:t>
                      </a:r>
                      <a:r>
                        <a:rPr lang="en-IN" sz="1100" b="0" i="0" u="none" strike="noStrike" dirty="0">
                          <a:solidFill>
                            <a:srgbClr val="000000"/>
                          </a:solidFill>
                          <a:effectLst/>
                          <a:latin typeface="Arial" panose="020B0604020202020204" pitchFamily="34" charset="0"/>
                        </a:rPr>
                        <a:t>,</a:t>
                      </a:r>
                      <a:r>
                        <a:rPr lang="en-US" sz="1100" b="0" dirty="0"/>
                        <a:t> 0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dirty="0">
                          <a:solidFill>
                            <a:srgbClr val="000000"/>
                          </a:solidFill>
                          <a:effectLst/>
                          <a:latin typeface="Arial" panose="020B0604020202020204" pitchFamily="34" charset="0"/>
                        </a:rPr>
                        <a:t>numeric</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52364">
                <a:tc>
                  <a:txBody>
                    <a:bodyPr/>
                    <a:lstStyle/>
                    <a:p>
                      <a:pPr algn="ctr" fontAlgn="b"/>
                      <a:r>
                        <a:rPr lang="en-IN" sz="1050" b="0" i="0" u="none" strike="noStrike" dirty="0">
                          <a:solidFill>
                            <a:srgbClr val="000000"/>
                          </a:solidFill>
                          <a:effectLst/>
                          <a:latin typeface="Arial" panose="020B0604020202020204" pitchFamily="34" charset="0"/>
                        </a:rPr>
                        <a:t>Borough</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Arial" panose="020B0604020202020204" pitchFamily="34" charset="0"/>
                        </a:rPr>
                        <a:t>5 </a:t>
                      </a:r>
                      <a:r>
                        <a:rPr lang="en-US" sz="1100" b="0" dirty="0"/>
                        <a:t>distinct</a:t>
                      </a:r>
                      <a:r>
                        <a:rPr lang="en-IN" sz="1100" b="0" i="0" u="none" strike="noStrike" dirty="0">
                          <a:solidFill>
                            <a:srgbClr val="000000"/>
                          </a:solidFill>
                          <a:effectLst/>
                          <a:latin typeface="Arial" panose="020B0604020202020204" pitchFamily="34" charset="0"/>
                        </a:rPr>
                        <a:t>,</a:t>
                      </a:r>
                      <a:r>
                        <a:rPr lang="en-US" sz="1100" b="0" dirty="0"/>
                        <a:t> 0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dirty="0">
                          <a:solidFill>
                            <a:srgbClr val="000000"/>
                          </a:solidFill>
                          <a:effectLst/>
                          <a:latin typeface="Arial" panose="020B0604020202020204" pitchFamily="34" charset="0"/>
                        </a:rPr>
                        <a:t>string</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52364">
                <a:tc>
                  <a:txBody>
                    <a:bodyPr/>
                    <a:lstStyle/>
                    <a:p>
                      <a:pPr algn="ctr" fontAlgn="b"/>
                      <a:r>
                        <a:rPr lang="en-IN" sz="1050" b="0" i="0" u="none" strike="noStrike" dirty="0">
                          <a:solidFill>
                            <a:srgbClr val="000000"/>
                          </a:solidFill>
                          <a:effectLst/>
                          <a:latin typeface="Arial" panose="020B0604020202020204" pitchFamily="34" charset="0"/>
                        </a:rPr>
                        <a:t>UHF</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Arial" panose="020B0604020202020204" pitchFamily="34" charset="0"/>
                        </a:rPr>
                        <a:t>42 </a:t>
                      </a:r>
                      <a:r>
                        <a:rPr lang="en-US" sz="1100" b="0" dirty="0"/>
                        <a:t>distinct</a:t>
                      </a:r>
                      <a:r>
                        <a:rPr lang="en-IN" sz="1100" b="0" i="0" u="none" strike="noStrike" dirty="0">
                          <a:solidFill>
                            <a:srgbClr val="000000"/>
                          </a:solidFill>
                          <a:effectLst/>
                          <a:latin typeface="Arial" panose="020B0604020202020204" pitchFamily="34" charset="0"/>
                        </a:rPr>
                        <a:t>,</a:t>
                      </a:r>
                      <a:r>
                        <a:rPr lang="en-US" sz="1100" b="0" dirty="0"/>
                        <a:t> 0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Arial" panose="020B0604020202020204" pitchFamily="34" charset="0"/>
                        </a:rPr>
                        <a:t>string</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52364">
                <a:tc>
                  <a:txBody>
                    <a:bodyPr/>
                    <a:lstStyle/>
                    <a:p>
                      <a:pPr algn="ctr" fontAlgn="b"/>
                      <a:r>
                        <a:rPr lang="en-IN" sz="1050" b="0" i="0" u="none" strike="noStrike" dirty="0">
                          <a:solidFill>
                            <a:srgbClr val="000000"/>
                          </a:solidFill>
                          <a:effectLst/>
                          <a:latin typeface="Arial" panose="020B0604020202020204" pitchFamily="34" charset="0"/>
                        </a:rPr>
                        <a:t>Gender</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Arial" panose="020B0604020202020204" pitchFamily="34" charset="0"/>
                        </a:rPr>
                        <a:t>3 </a:t>
                      </a:r>
                      <a:r>
                        <a:rPr lang="en-US" sz="1100" b="0" dirty="0"/>
                        <a:t>distinct</a:t>
                      </a:r>
                      <a:r>
                        <a:rPr lang="en-IN" sz="1100" b="0" i="0" u="none" strike="noStrike" dirty="0">
                          <a:solidFill>
                            <a:srgbClr val="000000"/>
                          </a:solidFill>
                          <a:effectLst/>
                          <a:latin typeface="Arial" panose="020B0604020202020204" pitchFamily="34" charset="0"/>
                        </a:rPr>
                        <a:t>,</a:t>
                      </a:r>
                      <a:r>
                        <a:rPr lang="en-US" sz="1100" b="0" dirty="0"/>
                        <a:t> 0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Arial" panose="020B0604020202020204" pitchFamily="34" charset="0"/>
                        </a:rPr>
                        <a:t>string</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52364">
                <a:tc>
                  <a:txBody>
                    <a:bodyPr/>
                    <a:lstStyle/>
                    <a:p>
                      <a:pPr algn="ctr" fontAlgn="b"/>
                      <a:r>
                        <a:rPr lang="en-IN" sz="1050" b="0" i="0" u="none" strike="noStrike" dirty="0">
                          <a:solidFill>
                            <a:srgbClr val="000000"/>
                          </a:solidFill>
                          <a:effectLst/>
                          <a:latin typeface="Arial" panose="020B0604020202020204" pitchFamily="34" charset="0"/>
                        </a:rPr>
                        <a:t>Age</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Arial" panose="020B0604020202020204" pitchFamily="34" charset="0"/>
                        </a:rPr>
                        <a:t>7 </a:t>
                      </a:r>
                      <a:r>
                        <a:rPr lang="en-US" sz="1100" b="0" dirty="0"/>
                        <a:t>distinct</a:t>
                      </a:r>
                      <a:r>
                        <a:rPr lang="en-IN" sz="1100" b="0" i="0" u="none" strike="noStrike" dirty="0">
                          <a:solidFill>
                            <a:srgbClr val="000000"/>
                          </a:solidFill>
                          <a:effectLst/>
                          <a:latin typeface="Arial" panose="020B0604020202020204" pitchFamily="34" charset="0"/>
                        </a:rPr>
                        <a:t>,</a:t>
                      </a:r>
                      <a:r>
                        <a:rPr lang="en-US" sz="1100" b="0" dirty="0"/>
                        <a:t> 0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Arial" panose="020B0604020202020204" pitchFamily="34" charset="0"/>
                        </a:rPr>
                        <a:t>string</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08603">
                <a:tc>
                  <a:txBody>
                    <a:bodyPr/>
                    <a:lstStyle/>
                    <a:p>
                      <a:pPr algn="ctr" fontAlgn="b"/>
                      <a:r>
                        <a:rPr lang="en-IN" sz="1050" b="0" i="0" u="none" strike="noStrike" dirty="0">
                          <a:solidFill>
                            <a:srgbClr val="000000"/>
                          </a:solidFill>
                          <a:effectLst/>
                          <a:latin typeface="Arial" panose="020B0604020202020204" pitchFamily="34" charset="0"/>
                        </a:rPr>
                        <a:t>Race</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Arial" panose="020B0604020202020204" pitchFamily="34" charset="0"/>
                        </a:rPr>
                        <a:t>7 </a:t>
                      </a:r>
                      <a:r>
                        <a:rPr lang="en-US" sz="1100" b="0" dirty="0"/>
                        <a:t>distinct</a:t>
                      </a:r>
                      <a:r>
                        <a:rPr lang="en-IN" sz="1100" b="0" i="0" u="none" strike="noStrike" dirty="0">
                          <a:solidFill>
                            <a:srgbClr val="000000"/>
                          </a:solidFill>
                          <a:effectLst/>
                          <a:latin typeface="Arial" panose="020B0604020202020204" pitchFamily="34" charset="0"/>
                        </a:rPr>
                        <a:t>,</a:t>
                      </a:r>
                      <a:r>
                        <a:rPr lang="en-US" sz="1100" b="0" dirty="0"/>
                        <a:t> 0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Arial" panose="020B0604020202020204" pitchFamily="34" charset="0"/>
                        </a:rPr>
                        <a:t>string</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52364">
                <a:tc>
                  <a:txBody>
                    <a:bodyPr/>
                    <a:lstStyle/>
                    <a:p>
                      <a:pPr algn="ctr" fontAlgn="b"/>
                      <a:r>
                        <a:rPr lang="en-IN" sz="1050" b="0" i="0" u="none" strike="noStrike" dirty="0">
                          <a:solidFill>
                            <a:srgbClr val="000000"/>
                          </a:solidFill>
                          <a:effectLst/>
                          <a:latin typeface="Arial" panose="020B0604020202020204" pitchFamily="34" charset="0"/>
                        </a:rPr>
                        <a:t>HIV diagnoses</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i="0" u="none" strike="noStrike" dirty="0">
                          <a:solidFill>
                            <a:srgbClr val="000000"/>
                          </a:solidFill>
                          <a:effectLst/>
                          <a:latin typeface="Arial" panose="020B0604020202020204" pitchFamily="34" charset="0"/>
                        </a:rPr>
                        <a:t>301 </a:t>
                      </a:r>
                      <a:r>
                        <a:rPr lang="en-US" sz="1100" b="0" dirty="0"/>
                        <a:t>distinct</a:t>
                      </a:r>
                      <a:r>
                        <a:rPr lang="en-IN" sz="1100" b="0" i="0" u="none" strike="noStrike" dirty="0">
                          <a:solidFill>
                            <a:srgbClr val="000000"/>
                          </a:solidFill>
                          <a:effectLst/>
                          <a:latin typeface="Arial" panose="020B0604020202020204" pitchFamily="34" charset="0"/>
                        </a:rPr>
                        <a:t>,</a:t>
                      </a:r>
                      <a:r>
                        <a:rPr lang="en-US" sz="1100" b="0" dirty="0"/>
                        <a:t> 416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Arial" panose="020B0604020202020204" pitchFamily="34" charset="0"/>
                        </a:rPr>
                        <a:t>numeric</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14673">
                <a:tc>
                  <a:txBody>
                    <a:bodyPr/>
                    <a:lstStyle/>
                    <a:p>
                      <a:pPr algn="ctr" fontAlgn="b"/>
                      <a:r>
                        <a:rPr lang="en-IN" sz="1050" b="0" i="0" u="none" strike="noStrike">
                          <a:solidFill>
                            <a:srgbClr val="000000"/>
                          </a:solidFill>
                          <a:effectLst/>
                          <a:latin typeface="Arial" panose="020B0604020202020204" pitchFamily="34" charset="0"/>
                        </a:rPr>
                        <a:t>HIV diagnosis rate</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dirty="0"/>
                        <a:t>1944 </a:t>
                      </a:r>
                      <a:r>
                        <a:rPr lang="en-US" sz="1100" b="0" dirty="0"/>
                        <a:t>distinct</a:t>
                      </a:r>
                      <a:r>
                        <a:rPr lang="en-IN" sz="1100" b="0" dirty="0"/>
                        <a:t>,</a:t>
                      </a:r>
                      <a:r>
                        <a:rPr lang="en-US" sz="1100" b="0" dirty="0"/>
                        <a:t> 416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Arial" panose="020B0604020202020204" pitchFamily="34" charset="0"/>
                        </a:rPr>
                        <a:t>numeric</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14673">
                <a:tc>
                  <a:txBody>
                    <a:bodyPr/>
                    <a:lstStyle/>
                    <a:p>
                      <a:pPr algn="ctr" fontAlgn="b"/>
                      <a:r>
                        <a:rPr lang="en-IN" sz="1050" b="0" i="0" u="none" strike="noStrike" dirty="0">
                          <a:solidFill>
                            <a:srgbClr val="000000"/>
                          </a:solidFill>
                          <a:effectLst/>
                          <a:latin typeface="Arial" panose="020B0604020202020204" pitchFamily="34" charset="0"/>
                        </a:rPr>
                        <a:t>Concurrent diagnoses</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dirty="0"/>
                        <a:t>99 </a:t>
                      </a:r>
                      <a:r>
                        <a:rPr lang="en-US" sz="1100" b="0" dirty="0"/>
                        <a:t>distinct</a:t>
                      </a:r>
                      <a:r>
                        <a:rPr lang="en-IN" sz="1100" b="0" dirty="0"/>
                        <a:t>,</a:t>
                      </a:r>
                      <a:r>
                        <a:rPr lang="en-US" sz="1100" b="0" dirty="0"/>
                        <a:t> 116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dirty="0">
                          <a:solidFill>
                            <a:srgbClr val="000000"/>
                          </a:solidFill>
                          <a:effectLst/>
                          <a:latin typeface="Arial" panose="020B0604020202020204" pitchFamily="34" charset="0"/>
                        </a:rPr>
                        <a:t>numeric</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19390">
                <a:tc>
                  <a:txBody>
                    <a:bodyPr/>
                    <a:lstStyle/>
                    <a:p>
                      <a:pPr algn="ctr" fontAlgn="b"/>
                      <a:r>
                        <a:rPr lang="en-US" sz="1050" b="0" i="0" u="none" strike="noStrike" dirty="0">
                          <a:solidFill>
                            <a:srgbClr val="000000"/>
                          </a:solidFill>
                          <a:effectLst/>
                          <a:latin typeface="Arial" panose="020B0604020202020204" pitchFamily="34" charset="0"/>
                        </a:rPr>
                        <a:t>% linked to care within 3 months</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dirty="0"/>
                        <a:t>123 </a:t>
                      </a:r>
                      <a:r>
                        <a:rPr lang="en-US" sz="1100" b="0" dirty="0"/>
                        <a:t>distinct</a:t>
                      </a:r>
                      <a:r>
                        <a:rPr lang="en-IN" sz="1100" b="0" dirty="0"/>
                        <a:t>,</a:t>
                      </a:r>
                      <a:r>
                        <a:rPr lang="en-US" sz="1100" b="0" dirty="0"/>
                        <a:t> 13274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Arial" panose="020B0604020202020204" pitchFamily="34" charset="0"/>
                        </a:rPr>
                        <a:t>numeric</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14673">
                <a:tc>
                  <a:txBody>
                    <a:bodyPr/>
                    <a:lstStyle/>
                    <a:p>
                      <a:pPr algn="ctr" fontAlgn="b"/>
                      <a:r>
                        <a:rPr lang="en-IN" sz="1050" b="0" i="0" u="none" strike="noStrike">
                          <a:solidFill>
                            <a:srgbClr val="000000"/>
                          </a:solidFill>
                          <a:effectLst/>
                          <a:latin typeface="Arial" panose="020B0604020202020204" pitchFamily="34" charset="0"/>
                        </a:rPr>
                        <a:t>AIDS diagnoses</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dirty="0"/>
                        <a:t>212 </a:t>
                      </a:r>
                      <a:r>
                        <a:rPr lang="en-US" sz="1100" b="0" dirty="0"/>
                        <a:t>distinct</a:t>
                      </a:r>
                      <a:r>
                        <a:rPr lang="en-IN" sz="1100" b="0" dirty="0"/>
                        <a:t>,</a:t>
                      </a:r>
                      <a:r>
                        <a:rPr lang="en-US" sz="1100" b="0" dirty="0"/>
                        <a:t> 337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Arial" panose="020B0604020202020204" pitchFamily="34" charset="0"/>
                        </a:rPr>
                        <a:t>numeric</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14673">
                <a:tc>
                  <a:txBody>
                    <a:bodyPr/>
                    <a:lstStyle/>
                    <a:p>
                      <a:pPr algn="ctr" fontAlgn="b"/>
                      <a:r>
                        <a:rPr lang="en-IN" sz="1050" b="0" i="0" u="none" strike="noStrike">
                          <a:solidFill>
                            <a:srgbClr val="000000"/>
                          </a:solidFill>
                          <a:effectLst/>
                          <a:latin typeface="Arial" panose="020B0604020202020204" pitchFamily="34" charset="0"/>
                        </a:rPr>
                        <a:t>AIDS diagnosis rate</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dirty="0"/>
                        <a:t>1421 </a:t>
                      </a:r>
                      <a:r>
                        <a:rPr lang="en-US" sz="1100" b="0" dirty="0"/>
                        <a:t>distinct</a:t>
                      </a:r>
                      <a:r>
                        <a:rPr lang="en-IN" sz="1100" b="0" dirty="0"/>
                        <a:t>,</a:t>
                      </a:r>
                      <a:r>
                        <a:rPr lang="en-US" sz="1100" b="0" dirty="0"/>
                        <a:t> 337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Arial" panose="020B0604020202020204" pitchFamily="34" charset="0"/>
                        </a:rPr>
                        <a:t>numeric</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14673">
                <a:tc>
                  <a:txBody>
                    <a:bodyPr/>
                    <a:lstStyle/>
                    <a:p>
                      <a:pPr algn="ctr" fontAlgn="b"/>
                      <a:r>
                        <a:rPr lang="en-IN" sz="1050" b="0" i="0" u="none" strike="noStrike">
                          <a:solidFill>
                            <a:srgbClr val="000000"/>
                          </a:solidFill>
                          <a:effectLst/>
                          <a:latin typeface="Arial" panose="020B0604020202020204" pitchFamily="34" charset="0"/>
                        </a:rPr>
                        <a:t>PLWDHI prevalence</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dirty="0"/>
                        <a:t>149 </a:t>
                      </a:r>
                      <a:r>
                        <a:rPr lang="en-US" sz="1100" b="0" dirty="0"/>
                        <a:t>distinct</a:t>
                      </a:r>
                      <a:r>
                        <a:rPr lang="en-IN" sz="1100" b="0" dirty="0"/>
                        <a:t>,</a:t>
                      </a:r>
                      <a:r>
                        <a:rPr lang="en-US" sz="1100" b="0" dirty="0"/>
                        <a:t> 3553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a:solidFill>
                            <a:srgbClr val="000000"/>
                          </a:solidFill>
                          <a:effectLst/>
                          <a:latin typeface="Arial" panose="020B0604020202020204" pitchFamily="34" charset="0"/>
                        </a:rPr>
                        <a:t>numeric</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214673">
                <a:tc>
                  <a:txBody>
                    <a:bodyPr/>
                    <a:lstStyle/>
                    <a:p>
                      <a:pPr algn="ctr" fontAlgn="b"/>
                      <a:r>
                        <a:rPr lang="en-IN" sz="1050" b="0" i="0" u="none" strike="noStrike">
                          <a:solidFill>
                            <a:srgbClr val="000000"/>
                          </a:solidFill>
                          <a:effectLst/>
                          <a:latin typeface="Arial" panose="020B0604020202020204" pitchFamily="34" charset="0"/>
                        </a:rPr>
                        <a:t>% viral suppression</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dirty="0"/>
                        <a:t>149 </a:t>
                      </a:r>
                      <a:r>
                        <a:rPr lang="en-US" sz="1100" b="0" dirty="0"/>
                        <a:t>distinct</a:t>
                      </a:r>
                      <a:r>
                        <a:rPr lang="en-IN" sz="1100" b="0" dirty="0"/>
                        <a:t>,</a:t>
                      </a:r>
                      <a:r>
                        <a:rPr lang="en-US" sz="1100" b="0" dirty="0"/>
                        <a:t> 3553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dirty="0">
                          <a:solidFill>
                            <a:srgbClr val="000000"/>
                          </a:solidFill>
                          <a:effectLst/>
                          <a:latin typeface="Arial" panose="020B0604020202020204" pitchFamily="34" charset="0"/>
                        </a:rPr>
                        <a:t>numeric</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152364">
                <a:tc>
                  <a:txBody>
                    <a:bodyPr/>
                    <a:lstStyle/>
                    <a:p>
                      <a:pPr algn="ctr" fontAlgn="b"/>
                      <a:r>
                        <a:rPr lang="en-IN" sz="1050" b="0" i="0" u="none" strike="noStrike" dirty="0">
                          <a:solidFill>
                            <a:srgbClr val="000000"/>
                          </a:solidFill>
                          <a:effectLst/>
                          <a:latin typeface="Arial" panose="020B0604020202020204" pitchFamily="34" charset="0"/>
                        </a:rPr>
                        <a:t>Deaths</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dirty="0"/>
                        <a:t>264 </a:t>
                      </a:r>
                      <a:r>
                        <a:rPr lang="en-US" sz="1100" b="0" dirty="0"/>
                        <a:t>distinct</a:t>
                      </a:r>
                      <a:r>
                        <a:rPr lang="en-IN" sz="1100" b="0" dirty="0"/>
                        <a:t>,</a:t>
                      </a:r>
                      <a:r>
                        <a:rPr lang="en-US" sz="1100" b="0" dirty="0"/>
                        <a:t> 0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dirty="0">
                          <a:solidFill>
                            <a:srgbClr val="000000"/>
                          </a:solidFill>
                          <a:effectLst/>
                          <a:latin typeface="Arial" panose="020B0604020202020204" pitchFamily="34" charset="0"/>
                        </a:rPr>
                        <a:t>numeric</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r h="152364">
                <a:tc>
                  <a:txBody>
                    <a:bodyPr/>
                    <a:lstStyle/>
                    <a:p>
                      <a:pPr algn="ctr" fontAlgn="b"/>
                      <a:r>
                        <a:rPr lang="en-IN" sz="1050" b="0" i="0" u="none" strike="noStrike">
                          <a:solidFill>
                            <a:srgbClr val="000000"/>
                          </a:solidFill>
                          <a:effectLst/>
                          <a:latin typeface="Arial" panose="020B0604020202020204" pitchFamily="34" charset="0"/>
                        </a:rPr>
                        <a:t>Death rate</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dirty="0"/>
                        <a:t>606 </a:t>
                      </a:r>
                      <a:r>
                        <a:rPr lang="en-US" sz="1100" b="0" dirty="0"/>
                        <a:t>distinct</a:t>
                      </a:r>
                      <a:r>
                        <a:rPr lang="en-IN" sz="1100" b="0" dirty="0"/>
                        <a:t>,</a:t>
                      </a:r>
                      <a:r>
                        <a:rPr lang="en-US" sz="1100" b="0" dirty="0"/>
                        <a:t> 1913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dirty="0">
                          <a:solidFill>
                            <a:srgbClr val="000000"/>
                          </a:solidFill>
                          <a:effectLst/>
                          <a:latin typeface="Arial" panose="020B0604020202020204" pitchFamily="34" charset="0"/>
                        </a:rPr>
                        <a:t>numeric</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r h="214673">
                <a:tc>
                  <a:txBody>
                    <a:bodyPr/>
                    <a:lstStyle/>
                    <a:p>
                      <a:pPr algn="ctr" fontAlgn="b"/>
                      <a:r>
                        <a:rPr lang="en-IN" sz="1050" b="0" i="0" u="none" strike="noStrike">
                          <a:solidFill>
                            <a:srgbClr val="000000"/>
                          </a:solidFill>
                          <a:effectLst/>
                          <a:latin typeface="Arial" panose="020B0604020202020204" pitchFamily="34" charset="0"/>
                        </a:rPr>
                        <a:t>HIV-related death rate</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dirty="0"/>
                        <a:t>345 </a:t>
                      </a:r>
                      <a:r>
                        <a:rPr lang="en-US" sz="1100" b="0" dirty="0"/>
                        <a:t>distinct</a:t>
                      </a:r>
                      <a:r>
                        <a:rPr lang="en-IN" sz="1100" b="0" dirty="0"/>
                        <a:t>,</a:t>
                      </a:r>
                      <a:r>
                        <a:rPr lang="en-US" sz="1100" b="0" dirty="0"/>
                        <a:t> 1913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dirty="0">
                          <a:solidFill>
                            <a:srgbClr val="000000"/>
                          </a:solidFill>
                          <a:effectLst/>
                          <a:latin typeface="Arial" panose="020B0604020202020204" pitchFamily="34" charset="0"/>
                        </a:rPr>
                        <a:t>numeric</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r h="236768">
                <a:tc>
                  <a:txBody>
                    <a:bodyPr/>
                    <a:lstStyle/>
                    <a:p>
                      <a:pPr algn="ctr" fontAlgn="b"/>
                      <a:r>
                        <a:rPr lang="en-IN" sz="1050" b="0" i="0" u="none" strike="noStrike" dirty="0">
                          <a:solidFill>
                            <a:srgbClr val="000000"/>
                          </a:solidFill>
                          <a:effectLst/>
                          <a:latin typeface="Arial" panose="020B0604020202020204" pitchFamily="34" charset="0"/>
                        </a:rPr>
                        <a:t>Non-HIV-related death rate</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0" dirty="0"/>
                        <a:t>446 </a:t>
                      </a:r>
                      <a:r>
                        <a:rPr lang="en-US" sz="1100" b="0" dirty="0"/>
                        <a:t>distinct</a:t>
                      </a:r>
                      <a:r>
                        <a:rPr lang="en-IN" sz="1100" b="0" dirty="0"/>
                        <a:t>,</a:t>
                      </a:r>
                      <a:r>
                        <a:rPr lang="en-US" sz="1100" b="0" dirty="0"/>
                        <a:t> 1913 missing values</a:t>
                      </a:r>
                      <a:endParaRPr lang="en-IN" sz="1100" b="0" i="0" u="none" strike="noStrike" dirty="0">
                        <a:solidFill>
                          <a:srgbClr val="000000"/>
                        </a:solidFill>
                        <a:effectLst/>
                        <a:latin typeface="Arial" panose="020B0604020202020204" pitchFamily="34" charset="0"/>
                      </a:endParaRP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i="0" u="none" strike="noStrike" dirty="0">
                          <a:solidFill>
                            <a:srgbClr val="000000"/>
                          </a:solidFill>
                          <a:effectLst/>
                          <a:latin typeface="Arial" panose="020B0604020202020204" pitchFamily="34" charset="0"/>
                        </a:rPr>
                        <a:t>numeric</a:t>
                      </a:r>
                    </a:p>
                  </a:txBody>
                  <a:tcPr marL="4754" marR="4754" marT="47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s 14336"/>
          <p:cNvSpPr/>
          <p:nvPr/>
        </p:nvSpPr>
        <p:spPr>
          <a:xfrm>
            <a:off x="0" y="4410075"/>
            <a:ext cx="9144000" cy="712788"/>
          </a:xfrm>
          <a:prstGeom prst="rect">
            <a:avLst/>
          </a:prstGeom>
          <a:solidFill>
            <a:srgbClr val="B51B1B"/>
          </a:solidFill>
          <a:ln w="12600" cap="flat" cmpd="sng">
            <a:solidFill>
              <a:srgbClr val="42719B">
                <a:alpha val="100000"/>
              </a:srgbClr>
            </a:solidFill>
            <a:prstDash val="solid"/>
            <a:miter/>
            <a:headEnd type="none" w="med" len="med"/>
            <a:tailEnd type="none" w="med" len="med"/>
          </a:ln>
        </p:spPr>
        <p:txBody>
          <a:bodyPr wrap="square" lIns="68400" tIns="34200" rIns="68400" bIns="34200" anchor="ctr" anchorCtr="0"/>
          <a:lstStyle/>
          <a:p>
            <a:pPr algn="ctr" defTabSz="44958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ltLang="x-none" sz="1400" b="1" dirty="0" err="1">
                <a:latin typeface="Calibri" panose="020F0502020204030204" charset="0"/>
                <a:cs typeface="Calibri" panose="020F0502020204030204" charset="0"/>
              </a:rPr>
              <a:t>Department of Computer Science and Engineering, </a:t>
            </a:r>
          </a:p>
          <a:p>
            <a:pPr algn="ctr" defTabSz="44958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altLang="x-none" sz="1400" b="1" dirty="0" err="1">
                <a:latin typeface="Calibri" panose="020F0502020204030204" charset="0"/>
                <a:cs typeface="Calibri" panose="020F0502020204030204" charset="0"/>
              </a:rPr>
              <a:t>KLE Technological University’s Dr. M. S. Sheshgiri College of Engineering and Technology, Belagavi</a:t>
            </a:r>
          </a:p>
          <a:p>
            <a:pPr algn="ctr" defTabSz="44958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altLang="x-none" sz="1400" b="1" dirty="0" err="1">
              <a:latin typeface="Calibri" panose="020F0502020204030204" charset="0"/>
              <a:ea typeface="Calibri" panose="020F0502020204030204" charset="0"/>
            </a:endParaRPr>
          </a:p>
        </p:txBody>
      </p:sp>
      <p:sp>
        <p:nvSpPr>
          <p:cNvPr id="14338" name="Title 14337"/>
          <p:cNvSpPr>
            <a:spLocks noGrp="1"/>
          </p:cNvSpPr>
          <p:nvPr>
            <p:ph type="title"/>
          </p:nvPr>
        </p:nvSpPr>
        <p:spPr>
          <a:xfrm>
            <a:off x="628650" y="274638"/>
            <a:ext cx="7886700" cy="993775"/>
          </a:xfrm>
        </p:spPr>
        <p:txBody>
          <a:bodyPr wrap="square" lIns="68400" tIns="34200" rIns="68400" bIns="34200" anchor="ctr" anchorCtr="0"/>
          <a:lstStyle/>
          <a:p>
            <a:pPr defTabSz="449580">
              <a:lnSpc>
                <a:spcPct val="100000"/>
              </a:lnSpc>
              <a:buNone/>
              <a:tabLst>
                <a:tab pos="723900" algn="l"/>
                <a:tab pos="1447800" algn="l"/>
                <a:tab pos="2171700" algn="l"/>
                <a:tab pos="2895600" algn="l"/>
                <a:tab pos="3619500" algn="l"/>
                <a:tab pos="4343400" algn="l"/>
                <a:tab pos="5067300" algn="l"/>
                <a:tab pos="5791200" algn="l"/>
                <a:tab pos="6515100" algn="l"/>
                <a:tab pos="7239000" algn="l"/>
              </a:tabLst>
            </a:pPr>
            <a:r>
              <a:rPr lang="en-IN" altLang="x-none" b="1" dirty="0">
                <a:latin typeface="Arial" panose="020B0604020202020204" pitchFamily="34" charset="0"/>
                <a:cs typeface="Arial" panose="020B0604020202020204" pitchFamily="34" charset="0"/>
              </a:rPr>
              <a:t>Proposed Hypothesis </a:t>
            </a:r>
            <a:endParaRPr lang="en-IN" altLang="x-none" b="1" dirty="0">
              <a:latin typeface="Arial" panose="020B0604020202020204" pitchFamily="34" charset="0"/>
              <a:ea typeface="Arial" panose="020B0604020202020204" pitchFamily="34" charset="0"/>
            </a:endParaRPr>
          </a:p>
        </p:txBody>
      </p:sp>
      <p:sp>
        <p:nvSpPr>
          <p:cNvPr id="14340" name="Text Box 14339"/>
          <p:cNvSpPr txBox="1"/>
          <p:nvPr/>
        </p:nvSpPr>
        <p:spPr>
          <a:xfrm>
            <a:off x="6457950" y="4767263"/>
            <a:ext cx="2057400" cy="273050"/>
          </a:xfrm>
          <a:prstGeom prst="rect">
            <a:avLst/>
          </a:prstGeom>
          <a:noFill/>
          <a:ln w="9525">
            <a:noFill/>
          </a:ln>
        </p:spPr>
        <p:txBody>
          <a:bodyPr wrap="square" lIns="68400" tIns="34200" rIns="68400" bIns="34200" anchor="ctr" anchorCtr="0"/>
          <a:lstStyle/>
          <a:p>
            <a:pPr algn="r" defTabSz="449580">
              <a:lnSpc>
                <a:spcPct val="100000"/>
              </a:lnSpc>
              <a:buNone/>
              <a:tabLst>
                <a:tab pos="723900" algn="l"/>
                <a:tab pos="1447800" algn="l"/>
              </a:tabLst>
            </a:pPr>
            <a:fld id="{9A0DB2DC-4C9A-4742-B13C-FB6460FD3503}" type="slidenum">
              <a:rPr lang="en-IN" altLang="x-none" sz="1400" dirty="0" err="1">
                <a:latin typeface="Arial" panose="020B0604020202020204" pitchFamily="34" charset="0"/>
                <a:cs typeface="Arial" panose="020B0604020202020204" pitchFamily="34" charset="0"/>
              </a:rPr>
              <a:t>9</a:t>
            </a:fld>
            <a:endParaRPr lang="en-IN" altLang="x-none" sz="1400" dirty="0" err="1">
              <a:latin typeface="Arial" panose="020B0604020202020204" pitchFamily="34" charset="0"/>
              <a:ea typeface="Arial" panose="020B0604020202020204" pitchFamily="34" charset="0"/>
              <a:cs typeface="Arial" panose="020B0604020202020204" pitchFamily="34" charset="0"/>
            </a:endParaRPr>
          </a:p>
        </p:txBody>
      </p:sp>
      <p:pic>
        <p:nvPicPr>
          <p:cNvPr id="14341" name="Picture 14340"/>
          <p:cNvPicPr>
            <a:picLocks noChangeAspect="1"/>
          </p:cNvPicPr>
          <p:nvPr/>
        </p:nvPicPr>
        <p:blipFill>
          <a:blip r:embed="rId3"/>
          <a:stretch>
            <a:fillRect/>
          </a:stretch>
        </p:blipFill>
        <p:spPr>
          <a:xfrm>
            <a:off x="4727575" y="152400"/>
            <a:ext cx="4276725" cy="474663"/>
          </a:xfrm>
          <a:prstGeom prst="rect">
            <a:avLst/>
          </a:prstGeom>
          <a:noFill/>
          <a:ln w="9525">
            <a:noFill/>
          </a:ln>
        </p:spPr>
      </p:pic>
      <p:sp>
        <p:nvSpPr>
          <p:cNvPr id="3" name="Text Box 2"/>
          <p:cNvSpPr txBox="1"/>
          <p:nvPr/>
        </p:nvSpPr>
        <p:spPr>
          <a:xfrm>
            <a:off x="355600" y="1156969"/>
            <a:ext cx="8449945" cy="1397317"/>
          </a:xfrm>
          <a:prstGeom prst="rect">
            <a:avLst/>
          </a:prstGeom>
          <a:noFill/>
        </p:spPr>
        <p:txBody>
          <a:bodyPr wrap="square" rtlCol="0" anchor="t">
            <a:noAutofit/>
          </a:bodyPr>
          <a:lstStyle/>
          <a:p>
            <a:r>
              <a:rPr lang="en-US" sz="1600" dirty="0"/>
              <a:t>1.</a:t>
            </a:r>
            <a:r>
              <a:rPr lang="en-US" sz="1600" b="1" i="0" dirty="0">
                <a:solidFill>
                  <a:srgbClr val="000000"/>
                </a:solidFill>
                <a:effectLst/>
                <a:highlight>
                  <a:srgbClr val="FFFFFF"/>
                </a:highlight>
                <a:latin typeface="Helvetica Neue"/>
              </a:rPr>
              <a:t> Analysis of causes of deaths </a:t>
            </a:r>
            <a:r>
              <a:rPr lang="en-US" sz="1600" b="1" i="0" dirty="0" err="1">
                <a:solidFill>
                  <a:srgbClr val="000000"/>
                </a:solidFill>
                <a:effectLst/>
                <a:highlight>
                  <a:srgbClr val="FFFFFF"/>
                </a:highlight>
                <a:latin typeface="Helvetica Neue"/>
              </a:rPr>
              <a:t>accross</a:t>
            </a:r>
            <a:r>
              <a:rPr lang="en-US" sz="1600" b="1" i="0" dirty="0">
                <a:solidFill>
                  <a:srgbClr val="000000"/>
                </a:solidFill>
                <a:effectLst/>
                <a:highlight>
                  <a:srgbClr val="FFFFFF"/>
                </a:highlight>
                <a:latin typeface="Helvetica Neue"/>
              </a:rPr>
              <a:t> all the cities</a:t>
            </a:r>
          </a:p>
          <a:p>
            <a:r>
              <a:rPr lang="en-US" sz="1600" dirty="0"/>
              <a:t>2.</a:t>
            </a:r>
            <a:r>
              <a:rPr lang="en-US" sz="1600" b="1" i="0" dirty="0">
                <a:solidFill>
                  <a:srgbClr val="000000"/>
                </a:solidFill>
                <a:effectLst/>
                <a:highlight>
                  <a:srgbClr val="FFFFFF"/>
                </a:highlight>
                <a:latin typeface="Helvetica Neue"/>
              </a:rPr>
              <a:t> Which Age people have maximum deaths</a:t>
            </a:r>
          </a:p>
          <a:p>
            <a:r>
              <a:rPr lang="en-US" sz="1600" dirty="0"/>
              <a:t>3.</a:t>
            </a:r>
            <a:r>
              <a:rPr lang="en-US" sz="1600" b="1" i="0" dirty="0">
                <a:solidFill>
                  <a:srgbClr val="000000"/>
                </a:solidFill>
                <a:effectLst/>
                <a:highlight>
                  <a:srgbClr val="FFFFFF"/>
                </a:highlight>
                <a:latin typeface="Helvetica Neue"/>
              </a:rPr>
              <a:t> Which gender people have maximum deaths</a:t>
            </a:r>
          </a:p>
          <a:p>
            <a:r>
              <a:rPr lang="en-US" sz="1600" dirty="0"/>
              <a:t>4.</a:t>
            </a:r>
            <a:r>
              <a:rPr lang="en-US" sz="1600" b="1" i="0" dirty="0">
                <a:solidFill>
                  <a:srgbClr val="000000"/>
                </a:solidFill>
                <a:effectLst/>
                <a:highlight>
                  <a:srgbClr val="FFFFFF"/>
                </a:highlight>
                <a:latin typeface="Helvetica Neue"/>
              </a:rPr>
              <a:t> How HIV diagnosis rate is </a:t>
            </a:r>
            <a:r>
              <a:rPr lang="en-US" sz="1600" b="1" i="0" dirty="0" err="1">
                <a:solidFill>
                  <a:srgbClr val="000000"/>
                </a:solidFill>
                <a:effectLst/>
                <a:highlight>
                  <a:srgbClr val="FFFFFF"/>
                </a:highlight>
                <a:latin typeface="Helvetica Neue"/>
              </a:rPr>
              <a:t>varing</a:t>
            </a:r>
            <a:r>
              <a:rPr lang="en-US" sz="1600" b="1" i="0" dirty="0">
                <a:solidFill>
                  <a:srgbClr val="000000"/>
                </a:solidFill>
                <a:effectLst/>
                <a:highlight>
                  <a:srgbClr val="FFFFFF"/>
                </a:highlight>
                <a:latin typeface="Helvetica Neue"/>
              </a:rPr>
              <a:t> with time </a:t>
            </a:r>
          </a:p>
          <a:p>
            <a:r>
              <a:rPr lang="en-US" sz="1600" dirty="0"/>
              <a:t>5</a:t>
            </a:r>
            <a:r>
              <a:rPr lang="en-US" sz="1200" dirty="0"/>
              <a:t>.</a:t>
            </a:r>
            <a:r>
              <a:rPr lang="en-US" sz="1200" b="1" i="0" dirty="0">
                <a:solidFill>
                  <a:srgbClr val="000000"/>
                </a:solidFill>
                <a:effectLst/>
                <a:highlight>
                  <a:srgbClr val="FFFFFF"/>
                </a:highlight>
                <a:latin typeface="Helvetica Neue"/>
              </a:rPr>
              <a:t> </a:t>
            </a:r>
            <a:r>
              <a:rPr lang="en-US" sz="1600" b="1" i="0" dirty="0">
                <a:solidFill>
                  <a:srgbClr val="000000"/>
                </a:solidFill>
                <a:effectLst/>
                <a:highlight>
                  <a:srgbClr val="FFFFFF"/>
                </a:highlight>
                <a:latin typeface="Helvetica Neue"/>
              </a:rPr>
              <a:t>Which age group has the </a:t>
            </a:r>
            <a:r>
              <a:rPr lang="en-US" sz="1600" b="1" i="0" dirty="0" err="1">
                <a:solidFill>
                  <a:srgbClr val="000000"/>
                </a:solidFill>
                <a:effectLst/>
                <a:highlight>
                  <a:srgbClr val="FFFFFF"/>
                </a:highlight>
                <a:latin typeface="Helvetica Neue"/>
              </a:rPr>
              <a:t>higest</a:t>
            </a:r>
            <a:r>
              <a:rPr lang="en-US" sz="1600" b="1" i="0" dirty="0">
                <a:solidFill>
                  <a:srgbClr val="000000"/>
                </a:solidFill>
                <a:effectLst/>
                <a:highlight>
                  <a:srgbClr val="FFFFFF"/>
                </a:highlight>
                <a:latin typeface="Helvetica Neue"/>
              </a:rPr>
              <a:t> and lowest rate of HIV diagnoses ?</a:t>
            </a:r>
            <a:endParaRPr lang="en-US" sz="1800" b="1" i="0" dirty="0">
              <a:solidFill>
                <a:srgbClr val="000000"/>
              </a:solidFill>
              <a:effectLst/>
              <a:highlight>
                <a:srgbClr val="FFFFFF"/>
              </a:highlight>
              <a:latin typeface="Helvetica Neue"/>
            </a:endParaRPr>
          </a:p>
          <a:p>
            <a:endParaRPr lang="en-US" b="1" i="0" dirty="0">
              <a:solidFill>
                <a:srgbClr val="000000"/>
              </a:solidFill>
              <a:effectLst/>
              <a:highlight>
                <a:srgbClr val="FFFFFF"/>
              </a:highlight>
              <a:latin typeface="Helvetica Neue"/>
            </a:endParaRPr>
          </a:p>
        </p:txBody>
      </p:sp>
      <p:sp>
        <p:nvSpPr>
          <p:cNvPr id="2" name="Rectangle 1">
            <a:extLst>
              <a:ext uri="{FF2B5EF4-FFF2-40B4-BE49-F238E27FC236}">
                <a16:creationId xmlns:a16="http://schemas.microsoft.com/office/drawing/2014/main" id="{FF691717-D734-6AD1-0FEB-3A82AE7CF7BB}"/>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inherit"/>
              </a:rPr>
              <a:t>age group wise analysis of hiv diagnosis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ea typeface="Helvetica Neue"/>
                <a:cs typeface="Courier New" panose="02070309020205020404" pitchFamily="49" charset="0"/>
              </a:rPr>
              <a:t>In [60]:</a:t>
            </a:r>
            <a:endParaRPr kumimoji="0" lang="en-US" altLang="en-US" sz="1000" b="0" i="0" u="none" strike="noStrike" cap="none" normalizeH="0" baseline="0">
              <a:ln>
                <a:noFill/>
              </a:ln>
              <a:solidFill>
                <a:srgbClr val="000000"/>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709742C-B3DD-218C-C911-F1D17DB5E0B3}"/>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ea typeface="inherit"/>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8F0CA60B-BFCD-A654-E8E5-4A1D0C5AF920}"/>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inherit"/>
              </a:rPr>
              <a:t>age group wise analysis of hiv diagnosis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ea typeface="Helvetica Neue"/>
                <a:cs typeface="Courier New" panose="02070309020205020404" pitchFamily="49" charset="0"/>
              </a:rPr>
              <a:t>In [60]:</a:t>
            </a:r>
            <a:endParaRPr kumimoji="0" lang="en-US" altLang="en-US" sz="1000" b="0" i="0" u="none" strike="noStrike" cap="none" normalizeH="0" baseline="0">
              <a:ln>
                <a:noFill/>
              </a:ln>
              <a:solidFill>
                <a:srgbClr val="000000"/>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AACD2704-73FD-B986-08B9-D1EC5619409C}"/>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ea typeface="inherit"/>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FFF2B8C8-56B4-CD2E-CA39-B389792B871D}"/>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inherit"/>
              </a:rPr>
              <a:t>age group wise analysis of hiv diagnosis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ea typeface="Helvetica Neue"/>
                <a:cs typeface="Courier New" panose="02070309020205020404" pitchFamily="49" charset="0"/>
              </a:rPr>
              <a:t>In [60]:</a:t>
            </a:r>
            <a:endParaRPr kumimoji="0" lang="en-US" altLang="en-US" sz="1000" b="0" i="0" u="none" strike="noStrike" cap="none" normalizeH="0" baseline="0">
              <a:ln>
                <a:noFill/>
              </a:ln>
              <a:solidFill>
                <a:srgbClr val="000000"/>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1745DB41-FD90-7AD8-56CB-C07D79CCCCD2}"/>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ea typeface="inherit"/>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7BFE66C-B04D-8F9D-B9CC-345CACFC40E0}"/>
              </a:ext>
            </a:extLst>
          </p:cNvPr>
          <p:cNvSpPr txBox="1"/>
          <p:nvPr/>
        </p:nvSpPr>
        <p:spPr>
          <a:xfrm>
            <a:off x="338455" y="2482852"/>
            <a:ext cx="8449945" cy="1169551"/>
          </a:xfrm>
          <a:prstGeom prst="rect">
            <a:avLst/>
          </a:prstGeom>
          <a:noFill/>
        </p:spPr>
        <p:txBody>
          <a:bodyPr wrap="square" rtlCol="0">
            <a:spAutoFit/>
          </a:bodyPr>
          <a:lstStyle/>
          <a:p>
            <a:r>
              <a:rPr lang="en-US" dirty="0"/>
              <a:t>6.</a:t>
            </a:r>
            <a:r>
              <a:rPr lang="en-US" b="1" i="0" dirty="0">
                <a:solidFill>
                  <a:srgbClr val="000000"/>
                </a:solidFill>
                <a:effectLst/>
                <a:highlight>
                  <a:srgbClr val="FFFFFF"/>
                </a:highlight>
                <a:latin typeface="Helvetica Neue"/>
              </a:rPr>
              <a:t> Which age group have the </a:t>
            </a:r>
            <a:r>
              <a:rPr lang="en-US" b="1" i="0" dirty="0" err="1">
                <a:solidFill>
                  <a:srgbClr val="000000"/>
                </a:solidFill>
                <a:effectLst/>
                <a:highlight>
                  <a:srgbClr val="FFFFFF"/>
                </a:highlight>
                <a:latin typeface="Helvetica Neue"/>
              </a:rPr>
              <a:t>higest</a:t>
            </a:r>
            <a:r>
              <a:rPr lang="en-US" b="1" i="0" dirty="0">
                <a:solidFill>
                  <a:srgbClr val="000000"/>
                </a:solidFill>
                <a:effectLst/>
                <a:highlight>
                  <a:srgbClr val="FFFFFF"/>
                </a:highlight>
                <a:latin typeface="Helvetica Neue"/>
              </a:rPr>
              <a:t> HIV related deaths and non HIV deaths?</a:t>
            </a:r>
            <a:endParaRPr lang="en-US" dirty="0"/>
          </a:p>
          <a:p>
            <a:pPr algn="l"/>
            <a:r>
              <a:rPr lang="en-US" dirty="0"/>
              <a:t>7.</a:t>
            </a:r>
            <a:r>
              <a:rPr lang="en-US" b="1" i="0" dirty="0">
                <a:solidFill>
                  <a:srgbClr val="000000"/>
                </a:solidFill>
                <a:effectLst/>
                <a:highlight>
                  <a:srgbClr val="FFFFFF"/>
                </a:highlight>
                <a:latin typeface="Helvetica Neue"/>
              </a:rPr>
              <a:t> Which age group has the </a:t>
            </a:r>
            <a:r>
              <a:rPr lang="en-US" b="1" i="0" dirty="0" err="1">
                <a:solidFill>
                  <a:srgbClr val="000000"/>
                </a:solidFill>
                <a:effectLst/>
                <a:highlight>
                  <a:srgbClr val="FFFFFF"/>
                </a:highlight>
                <a:latin typeface="Helvetica Neue"/>
              </a:rPr>
              <a:t>higest</a:t>
            </a:r>
            <a:r>
              <a:rPr lang="en-US" b="1" i="0" dirty="0">
                <a:solidFill>
                  <a:srgbClr val="000000"/>
                </a:solidFill>
                <a:effectLst/>
                <a:highlight>
                  <a:srgbClr val="FFFFFF"/>
                </a:highlight>
                <a:latin typeface="Helvetica Neue"/>
              </a:rPr>
              <a:t> HIV diagnosis?</a:t>
            </a:r>
          </a:p>
          <a:p>
            <a:r>
              <a:rPr lang="en-US" dirty="0"/>
              <a:t>8</a:t>
            </a:r>
            <a:r>
              <a:rPr lang="en-US" b="1" i="0" dirty="0">
                <a:solidFill>
                  <a:srgbClr val="000000"/>
                </a:solidFill>
                <a:effectLst/>
                <a:highlight>
                  <a:srgbClr val="FFFFFF"/>
                </a:highlight>
                <a:latin typeface="Helvetica Neue"/>
              </a:rPr>
              <a:t> Which city has the </a:t>
            </a:r>
            <a:r>
              <a:rPr lang="en-US" b="1" i="0" dirty="0" err="1">
                <a:solidFill>
                  <a:srgbClr val="000000"/>
                </a:solidFill>
                <a:effectLst/>
                <a:highlight>
                  <a:srgbClr val="FFFFFF"/>
                </a:highlight>
                <a:latin typeface="Helvetica Neue"/>
              </a:rPr>
              <a:t>higest</a:t>
            </a:r>
            <a:r>
              <a:rPr lang="en-US" b="1" i="0" dirty="0">
                <a:solidFill>
                  <a:srgbClr val="000000"/>
                </a:solidFill>
                <a:effectLst/>
                <a:highlight>
                  <a:srgbClr val="FFFFFF"/>
                </a:highlight>
                <a:latin typeface="Helvetica Neue"/>
              </a:rPr>
              <a:t> AIDS diagnoses and Death rate?</a:t>
            </a:r>
            <a:endParaRPr lang="en-US" dirty="0"/>
          </a:p>
          <a:p>
            <a:pPr algn="l"/>
            <a:r>
              <a:rPr lang="en-US" dirty="0"/>
              <a:t>9.</a:t>
            </a:r>
            <a:r>
              <a:rPr lang="en-US" b="1" i="0" dirty="0">
                <a:solidFill>
                  <a:srgbClr val="000000"/>
                </a:solidFill>
                <a:effectLst/>
                <a:highlight>
                  <a:srgbClr val="FFFFFF"/>
                </a:highlight>
                <a:latin typeface="Helvetica Neue"/>
              </a:rPr>
              <a:t> From which location we have the highest data</a:t>
            </a:r>
          </a:p>
          <a:p>
            <a:r>
              <a:rPr lang="en-US" dirty="0"/>
              <a:t>10. </a:t>
            </a:r>
            <a:r>
              <a:rPr lang="en-US" b="1" dirty="0"/>
              <a:t>ANALYSIS OF HIV / AIDS DIAGNOSES WITH PLWDHI PREVALENCE</a:t>
            </a:r>
            <a:r>
              <a:rPr lang="en-US" dirty="0"/>
              <a:t>.</a:t>
            </a:r>
          </a:p>
        </p:txBody>
      </p:sp>
      <p:sp>
        <p:nvSpPr>
          <p:cNvPr id="10" name="Rectangle 7">
            <a:extLst>
              <a:ext uri="{FF2B5EF4-FFF2-40B4-BE49-F238E27FC236}">
                <a16:creationId xmlns:a16="http://schemas.microsoft.com/office/drawing/2014/main" id="{340AC680-C168-182C-FD55-D034B7802BBB}"/>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ea typeface="inherit"/>
              </a:rPr>
              <a:t>age group wise analysis of hiv diagnosis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ea typeface="Helvetica Neue"/>
                <a:cs typeface="Courier New" panose="02070309020205020404" pitchFamily="49" charset="0"/>
              </a:rPr>
              <a:t>In [60]:</a:t>
            </a:r>
            <a:endParaRPr kumimoji="0" lang="en-US" altLang="en-US" sz="1000" b="0" i="0" u="none" strike="noStrike" cap="none" normalizeH="0" baseline="0">
              <a:ln>
                <a:noFill/>
              </a:ln>
              <a:solidFill>
                <a:srgbClr val="000000"/>
              </a:solidFill>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307A4BFD-8996-42DC-FE7C-9D4583F46C22}"/>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ea typeface="inherit"/>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73*188"/>
  <p:tag name="TABLE_ENDDRAG_RECT" val="23*39*673*188"/>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1638</Words>
  <Application>Microsoft Office PowerPoint</Application>
  <PresentationFormat>On-screen Show (16:9)</PresentationFormat>
  <Paragraphs>240</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 Unicode MS</vt:lpstr>
      <vt:lpstr>Helvetica Neue</vt:lpstr>
      <vt:lpstr>Söhne</vt:lpstr>
      <vt:lpstr>Arial</vt:lpstr>
      <vt:lpstr>Calibri</vt:lpstr>
      <vt:lpstr>Courier New</vt:lpstr>
      <vt:lpstr>Times New Roman</vt:lpstr>
      <vt:lpstr>Simple Light</vt:lpstr>
      <vt:lpstr>Office Theme</vt:lpstr>
      <vt:lpstr>21ECSC210 Exploratory Data Analysis Course Project: Phase - I Review</vt:lpstr>
      <vt:lpstr>PowerPoint Presentation</vt:lpstr>
      <vt:lpstr>PowerPoint Presentation</vt:lpstr>
      <vt:lpstr>PowerPoint Presentation</vt:lpstr>
      <vt:lpstr>PowerPoint Presentation</vt:lpstr>
      <vt:lpstr> Dataset Details  Exploratory Data Analysis Of Understanding HIV/AIDS Trends. There are 31926instances, i.e.,The Collection Of HIV/AIDS Cases From (2011-2021).  Source URL: https://catalog.data.gov/dataset/dohmh-hiv-aids-annual-report </vt:lpstr>
      <vt:lpstr>Knowing the Dataset</vt:lpstr>
      <vt:lpstr>Feature Set Description</vt:lpstr>
      <vt:lpstr>Proposed Hypothesis </vt:lpstr>
      <vt:lpstr>Proposed Hypothesis </vt:lpstr>
      <vt:lpstr>Implement Framework</vt:lpstr>
      <vt:lpstr>MOOC Course Details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21ECSC210 Exploratory Data Analysis Course Project: Phase - I Review</dc:title>
  <dc:creator>Stuti</dc:creator>
  <cp:lastModifiedBy>Jagannath Malode</cp:lastModifiedBy>
  <cp:revision>22</cp:revision>
  <dcterms:created xsi:type="dcterms:W3CDTF">2024-06-10T03:42:00Z</dcterms:created>
  <dcterms:modified xsi:type="dcterms:W3CDTF">2024-06-26T08:10:24Z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B8FAA51896A14237BFFE319DF1FCFB06_12</vt:lpwstr>
  </property>
  <property fmtid="{D5CDD505-2E9C-101B-9397-08002B2CF9AE}" pid="3" name="KSOProductBuildVer">
    <vt:lpwstr>1033-12.2.0.17119</vt:lpwstr>
  </property>
</Properties>
</file>