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9" r:id="rId5"/>
    <p:sldId id="259" r:id="rId6"/>
    <p:sldId id="263" r:id="rId7"/>
    <p:sldId id="260" r:id="rId8"/>
    <p:sldId id="261" r:id="rId9"/>
    <p:sldId id="262" r:id="rId10"/>
    <p:sldId id="265"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8DFDA-D961-4B0A-9894-F003AEC6119F}" v="1075" dt="2019-10-03T18:45:35.293"/>
    <p1510:client id="{B63363B8-388D-415C-8821-E1A85677474A}" v="188" dt="2019-10-03T15:40:24.6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10/3/2019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a:t>Result builder</a:t>
            </a:r>
            <a:br>
              <a:rPr lang="en-US" sz="8000"/>
            </a:br>
            <a:r>
              <a:rPr lang="en-IN" sz="2000">
                <a:ea typeface="+mj-lt"/>
                <a:cs typeface="+mj-lt"/>
              </a:rPr>
              <a:t>the combination OF</a:t>
            </a:r>
            <a:br>
              <a:rPr lang="en-IN" sz="2000">
                <a:ea typeface="+mj-lt"/>
                <a:cs typeface="+mj-lt"/>
              </a:rPr>
            </a:br>
            <a:r>
              <a:rPr lang="en-IN" sz="2000">
                <a:ea typeface="+mj-lt"/>
                <a:cs typeface="+mj-lt"/>
              </a:rPr>
              <a:t>RPS ( Result Processing System) and RDS (Result Distribution System)</a:t>
            </a:r>
            <a:endParaRPr lang="en-US" sz="2000"/>
          </a:p>
        </p:txBody>
      </p:sp>
      <p:sp>
        <p:nvSpPr>
          <p:cNvPr id="3" name="Subtitle 2"/>
          <p:cNvSpPr>
            <a:spLocks noGrp="1"/>
          </p:cNvSpPr>
          <p:nvPr>
            <p:ph type="subTitle" idx="1"/>
          </p:nvPr>
        </p:nvSpPr>
        <p:spPr/>
        <p:txBody>
          <a:bodyPr vert="horz" lIns="91440" tIns="45720" rIns="91440" bIns="45720" rtlCol="0" anchor="t">
            <a:normAutofit/>
          </a:bodyPr>
          <a:lstStyle/>
          <a:p>
            <a:pPr algn="r"/>
            <a:r>
              <a:rPr lang="en-US"/>
              <a:t>Made by: Jagannath b. patta</a:t>
            </a:r>
          </a:p>
          <a:p>
            <a:pPr algn="r"/>
            <a:r>
              <a:rPr lang="en-US"/>
              <a:t>ROLL NO: 438</a:t>
            </a: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high confidence">
            <a:extLst>
              <a:ext uri="{FF2B5EF4-FFF2-40B4-BE49-F238E27FC236}">
                <a16:creationId xmlns:a16="http://schemas.microsoft.com/office/drawing/2014/main" id="{7ED18CFE-89D0-4E55-B086-D0ABEA86B60E}"/>
              </a:ext>
            </a:extLst>
          </p:cNvPr>
          <p:cNvPicPr>
            <a:picLocks noChangeAspect="1"/>
          </p:cNvPicPr>
          <p:nvPr/>
        </p:nvPicPr>
        <p:blipFill>
          <a:blip r:embed="rId2"/>
          <a:stretch>
            <a:fillRect/>
          </a:stretch>
        </p:blipFill>
        <p:spPr>
          <a:xfrm>
            <a:off x="6267941" y="2403520"/>
            <a:ext cx="5280589" cy="2707907"/>
          </a:xfrm>
          <a:prstGeom prst="rect">
            <a:avLst/>
          </a:prstGeom>
        </p:spPr>
      </p:pic>
      <p:pic>
        <p:nvPicPr>
          <p:cNvPr id="12" name="Picture 1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45147EAD-80B6-4956-80C7-043EDBB92698}"/>
              </a:ext>
            </a:extLst>
          </p:cNvPr>
          <p:cNvSpPr>
            <a:spLocks noGrp="1"/>
          </p:cNvSpPr>
          <p:nvPr>
            <p:ph sz="quarter" idx="13"/>
          </p:nvPr>
        </p:nvSpPr>
        <p:spPr>
          <a:xfrm>
            <a:off x="913774" y="1417067"/>
            <a:ext cx="5185340" cy="4831334"/>
          </a:xfrm>
        </p:spPr>
        <p:txBody>
          <a:bodyPr vert="horz" lIns="91440" tIns="45720" rIns="91440" bIns="45720" rtlCol="0" anchor="t">
            <a:noAutofit/>
          </a:bodyPr>
          <a:lstStyle/>
          <a:p>
            <a:pPr>
              <a:lnSpc>
                <a:spcPct val="110000"/>
              </a:lnSpc>
            </a:pPr>
            <a:r>
              <a:rPr lang="en-US" cap="none">
                <a:ea typeface="+mn-lt"/>
                <a:cs typeface="+mn-lt"/>
              </a:rPr>
              <a:t>ER- diagram is a visual representation of data that describe how data is related to each other.</a:t>
            </a:r>
            <a:r>
              <a:rPr lang="en-US" cap="none" dirty="0">
                <a:ea typeface="+mn-lt"/>
                <a:cs typeface="+mn-lt"/>
              </a:rPr>
              <a:t> </a:t>
            </a:r>
            <a:endParaRPr lang="en-US" dirty="0"/>
          </a:p>
          <a:p>
            <a:pPr>
              <a:lnSpc>
                <a:spcPct val="110000"/>
              </a:lnSpc>
            </a:pPr>
            <a:r>
              <a:rPr lang="en-US" b="1" cap="none">
                <a:ea typeface="+mn-lt"/>
                <a:cs typeface="+mn-lt"/>
              </a:rPr>
              <a:t>Rectangles: </a:t>
            </a:r>
            <a:r>
              <a:rPr lang="en-US" cap="none">
                <a:ea typeface="+mn-lt"/>
                <a:cs typeface="+mn-lt"/>
              </a:rPr>
              <a:t>this symbol represent entity types</a:t>
            </a:r>
            <a:r>
              <a:rPr lang="en-US" cap="none" dirty="0">
                <a:ea typeface="+mn-lt"/>
                <a:cs typeface="+mn-lt"/>
              </a:rPr>
              <a:t> </a:t>
            </a:r>
            <a:endParaRPr lang="en-US" dirty="0"/>
          </a:p>
          <a:p>
            <a:pPr>
              <a:lnSpc>
                <a:spcPct val="110000"/>
              </a:lnSpc>
            </a:pPr>
            <a:r>
              <a:rPr lang="en-US" b="1" cap="none">
                <a:ea typeface="+mn-lt"/>
                <a:cs typeface="+mn-lt"/>
              </a:rPr>
              <a:t>Ellipses : </a:t>
            </a:r>
            <a:r>
              <a:rPr lang="en-US" cap="none">
                <a:ea typeface="+mn-lt"/>
                <a:cs typeface="+mn-lt"/>
              </a:rPr>
              <a:t>symbol</a:t>
            </a:r>
            <a:r>
              <a:rPr lang="en-US" b="1" cap="none" dirty="0">
                <a:ea typeface="+mn-lt"/>
                <a:cs typeface="+mn-lt"/>
              </a:rPr>
              <a:t> </a:t>
            </a:r>
            <a:r>
              <a:rPr lang="en-US" cap="none">
                <a:ea typeface="+mn-lt"/>
                <a:cs typeface="+mn-lt"/>
              </a:rPr>
              <a:t>represent attributes</a:t>
            </a:r>
            <a:r>
              <a:rPr lang="en-US" cap="none" dirty="0">
                <a:ea typeface="+mn-lt"/>
                <a:cs typeface="+mn-lt"/>
              </a:rPr>
              <a:t> </a:t>
            </a:r>
            <a:endParaRPr lang="en-US" dirty="0"/>
          </a:p>
          <a:p>
            <a:pPr>
              <a:lnSpc>
                <a:spcPct val="110000"/>
              </a:lnSpc>
            </a:pPr>
            <a:r>
              <a:rPr lang="en-US" b="1" cap="none">
                <a:ea typeface="+mn-lt"/>
                <a:cs typeface="+mn-lt"/>
              </a:rPr>
              <a:t>Diamonds: </a:t>
            </a:r>
            <a:r>
              <a:rPr lang="en-US" cap="none">
                <a:ea typeface="+mn-lt"/>
                <a:cs typeface="+mn-lt"/>
              </a:rPr>
              <a:t>this symbol</a:t>
            </a:r>
            <a:r>
              <a:rPr lang="en-US" b="1" cap="none" dirty="0">
                <a:ea typeface="+mn-lt"/>
                <a:cs typeface="+mn-lt"/>
              </a:rPr>
              <a:t> </a:t>
            </a:r>
            <a:r>
              <a:rPr lang="en-US" cap="none">
                <a:ea typeface="+mn-lt"/>
                <a:cs typeface="+mn-lt"/>
              </a:rPr>
              <a:t>represents relationship types</a:t>
            </a:r>
            <a:endParaRPr lang="en-US" cap="none"/>
          </a:p>
          <a:p>
            <a:pPr>
              <a:lnSpc>
                <a:spcPct val="110000"/>
              </a:lnSpc>
            </a:pPr>
            <a:r>
              <a:rPr lang="en-US" b="1" cap="none">
                <a:ea typeface="+mn-lt"/>
                <a:cs typeface="+mn-lt"/>
              </a:rPr>
              <a:t>Lines: </a:t>
            </a:r>
            <a:r>
              <a:rPr lang="en-US" cap="none">
                <a:ea typeface="+mn-lt"/>
                <a:cs typeface="+mn-lt"/>
              </a:rPr>
              <a:t>it links attributes to entity types and entity types with other relationship types</a:t>
            </a:r>
            <a:endParaRPr lang="en-US" cap="none"/>
          </a:p>
          <a:p>
            <a:pPr>
              <a:lnSpc>
                <a:spcPct val="110000"/>
              </a:lnSpc>
            </a:pPr>
            <a:r>
              <a:rPr lang="en-US" b="1" cap="none">
                <a:ea typeface="+mn-lt"/>
                <a:cs typeface="+mn-lt"/>
              </a:rPr>
              <a:t>Primary key: </a:t>
            </a:r>
            <a:r>
              <a:rPr lang="en-US" cap="none">
                <a:ea typeface="+mn-lt"/>
                <a:cs typeface="+mn-lt"/>
              </a:rPr>
              <a:t>attributes are underlined</a:t>
            </a:r>
            <a:endParaRPr lang="en-US" cap="none"/>
          </a:p>
          <a:p>
            <a:pPr>
              <a:lnSpc>
                <a:spcPct val="110000"/>
              </a:lnSpc>
            </a:pPr>
            <a:r>
              <a:rPr lang="en-US" b="1" cap="none">
                <a:ea typeface="+mn-lt"/>
                <a:cs typeface="+mn-lt"/>
              </a:rPr>
              <a:t>Double ellipses: </a:t>
            </a:r>
            <a:r>
              <a:rPr lang="en-US" cap="none">
                <a:ea typeface="+mn-lt"/>
                <a:cs typeface="+mn-lt"/>
              </a:rPr>
              <a:t>represent multi-valued attributes</a:t>
            </a:r>
            <a:r>
              <a:rPr lang="en-US" cap="none" dirty="0">
                <a:ea typeface="+mn-lt"/>
                <a:cs typeface="+mn-lt"/>
              </a:rPr>
              <a:t> </a:t>
            </a:r>
            <a:endParaRPr lang="en-US" dirty="0"/>
          </a:p>
          <a:p>
            <a:pPr>
              <a:lnSpc>
                <a:spcPct val="110000"/>
              </a:lnSpc>
            </a:pPr>
            <a:endParaRPr lang="en-US" sz="1400"/>
          </a:p>
        </p:txBody>
      </p:sp>
      <p:sp>
        <p:nvSpPr>
          <p:cNvPr id="2" name="Title 1">
            <a:extLst>
              <a:ext uri="{FF2B5EF4-FFF2-40B4-BE49-F238E27FC236}">
                <a16:creationId xmlns:a16="http://schemas.microsoft.com/office/drawing/2014/main" id="{9AFB00F0-AB04-4280-A75B-0B28C1515BBB}"/>
              </a:ext>
            </a:extLst>
          </p:cNvPr>
          <p:cNvSpPr>
            <a:spLocks noGrp="1"/>
          </p:cNvSpPr>
          <p:nvPr>
            <p:ph type="title"/>
          </p:nvPr>
        </p:nvSpPr>
        <p:spPr>
          <a:xfrm>
            <a:off x="4221969" y="566490"/>
            <a:ext cx="3740515" cy="782175"/>
          </a:xfrm>
        </p:spPr>
        <p:txBody>
          <a:bodyPr>
            <a:normAutofit/>
          </a:bodyPr>
          <a:lstStyle/>
          <a:p>
            <a:r>
              <a:rPr lang="en-US" b="1">
                <a:ea typeface="+mj-lt"/>
                <a:cs typeface="+mj-lt"/>
              </a:rPr>
              <a:t>5.  ER DIAGRAM</a:t>
            </a:r>
            <a:endParaRPr lang="en-US" b="1"/>
          </a:p>
        </p:txBody>
      </p:sp>
    </p:spTree>
    <p:extLst>
      <p:ext uri="{BB962C8B-B14F-4D97-AF65-F5344CB8AC3E}">
        <p14:creationId xmlns:p14="http://schemas.microsoft.com/office/powerpoint/2010/main" val="358384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map&#10;&#10;Description generated with very high confidence">
            <a:extLst>
              <a:ext uri="{FF2B5EF4-FFF2-40B4-BE49-F238E27FC236}">
                <a16:creationId xmlns:a16="http://schemas.microsoft.com/office/drawing/2014/main" id="{0036F741-3F5D-4783-B336-B7D6581CC554}"/>
              </a:ext>
            </a:extLst>
          </p:cNvPr>
          <p:cNvPicPr>
            <a:picLocks noChangeAspect="1"/>
          </p:cNvPicPr>
          <p:nvPr/>
        </p:nvPicPr>
        <p:blipFill>
          <a:blip r:embed="rId2"/>
          <a:stretch>
            <a:fillRect/>
          </a:stretch>
        </p:blipFill>
        <p:spPr>
          <a:xfrm>
            <a:off x="366118" y="415856"/>
            <a:ext cx="11370699" cy="6145040"/>
          </a:xfrm>
          <a:prstGeom prst="rect">
            <a:avLst/>
          </a:prstGeom>
        </p:spPr>
      </p:pic>
      <p:pic>
        <p:nvPicPr>
          <p:cNvPr id="13" name="Picture 12">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AA8266F9-9795-4C3B-AF8D-01051645AA02}"/>
              </a:ext>
            </a:extLst>
          </p:cNvPr>
          <p:cNvSpPr txBox="1"/>
          <p:nvPr/>
        </p:nvSpPr>
        <p:spPr>
          <a:xfrm>
            <a:off x="6053254" y="598447"/>
            <a:ext cx="37746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u="sng"/>
              <a:t> ER Diagram </a:t>
            </a:r>
            <a:endParaRPr lang="en-US" sz="4000" u="sng" dirty="0"/>
          </a:p>
        </p:txBody>
      </p:sp>
    </p:spTree>
    <p:extLst>
      <p:ext uri="{BB962C8B-B14F-4D97-AF65-F5344CB8AC3E}">
        <p14:creationId xmlns:p14="http://schemas.microsoft.com/office/powerpoint/2010/main" val="152423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2" descr="A screenshot of a map&#10;&#10;Description generated with very high confidence">
            <a:extLst>
              <a:ext uri="{FF2B5EF4-FFF2-40B4-BE49-F238E27FC236}">
                <a16:creationId xmlns:a16="http://schemas.microsoft.com/office/drawing/2014/main" id="{8281A9C8-32B7-4F8E-B0C8-1BF0140642C1}"/>
              </a:ext>
            </a:extLst>
          </p:cNvPr>
          <p:cNvPicPr>
            <a:picLocks noChangeAspect="1"/>
          </p:cNvPicPr>
          <p:nvPr/>
        </p:nvPicPr>
        <p:blipFill>
          <a:blip r:embed="rId3"/>
          <a:stretch>
            <a:fillRect/>
          </a:stretch>
        </p:blipFill>
        <p:spPr>
          <a:xfrm>
            <a:off x="717799" y="987109"/>
            <a:ext cx="11013699" cy="5339374"/>
          </a:xfrm>
          <a:prstGeom prst="rect">
            <a:avLst/>
          </a:prstGeom>
        </p:spPr>
      </p:pic>
      <p:sp>
        <p:nvSpPr>
          <p:cNvPr id="6" name="TextBox 5">
            <a:extLst>
              <a:ext uri="{FF2B5EF4-FFF2-40B4-BE49-F238E27FC236}">
                <a16:creationId xmlns:a16="http://schemas.microsoft.com/office/drawing/2014/main" id="{D7A1FE65-58BE-412C-8354-8CADDF7468B0}"/>
              </a:ext>
            </a:extLst>
          </p:cNvPr>
          <p:cNvSpPr txBox="1"/>
          <p:nvPr/>
        </p:nvSpPr>
        <p:spPr>
          <a:xfrm>
            <a:off x="4824568" y="421766"/>
            <a:ext cx="325429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a:t> Database Diagram </a:t>
            </a:r>
          </a:p>
        </p:txBody>
      </p:sp>
    </p:spTree>
    <p:extLst>
      <p:ext uri="{BB962C8B-B14F-4D97-AF65-F5344CB8AC3E}">
        <p14:creationId xmlns:p14="http://schemas.microsoft.com/office/powerpoint/2010/main" val="114371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05D-8AB3-4478-BB7E-AA6BD917446A}"/>
              </a:ext>
            </a:extLst>
          </p:cNvPr>
          <p:cNvSpPr>
            <a:spLocks noGrp="1"/>
          </p:cNvSpPr>
          <p:nvPr>
            <p:ph type="title"/>
          </p:nvPr>
        </p:nvSpPr>
        <p:spPr>
          <a:xfrm>
            <a:off x="913775" y="618517"/>
            <a:ext cx="10364451" cy="908519"/>
          </a:xfrm>
        </p:spPr>
        <p:txBody>
          <a:bodyPr>
            <a:normAutofit/>
          </a:bodyPr>
          <a:lstStyle/>
          <a:p>
            <a:r>
              <a:rPr lang="en-IN" sz="4000" b="1">
                <a:ea typeface="+mj-lt"/>
                <a:cs typeface="+mj-lt"/>
              </a:rPr>
              <a:t>6.  Conclusion</a:t>
            </a:r>
            <a:endParaRPr lang="en-US" sz="4000" b="1"/>
          </a:p>
        </p:txBody>
      </p:sp>
      <p:sp>
        <p:nvSpPr>
          <p:cNvPr id="3" name="Content Placeholder 2">
            <a:extLst>
              <a:ext uri="{FF2B5EF4-FFF2-40B4-BE49-F238E27FC236}">
                <a16:creationId xmlns:a16="http://schemas.microsoft.com/office/drawing/2014/main" id="{00D2CCD3-0C42-4C3B-9CD0-F18C6E1AA78C}"/>
              </a:ext>
            </a:extLst>
          </p:cNvPr>
          <p:cNvSpPr>
            <a:spLocks noGrp="1"/>
          </p:cNvSpPr>
          <p:nvPr>
            <p:ph sz="quarter" idx="13"/>
          </p:nvPr>
        </p:nvSpPr>
        <p:spPr>
          <a:xfrm>
            <a:off x="913774" y="1744483"/>
            <a:ext cx="10363826" cy="4046716"/>
          </a:xfrm>
        </p:spPr>
        <p:txBody>
          <a:bodyPr vert="horz" lIns="91440" tIns="45720" rIns="91440" bIns="45720" rtlCol="0" anchor="t">
            <a:normAutofit fontScale="85000" lnSpcReduction="20000"/>
          </a:bodyPr>
          <a:lstStyle/>
          <a:p>
            <a:r>
              <a:rPr lang="en-IN" sz="2800" cap="none">
                <a:ea typeface="+mn-lt"/>
                <a:cs typeface="+mn-lt"/>
              </a:rPr>
              <a:t>This project is basically built to reduce the manual work done in the process of generating the results.</a:t>
            </a:r>
            <a:endParaRPr lang="en-US" sz="2800" cap="none">
              <a:ea typeface="+mn-lt"/>
              <a:cs typeface="+mn-lt"/>
            </a:endParaRPr>
          </a:p>
          <a:p>
            <a:r>
              <a:rPr lang="en-IN" sz="2800" cap="none">
                <a:ea typeface="+mn-lt"/>
                <a:cs typeface="+mn-lt"/>
              </a:rPr>
              <a:t> Using this project this whole process of generating the result becomes so fast.</a:t>
            </a:r>
            <a:endParaRPr lang="en-US" sz="2800" cap="none">
              <a:ea typeface="+mn-lt"/>
              <a:cs typeface="+mn-lt"/>
            </a:endParaRPr>
          </a:p>
          <a:p>
            <a:r>
              <a:rPr lang="en-IN" sz="2800" cap="none">
                <a:ea typeface="+mn-lt"/>
                <a:cs typeface="+mn-lt"/>
              </a:rPr>
              <a:t>So that the students get there results on time. </a:t>
            </a:r>
            <a:endParaRPr lang="en-US" sz="2800" cap="none">
              <a:ea typeface="+mn-lt"/>
              <a:cs typeface="+mn-lt"/>
            </a:endParaRPr>
          </a:p>
          <a:p>
            <a:r>
              <a:rPr lang="en-IN" sz="2800" cap="none">
                <a:ea typeface="+mn-lt"/>
                <a:cs typeface="+mn-lt"/>
              </a:rPr>
              <a:t>And the results will be stored into the database for long-long years.</a:t>
            </a:r>
            <a:endParaRPr lang="en-US" sz="2800" cap="none">
              <a:ea typeface="+mn-lt"/>
              <a:cs typeface="+mn-lt"/>
            </a:endParaRPr>
          </a:p>
          <a:p>
            <a:r>
              <a:rPr lang="en-IN" sz="2800" cap="none">
                <a:ea typeface="+mn-lt"/>
                <a:cs typeface="+mn-lt"/>
              </a:rPr>
              <a:t>Due to time constraints it was not possible to incorporate all the concepts related to the topic.</a:t>
            </a:r>
            <a:endParaRPr lang="en-US" sz="2800" cap="none">
              <a:ea typeface="+mn-lt"/>
              <a:cs typeface="+mn-lt"/>
            </a:endParaRPr>
          </a:p>
          <a:p>
            <a:r>
              <a:rPr lang="en-IN" sz="2800" cap="none">
                <a:ea typeface="+mn-lt"/>
                <a:cs typeface="+mn-lt"/>
              </a:rPr>
              <a:t>So the program created is just an instance of the combination of online result processing syste &amp; result distribution system.</a:t>
            </a:r>
            <a:endParaRPr lang="en-IN">
              <a:ea typeface="+mn-lt"/>
              <a:cs typeface="+mn-lt"/>
            </a:endParaRPr>
          </a:p>
          <a:p>
            <a:endParaRPr lang="en-US" dirty="0"/>
          </a:p>
        </p:txBody>
      </p:sp>
    </p:spTree>
    <p:extLst>
      <p:ext uri="{BB962C8B-B14F-4D97-AF65-F5344CB8AC3E}">
        <p14:creationId xmlns:p14="http://schemas.microsoft.com/office/powerpoint/2010/main" val="72695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6" name="Rectangle 10">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12">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5E19D35-8E1E-45CA-BC29-9F2956CF109E}"/>
              </a:ext>
            </a:extLst>
          </p:cNvPr>
          <p:cNvSpPr txBox="1"/>
          <p:nvPr/>
        </p:nvSpPr>
        <p:spPr>
          <a:xfrm>
            <a:off x="913774" y="1365957"/>
            <a:ext cx="10364452" cy="40414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8000" cap="all">
                <a:latin typeface="+mj-lt"/>
                <a:ea typeface="+mj-ea"/>
                <a:cs typeface="+mj-cs"/>
              </a:rPr>
              <a:t>Thankyou</a:t>
            </a:r>
          </a:p>
        </p:txBody>
      </p:sp>
    </p:spTree>
    <p:extLst>
      <p:ext uri="{BB962C8B-B14F-4D97-AF65-F5344CB8AC3E}">
        <p14:creationId xmlns:p14="http://schemas.microsoft.com/office/powerpoint/2010/main" val="237210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819F-0344-4CDB-8C0C-06F15276D22D}"/>
              </a:ext>
            </a:extLst>
          </p:cNvPr>
          <p:cNvSpPr>
            <a:spLocks noGrp="1"/>
          </p:cNvSpPr>
          <p:nvPr>
            <p:ph type="title"/>
          </p:nvPr>
        </p:nvSpPr>
        <p:spPr>
          <a:xfrm>
            <a:off x="913775" y="618517"/>
            <a:ext cx="10364451" cy="1252348"/>
          </a:xfrm>
        </p:spPr>
        <p:txBody>
          <a:bodyPr>
            <a:normAutofit/>
          </a:bodyPr>
          <a:lstStyle/>
          <a:p>
            <a:r>
              <a:rPr lang="en-US" sz="4000" b="1"/>
              <a:t>1.  Introduction</a:t>
            </a:r>
            <a:endParaRPr lang="en-US" sz="4000"/>
          </a:p>
        </p:txBody>
      </p:sp>
      <p:sp>
        <p:nvSpPr>
          <p:cNvPr id="3" name="Content Placeholder 2">
            <a:extLst>
              <a:ext uri="{FF2B5EF4-FFF2-40B4-BE49-F238E27FC236}">
                <a16:creationId xmlns:a16="http://schemas.microsoft.com/office/drawing/2014/main" id="{C9F4B6B2-274D-4F90-9F92-4C8256AB08E9}"/>
              </a:ext>
            </a:extLst>
          </p:cNvPr>
          <p:cNvSpPr>
            <a:spLocks noGrp="1"/>
          </p:cNvSpPr>
          <p:nvPr>
            <p:ph sz="quarter" idx="13"/>
          </p:nvPr>
        </p:nvSpPr>
        <p:spPr>
          <a:xfrm>
            <a:off x="913774" y="1790946"/>
            <a:ext cx="10363826" cy="4000253"/>
          </a:xfrm>
        </p:spPr>
        <p:txBody>
          <a:bodyPr vert="horz" lIns="91440" tIns="45720" rIns="91440" bIns="45720" rtlCol="0" anchor="t">
            <a:noAutofit/>
          </a:bodyPr>
          <a:lstStyle/>
          <a:p>
            <a:pPr marL="0" indent="0">
              <a:buNone/>
            </a:pPr>
            <a:r>
              <a:rPr lang="en-IN" sz="2400" cap="none">
                <a:ea typeface="+mn-lt"/>
                <a:cs typeface="+mn-lt"/>
              </a:rPr>
              <a:t>This project is a website build for generating the results of students, it includes storing data of each and every student according to their stream, department, subjects and teacher.</a:t>
            </a:r>
            <a:endParaRPr lang="en-US" sz="2400">
              <a:ea typeface="+mn-lt"/>
              <a:cs typeface="+mn-lt"/>
            </a:endParaRPr>
          </a:p>
          <a:p>
            <a:pPr marL="0" indent="0">
              <a:buNone/>
            </a:pPr>
            <a:r>
              <a:rPr lang="en-IN" sz="2400" cap="none">
                <a:ea typeface="+mn-lt"/>
                <a:cs typeface="+mn-lt"/>
              </a:rPr>
              <a:t>It also allows the feature of generating report card on the basis of the score the teacher will enter. It provides the soft copy of the result properly formatted according to the college report card layout and can be downloaded.</a:t>
            </a:r>
            <a:endParaRPr lang="en-US" sz="2400">
              <a:ea typeface="+mn-lt"/>
              <a:cs typeface="+mn-lt"/>
            </a:endParaRPr>
          </a:p>
          <a:p>
            <a:pPr marL="0" indent="0">
              <a:buNone/>
            </a:pPr>
            <a:r>
              <a:rPr lang="en-IN" sz="2400" cap="none">
                <a:ea typeface="+mn-lt"/>
                <a:cs typeface="+mn-lt"/>
              </a:rPr>
              <a:t>The report card generating process is only accessible by the authorised faculty members assigned by the admin of the database.</a:t>
            </a:r>
            <a:br>
              <a:rPr lang="en-IN" sz="2800">
                <a:ea typeface="+mn-lt"/>
                <a:cs typeface="+mn-lt"/>
              </a:rPr>
            </a:br>
            <a:endParaRPr lang="en-US">
              <a:ea typeface="+mn-lt"/>
              <a:cs typeface="+mn-lt"/>
            </a:endParaRPr>
          </a:p>
          <a:p>
            <a:endParaRPr lang="en-US"/>
          </a:p>
        </p:txBody>
      </p:sp>
    </p:spTree>
    <p:extLst>
      <p:ext uri="{BB962C8B-B14F-4D97-AF65-F5344CB8AC3E}">
        <p14:creationId xmlns:p14="http://schemas.microsoft.com/office/powerpoint/2010/main" val="1339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9520-AFF4-43E5-A783-243B57AE9668}"/>
              </a:ext>
            </a:extLst>
          </p:cNvPr>
          <p:cNvSpPr>
            <a:spLocks noGrp="1"/>
          </p:cNvSpPr>
          <p:nvPr>
            <p:ph type="title"/>
          </p:nvPr>
        </p:nvSpPr>
        <p:spPr>
          <a:xfrm>
            <a:off x="913775" y="618517"/>
            <a:ext cx="10364451" cy="1261641"/>
          </a:xfrm>
        </p:spPr>
        <p:txBody>
          <a:bodyPr>
            <a:normAutofit/>
          </a:bodyPr>
          <a:lstStyle/>
          <a:p>
            <a:r>
              <a:rPr lang="en-IN" sz="5400" b="1" cap="none">
                <a:ea typeface="+mj-lt"/>
                <a:cs typeface="+mj-lt"/>
              </a:rPr>
              <a:t>2.  Objectives</a:t>
            </a:r>
            <a:endParaRPr lang="en-US" sz="5400" cap="none">
              <a:ea typeface="Tahoma"/>
              <a:cs typeface="Tahoma"/>
            </a:endParaRPr>
          </a:p>
        </p:txBody>
      </p:sp>
      <p:sp>
        <p:nvSpPr>
          <p:cNvPr id="3" name="Content Placeholder 2">
            <a:extLst>
              <a:ext uri="{FF2B5EF4-FFF2-40B4-BE49-F238E27FC236}">
                <a16:creationId xmlns:a16="http://schemas.microsoft.com/office/drawing/2014/main" id="{356D5115-C134-4521-BF86-0417FC8C8278}"/>
              </a:ext>
            </a:extLst>
          </p:cNvPr>
          <p:cNvSpPr>
            <a:spLocks noGrp="1"/>
          </p:cNvSpPr>
          <p:nvPr>
            <p:ph sz="quarter" idx="13"/>
          </p:nvPr>
        </p:nvSpPr>
        <p:spPr>
          <a:xfrm>
            <a:off x="913774" y="2134775"/>
            <a:ext cx="10363826" cy="3656424"/>
          </a:xfrm>
        </p:spPr>
        <p:txBody>
          <a:bodyPr vert="horz" lIns="91440" tIns="45720" rIns="91440" bIns="45720" rtlCol="0" anchor="t">
            <a:normAutofit/>
          </a:bodyPr>
          <a:lstStyle/>
          <a:p>
            <a:pPr marL="0" indent="0">
              <a:buNone/>
            </a:pPr>
            <a:r>
              <a:rPr lang="en-US" sz="4400" cap="none">
                <a:ea typeface="+mn-lt"/>
                <a:cs typeface="+mn-lt"/>
              </a:rPr>
              <a:t>To develop a system that will manage</a:t>
            </a:r>
            <a:endParaRPr lang="en-US"/>
          </a:p>
          <a:p>
            <a:r>
              <a:rPr lang="en-US" sz="2800" cap="none">
                <a:ea typeface="+mn-lt"/>
                <a:cs typeface="+mn-lt"/>
              </a:rPr>
              <a:t>Information about the various users </a:t>
            </a:r>
          </a:p>
          <a:p>
            <a:r>
              <a:rPr lang="en-US" sz="2800" cap="none">
                <a:ea typeface="+mn-lt"/>
                <a:cs typeface="+mn-lt"/>
              </a:rPr>
              <a:t>Information about subjects offered in various semesters </a:t>
            </a:r>
          </a:p>
          <a:p>
            <a:r>
              <a:rPr lang="en-US" sz="2800" cap="none">
                <a:ea typeface="+mn-lt"/>
                <a:cs typeface="+mn-lt"/>
              </a:rPr>
              <a:t>Marks obtain by students in different semesters </a:t>
            </a:r>
          </a:p>
          <a:p>
            <a:r>
              <a:rPr lang="en-US" sz="2800" cap="none">
                <a:ea typeface="+mn-lt"/>
                <a:cs typeface="+mn-lt"/>
              </a:rPr>
              <a:t>Generation of report cards</a:t>
            </a:r>
            <a:endParaRPr lang="en-US" sz="2800"/>
          </a:p>
        </p:txBody>
      </p:sp>
    </p:spTree>
    <p:extLst>
      <p:ext uri="{BB962C8B-B14F-4D97-AF65-F5344CB8AC3E}">
        <p14:creationId xmlns:p14="http://schemas.microsoft.com/office/powerpoint/2010/main" val="286366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4073D-79A7-4EF7-93BD-FBC529D98C62}"/>
              </a:ext>
            </a:extLst>
          </p:cNvPr>
          <p:cNvSpPr>
            <a:spLocks noGrp="1"/>
          </p:cNvSpPr>
          <p:nvPr>
            <p:ph type="title"/>
          </p:nvPr>
        </p:nvSpPr>
        <p:spPr>
          <a:xfrm>
            <a:off x="641074" y="1314450"/>
            <a:ext cx="2844002" cy="3680244"/>
          </a:xfrm>
        </p:spPr>
        <p:txBody>
          <a:bodyPr>
            <a:normAutofit/>
          </a:bodyPr>
          <a:lstStyle/>
          <a:p>
            <a:pPr algn="l"/>
            <a:r>
              <a:rPr lang="en-IN" sz="4100" b="1" u="sng" cap="none">
                <a:ea typeface="+mj-lt"/>
                <a:cs typeface="+mj-lt"/>
              </a:rPr>
              <a:t>Software And Broad Areas Of Application</a:t>
            </a:r>
            <a:endParaRPr lang="en-US" sz="4100" cap="none"/>
          </a:p>
        </p:txBody>
      </p:sp>
      <p:pic>
        <p:nvPicPr>
          <p:cNvPr id="13" name="Picture 1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4" name="Table 4">
            <a:extLst>
              <a:ext uri="{FF2B5EF4-FFF2-40B4-BE49-F238E27FC236}">
                <a16:creationId xmlns:a16="http://schemas.microsoft.com/office/drawing/2014/main" id="{260DD67D-22E6-4860-A41B-891C041784A5}"/>
              </a:ext>
            </a:extLst>
          </p:cNvPr>
          <p:cNvGraphicFramePr>
            <a:graphicFrameLocks noGrp="1"/>
          </p:cNvGraphicFramePr>
          <p:nvPr>
            <p:ph sz="quarter" idx="13"/>
            <p:extLst>
              <p:ext uri="{D42A27DB-BD31-4B8C-83A1-F6EECF244321}">
                <p14:modId xmlns:p14="http://schemas.microsoft.com/office/powerpoint/2010/main" val="3344508589"/>
              </p:ext>
            </p:extLst>
          </p:nvPr>
        </p:nvGraphicFramePr>
        <p:xfrm>
          <a:off x="4594225" y="1187365"/>
          <a:ext cx="6683373" cy="4146142"/>
        </p:xfrm>
        <a:graphic>
          <a:graphicData uri="http://schemas.openxmlformats.org/drawingml/2006/table">
            <a:tbl>
              <a:tblPr firstRow="1" bandRow="1">
                <a:tableStyleId>{5940675A-B579-460E-94D1-54222C63F5DA}</a:tableStyleId>
              </a:tblPr>
              <a:tblGrid>
                <a:gridCol w="2744768">
                  <a:extLst>
                    <a:ext uri="{9D8B030D-6E8A-4147-A177-3AD203B41FA5}">
                      <a16:colId xmlns:a16="http://schemas.microsoft.com/office/drawing/2014/main" val="2336499737"/>
                    </a:ext>
                  </a:extLst>
                </a:gridCol>
                <a:gridCol w="3938605">
                  <a:extLst>
                    <a:ext uri="{9D8B030D-6E8A-4147-A177-3AD203B41FA5}">
                      <a16:colId xmlns:a16="http://schemas.microsoft.com/office/drawing/2014/main" val="236350959"/>
                    </a:ext>
                  </a:extLst>
                </a:gridCol>
              </a:tblGrid>
              <a:tr h="863625">
                <a:tc>
                  <a:txBody>
                    <a:bodyPr/>
                    <a:lstStyle/>
                    <a:p>
                      <a:pPr lvl="0" algn="ctr">
                        <a:lnSpc>
                          <a:spcPct val="100000"/>
                        </a:lnSpc>
                        <a:spcBef>
                          <a:spcPts val="0"/>
                        </a:spcBef>
                        <a:spcAft>
                          <a:spcPts val="0"/>
                        </a:spcAft>
                        <a:buNone/>
                      </a:pPr>
                      <a:r>
                        <a:rPr lang="en-IN" sz="1600" u="none" strike="noStrike" noProof="0"/>
                        <a:t>Front End</a:t>
                      </a:r>
                      <a:endParaRPr lang="en-US" sz="1600" u="none" strike="noStrike" noProof="0"/>
                    </a:p>
                    <a:p>
                      <a:pPr lvl="0" algn="ctr">
                        <a:buNone/>
                      </a:pPr>
                      <a:r>
                        <a:rPr lang="en-IN" sz="1600" u="none" strike="noStrike" noProof="0"/>
                        <a:t>Interaction</a:t>
                      </a:r>
                      <a:endParaRPr lang="en-US" sz="1600"/>
                    </a:p>
                  </a:txBody>
                  <a:tcPr marL="81841" marR="81841" marT="40920" marB="40920" anchor="ctr"/>
                </a:tc>
                <a:tc>
                  <a:txBody>
                    <a:bodyPr/>
                    <a:lstStyle/>
                    <a:p>
                      <a:pPr lvl="0" algn="l">
                        <a:lnSpc>
                          <a:spcPct val="100000"/>
                        </a:lnSpc>
                        <a:spcBef>
                          <a:spcPts val="0"/>
                        </a:spcBef>
                        <a:spcAft>
                          <a:spcPts val="0"/>
                        </a:spcAft>
                        <a:buNone/>
                      </a:pPr>
                      <a:r>
                        <a:rPr lang="en-IN" sz="1600" u="none" strike="noStrike" noProof="0"/>
                        <a:t>: Asp.net, CSS(Bootstrap) and HTML</a:t>
                      </a:r>
                      <a:br>
                        <a:rPr lang="en-IN" sz="1600" u="none" strike="noStrike" noProof="0" dirty="0"/>
                      </a:br>
                      <a:endParaRPr lang="en-US" sz="1600" u="none" strike="noStrike" noProof="0"/>
                    </a:p>
                  </a:txBody>
                  <a:tcPr marL="81841" marR="81841" marT="40920" marB="40920" anchor="ctr"/>
                </a:tc>
                <a:extLst>
                  <a:ext uri="{0D108BD9-81ED-4DB2-BD59-A6C34878D82A}">
                    <a16:rowId xmlns:a16="http://schemas.microsoft.com/office/drawing/2014/main" val="2977251862"/>
                  </a:ext>
                </a:extLst>
              </a:tr>
              <a:tr h="750610">
                <a:tc>
                  <a:txBody>
                    <a:bodyPr/>
                    <a:lstStyle/>
                    <a:p>
                      <a:pPr lvl="0" algn="ctr">
                        <a:lnSpc>
                          <a:spcPct val="100000"/>
                        </a:lnSpc>
                        <a:spcBef>
                          <a:spcPts val="0"/>
                        </a:spcBef>
                        <a:spcAft>
                          <a:spcPts val="0"/>
                        </a:spcAft>
                        <a:buNone/>
                      </a:pPr>
                      <a:r>
                        <a:rPr lang="en-IN" sz="1600" u="none" strike="noStrike" noProof="0"/>
                        <a:t>Back End</a:t>
                      </a:r>
                      <a:endParaRPr lang="en-US" sz="1600" u="none" strike="noStrike" noProof="0"/>
                    </a:p>
                    <a:p>
                      <a:pPr lvl="0" algn="ctr">
                        <a:lnSpc>
                          <a:spcPct val="100000"/>
                        </a:lnSpc>
                        <a:spcBef>
                          <a:spcPts val="0"/>
                        </a:spcBef>
                        <a:spcAft>
                          <a:spcPts val="0"/>
                        </a:spcAft>
                        <a:buNone/>
                      </a:pPr>
                      <a:r>
                        <a:rPr lang="en-IN" sz="1600" u="none" strike="noStrike" noProof="0"/>
                        <a:t>Database</a:t>
                      </a:r>
                    </a:p>
                  </a:txBody>
                  <a:tcPr marL="81841" marR="81841" marT="40920" marB="40920" anchor="ctr"/>
                </a:tc>
                <a:tc>
                  <a:txBody>
                    <a:bodyPr/>
                    <a:lstStyle/>
                    <a:p>
                      <a:pPr lvl="0" algn="l">
                        <a:lnSpc>
                          <a:spcPct val="100000"/>
                        </a:lnSpc>
                        <a:spcBef>
                          <a:spcPts val="0"/>
                        </a:spcBef>
                        <a:spcAft>
                          <a:spcPts val="0"/>
                        </a:spcAft>
                        <a:buNone/>
                      </a:pPr>
                      <a:r>
                        <a:rPr lang="en-IN" sz="1600" u="none" strike="noStrike" noProof="0"/>
                        <a:t>: MS SQL (Microsoft Structured Query Language)</a:t>
                      </a:r>
                    </a:p>
                  </a:txBody>
                  <a:tcPr marL="81841" marR="81841" marT="40920" marB="40920" anchor="ctr"/>
                </a:tc>
                <a:extLst>
                  <a:ext uri="{0D108BD9-81ED-4DB2-BD59-A6C34878D82A}">
                    <a16:rowId xmlns:a16="http://schemas.microsoft.com/office/drawing/2014/main" val="3076399532"/>
                  </a:ext>
                </a:extLst>
              </a:tr>
              <a:tr h="750610">
                <a:tc>
                  <a:txBody>
                    <a:bodyPr/>
                    <a:lstStyle/>
                    <a:p>
                      <a:pPr lvl="0" algn="ctr">
                        <a:lnSpc>
                          <a:spcPct val="100000"/>
                        </a:lnSpc>
                        <a:spcBef>
                          <a:spcPts val="0"/>
                        </a:spcBef>
                        <a:spcAft>
                          <a:spcPts val="0"/>
                        </a:spcAft>
                        <a:buNone/>
                      </a:pPr>
                      <a:r>
                        <a:rPr lang="en-IN" sz="1600" u="none" strike="noStrike" noProof="0"/>
                        <a:t>Languages used</a:t>
                      </a:r>
                    </a:p>
                  </a:txBody>
                  <a:tcPr marL="81841" marR="81841" marT="40920" marB="40920" anchor="ctr"/>
                </a:tc>
                <a:tc>
                  <a:txBody>
                    <a:bodyPr/>
                    <a:lstStyle/>
                    <a:p>
                      <a:pPr lvl="0" algn="l">
                        <a:lnSpc>
                          <a:spcPct val="100000"/>
                        </a:lnSpc>
                        <a:spcBef>
                          <a:spcPts val="0"/>
                        </a:spcBef>
                        <a:spcAft>
                          <a:spcPts val="0"/>
                        </a:spcAft>
                        <a:buNone/>
                      </a:pPr>
                      <a:r>
                        <a:rPr lang="en-IN" sz="1600" u="none" strike="noStrike" noProof="0"/>
                        <a:t>: C#</a:t>
                      </a:r>
                    </a:p>
                  </a:txBody>
                  <a:tcPr marL="81841" marR="81841" marT="40920" marB="40920" anchor="ctr"/>
                </a:tc>
                <a:extLst>
                  <a:ext uri="{0D108BD9-81ED-4DB2-BD59-A6C34878D82A}">
                    <a16:rowId xmlns:a16="http://schemas.microsoft.com/office/drawing/2014/main" val="1904619994"/>
                  </a:ext>
                </a:extLst>
              </a:tr>
              <a:tr h="806625">
                <a:tc>
                  <a:txBody>
                    <a:bodyPr/>
                    <a:lstStyle/>
                    <a:p>
                      <a:pPr lvl="0" algn="ctr">
                        <a:lnSpc>
                          <a:spcPct val="100000"/>
                        </a:lnSpc>
                        <a:spcBef>
                          <a:spcPts val="0"/>
                        </a:spcBef>
                        <a:spcAft>
                          <a:spcPts val="0"/>
                        </a:spcAft>
                        <a:buNone/>
                      </a:pPr>
                      <a:r>
                        <a:rPr lang="en-IN" sz="1600" u="none" strike="noStrike" noProof="0"/>
                        <a:t>Tools &amp; </a:t>
                      </a:r>
                      <a:endParaRPr lang="en-US" sz="1600" u="none" strike="noStrike" noProof="0"/>
                    </a:p>
                    <a:p>
                      <a:pPr lvl="0" algn="ctr">
                        <a:lnSpc>
                          <a:spcPct val="100000"/>
                        </a:lnSpc>
                        <a:spcBef>
                          <a:spcPts val="0"/>
                        </a:spcBef>
                        <a:spcAft>
                          <a:spcPts val="0"/>
                        </a:spcAft>
                        <a:buNone/>
                      </a:pPr>
                      <a:r>
                        <a:rPr lang="en-IN" sz="1600" u="none" strike="noStrike" noProof="0"/>
                        <a:t>Technologies used</a:t>
                      </a:r>
                    </a:p>
                  </a:txBody>
                  <a:tcPr marL="81841" marR="81841" marT="40920" marB="40920" anchor="ctr"/>
                </a:tc>
                <a:tc>
                  <a:txBody>
                    <a:bodyPr/>
                    <a:lstStyle/>
                    <a:p>
                      <a:pPr lvl="0" algn="l">
                        <a:lnSpc>
                          <a:spcPct val="100000"/>
                        </a:lnSpc>
                        <a:spcBef>
                          <a:spcPts val="0"/>
                        </a:spcBef>
                        <a:spcAft>
                          <a:spcPts val="0"/>
                        </a:spcAft>
                        <a:buNone/>
                      </a:pPr>
                      <a:r>
                        <a:rPr lang="en-IN" sz="1600" u="none" strike="noStrike" noProof="0"/>
                        <a:t>: Visual Studio 2017 &amp; Microsoft SQL server management Studio.</a:t>
                      </a:r>
                    </a:p>
                  </a:txBody>
                  <a:tcPr marL="81841" marR="81841" marT="40920" marB="40920" anchor="ctr"/>
                </a:tc>
                <a:extLst>
                  <a:ext uri="{0D108BD9-81ED-4DB2-BD59-A6C34878D82A}">
                    <a16:rowId xmlns:a16="http://schemas.microsoft.com/office/drawing/2014/main" val="2996267635"/>
                  </a:ext>
                </a:extLst>
              </a:tr>
              <a:tr h="974672">
                <a:tc>
                  <a:txBody>
                    <a:bodyPr/>
                    <a:lstStyle/>
                    <a:p>
                      <a:pPr lvl="0" algn="ctr">
                        <a:lnSpc>
                          <a:spcPct val="100000"/>
                        </a:lnSpc>
                        <a:spcBef>
                          <a:spcPts val="0"/>
                        </a:spcBef>
                        <a:spcAft>
                          <a:spcPts val="0"/>
                        </a:spcAft>
                        <a:buNone/>
                      </a:pPr>
                      <a:r>
                        <a:rPr lang="en-IN" sz="1600" u="none" strike="noStrike" noProof="0"/>
                        <a:t>Areas of Application</a:t>
                      </a:r>
                    </a:p>
                  </a:txBody>
                  <a:tcPr marL="81841" marR="81841" marT="40920" marB="40920" anchor="ctr"/>
                </a:tc>
                <a:tc>
                  <a:txBody>
                    <a:bodyPr/>
                    <a:lstStyle/>
                    <a:p>
                      <a:pPr lvl="0">
                        <a:buNone/>
                      </a:pPr>
                      <a:r>
                        <a:rPr lang="en-IN" sz="1600" u="none" strike="noStrike" noProof="0"/>
                        <a:t>: Educational</a:t>
                      </a:r>
                      <a:endParaRPr lang="en-US"/>
                    </a:p>
                  </a:txBody>
                  <a:tcPr marL="81841" marR="81841" marT="40920" marB="40920" anchor="ctr"/>
                </a:tc>
                <a:extLst>
                  <a:ext uri="{0D108BD9-81ED-4DB2-BD59-A6C34878D82A}">
                    <a16:rowId xmlns:a16="http://schemas.microsoft.com/office/drawing/2014/main" val="3805769076"/>
                  </a:ext>
                </a:extLst>
              </a:tr>
            </a:tbl>
          </a:graphicData>
        </a:graphic>
      </p:graphicFrame>
    </p:spTree>
    <p:extLst>
      <p:ext uri="{BB962C8B-B14F-4D97-AF65-F5344CB8AC3E}">
        <p14:creationId xmlns:p14="http://schemas.microsoft.com/office/powerpoint/2010/main" val="4766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6BBA-DC7C-4D1C-B746-FD4B6997ECB6}"/>
              </a:ext>
            </a:extLst>
          </p:cNvPr>
          <p:cNvSpPr>
            <a:spLocks noGrp="1"/>
          </p:cNvSpPr>
          <p:nvPr>
            <p:ph type="title"/>
          </p:nvPr>
        </p:nvSpPr>
        <p:spPr>
          <a:xfrm>
            <a:off x="913775" y="618517"/>
            <a:ext cx="10364451" cy="1298812"/>
          </a:xfrm>
        </p:spPr>
        <p:txBody>
          <a:bodyPr>
            <a:normAutofit/>
          </a:bodyPr>
          <a:lstStyle/>
          <a:p>
            <a:r>
              <a:rPr lang="en-US" sz="4000" b="1">
                <a:ea typeface="+mj-lt"/>
                <a:cs typeface="+mj-lt"/>
              </a:rPr>
              <a:t>3.  USER INTERFACES</a:t>
            </a:r>
            <a:endParaRPr lang="en-US" sz="4000" b="1"/>
          </a:p>
        </p:txBody>
      </p:sp>
      <p:sp>
        <p:nvSpPr>
          <p:cNvPr id="3" name="Content Placeholder 2">
            <a:extLst>
              <a:ext uri="{FF2B5EF4-FFF2-40B4-BE49-F238E27FC236}">
                <a16:creationId xmlns:a16="http://schemas.microsoft.com/office/drawing/2014/main" id="{69ACDD46-83BC-4F25-AEB5-B0B301B517C7}"/>
              </a:ext>
            </a:extLst>
          </p:cNvPr>
          <p:cNvSpPr>
            <a:spLocks noGrp="1"/>
          </p:cNvSpPr>
          <p:nvPr>
            <p:ph sz="quarter" idx="13"/>
          </p:nvPr>
        </p:nvSpPr>
        <p:spPr>
          <a:xfrm>
            <a:off x="913774" y="2032556"/>
            <a:ext cx="10363826" cy="3758643"/>
          </a:xfrm>
        </p:spPr>
        <p:txBody>
          <a:bodyPr vert="horz" lIns="91440" tIns="45720" rIns="91440" bIns="45720" rtlCol="0" anchor="t">
            <a:normAutofit/>
          </a:bodyPr>
          <a:lstStyle/>
          <a:p>
            <a:pPr>
              <a:buFont typeface="Wingdings" panose="020B0604020202020204" pitchFamily="34" charset="0"/>
              <a:buChar char="ü"/>
            </a:pPr>
            <a:r>
              <a:rPr lang="en-US" sz="3200" cap="none">
                <a:ea typeface="+mn-lt"/>
                <a:cs typeface="+mn-lt"/>
              </a:rPr>
              <a:t>Login screen for entering the username, password, type of user(HOD, Student, Teacher)will be provided. Access will be based upon the ole of user.</a:t>
            </a:r>
            <a:endParaRPr lang="en-US" sz="3200" cap="none"/>
          </a:p>
          <a:p>
            <a:pPr>
              <a:buFont typeface="Wingdings" panose="020B0604020202020204" pitchFamily="34" charset="0"/>
              <a:buChar char="ü"/>
            </a:pPr>
            <a:r>
              <a:rPr lang="en-US" sz="3200" cap="none">
                <a:ea typeface="+mn-lt"/>
                <a:cs typeface="+mn-lt"/>
              </a:rPr>
              <a:t> A screen showing the marks obtained by the student in each subject and semester.</a:t>
            </a:r>
            <a:endParaRPr lang="en-US" sz="3200" cap="none"/>
          </a:p>
        </p:txBody>
      </p:sp>
    </p:spTree>
    <p:extLst>
      <p:ext uri="{BB962C8B-B14F-4D97-AF65-F5344CB8AC3E}">
        <p14:creationId xmlns:p14="http://schemas.microsoft.com/office/powerpoint/2010/main" val="5917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6">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2" descr="A picture containing text, map&#10;&#10;Description generated with very high confidence">
            <a:extLst>
              <a:ext uri="{FF2B5EF4-FFF2-40B4-BE49-F238E27FC236}">
                <a16:creationId xmlns:a16="http://schemas.microsoft.com/office/drawing/2014/main" id="{AFABECF8-7CD1-4C9E-9991-C9C8734FA242}"/>
              </a:ext>
            </a:extLst>
          </p:cNvPr>
          <p:cNvPicPr>
            <a:picLocks noChangeAspect="1"/>
          </p:cNvPicPr>
          <p:nvPr/>
        </p:nvPicPr>
        <p:blipFill>
          <a:blip r:embed="rId3"/>
          <a:stretch>
            <a:fillRect/>
          </a:stretch>
        </p:blipFill>
        <p:spPr>
          <a:xfrm>
            <a:off x="1139302" y="658422"/>
            <a:ext cx="9903498" cy="5402983"/>
          </a:xfrm>
          <a:prstGeom prst="rect">
            <a:avLst/>
          </a:prstGeom>
        </p:spPr>
      </p:pic>
      <p:sp>
        <p:nvSpPr>
          <p:cNvPr id="4" name="TextBox 3">
            <a:extLst>
              <a:ext uri="{FF2B5EF4-FFF2-40B4-BE49-F238E27FC236}">
                <a16:creationId xmlns:a16="http://schemas.microsoft.com/office/drawing/2014/main" id="{10EF79EE-76F6-4EDE-853C-8FE422132373}"/>
              </a:ext>
            </a:extLst>
          </p:cNvPr>
          <p:cNvSpPr txBox="1"/>
          <p:nvPr/>
        </p:nvSpPr>
        <p:spPr>
          <a:xfrm>
            <a:off x="3349083" y="412595"/>
            <a:ext cx="4917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Use Case Diagram</a:t>
            </a:r>
          </a:p>
        </p:txBody>
      </p:sp>
    </p:spTree>
    <p:extLst>
      <p:ext uri="{BB962C8B-B14F-4D97-AF65-F5344CB8AC3E}">
        <p14:creationId xmlns:p14="http://schemas.microsoft.com/office/powerpoint/2010/main" val="39403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F5D8-817E-4924-B5EC-2F2EDAA308A0}"/>
              </a:ext>
            </a:extLst>
          </p:cNvPr>
          <p:cNvSpPr>
            <a:spLocks noGrp="1"/>
          </p:cNvSpPr>
          <p:nvPr>
            <p:ph type="title"/>
          </p:nvPr>
        </p:nvSpPr>
        <p:spPr>
          <a:xfrm>
            <a:off x="913775" y="618517"/>
            <a:ext cx="10364451" cy="1373153"/>
          </a:xfrm>
        </p:spPr>
        <p:txBody>
          <a:bodyPr>
            <a:normAutofit/>
          </a:bodyPr>
          <a:lstStyle/>
          <a:p>
            <a:r>
              <a:rPr lang="en-IN" sz="4000" b="1">
                <a:ea typeface="+mj-lt"/>
                <a:cs typeface="+mj-lt"/>
              </a:rPr>
              <a:t>4. Basic Modules</a:t>
            </a:r>
            <a:endParaRPr lang="en-US" sz="4000"/>
          </a:p>
        </p:txBody>
      </p:sp>
      <p:sp>
        <p:nvSpPr>
          <p:cNvPr id="3" name="Content Placeholder 2">
            <a:extLst>
              <a:ext uri="{FF2B5EF4-FFF2-40B4-BE49-F238E27FC236}">
                <a16:creationId xmlns:a16="http://schemas.microsoft.com/office/drawing/2014/main" id="{819E0080-44CD-4A65-B75B-E161F6910746}"/>
              </a:ext>
            </a:extLst>
          </p:cNvPr>
          <p:cNvSpPr>
            <a:spLocks noGrp="1"/>
          </p:cNvSpPr>
          <p:nvPr>
            <p:ph sz="quarter" idx="13"/>
          </p:nvPr>
        </p:nvSpPr>
        <p:spPr>
          <a:xfrm>
            <a:off x="913774" y="1986092"/>
            <a:ext cx="10363826" cy="3805107"/>
          </a:xfrm>
        </p:spPr>
        <p:txBody>
          <a:bodyPr vert="horz" lIns="91440" tIns="45720" rIns="91440" bIns="45720" rtlCol="0" anchor="t">
            <a:normAutofit fontScale="77500" lnSpcReduction="20000"/>
          </a:bodyPr>
          <a:lstStyle/>
          <a:p>
            <a:pPr marL="0" indent="0">
              <a:buNone/>
            </a:pPr>
            <a:r>
              <a:rPr lang="en-US" sz="3600"/>
              <a:t>4.1  </a:t>
            </a:r>
            <a:r>
              <a:rPr lang="en-IN" sz="3600" cap="none">
                <a:ea typeface="+mn-lt"/>
                <a:cs typeface="+mn-lt"/>
              </a:rPr>
              <a:t>First one is the HOD module.</a:t>
            </a:r>
          </a:p>
          <a:p>
            <a:pPr marL="0" indent="0">
              <a:buNone/>
            </a:pPr>
            <a:endParaRPr lang="en-IN" sz="2800" cap="none">
              <a:ea typeface="+mn-lt"/>
              <a:cs typeface="+mn-lt"/>
            </a:endParaRPr>
          </a:p>
          <a:p>
            <a:r>
              <a:rPr lang="en-IN" sz="3300" cap="none">
                <a:ea typeface="+mn-lt"/>
                <a:cs typeface="+mn-lt"/>
              </a:rPr>
              <a:t>HOD Logins with the username and password that the Admin assigned at the time of adding this HOD into the database, at server side.</a:t>
            </a:r>
            <a:endParaRPr lang="en-IN" sz="3300"/>
          </a:p>
          <a:p>
            <a:r>
              <a:rPr lang="en-IN" sz="3300" cap="none">
                <a:ea typeface="+mn-lt"/>
                <a:cs typeface="+mn-lt"/>
              </a:rPr>
              <a:t>HOD creates new classes with subjects and assigns the teacher to class.</a:t>
            </a:r>
          </a:p>
          <a:p>
            <a:r>
              <a:rPr lang="en-IN" sz="3300" cap="none">
                <a:ea typeface="+mn-lt"/>
                <a:cs typeface="+mn-lt"/>
              </a:rPr>
              <a:t>HOD adds, deletes and updates the Teacher to their specific department.</a:t>
            </a:r>
          </a:p>
          <a:p>
            <a:r>
              <a:rPr lang="en-IN" sz="3300" cap="none">
                <a:ea typeface="+mn-lt"/>
                <a:cs typeface="+mn-lt"/>
              </a:rPr>
              <a:t>HOD adds, deletes and updates the Students to their specific department.</a:t>
            </a:r>
            <a:br>
              <a:rPr lang="en-IN" cap="none">
                <a:ea typeface="+mn-lt"/>
                <a:cs typeface="+mn-lt"/>
              </a:rPr>
            </a:br>
            <a:endParaRPr lang="en-IN" cap="none">
              <a:ea typeface="+mn-lt"/>
              <a:cs typeface="+mn-lt"/>
            </a:endParaRPr>
          </a:p>
          <a:p>
            <a:pPr marL="342900" indent="-342900"/>
            <a:endParaRPr lang="en-IN" cap="none"/>
          </a:p>
        </p:txBody>
      </p:sp>
    </p:spTree>
    <p:extLst>
      <p:ext uri="{BB962C8B-B14F-4D97-AF65-F5344CB8AC3E}">
        <p14:creationId xmlns:p14="http://schemas.microsoft.com/office/powerpoint/2010/main" val="65905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66C7-D239-4A81-84BC-E746150E90DA}"/>
              </a:ext>
            </a:extLst>
          </p:cNvPr>
          <p:cNvSpPr>
            <a:spLocks noGrp="1"/>
          </p:cNvSpPr>
          <p:nvPr>
            <p:ph type="title"/>
          </p:nvPr>
        </p:nvSpPr>
        <p:spPr>
          <a:xfrm>
            <a:off x="913775" y="618517"/>
            <a:ext cx="10364451" cy="1233763"/>
          </a:xfrm>
        </p:spPr>
        <p:txBody>
          <a:bodyPr>
            <a:normAutofit/>
          </a:bodyPr>
          <a:lstStyle/>
          <a:p>
            <a:pPr algn="l">
              <a:lnSpc>
                <a:spcPct val="120000"/>
              </a:lnSpc>
              <a:spcBef>
                <a:spcPts val="1000"/>
              </a:spcBef>
            </a:pPr>
            <a:r>
              <a:rPr lang="en-US">
                <a:ea typeface="+mj-lt"/>
                <a:cs typeface="+mj-lt"/>
              </a:rPr>
              <a:t>4.2  </a:t>
            </a:r>
            <a:r>
              <a:rPr lang="en-IN" cap="none">
                <a:ea typeface="+mj-lt"/>
                <a:cs typeface="+mj-lt"/>
              </a:rPr>
              <a:t>Second one is the teacher module.</a:t>
            </a:r>
            <a:endParaRPr lang="en-US" cap="none">
              <a:ea typeface="+mj-lt"/>
              <a:cs typeface="+mj-lt"/>
            </a:endParaRPr>
          </a:p>
        </p:txBody>
      </p:sp>
      <p:sp>
        <p:nvSpPr>
          <p:cNvPr id="3" name="Content Placeholder 2">
            <a:extLst>
              <a:ext uri="{FF2B5EF4-FFF2-40B4-BE49-F238E27FC236}">
                <a16:creationId xmlns:a16="http://schemas.microsoft.com/office/drawing/2014/main" id="{DC127BEF-1F4E-4F21-A432-71BD0C87FD44}"/>
              </a:ext>
            </a:extLst>
          </p:cNvPr>
          <p:cNvSpPr>
            <a:spLocks noGrp="1"/>
          </p:cNvSpPr>
          <p:nvPr>
            <p:ph sz="quarter" idx="13"/>
          </p:nvPr>
        </p:nvSpPr>
        <p:spPr>
          <a:xfrm>
            <a:off x="913774" y="1846702"/>
            <a:ext cx="10363826" cy="3944497"/>
          </a:xfrm>
        </p:spPr>
        <p:txBody>
          <a:bodyPr vert="horz" lIns="91440" tIns="45720" rIns="91440" bIns="45720" rtlCol="0" anchor="t">
            <a:noAutofit/>
          </a:bodyPr>
          <a:lstStyle/>
          <a:p>
            <a:r>
              <a:rPr lang="en-IN" sz="2800" cap="none">
                <a:ea typeface="+mn-lt"/>
                <a:cs typeface="+mn-lt"/>
              </a:rPr>
              <a:t>Teacher Logins with the username and password that the HOD assigned at the time of adding this Teacher into the department.</a:t>
            </a:r>
            <a:endParaRPr lang="en-IN" sz="2800" cap="none"/>
          </a:p>
          <a:p>
            <a:r>
              <a:rPr lang="en-IN" sz="2800" cap="none">
                <a:ea typeface="+mn-lt"/>
                <a:cs typeface="+mn-lt"/>
              </a:rPr>
              <a:t>Teacher has access to only those classes to which this teacher is been assigned.</a:t>
            </a:r>
          </a:p>
          <a:p>
            <a:r>
              <a:rPr lang="en-IN" sz="2800" cap="none">
                <a:ea typeface="+mn-lt"/>
                <a:cs typeface="+mn-lt"/>
              </a:rPr>
              <a:t>Teacher adds Students in the class from the list of all the students in the department.</a:t>
            </a:r>
          </a:p>
          <a:p>
            <a:r>
              <a:rPr lang="en-IN" sz="2800" cap="none">
                <a:ea typeface="+mn-lt"/>
                <a:cs typeface="+mn-lt"/>
              </a:rPr>
              <a:t>Teacher add, update and delete Marks for every student in that class.</a:t>
            </a:r>
            <a:br>
              <a:rPr lang="en-IN" sz="2800" cap="none">
                <a:ea typeface="+mn-lt"/>
                <a:cs typeface="+mn-lt"/>
              </a:rPr>
            </a:br>
            <a:endParaRPr lang="en-IN" sz="2800" cap="none">
              <a:ea typeface="+mn-lt"/>
              <a:cs typeface="+mn-lt"/>
            </a:endParaRPr>
          </a:p>
          <a:p>
            <a:endParaRPr lang="en-IN" sz="2800" cap="none">
              <a:ea typeface="+mn-lt"/>
              <a:cs typeface="+mn-lt"/>
            </a:endParaRPr>
          </a:p>
          <a:p>
            <a:pPr marL="0" indent="0">
              <a:buNone/>
            </a:pPr>
            <a:br>
              <a:rPr lang="en-IN" sz="2800">
                <a:ea typeface="+mn-lt"/>
                <a:cs typeface="+mn-lt"/>
              </a:rPr>
            </a:br>
            <a:endParaRPr lang="en-US" sz="2800">
              <a:ea typeface="+mn-lt"/>
              <a:cs typeface="+mn-lt"/>
            </a:endParaRPr>
          </a:p>
          <a:p>
            <a:endParaRPr lang="en-US"/>
          </a:p>
        </p:txBody>
      </p:sp>
    </p:spTree>
    <p:extLst>
      <p:ext uri="{BB962C8B-B14F-4D97-AF65-F5344CB8AC3E}">
        <p14:creationId xmlns:p14="http://schemas.microsoft.com/office/powerpoint/2010/main" val="302132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FD4F-1357-439D-81CA-F0B854CACC73}"/>
              </a:ext>
            </a:extLst>
          </p:cNvPr>
          <p:cNvSpPr>
            <a:spLocks noGrp="1"/>
          </p:cNvSpPr>
          <p:nvPr>
            <p:ph type="title"/>
          </p:nvPr>
        </p:nvSpPr>
        <p:spPr>
          <a:xfrm>
            <a:off x="913775" y="618517"/>
            <a:ext cx="10364451" cy="1382446"/>
          </a:xfrm>
        </p:spPr>
        <p:txBody>
          <a:bodyPr>
            <a:normAutofit/>
          </a:bodyPr>
          <a:lstStyle/>
          <a:p>
            <a:pPr algn="l">
              <a:lnSpc>
                <a:spcPct val="120000"/>
              </a:lnSpc>
              <a:spcBef>
                <a:spcPts val="1000"/>
              </a:spcBef>
            </a:pPr>
            <a:r>
              <a:rPr lang="en-US" sz="4000" cap="none">
                <a:ea typeface="+mj-lt"/>
                <a:cs typeface="+mj-lt"/>
              </a:rPr>
              <a:t>4.3  </a:t>
            </a:r>
            <a:r>
              <a:rPr lang="en-IN" sz="4000" cap="none">
                <a:ea typeface="+mj-lt"/>
                <a:cs typeface="+mj-lt"/>
              </a:rPr>
              <a:t>lastly the student module.</a:t>
            </a:r>
            <a:endParaRPr lang="en-US" sz="4000" cap="none">
              <a:ea typeface="+mj-lt"/>
              <a:cs typeface="+mj-lt"/>
            </a:endParaRPr>
          </a:p>
        </p:txBody>
      </p:sp>
      <p:sp>
        <p:nvSpPr>
          <p:cNvPr id="3" name="Content Placeholder 2">
            <a:extLst>
              <a:ext uri="{FF2B5EF4-FFF2-40B4-BE49-F238E27FC236}">
                <a16:creationId xmlns:a16="http://schemas.microsoft.com/office/drawing/2014/main" id="{7F19677B-F85B-4053-A5D8-2E6BB7EEE31E}"/>
              </a:ext>
            </a:extLst>
          </p:cNvPr>
          <p:cNvSpPr>
            <a:spLocks noGrp="1"/>
          </p:cNvSpPr>
          <p:nvPr>
            <p:ph sz="quarter" idx="13"/>
          </p:nvPr>
        </p:nvSpPr>
        <p:spPr>
          <a:xfrm>
            <a:off x="913774" y="2041849"/>
            <a:ext cx="10363826" cy="3749350"/>
          </a:xfrm>
        </p:spPr>
        <p:txBody>
          <a:bodyPr vert="horz" lIns="91440" tIns="45720" rIns="91440" bIns="45720" rtlCol="0" anchor="t">
            <a:normAutofit/>
          </a:bodyPr>
          <a:lstStyle/>
          <a:p>
            <a:r>
              <a:rPr lang="en-IN" sz="2800" cap="none">
                <a:ea typeface="+mn-lt"/>
                <a:cs typeface="+mn-lt"/>
              </a:rPr>
              <a:t>Student logins with the username and password that the HOD or teacher assigned at the time of adding this student into the department.</a:t>
            </a:r>
          </a:p>
          <a:p>
            <a:r>
              <a:rPr lang="en-IN" sz="2800" cap="none">
                <a:ea typeface="+mn-lt"/>
                <a:cs typeface="+mn-lt"/>
              </a:rPr>
              <a:t>Student chooses the semester to view the result of that semester.</a:t>
            </a:r>
          </a:p>
          <a:p>
            <a:r>
              <a:rPr lang="en-IN" sz="2800" cap="none">
                <a:ea typeface="+mn-lt"/>
                <a:cs typeface="+mn-lt"/>
              </a:rPr>
              <a:t>Student module is still under development.</a:t>
            </a:r>
            <a:br>
              <a:rPr lang="en-IN">
                <a:ea typeface="+mn-lt"/>
                <a:cs typeface="+mn-lt"/>
              </a:rPr>
            </a:br>
            <a:endParaRPr lang="en-US">
              <a:ea typeface="+mn-lt"/>
              <a:cs typeface="+mn-lt"/>
            </a:endParaRPr>
          </a:p>
          <a:p>
            <a:endParaRPr lang="en-US"/>
          </a:p>
        </p:txBody>
      </p:sp>
    </p:spTree>
    <p:extLst>
      <p:ext uri="{BB962C8B-B14F-4D97-AF65-F5344CB8AC3E}">
        <p14:creationId xmlns:p14="http://schemas.microsoft.com/office/powerpoint/2010/main" val="14084069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Droplet</vt:lpstr>
      <vt:lpstr>Result builder the combination OF RPS ( Result Processing System) and RDS (Result Distribution System)</vt:lpstr>
      <vt:lpstr>1.  Introduction</vt:lpstr>
      <vt:lpstr>2.  Objectives</vt:lpstr>
      <vt:lpstr>Software And Broad Areas Of Application</vt:lpstr>
      <vt:lpstr>3.  USER INTERFACES</vt:lpstr>
      <vt:lpstr>PowerPoint Presentation</vt:lpstr>
      <vt:lpstr>4. Basic Modules</vt:lpstr>
      <vt:lpstr>4.2  Second one is the teacher module.</vt:lpstr>
      <vt:lpstr>4.3  lastly the student module.</vt:lpstr>
      <vt:lpstr>5.  ER DIAGRAM</vt:lpstr>
      <vt:lpstr>PowerPoint Presentation</vt:lpstr>
      <vt:lpstr>PowerPoint Presentation</vt:lpstr>
      <vt:lpstr>6.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revision>186</cp:revision>
  <dcterms:created xsi:type="dcterms:W3CDTF">2014-09-12T17:25:11Z</dcterms:created>
  <dcterms:modified xsi:type="dcterms:W3CDTF">2019-10-03T18:46:02Z</dcterms:modified>
</cp:coreProperties>
</file>