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68" r:id="rId2"/>
    <p:sldId id="269" r:id="rId3"/>
    <p:sldId id="270" r:id="rId4"/>
    <p:sldId id="259" r:id="rId5"/>
    <p:sldId id="272" r:id="rId6"/>
    <p:sldId id="273" r:id="rId7"/>
    <p:sldId id="262" r:id="rId8"/>
    <p:sldId id="263" r:id="rId9"/>
    <p:sldId id="267" r:id="rId10"/>
    <p:sldId id="265" r:id="rId11"/>
    <p:sldId id="266" r:id="rId12"/>
  </p:sldIdLst>
  <p:sldSz cx="18288000" cy="10287000"/>
  <p:notesSz cx="6858000" cy="9144000"/>
  <p:embeddedFontLst>
    <p:embeddedFont>
      <p:font typeface="Gadugi" panose="020B0502040204020203"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2" d="100"/>
          <a:sy n="32" d="100"/>
        </p:scale>
        <p:origin x="77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U1163423\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1163423\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1163423\Downloads\Task%203_Final%20Content%20Data%20set.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800" b="0" i="0" u="none" strike="noStrike" kern="1200" spc="0" baseline="0">
                <a:solidFill>
                  <a:schemeClr val="tx1">
                    <a:lumMod val="65000"/>
                    <a:lumOff val="35000"/>
                  </a:schemeClr>
                </a:solidFill>
                <a:latin typeface="+mn-lt"/>
                <a:ea typeface="+mn-ea"/>
                <a:cs typeface="+mn-cs"/>
              </a:defRPr>
            </a:pPr>
            <a:r>
              <a:rPr lang="en-US" sz="4800"/>
              <a:t>Most</a:t>
            </a:r>
            <a:r>
              <a:rPr lang="en-US" sz="4800" baseline="0"/>
              <a:t> popular categories</a:t>
            </a:r>
            <a:endParaRPr lang="en-US" sz="4800"/>
          </a:p>
        </c:rich>
      </c:tx>
      <c:overlay val="0"/>
      <c:spPr>
        <a:noFill/>
        <a:ln>
          <a:noFill/>
        </a:ln>
        <a:effectLst/>
      </c:spPr>
      <c:txPr>
        <a:bodyPr rot="0" spcFirstLastPara="1" vertOverflow="ellipsis" vert="horz" wrap="square" anchor="ctr" anchorCtr="1"/>
        <a:lstStyle/>
        <a:p>
          <a:pPr>
            <a:defRPr sz="4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Sore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animals</c:v>
                </c:pt>
                <c:pt idx="1">
                  <c:v>science</c:v>
                </c:pt>
                <c:pt idx="2">
                  <c:v>healthy eating</c:v>
                </c:pt>
                <c:pt idx="3">
                  <c:v>food</c:v>
                </c:pt>
                <c:pt idx="4">
                  <c:v>technology</c:v>
                </c:pt>
              </c:strCache>
            </c:strRef>
          </c:cat>
          <c:val>
            <c:numRef>
              <c:f>Sheet1!$B$2:$B$6</c:f>
              <c:numCache>
                <c:formatCode>General</c:formatCode>
                <c:ptCount val="5"/>
                <c:pt idx="0">
                  <c:v>74965</c:v>
                </c:pt>
                <c:pt idx="1">
                  <c:v>71168</c:v>
                </c:pt>
                <c:pt idx="2">
                  <c:v>69339</c:v>
                </c:pt>
                <c:pt idx="3">
                  <c:v>66676</c:v>
                </c:pt>
                <c:pt idx="4">
                  <c:v>68738</c:v>
                </c:pt>
              </c:numCache>
            </c:numRef>
          </c:val>
          <c:extLst>
            <c:ext xmlns:c16="http://schemas.microsoft.com/office/drawing/2014/chart" uri="{C3380CC4-5D6E-409C-BE32-E72D297353CC}">
              <c16:uniqueId val="{00000000-ED42-42E2-9EC3-82D23A5D179A}"/>
            </c:ext>
          </c:extLst>
        </c:ser>
        <c:dLbls>
          <c:dLblPos val="outEnd"/>
          <c:showLegendKey val="0"/>
          <c:showVal val="1"/>
          <c:showCatName val="0"/>
          <c:showSerName val="0"/>
          <c:showPercent val="0"/>
          <c:showBubbleSize val="0"/>
        </c:dLbls>
        <c:gapWidth val="219"/>
        <c:overlap val="-27"/>
        <c:axId val="252711328"/>
        <c:axId val="252712768"/>
      </c:barChart>
      <c:catAx>
        <c:axId val="25271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52712768"/>
        <c:crosses val="autoZero"/>
        <c:auto val="1"/>
        <c:lblAlgn val="ctr"/>
        <c:lblOffset val="100"/>
        <c:noMultiLvlLbl val="0"/>
      </c:catAx>
      <c:valAx>
        <c:axId val="252712768"/>
        <c:scaling>
          <c:orientation val="minMax"/>
        </c:scaling>
        <c:delete val="1"/>
        <c:axPos val="l"/>
        <c:numFmt formatCode="General" sourceLinked="1"/>
        <c:majorTickMark val="none"/>
        <c:minorTickMark val="none"/>
        <c:tickLblPos val="nextTo"/>
        <c:crossAx val="252711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00" b="0" i="0" u="none" strike="noStrike" kern="1200" spc="0" baseline="0">
                <a:solidFill>
                  <a:schemeClr val="tx1">
                    <a:lumMod val="65000"/>
                    <a:lumOff val="35000"/>
                  </a:schemeClr>
                </a:solidFill>
                <a:latin typeface="+mn-lt"/>
                <a:ea typeface="+mn-ea"/>
                <a:cs typeface="+mn-cs"/>
              </a:defRPr>
            </a:pPr>
            <a:r>
              <a:rPr lang="en-US" sz="4000"/>
              <a:t>Content</a:t>
            </a:r>
            <a:r>
              <a:rPr lang="en-US" sz="4000" baseline="0"/>
              <a:t> Sentiments</a:t>
            </a:r>
            <a:endParaRPr lang="en-US" sz="4000"/>
          </a:p>
        </c:rich>
      </c:tx>
      <c:overlay val="0"/>
      <c:spPr>
        <a:noFill/>
        <a:ln>
          <a:noFill/>
        </a:ln>
        <a:effectLst/>
      </c:spPr>
      <c:txPr>
        <a:bodyPr rot="0" spcFirstLastPara="1" vertOverflow="ellipsis" vert="horz" wrap="square" anchor="ctr" anchorCtr="1"/>
        <a:lstStyle/>
        <a:p>
          <a:pPr>
            <a:defRPr sz="4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Sheet2!$C$1</c:f>
              <c:strCache>
                <c:ptCount val="1"/>
                <c:pt idx="0">
                  <c:v>Positive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photo</c:v>
                </c:pt>
                <c:pt idx="1">
                  <c:v>video</c:v>
                </c:pt>
                <c:pt idx="2">
                  <c:v>GIF</c:v>
                </c:pt>
                <c:pt idx="3">
                  <c:v>audio</c:v>
                </c:pt>
              </c:strCache>
            </c:strRef>
          </c:cat>
          <c:val>
            <c:numRef>
              <c:f>Sheet2!$C$2:$C$5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97B4-483A-9280-591A25268748}"/>
            </c:ext>
          </c:extLst>
        </c:ser>
        <c:ser>
          <c:idx val="2"/>
          <c:order val="1"/>
          <c:tx>
            <c:strRef>
              <c:f>Sheet2!$D$1</c:f>
              <c:strCache>
                <c:ptCount val="1"/>
                <c:pt idx="0">
                  <c:v>Negative Score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photo</c:v>
                </c:pt>
                <c:pt idx="1">
                  <c:v>video</c:v>
                </c:pt>
                <c:pt idx="2">
                  <c:v>GIF</c:v>
                </c:pt>
                <c:pt idx="3">
                  <c:v>audio</c:v>
                </c:pt>
              </c:strCache>
            </c:strRef>
          </c:cat>
          <c:val>
            <c:numRef>
              <c:f>Sheet2!$D$2:$D$5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97B4-483A-9280-591A25268748}"/>
            </c:ext>
          </c:extLst>
        </c:ser>
        <c:ser>
          <c:idx val="3"/>
          <c:order val="2"/>
          <c:tx>
            <c:strRef>
              <c:f>Sheet2!$E$1</c:f>
              <c:strCache>
                <c:ptCount val="1"/>
                <c:pt idx="0">
                  <c:v>Nutral 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photo</c:v>
                </c:pt>
                <c:pt idx="1">
                  <c:v>video</c:v>
                </c:pt>
                <c:pt idx="2">
                  <c:v>GIF</c:v>
                </c:pt>
                <c:pt idx="3">
                  <c:v>audio</c:v>
                </c:pt>
              </c:strCache>
            </c:strRef>
          </c:cat>
          <c:val>
            <c:numRef>
              <c:f>Sheet2!$E$2:$E$5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97B4-483A-9280-591A25268748}"/>
            </c:ext>
          </c:extLst>
        </c:ser>
        <c:dLbls>
          <c:dLblPos val="outEnd"/>
          <c:showLegendKey val="0"/>
          <c:showVal val="1"/>
          <c:showCatName val="0"/>
          <c:showSerName val="0"/>
          <c:showPercent val="0"/>
          <c:showBubbleSize val="0"/>
        </c:dLbls>
        <c:gapWidth val="219"/>
        <c:overlap val="-27"/>
        <c:axId val="1518418064"/>
        <c:axId val="1518406064"/>
      </c:barChart>
      <c:catAx>
        <c:axId val="151841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406064"/>
        <c:crosses val="autoZero"/>
        <c:auto val="1"/>
        <c:lblAlgn val="ctr"/>
        <c:lblOffset val="100"/>
        <c:noMultiLvlLbl val="0"/>
      </c:catAx>
      <c:valAx>
        <c:axId val="1518406064"/>
        <c:scaling>
          <c:orientation val="minMax"/>
        </c:scaling>
        <c:delete val="1"/>
        <c:axPos val="l"/>
        <c:numFmt formatCode="General" sourceLinked="1"/>
        <c:majorTickMark val="none"/>
        <c:minorTickMark val="none"/>
        <c:tickLblPos val="nextTo"/>
        <c:crossAx val="1518418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a:t>Count of Content</a:t>
            </a:r>
            <a:r>
              <a:rPr lang="en-US" sz="3200" baseline="0"/>
              <a:t> types </a:t>
            </a:r>
            <a:endParaRPr lang="en-US" sz="3200"/>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Sheet2!$B$1</c:f>
              <c:strCache>
                <c:ptCount val="1"/>
                <c:pt idx="0">
                  <c:v>Count</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BF0-46DF-AFE4-55AE3789E49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BF0-46DF-AFE4-55AE3789E49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BF0-46DF-AFE4-55AE3789E49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BF0-46DF-AFE4-55AE3789E491}"/>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Sheet2!$A$2:$A$5</c:f>
              <c:strCache>
                <c:ptCount val="4"/>
                <c:pt idx="0">
                  <c:v>photo</c:v>
                </c:pt>
                <c:pt idx="1">
                  <c:v>video</c:v>
                </c:pt>
                <c:pt idx="2">
                  <c:v>GIF</c:v>
                </c:pt>
                <c:pt idx="3">
                  <c:v>audio</c:v>
                </c:pt>
              </c:strCache>
            </c:strRef>
          </c:cat>
          <c:val>
            <c:numRef>
              <c:f>Sheet2!$B$2:$B$5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8-4BF0-46DF-AFE4-55AE3789E491}"/>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15-Sep-24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FEF66041-715C-1A9B-CD99-F6DB8B500B56}"/>
              </a:ext>
            </a:extLst>
          </p:cNvPr>
          <p:cNvSpPr txBox="1"/>
          <p:nvPr/>
        </p:nvSpPr>
        <p:spPr>
          <a:xfrm>
            <a:off x="10946295" y="266700"/>
            <a:ext cx="7014673" cy="9448740"/>
          </a:xfrm>
          <a:prstGeom prst="rect">
            <a:avLst/>
          </a:prstGeom>
          <a:noFill/>
        </p:spPr>
        <p:txBody>
          <a:bodyPr wrap="square">
            <a:spAutoFit/>
          </a:bodyPr>
          <a:lstStyle/>
          <a:p>
            <a:pPr marL="457200" indent="-457200" algn="just">
              <a:buFont typeface="Arial" panose="020B0604020202020204" pitchFamily="34" charset="0"/>
              <a:buChar char="•"/>
            </a:pPr>
            <a:r>
              <a:rPr lang="en-US" sz="3200" dirty="0"/>
              <a:t>There are a total of 16 distinct content categories. Out of which Animal and Science categories are the most popular one..</a:t>
            </a:r>
          </a:p>
          <a:p>
            <a:pPr marL="457200" indent="-457200" algn="just">
              <a:buFont typeface="Arial" panose="020B0604020202020204" pitchFamily="34" charset="0"/>
              <a:buChar char="•"/>
            </a:pPr>
            <a:r>
              <a:rPr lang="en-US" sz="3200" dirty="0"/>
              <a:t> 4 type of content - Photo, Video, Gif and Audio.</a:t>
            </a:r>
          </a:p>
          <a:p>
            <a:pPr marL="457200" indent="-457200" algn="just">
              <a:buFont typeface="Arial" panose="020B0604020202020204" pitchFamily="34" charset="0"/>
              <a:buChar char="•"/>
            </a:pPr>
            <a:r>
              <a:rPr lang="en-US" sz="3200" dirty="0"/>
              <a:t>Out of which people prefer photo and video.</a:t>
            </a:r>
          </a:p>
          <a:p>
            <a:pPr marL="457200" indent="-457200" algn="just">
              <a:buFont typeface="Arial" panose="020B0604020202020204" pitchFamily="34" charset="0"/>
              <a:buChar char="•"/>
            </a:pPr>
            <a:r>
              <a:rPr lang="en-US" sz="3200" dirty="0"/>
              <a:t> May month has the highest number of posts.</a:t>
            </a:r>
          </a:p>
          <a:p>
            <a:pPr marL="457200" indent="-457200" algn="just">
              <a:buFont typeface="Arial" panose="020B0604020202020204" pitchFamily="34" charset="0"/>
              <a:buChar char="•"/>
            </a:pPr>
            <a:endParaRPr lang="en-US" sz="3200" dirty="0"/>
          </a:p>
          <a:p>
            <a:pPr algn="just"/>
            <a:r>
              <a:rPr lang="en-US" sz="3200" b="1" u="sng" dirty="0"/>
              <a:t>Conclusion </a:t>
            </a:r>
            <a:r>
              <a:rPr lang="en-US" sz="3200" dirty="0"/>
              <a:t>Should focus more on the top 5categories that's animal, technology, science, healthy eating and food.. create campaign to specifically target those audiences. Need to maximize in the month of January, may and august as they number of posts in these months are the highest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gn="ctr">
              <a:lnSpc>
                <a:spcPts val="3640"/>
              </a:lnSpc>
            </a:pPr>
            <a:r>
              <a:rPr lang="en-US" sz="2600" spc="-26" dirty="0">
                <a:solidFill>
                  <a:srgbClr val="FFFFFF"/>
                </a:solidFill>
                <a:latin typeface="Graphik Regular" panose="020B0503030202060203" pitchFamily="34" charset="0"/>
              </a:rPr>
              <a:t> 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207406"/>
            <a:chOff x="0" y="0"/>
            <a:chExt cx="11564591" cy="453976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241602"/>
            </a:xfrm>
            <a:prstGeom prst="rect">
              <a:avLst/>
            </a:prstGeom>
          </p:spPr>
          <p:txBody>
            <a:bodyPr wrap="square" lIns="0" tIns="0" rIns="0" bIns="0" rtlCol="0" anchor="t">
              <a:spAutoFit/>
            </a:bodyPr>
            <a:lstStyle/>
            <a:p>
              <a:pPr marL="342900" indent="-342900">
                <a:lnSpc>
                  <a:spcPts val="2660"/>
                </a:lnSpc>
                <a:buFont typeface="Wingdings" panose="05000000000000000000" pitchFamily="2" charset="2"/>
                <a:buChar char="v"/>
              </a:pPr>
              <a:r>
                <a:rPr lang="en-US" sz="2800" spc="-19" dirty="0">
                  <a:latin typeface="Gadugi" panose="020B0502040204020203" pitchFamily="34" charset="0"/>
                  <a:ea typeface="Gadugi" panose="020B0502040204020203" pitchFamily="34" charset="0"/>
                </a:rPr>
                <a:t>Project recap</a:t>
              </a:r>
            </a:p>
            <a:p>
              <a:pPr marL="342900" indent="-342900">
                <a:lnSpc>
                  <a:spcPts val="2660"/>
                </a:lnSpc>
                <a:buFont typeface="Wingdings" panose="05000000000000000000" pitchFamily="2" charset="2"/>
                <a:buChar char="v"/>
              </a:pPr>
              <a:r>
                <a:rPr lang="en-US" sz="2800" spc="-19" dirty="0">
                  <a:latin typeface="Gadugi" panose="020B0502040204020203" pitchFamily="34" charset="0"/>
                  <a:ea typeface="Gadugi" panose="020B0502040204020203" pitchFamily="34" charset="0"/>
                </a:rPr>
                <a:t>Problem</a:t>
              </a:r>
            </a:p>
            <a:p>
              <a:pPr marL="342900" indent="-342900">
                <a:lnSpc>
                  <a:spcPts val="2660"/>
                </a:lnSpc>
                <a:buFont typeface="Wingdings" panose="05000000000000000000" pitchFamily="2" charset="2"/>
                <a:buChar char="v"/>
              </a:pPr>
              <a:r>
                <a:rPr lang="en-US" sz="2800" spc="-19" dirty="0">
                  <a:latin typeface="Gadugi" panose="020B0502040204020203" pitchFamily="34" charset="0"/>
                  <a:ea typeface="Gadugi" panose="020B0502040204020203" pitchFamily="34" charset="0"/>
                </a:rPr>
                <a:t>The Analytics team</a:t>
              </a:r>
            </a:p>
            <a:p>
              <a:pPr marL="342900" indent="-342900">
                <a:lnSpc>
                  <a:spcPts val="2660"/>
                </a:lnSpc>
                <a:buFont typeface="Wingdings" panose="05000000000000000000" pitchFamily="2" charset="2"/>
                <a:buChar char="v"/>
              </a:pPr>
              <a:r>
                <a:rPr lang="en-US" sz="2800" spc="-19" dirty="0">
                  <a:latin typeface="Gadugi" panose="020B0502040204020203" pitchFamily="34" charset="0"/>
                  <a:ea typeface="Gadugi" panose="020B0502040204020203" pitchFamily="34" charset="0"/>
                </a:rPr>
                <a:t>Process</a:t>
              </a:r>
            </a:p>
            <a:p>
              <a:pPr marL="342900" indent="-342900">
                <a:lnSpc>
                  <a:spcPts val="2660"/>
                </a:lnSpc>
                <a:buFont typeface="Wingdings" panose="05000000000000000000" pitchFamily="2" charset="2"/>
                <a:buChar char="v"/>
              </a:pPr>
              <a:r>
                <a:rPr lang="en-US" sz="2800" spc="-19" dirty="0">
                  <a:latin typeface="Gadugi" panose="020B0502040204020203" pitchFamily="34" charset="0"/>
                  <a:ea typeface="Gadugi" panose="020B0502040204020203" pitchFamily="34" charset="0"/>
                </a:rPr>
                <a:t>Insights</a:t>
              </a:r>
            </a:p>
            <a:p>
              <a:pPr marL="342900" indent="-342900">
                <a:lnSpc>
                  <a:spcPts val="2660"/>
                </a:lnSpc>
                <a:buFont typeface="Wingdings" panose="05000000000000000000" pitchFamily="2" charset="2"/>
                <a:buChar char="v"/>
              </a:pPr>
              <a:r>
                <a:rPr lang="en-US" sz="28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577903"/>
          </a:xfrm>
          <a:prstGeom prst="rect">
            <a:avLst/>
          </a:prstGeom>
          <a:noFill/>
        </p:spPr>
        <p:txBody>
          <a:bodyPr wrap="square" rtlCol="0">
            <a:spAutoFit/>
          </a:bodyPr>
          <a:lstStyle/>
          <a:p>
            <a:pPr>
              <a:lnSpc>
                <a:spcPts val="2660"/>
              </a:lnSpc>
            </a:pPr>
            <a:r>
              <a:rPr lang="en-US" sz="2400" spc="-19" dirty="0">
                <a:ea typeface="Gadugi" panose="020B0502040204020203" pitchFamily="34" charset="0"/>
              </a:rPr>
              <a:t>Social Buzz is a fast-growing technology unicorn that need to adapt quickly to it's global scale. Accenture has begun a 3-month POC focusing on these tasks:</a:t>
            </a:r>
          </a:p>
          <a:p>
            <a:pPr>
              <a:lnSpc>
                <a:spcPts val="2660"/>
              </a:lnSpc>
            </a:pPr>
            <a:endParaRPr lang="en-US" sz="2400" spc="-19" dirty="0">
              <a:ea typeface="Gadugi" panose="020B0502040204020203" pitchFamily="34" charset="0"/>
            </a:endParaRPr>
          </a:p>
          <a:p>
            <a:pPr marL="410211" lvl="1" indent="-205106">
              <a:lnSpc>
                <a:spcPts val="2660"/>
              </a:lnSpc>
              <a:buFont typeface="Arial"/>
              <a:buChar char="•"/>
            </a:pPr>
            <a:r>
              <a:rPr lang="en-US" sz="2400" spc="-19" dirty="0">
                <a:ea typeface="Gadugi" panose="020B0502040204020203" pitchFamily="34" charset="0"/>
              </a:rPr>
              <a:t>An audit of Social Buzz's big data practice</a:t>
            </a:r>
          </a:p>
          <a:p>
            <a:pPr marL="410211" lvl="1" indent="-205106">
              <a:lnSpc>
                <a:spcPts val="2660"/>
              </a:lnSpc>
              <a:buFont typeface="Arial"/>
              <a:buChar char="•"/>
            </a:pPr>
            <a:r>
              <a:rPr lang="en-US" sz="2400" spc="-19" dirty="0">
                <a:ea typeface="Gadugi" panose="020B0502040204020203" pitchFamily="34" charset="0"/>
              </a:rPr>
              <a:t>Recommendations for a successful IPO</a:t>
            </a:r>
          </a:p>
          <a:p>
            <a:pPr marL="410210" lvl="1" indent="-205105">
              <a:lnSpc>
                <a:spcPts val="2660"/>
              </a:lnSpc>
              <a:buFont typeface="Arial"/>
              <a:buChar char="•"/>
            </a:pPr>
            <a:r>
              <a:rPr lang="en-US" sz="2400" spc="-19" dirty="0">
                <a:ea typeface="Gadugi" panose="020B0502040204020203" pitchFamily="34" charset="0"/>
              </a:rPr>
              <a:t>Analysis to find Social Buzz's top 5 most popular categories of content </a:t>
            </a:r>
          </a:p>
          <a:p>
            <a:endParaRPr lang="en-AU" sz="2400" dirty="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277600" y="7565900"/>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solidFill>
                    <a:schemeClr val="tx2"/>
                  </a:solidFill>
                </a:endParaRPr>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solidFill>
                    <a:schemeClr val="tx2"/>
                  </a:solidFill>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solidFill>
                    <a:schemeClr val="tx2"/>
                  </a:solidFill>
                </a:endParaRPr>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chemeClr val="tx2"/>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chemeClr val="accent2"/>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chemeClr val="tx2"/>
                </a:solidFill>
                <a:latin typeface="Gadugi" panose="020B0502040204020203" pitchFamily="34" charset="0"/>
                <a:ea typeface="Gadugi" panose="020B0502040204020203" pitchFamily="34" charset="0"/>
              </a:rPr>
              <a:t>Over </a:t>
            </a:r>
            <a:r>
              <a:rPr lang="en-US" sz="3200" u="sng" spc="-32" dirty="0">
                <a:solidFill>
                  <a:schemeClr val="tx2"/>
                </a:solidFill>
                <a:latin typeface="Gadugi" panose="020B0502040204020203" pitchFamily="34" charset="0"/>
                <a:ea typeface="Gadugi" panose="020B0502040204020203" pitchFamily="34" charset="0"/>
              </a:rPr>
              <a:t>100000</a:t>
            </a:r>
            <a:r>
              <a:rPr lang="en-US" sz="3200" spc="-32" dirty="0">
                <a:solidFill>
                  <a:schemeClr val="tx2"/>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chemeClr val="tx2"/>
                </a:solidFill>
                <a:latin typeface="Gadugi" panose="020B0502040204020203" pitchFamily="34" charset="0"/>
                <a:ea typeface="Gadugi" panose="020B0502040204020203" pitchFamily="34" charset="0"/>
              </a:rPr>
              <a:t>36,500,000</a:t>
            </a:r>
            <a:r>
              <a:rPr lang="en-US" sz="3200" spc="-32" dirty="0">
                <a:solidFill>
                  <a:schemeClr val="tx2"/>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chemeClr val="tx2"/>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chemeClr val="accent2"/>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Jagannath Roy</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solidFill>
                    <a:schemeClr val="tx2"/>
                  </a:solidFill>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solidFill>
                    <a:schemeClr val="tx2"/>
                  </a:solidFill>
                </a:endParaRPr>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solidFill>
                    <a:schemeClr val="tx2"/>
                  </a:solidFill>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solidFill>
                    <a:schemeClr val="tx2"/>
                  </a:solidFill>
                </a:endParaRPr>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solidFill>
                    <a:schemeClr val="tx2"/>
                  </a:solidFill>
                </a:endParaRPr>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chemeClr val="tx2"/>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chemeClr val="tx2"/>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chemeClr val="tx2"/>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chemeClr val="tx2"/>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chemeClr val="tx2"/>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chemeClr val="tx2"/>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14894"/>
          </a:xfrm>
          <a:prstGeom prst="rect">
            <a:avLst/>
          </a:prstGeom>
        </p:spPr>
        <p:txBody>
          <a:bodyPr lIns="0" tIns="0" rIns="0" bIns="0" rtlCol="0" anchor="t">
            <a:spAutoFit/>
          </a:bodyPr>
          <a:lstStyle/>
          <a:p>
            <a:pPr>
              <a:lnSpc>
                <a:spcPts val="2660"/>
              </a:lnSpc>
            </a:pPr>
            <a:r>
              <a:rPr lang="en-US" sz="1900" spc="-19" dirty="0">
                <a:solidFill>
                  <a:schemeClr val="tx2"/>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14894"/>
          </a:xfrm>
          <a:prstGeom prst="rect">
            <a:avLst/>
          </a:prstGeom>
        </p:spPr>
        <p:txBody>
          <a:bodyPr lIns="0" tIns="0" rIns="0" bIns="0" rtlCol="0" anchor="t">
            <a:spAutoFit/>
          </a:bodyPr>
          <a:lstStyle/>
          <a:p>
            <a:pPr>
              <a:lnSpc>
                <a:spcPts val="2660"/>
              </a:lnSpc>
            </a:pPr>
            <a:r>
              <a:rPr lang="en-US" sz="1900" spc="-19" dirty="0">
                <a:solidFill>
                  <a:schemeClr val="tx2"/>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14830"/>
          </a:xfrm>
          <a:prstGeom prst="rect">
            <a:avLst/>
          </a:prstGeom>
        </p:spPr>
        <p:txBody>
          <a:bodyPr lIns="0" tIns="0" rIns="0" bIns="0" rtlCol="0" anchor="t">
            <a:spAutoFit/>
          </a:bodyPr>
          <a:lstStyle/>
          <a:p>
            <a:pPr>
              <a:lnSpc>
                <a:spcPts val="2659"/>
              </a:lnSpc>
            </a:pPr>
            <a:r>
              <a:rPr lang="en-US" sz="1899" spc="-18" dirty="0">
                <a:solidFill>
                  <a:schemeClr val="tx2"/>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14894"/>
          </a:xfrm>
          <a:prstGeom prst="rect">
            <a:avLst/>
          </a:prstGeom>
        </p:spPr>
        <p:txBody>
          <a:bodyPr lIns="0" tIns="0" rIns="0" bIns="0" rtlCol="0" anchor="t">
            <a:spAutoFit/>
          </a:bodyPr>
          <a:lstStyle/>
          <a:p>
            <a:pPr>
              <a:lnSpc>
                <a:spcPts val="2660"/>
              </a:lnSpc>
            </a:pPr>
            <a:r>
              <a:rPr lang="en-US" sz="1900" spc="-19">
                <a:solidFill>
                  <a:schemeClr val="tx2"/>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14894"/>
          </a:xfrm>
          <a:prstGeom prst="rect">
            <a:avLst/>
          </a:prstGeom>
        </p:spPr>
        <p:txBody>
          <a:bodyPr lIns="0" tIns="0" rIns="0" bIns="0" rtlCol="0" anchor="t">
            <a:spAutoFit/>
          </a:bodyPr>
          <a:lstStyle/>
          <a:p>
            <a:pPr>
              <a:lnSpc>
                <a:spcPts val="2660"/>
              </a:lnSpc>
            </a:pPr>
            <a:r>
              <a:rPr lang="en-US" sz="1900" spc="-19">
                <a:solidFill>
                  <a:schemeClr val="tx2"/>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C5731F36-D12C-FD24-9353-90FF73D8A81E}"/>
              </a:ext>
            </a:extLst>
          </p:cNvPr>
          <p:cNvSpPr txBox="1"/>
          <p:nvPr/>
        </p:nvSpPr>
        <p:spPr>
          <a:xfrm>
            <a:off x="1620809" y="5610258"/>
            <a:ext cx="5334000" cy="646331"/>
          </a:xfrm>
          <a:prstGeom prst="rect">
            <a:avLst/>
          </a:prstGeom>
          <a:noFill/>
        </p:spPr>
        <p:txBody>
          <a:bodyPr wrap="square" rtlCol="0">
            <a:spAutoFit/>
          </a:bodyPr>
          <a:lstStyle/>
          <a:p>
            <a:r>
              <a:rPr lang="en-US" sz="3600" dirty="0"/>
              <a:t>16 unique categories</a:t>
            </a:r>
          </a:p>
        </p:txBody>
      </p:sp>
      <p:sp>
        <p:nvSpPr>
          <p:cNvPr id="15" name="TextBox 14">
            <a:extLst>
              <a:ext uri="{FF2B5EF4-FFF2-40B4-BE49-F238E27FC236}">
                <a16:creationId xmlns:a16="http://schemas.microsoft.com/office/drawing/2014/main" id="{386CC174-1038-A366-4495-5C56AE0A897B}"/>
              </a:ext>
            </a:extLst>
          </p:cNvPr>
          <p:cNvSpPr txBox="1"/>
          <p:nvPr/>
        </p:nvSpPr>
        <p:spPr>
          <a:xfrm>
            <a:off x="6368478" y="5056260"/>
            <a:ext cx="6052122" cy="1200329"/>
          </a:xfrm>
          <a:prstGeom prst="rect">
            <a:avLst/>
          </a:prstGeom>
          <a:noFill/>
        </p:spPr>
        <p:txBody>
          <a:bodyPr wrap="square" rtlCol="0">
            <a:spAutoFit/>
          </a:bodyPr>
          <a:lstStyle/>
          <a:p>
            <a:pPr algn="ctr"/>
            <a:r>
              <a:rPr lang="en-US" sz="3600" dirty="0"/>
              <a:t>Animal Most  favorites category</a:t>
            </a:r>
          </a:p>
        </p:txBody>
      </p:sp>
      <p:sp>
        <p:nvSpPr>
          <p:cNvPr id="16" name="TextBox 15">
            <a:extLst>
              <a:ext uri="{FF2B5EF4-FFF2-40B4-BE49-F238E27FC236}">
                <a16:creationId xmlns:a16="http://schemas.microsoft.com/office/drawing/2014/main" id="{B194BB6B-D049-684E-038B-15E90E1B40CE}"/>
              </a:ext>
            </a:extLst>
          </p:cNvPr>
          <p:cNvSpPr txBox="1"/>
          <p:nvPr/>
        </p:nvSpPr>
        <p:spPr>
          <a:xfrm>
            <a:off x="12190546" y="5095848"/>
            <a:ext cx="3581400" cy="1200329"/>
          </a:xfrm>
          <a:prstGeom prst="rect">
            <a:avLst/>
          </a:prstGeom>
          <a:noFill/>
        </p:spPr>
        <p:txBody>
          <a:bodyPr wrap="square" rtlCol="0">
            <a:spAutoFit/>
          </a:bodyPr>
          <a:lstStyle/>
          <a:p>
            <a:pPr algn="ctr"/>
            <a:r>
              <a:rPr lang="en-US" sz="3600" dirty="0"/>
              <a:t>May with most number of 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C59FAB98-304D-9D14-56EB-7DB4774A7EDC}"/>
              </a:ext>
            </a:extLst>
          </p:cNvPr>
          <p:cNvGraphicFramePr>
            <a:graphicFrameLocks/>
          </p:cNvGraphicFramePr>
          <p:nvPr>
            <p:extLst>
              <p:ext uri="{D42A27DB-BD31-4B8C-83A1-F6EECF244321}">
                <p14:modId xmlns:p14="http://schemas.microsoft.com/office/powerpoint/2010/main" val="1293842562"/>
              </p:ext>
            </p:extLst>
          </p:nvPr>
        </p:nvGraphicFramePr>
        <p:xfrm>
          <a:off x="3069359" y="2155735"/>
          <a:ext cx="14456641" cy="654714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A86EF91-C5F1-18A0-4CA1-C9D664F43C6E}"/>
              </a:ext>
            </a:extLst>
          </p:cNvPr>
          <p:cNvGraphicFramePr>
            <a:graphicFrameLocks/>
          </p:cNvGraphicFramePr>
          <p:nvPr>
            <p:extLst>
              <p:ext uri="{D42A27DB-BD31-4B8C-83A1-F6EECF244321}">
                <p14:modId xmlns:p14="http://schemas.microsoft.com/office/powerpoint/2010/main" val="3942343305"/>
              </p:ext>
            </p:extLst>
          </p:nvPr>
        </p:nvGraphicFramePr>
        <p:xfrm>
          <a:off x="2724116" y="1498356"/>
          <a:ext cx="9848884" cy="699794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CC59169D-06E8-33A2-FC34-FDB22DC77272}"/>
              </a:ext>
            </a:extLst>
          </p:cNvPr>
          <p:cNvGraphicFramePr>
            <a:graphicFrameLocks/>
          </p:cNvGraphicFramePr>
          <p:nvPr>
            <p:extLst>
              <p:ext uri="{D42A27DB-BD31-4B8C-83A1-F6EECF244321}">
                <p14:modId xmlns:p14="http://schemas.microsoft.com/office/powerpoint/2010/main" val="3048086427"/>
              </p:ext>
            </p:extLst>
          </p:nvPr>
        </p:nvGraphicFramePr>
        <p:xfrm>
          <a:off x="12499650" y="2995276"/>
          <a:ext cx="5102550" cy="466282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1138</Words>
  <Application>Microsoft Office PowerPoint</Application>
  <PresentationFormat>Custom</PresentationFormat>
  <Paragraphs>122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Graphik Regular</vt:lpstr>
      <vt:lpstr>Gadugi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Roy, Jagannath</cp:lastModifiedBy>
  <cp:revision>10</cp:revision>
  <dcterms:created xsi:type="dcterms:W3CDTF">2006-08-16T00:00:00Z</dcterms:created>
  <dcterms:modified xsi:type="dcterms:W3CDTF">2024-09-15T10:12:40Z</dcterms:modified>
  <dc:identifier>DAEhDyfaYKE</dc:identifier>
</cp:coreProperties>
</file>