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8945" y="177139"/>
            <a:ext cx="8610600" cy="6553200"/>
          </a:xfrm>
          <a:custGeom>
            <a:avLst/>
            <a:gdLst/>
            <a:ahLst/>
            <a:cxnLst/>
            <a:rect l="l" t="t" r="r" b="b"/>
            <a:pathLst>
              <a:path w="8610600" h="6553200">
                <a:moveTo>
                  <a:pt x="0" y="6553200"/>
                </a:moveTo>
                <a:lnTo>
                  <a:pt x="8610600" y="6553200"/>
                </a:lnTo>
                <a:lnTo>
                  <a:pt x="86106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98945" y="177139"/>
            <a:ext cx="8610600" cy="6553200"/>
          </a:xfrm>
          <a:custGeom>
            <a:avLst/>
            <a:gdLst/>
            <a:ahLst/>
            <a:cxnLst/>
            <a:rect l="l" t="t" r="r" b="b"/>
            <a:pathLst>
              <a:path w="8610600" h="6553200">
                <a:moveTo>
                  <a:pt x="0" y="6553200"/>
                </a:moveTo>
                <a:lnTo>
                  <a:pt x="8610600" y="6553200"/>
                </a:lnTo>
                <a:lnTo>
                  <a:pt x="8610600" y="0"/>
                </a:lnTo>
                <a:lnTo>
                  <a:pt x="0" y="0"/>
                </a:lnTo>
                <a:lnTo>
                  <a:pt x="0" y="6553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45" y="1219200"/>
            <a:ext cx="8611235" cy="1905"/>
          </a:xfrm>
          <a:custGeom>
            <a:avLst/>
            <a:gdLst/>
            <a:ahLst/>
            <a:cxnLst/>
            <a:rect l="l" t="t" r="r" b="b"/>
            <a:pathLst>
              <a:path w="8611235" h="1905">
                <a:moveTo>
                  <a:pt x="0" y="0"/>
                </a:moveTo>
                <a:lnTo>
                  <a:pt x="8610612" y="1650"/>
                </a:lnTo>
              </a:path>
            </a:pathLst>
          </a:custGeom>
          <a:ln w="25400">
            <a:solidFill>
              <a:srgbClr val="1F48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20674" y="392633"/>
            <a:ext cx="7703565" cy="699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3399" y="1613357"/>
            <a:ext cx="8077200" cy="4478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940" y="6465214"/>
            <a:ext cx="10648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45229" y="6465214"/>
            <a:ext cx="165481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67332" y="3441319"/>
            <a:ext cx="5759450" cy="497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latin typeface="Arial MT"/>
                <a:cs typeface="Arial MT"/>
              </a:rPr>
              <a:t>Online</a:t>
            </a:r>
            <a:r>
              <a:rPr sz="3100" spc="-8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debate</a:t>
            </a:r>
            <a:r>
              <a:rPr sz="3100" spc="-80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and</a:t>
            </a:r>
            <a:r>
              <a:rPr sz="3100" spc="-95" dirty="0">
                <a:latin typeface="Arial MT"/>
                <a:cs typeface="Arial MT"/>
              </a:rPr>
              <a:t> </a:t>
            </a:r>
            <a:r>
              <a:rPr sz="3100" dirty="0">
                <a:latin typeface="Arial MT"/>
                <a:cs typeface="Arial MT"/>
              </a:rPr>
              <a:t>voting</a:t>
            </a:r>
            <a:r>
              <a:rPr sz="3100" spc="-80" dirty="0">
                <a:latin typeface="Arial MT"/>
                <a:cs typeface="Arial MT"/>
              </a:rPr>
              <a:t> </a:t>
            </a:r>
            <a:r>
              <a:rPr sz="3100" spc="-10" dirty="0">
                <a:latin typeface="Arial MT"/>
                <a:cs typeface="Arial MT"/>
              </a:rPr>
              <a:t>system</a:t>
            </a:r>
            <a:endParaRPr sz="31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59" y="6400793"/>
            <a:ext cx="1325880" cy="42218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286245" y="126936"/>
            <a:ext cx="8639175" cy="1715770"/>
            <a:chOff x="286245" y="126936"/>
            <a:chExt cx="8639175" cy="171577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6245" y="136524"/>
              <a:ext cx="8636012" cy="169672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00037" y="131698"/>
              <a:ext cx="8620125" cy="1706245"/>
            </a:xfrm>
            <a:custGeom>
              <a:avLst/>
              <a:gdLst/>
              <a:ahLst/>
              <a:cxnLst/>
              <a:rect l="l" t="t" r="r" b="b"/>
              <a:pathLst>
                <a:path w="8620125" h="1706245">
                  <a:moveTo>
                    <a:pt x="0" y="1706245"/>
                  </a:moveTo>
                  <a:lnTo>
                    <a:pt x="8620125" y="1706245"/>
                  </a:lnTo>
                  <a:lnTo>
                    <a:pt x="8620125" y="0"/>
                  </a:lnTo>
                  <a:lnTo>
                    <a:pt x="0" y="0"/>
                  </a:lnTo>
                  <a:lnTo>
                    <a:pt x="0" y="1706245"/>
                  </a:lnTo>
                  <a:close/>
                </a:path>
              </a:pathLst>
            </a:custGeom>
            <a:ln w="9525">
              <a:solidFill>
                <a:srgbClr val="001F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14806" y="2272030"/>
            <a:ext cx="7387590" cy="9410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b="1" spc="-20" dirty="0">
                <a:latin typeface="Arial" panose="020B0604020202020204"/>
                <a:cs typeface="Arial" panose="020B0604020202020204"/>
              </a:rPr>
              <a:t>DEPARTMENT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OF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COMPUTER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SCIENCE</a:t>
            </a:r>
            <a:r>
              <a:rPr sz="2000" b="1" spc="-11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AND</a:t>
            </a:r>
            <a:r>
              <a:rPr sz="2000" b="1" spc="-3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ENGINEERING</a:t>
            </a:r>
            <a:endParaRPr sz="2000">
              <a:latin typeface="Arial" panose="020B0604020202020204"/>
              <a:cs typeface="Arial" panose="020B0604020202020204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 panose="020B0604020202020204"/>
              <a:cs typeface="Arial" panose="020B0604020202020204"/>
            </a:endParaRPr>
          </a:p>
          <a:p>
            <a:pPr marL="2540" algn="ctr">
              <a:lnSpc>
                <a:spcPct val="100000"/>
              </a:lnSpc>
            </a:pPr>
            <a:r>
              <a:rPr sz="2000" b="1" dirty="0">
                <a:latin typeface="Arial" panose="020B0604020202020204"/>
                <a:cs typeface="Arial" panose="020B0604020202020204"/>
              </a:rPr>
              <a:t>Professional</a:t>
            </a:r>
            <a:r>
              <a:rPr sz="2000" b="1" spc="-6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10" dirty="0">
                <a:latin typeface="Arial" panose="020B0604020202020204"/>
                <a:cs typeface="Arial" panose="020B0604020202020204"/>
              </a:rPr>
              <a:t>Training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dirty="0">
                <a:latin typeface="Arial" panose="020B0604020202020204"/>
                <a:cs typeface="Arial" panose="020B0604020202020204"/>
              </a:rPr>
              <a:t>-</a:t>
            </a:r>
            <a:r>
              <a:rPr sz="2000" b="1" spc="-40" dirty="0">
                <a:latin typeface="Arial" panose="020B0604020202020204"/>
                <a:cs typeface="Arial" panose="020B0604020202020204"/>
              </a:rPr>
              <a:t> </a:t>
            </a:r>
            <a:r>
              <a:rPr sz="2000" b="1" spc="-50" dirty="0">
                <a:latin typeface="Arial" panose="020B0604020202020204"/>
                <a:cs typeface="Arial" panose="020B0604020202020204"/>
              </a:rPr>
              <a:t>1</a:t>
            </a:r>
            <a:endParaRPr sz="20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  <p:sp>
        <p:nvSpPr>
          <p:cNvPr id="8" name="object 8"/>
          <p:cNvSpPr txBox="1"/>
          <p:nvPr/>
        </p:nvSpPr>
        <p:spPr>
          <a:xfrm>
            <a:off x="879144" y="4839066"/>
            <a:ext cx="2982292" cy="8375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9375">
              <a:lnSpc>
                <a:spcPct val="100000"/>
              </a:lnSpc>
              <a:spcBef>
                <a:spcPts val="700"/>
              </a:spcBef>
            </a:pPr>
            <a:r>
              <a:rPr sz="2400" b="1" dirty="0">
                <a:latin typeface="Calibri" panose="020F0502020204030204"/>
                <a:cs typeface="Calibri" panose="020F0502020204030204"/>
              </a:rPr>
              <a:t>PROJECT</a:t>
            </a:r>
            <a:r>
              <a:rPr sz="2400" b="1" spc="-125" dirty="0">
                <a:latin typeface="Calibri" panose="020F0502020204030204"/>
                <a:cs typeface="Calibri" panose="020F0502020204030204"/>
              </a:rPr>
              <a:t> </a:t>
            </a:r>
            <a:r>
              <a:rPr sz="2400" b="1" spc="-10" dirty="0">
                <a:latin typeface="Calibri" panose="020F0502020204030204"/>
                <a:cs typeface="Calibri" panose="020F0502020204030204"/>
              </a:rPr>
              <a:t>STUDENT</a:t>
            </a:r>
            <a:endParaRPr sz="2400" dirty="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510"/>
              </a:spcBef>
            </a:pPr>
            <a:r>
              <a:rPr lang="en-IN" sz="2000" b="1" dirty="0">
                <a:latin typeface="Calibri" panose="020F0502020204030204"/>
                <a:cs typeface="Calibri" panose="020F0502020204030204"/>
              </a:rPr>
              <a:t>JAGANATHAN</a:t>
            </a:r>
            <a:r>
              <a:rPr lang="en-IN" sz="2000" b="1" spc="-30" dirty="0">
                <a:latin typeface="Calibri" panose="020F0502020204030204"/>
                <a:cs typeface="Calibri" panose="020F0502020204030204"/>
              </a:rPr>
              <a:t>.</a:t>
            </a:r>
            <a:r>
              <a:rPr sz="2000" b="1" dirty="0">
                <a:latin typeface="Calibri" panose="020F0502020204030204"/>
                <a:cs typeface="Calibri" panose="020F0502020204030204"/>
              </a:rPr>
              <a:t>R</a:t>
            </a:r>
            <a:r>
              <a:rPr lang="en-IN" sz="2000" b="1" dirty="0">
                <a:latin typeface="Calibri" panose="020F0502020204030204"/>
                <a:cs typeface="Calibri" panose="020F0502020204030204"/>
              </a:rPr>
              <a:t>,</a:t>
            </a:r>
            <a:r>
              <a:rPr lang="en-IN" sz="2000" b="1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b="1" spc="-10" dirty="0">
                <a:latin typeface="Calibri" panose="020F0502020204030204"/>
                <a:cs typeface="Calibri" panose="020F0502020204030204"/>
              </a:rPr>
              <a:t>42110477</a:t>
            </a:r>
            <a:endParaRPr sz="20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82565" y="4839335"/>
            <a:ext cx="3119246" cy="830997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R="44450" algn="ctr">
              <a:lnSpc>
                <a:spcPct val="100000"/>
              </a:lnSpc>
              <a:spcBef>
                <a:spcPts val="700"/>
              </a:spcBef>
            </a:pPr>
            <a:r>
              <a:rPr sz="2400" b="1" spc="-10" dirty="0">
                <a:latin typeface="Calibri" panose="020F0502020204030204"/>
                <a:cs typeface="Calibri" panose="020F0502020204030204"/>
              </a:rPr>
              <a:t>GUIDE</a:t>
            </a:r>
            <a:endParaRPr lang="en-IN" sz="2400" dirty="0">
              <a:latin typeface="Calibri" panose="020F0502020204030204"/>
              <a:cs typeface="Calibri" panose="020F0502020204030204"/>
            </a:endParaRPr>
          </a:p>
          <a:p>
            <a:pPr algn="ctr">
              <a:lnSpc>
                <a:spcPct val="100000"/>
              </a:lnSpc>
              <a:spcBef>
                <a:spcPts val="510"/>
              </a:spcBef>
            </a:pPr>
            <a:r>
              <a:rPr lang="en-IN" sz="2000" b="1" spc="-20" dirty="0">
                <a:latin typeface="Calibri" panose="020F0502020204030204"/>
                <a:cs typeface="Calibri" panose="020F0502020204030204"/>
              </a:rPr>
              <a:t>DR.G.NAGARAJAN</a:t>
            </a:r>
            <a:r>
              <a:rPr lang="en-IN" altLang="" sz="2000" b="1" spc="-20" dirty="0">
                <a:latin typeface="Calibri" panose="020F0502020204030204"/>
                <a:cs typeface="Calibri" panose="020F0502020204030204"/>
              </a:rPr>
              <a:t>,M.E.,</a:t>
            </a:r>
            <a:r>
              <a:rPr lang="en-IN" altLang="" sz="2000" b="1" spc="-20" dirty="0" err="1">
                <a:latin typeface="Calibri" panose="020F0502020204030204"/>
                <a:cs typeface="Calibri" panose="020F0502020204030204"/>
              </a:rPr>
              <a:t>Ph.D</a:t>
            </a:r>
            <a:r>
              <a:rPr lang="en-IN" altLang="" sz="2000" b="1" spc="-20">
                <a:latin typeface="Calibri" panose="020F0502020204030204"/>
                <a:cs typeface="Calibri" panose="020F0502020204030204"/>
              </a:rPr>
              <a:t>.</a:t>
            </a:r>
            <a:endParaRPr lang="en-IN" altLang="" sz="2000" b="1" spc="-2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35" dirty="0"/>
              <a:t> </a:t>
            </a:r>
            <a:r>
              <a:rPr dirty="0"/>
              <a:t>ARCHITECTURE</a:t>
            </a:r>
            <a:r>
              <a:rPr spc="-110" dirty="0"/>
              <a:t> </a:t>
            </a:r>
            <a:r>
              <a:rPr dirty="0"/>
              <a:t>/</a:t>
            </a:r>
            <a:r>
              <a:rPr spc="-114" dirty="0"/>
              <a:t> </a:t>
            </a:r>
            <a:r>
              <a:rPr spc="-40" dirty="0"/>
              <a:t>IDEATION</a:t>
            </a:r>
            <a:r>
              <a:rPr spc="-105" dirty="0"/>
              <a:t> </a:t>
            </a:r>
            <a:r>
              <a:rPr spc="-25" dirty="0"/>
              <a:t>MAP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63525" indent="-2482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263525" algn="l"/>
              </a:tabLst>
            </a:pPr>
            <a:r>
              <a:rPr spc="-10" dirty="0"/>
              <a:t>Client-</a:t>
            </a:r>
            <a:r>
              <a:rPr dirty="0"/>
              <a:t>Side</a:t>
            </a:r>
            <a:r>
              <a:rPr spc="-15" dirty="0"/>
              <a:t> </a:t>
            </a:r>
            <a:r>
              <a:rPr spc="-10" dirty="0"/>
              <a:t>(Frontend)</a:t>
            </a:r>
          </a:p>
          <a:p>
            <a:pPr marL="1216025">
              <a:lnSpc>
                <a:spcPts val="2160"/>
              </a:lnSpc>
              <a:spcBef>
                <a:spcPts val="5"/>
              </a:spcBef>
              <a:tabLst>
                <a:tab pos="1657985" algn="l"/>
                <a:tab pos="2278380" algn="l"/>
                <a:tab pos="2885440" algn="l"/>
                <a:tab pos="3702050" algn="l"/>
                <a:tab pos="4283075" algn="l"/>
                <a:tab pos="4817745" algn="l"/>
                <a:tab pos="5985510" algn="l"/>
                <a:tab pos="6427470" algn="l"/>
              </a:tabLst>
            </a:pPr>
            <a:r>
              <a:rPr spc="-25" dirty="0"/>
              <a:t>UI:</a:t>
            </a:r>
            <a:r>
              <a:rPr dirty="0"/>
              <a:t>	</a:t>
            </a:r>
            <a:r>
              <a:rPr spc="-10" dirty="0"/>
              <a:t>Built</a:t>
            </a:r>
            <a:r>
              <a:rPr dirty="0"/>
              <a:t>	</a:t>
            </a:r>
            <a:r>
              <a:rPr spc="-20" dirty="0"/>
              <a:t>with</a:t>
            </a:r>
            <a:r>
              <a:rPr dirty="0"/>
              <a:t>	</a:t>
            </a:r>
            <a:r>
              <a:rPr spc="-10" dirty="0"/>
              <a:t>HTML,</a:t>
            </a:r>
            <a:r>
              <a:rPr dirty="0"/>
              <a:t>	</a:t>
            </a:r>
            <a:r>
              <a:rPr spc="-20" dirty="0"/>
              <a:t>CSS,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JavaScript</a:t>
            </a:r>
            <a:r>
              <a:rPr dirty="0"/>
              <a:t>	</a:t>
            </a:r>
            <a:r>
              <a:rPr spc="-25" dirty="0"/>
              <a:t>for</a:t>
            </a:r>
            <a:r>
              <a:rPr dirty="0"/>
              <a:t>	</a:t>
            </a:r>
            <a:r>
              <a:rPr spc="-10" dirty="0"/>
              <a:t>responsiveness,</a:t>
            </a:r>
          </a:p>
          <a:p>
            <a:pPr marL="15240">
              <a:lnSpc>
                <a:spcPts val="2160"/>
              </a:lnSpc>
            </a:pPr>
            <a:r>
              <a:rPr spc="-10" dirty="0"/>
              <a:t>featuring:</a:t>
            </a:r>
          </a:p>
          <a:p>
            <a:pPr marL="1349375" lvl="1" indent="-134620">
              <a:lnSpc>
                <a:spcPct val="100000"/>
              </a:lnSpc>
              <a:buChar char="-"/>
              <a:tabLst>
                <a:tab pos="134937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Debate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Interface: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View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join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debates.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349375" lvl="1" indent="-134620">
              <a:lnSpc>
                <a:spcPct val="100000"/>
              </a:lnSpc>
              <a:buChar char="-"/>
              <a:tabLst>
                <a:tab pos="134937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Interface:</a:t>
            </a:r>
            <a:r>
              <a:rPr sz="20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Cast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votes</a:t>
            </a:r>
            <a:r>
              <a:rPr sz="20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on</a:t>
            </a:r>
            <a:r>
              <a:rPr sz="2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outcomes.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1349375" lvl="1" indent="-134620">
              <a:lnSpc>
                <a:spcPct val="100000"/>
              </a:lnSpc>
              <a:buChar char="-"/>
              <a:tabLst>
                <a:tab pos="134937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Profile</a:t>
            </a:r>
            <a:r>
              <a:rPr sz="20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Management: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Create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and</a:t>
            </a:r>
            <a:r>
              <a:rPr sz="2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manage</a:t>
            </a:r>
            <a:r>
              <a:rPr sz="2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dirty="0">
                <a:latin typeface="Calibri" panose="020F0502020204030204"/>
                <a:cs typeface="Calibri" panose="020F0502020204030204"/>
              </a:rPr>
              <a:t>user</a:t>
            </a:r>
            <a:r>
              <a:rPr sz="20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profiles.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64160" indent="-248920">
              <a:lnSpc>
                <a:spcPct val="100000"/>
              </a:lnSpc>
              <a:spcBef>
                <a:spcPts val="2400"/>
              </a:spcBef>
              <a:buAutoNum type="arabicPeriod" startAt="2"/>
              <a:tabLst>
                <a:tab pos="264160" algn="l"/>
              </a:tabLst>
            </a:pPr>
            <a:r>
              <a:rPr spc="-10" dirty="0"/>
              <a:t>Server-</a:t>
            </a:r>
            <a:r>
              <a:rPr dirty="0"/>
              <a:t>Side</a:t>
            </a:r>
            <a:r>
              <a:rPr spc="-25" dirty="0"/>
              <a:t> </a:t>
            </a:r>
            <a:r>
              <a:rPr spc="-10" dirty="0"/>
              <a:t>(Backend)</a:t>
            </a:r>
          </a:p>
          <a:p>
            <a:pPr marL="1214755">
              <a:lnSpc>
                <a:spcPts val="2160"/>
              </a:lnSpc>
              <a:tabLst>
                <a:tab pos="1866900" algn="l"/>
                <a:tab pos="2771140" algn="l"/>
                <a:tab pos="3456940" algn="l"/>
                <a:tab pos="4519295" algn="l"/>
                <a:tab pos="5500370" algn="l"/>
                <a:tab pos="6559550" algn="l"/>
                <a:tab pos="7122795" algn="l"/>
              </a:tabLst>
            </a:pPr>
            <a:r>
              <a:rPr spc="-25" dirty="0"/>
              <a:t>Web</a:t>
            </a:r>
            <a:r>
              <a:rPr dirty="0"/>
              <a:t>	</a:t>
            </a:r>
            <a:r>
              <a:rPr spc="-10" dirty="0"/>
              <a:t>Server:</a:t>
            </a:r>
            <a:r>
              <a:rPr dirty="0"/>
              <a:t>	</a:t>
            </a:r>
            <a:r>
              <a:rPr spc="-10" dirty="0"/>
              <a:t>Flask</a:t>
            </a:r>
            <a:r>
              <a:rPr dirty="0"/>
              <a:t>	</a:t>
            </a:r>
            <a:r>
              <a:rPr spc="-10" dirty="0"/>
              <a:t>(Python)</a:t>
            </a:r>
            <a:r>
              <a:rPr dirty="0"/>
              <a:t>	</a:t>
            </a:r>
            <a:r>
              <a:rPr spc="-10" dirty="0"/>
              <a:t>handles</a:t>
            </a:r>
            <a:r>
              <a:rPr dirty="0"/>
              <a:t>	</a:t>
            </a:r>
            <a:r>
              <a:rPr spc="-10" dirty="0"/>
              <a:t>requests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database</a:t>
            </a:r>
          </a:p>
          <a:p>
            <a:pPr marL="15240">
              <a:lnSpc>
                <a:spcPts val="2160"/>
              </a:lnSpc>
            </a:pPr>
            <a:r>
              <a:rPr spc="-10" dirty="0"/>
              <a:t>interaction.</a:t>
            </a:r>
          </a:p>
          <a:p>
            <a:pPr marL="1214755">
              <a:lnSpc>
                <a:spcPct val="100000"/>
              </a:lnSpc>
              <a:spcBef>
                <a:spcPts val="5"/>
              </a:spcBef>
            </a:pPr>
            <a:r>
              <a:rPr dirty="0"/>
              <a:t>API</a:t>
            </a:r>
            <a:r>
              <a:rPr spc="-55" dirty="0"/>
              <a:t> </a:t>
            </a:r>
            <a:r>
              <a:rPr dirty="0"/>
              <a:t>Layer:</a:t>
            </a:r>
            <a:r>
              <a:rPr spc="-55" dirty="0"/>
              <a:t> </a:t>
            </a:r>
            <a:r>
              <a:rPr dirty="0"/>
              <a:t>RESTful</a:t>
            </a:r>
            <a:r>
              <a:rPr spc="-70" dirty="0"/>
              <a:t> </a:t>
            </a:r>
            <a:r>
              <a:rPr dirty="0"/>
              <a:t>APIs</a:t>
            </a:r>
            <a:r>
              <a:rPr spc="-50" dirty="0"/>
              <a:t> </a:t>
            </a:r>
            <a:r>
              <a:rPr spc="-20" dirty="0"/>
              <a:t>for:</a:t>
            </a:r>
          </a:p>
          <a:p>
            <a:pPr marL="2035175" lvl="1" indent="-133350">
              <a:lnSpc>
                <a:spcPct val="100000"/>
              </a:lnSpc>
              <a:buChar char="-"/>
              <a:tabLst>
                <a:tab pos="203517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User</a:t>
            </a:r>
            <a:r>
              <a:rPr sz="2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authentication.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035175" lvl="1" indent="-133350">
              <a:lnSpc>
                <a:spcPct val="100000"/>
              </a:lnSpc>
              <a:buChar char="-"/>
              <a:tabLst>
                <a:tab pos="203517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Debate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management.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035175" lvl="1" indent="-133350">
              <a:lnSpc>
                <a:spcPct val="100000"/>
              </a:lnSpc>
              <a:buChar char="-"/>
              <a:tabLst>
                <a:tab pos="2035175" algn="l"/>
              </a:tabLst>
            </a:pPr>
            <a:r>
              <a:rPr sz="2000" spc="-1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processes.</a:t>
            </a:r>
            <a:endParaRPr sz="2000">
              <a:latin typeface="Calibri" panose="020F0502020204030204"/>
              <a:cs typeface="Calibri" panose="020F0502020204030204"/>
            </a:endParaRPr>
          </a:p>
          <a:p>
            <a:pPr marL="2035175" lvl="1" indent="-133350">
              <a:lnSpc>
                <a:spcPct val="100000"/>
              </a:lnSpc>
              <a:buChar char="-"/>
              <a:tabLst>
                <a:tab pos="2035175" algn="l"/>
              </a:tabLst>
            </a:pPr>
            <a:r>
              <a:rPr sz="2000" dirty="0">
                <a:latin typeface="Calibri" panose="020F0502020204030204"/>
                <a:cs typeface="Calibri" panose="020F0502020204030204"/>
              </a:rPr>
              <a:t>Data</a:t>
            </a:r>
            <a:r>
              <a:rPr sz="2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000" spc="-10" dirty="0">
                <a:latin typeface="Calibri" panose="020F0502020204030204"/>
                <a:cs typeface="Calibri" panose="020F0502020204030204"/>
              </a:rPr>
              <a:t>retrieval.</a:t>
            </a:r>
            <a:endParaRPr sz="2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35" dirty="0"/>
              <a:t> </a:t>
            </a:r>
            <a:r>
              <a:rPr dirty="0"/>
              <a:t>ARCHITECTURE</a:t>
            </a:r>
            <a:r>
              <a:rPr spc="-105" dirty="0"/>
              <a:t> </a:t>
            </a:r>
            <a:r>
              <a:rPr dirty="0"/>
              <a:t>/</a:t>
            </a:r>
            <a:r>
              <a:rPr spc="-120" dirty="0"/>
              <a:t> </a:t>
            </a:r>
            <a:r>
              <a:rPr spc="-40" dirty="0"/>
              <a:t>IDEATION</a:t>
            </a:r>
            <a:r>
              <a:rPr spc="-110" dirty="0"/>
              <a:t> </a:t>
            </a:r>
            <a:r>
              <a:rPr spc="-25" dirty="0"/>
              <a:t>MAP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89913"/>
            <a:ext cx="8071484" cy="4891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650" indent="-234950">
              <a:lnSpc>
                <a:spcPct val="100000"/>
              </a:lnSpc>
              <a:spcBef>
                <a:spcPts val="95"/>
              </a:spcBef>
              <a:buAutoNum type="arabicPeriod" startAt="3"/>
              <a:tabLst>
                <a:tab pos="247650" algn="l"/>
              </a:tabLst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Database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146810">
              <a:lnSpc>
                <a:spcPct val="100000"/>
              </a:lnSpc>
              <a:spcBef>
                <a:spcPts val="5"/>
              </a:spcBef>
            </a:pPr>
            <a:r>
              <a:rPr sz="1900" dirty="0">
                <a:latin typeface="Calibri" panose="020F0502020204030204"/>
                <a:cs typeface="Calibri" panose="020F0502020204030204"/>
              </a:rPr>
              <a:t>DBMS: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Relational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database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(e.g.,</a:t>
            </a:r>
            <a:r>
              <a:rPr sz="19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SQLite,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PostgreSQL)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stores: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976120" lvl="1" indent="-127000">
              <a:lnSpc>
                <a:spcPct val="100000"/>
              </a:lnSpc>
              <a:buChar char="-"/>
              <a:tabLst>
                <a:tab pos="1976120" algn="l"/>
              </a:tabLst>
            </a:pPr>
            <a:r>
              <a:rPr sz="19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data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profiles.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976120" lvl="1" indent="-127000">
              <a:lnSpc>
                <a:spcPct val="100000"/>
              </a:lnSpc>
              <a:buChar char="-"/>
              <a:tabLst>
                <a:tab pos="1976120" algn="l"/>
              </a:tabLst>
            </a:pPr>
            <a:r>
              <a:rPr sz="1900" dirty="0">
                <a:latin typeface="Calibri" panose="020F0502020204030204"/>
                <a:cs typeface="Calibri" panose="020F0502020204030204"/>
              </a:rPr>
              <a:t>Debate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details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timestamps.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976120" lvl="1" indent="-127000">
              <a:lnSpc>
                <a:spcPct val="100000"/>
              </a:lnSpc>
              <a:buChar char="-"/>
              <a:tabLst>
                <a:tab pos="1976120" algn="l"/>
              </a:tabLst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records.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146810">
              <a:lnSpc>
                <a:spcPct val="100000"/>
              </a:lnSpc>
            </a:pPr>
            <a:r>
              <a:rPr sz="1900" dirty="0">
                <a:latin typeface="Calibri" panose="020F0502020204030204"/>
                <a:cs typeface="Calibri" panose="020F0502020204030204"/>
              </a:rPr>
              <a:t>Data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Retrieval: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Efficient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queries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for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displaying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information.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7015" indent="-234315">
              <a:lnSpc>
                <a:spcPct val="100000"/>
              </a:lnSpc>
              <a:spcBef>
                <a:spcPts val="2280"/>
              </a:spcBef>
              <a:buAutoNum type="arabicPeriod" startAt="4"/>
              <a:tabLst>
                <a:tab pos="247015" algn="l"/>
              </a:tabLst>
            </a:pPr>
            <a:r>
              <a:rPr sz="1900" dirty="0">
                <a:latin typeface="Calibri" panose="020F0502020204030204"/>
                <a:cs typeface="Calibri" panose="020F0502020204030204"/>
              </a:rPr>
              <a:t>Security</a:t>
            </a:r>
            <a:r>
              <a:rPr sz="19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0" dirty="0">
                <a:latin typeface="Calibri" panose="020F0502020204030204"/>
                <a:cs typeface="Calibri" panose="020F0502020204030204"/>
              </a:rPr>
              <a:t>Layer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148080">
              <a:lnSpc>
                <a:spcPts val="2050"/>
              </a:lnSpc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Authentication: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Secure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password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hashing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30" dirty="0">
                <a:latin typeface="Calibri" panose="020F0502020204030204"/>
                <a:cs typeface="Calibri" panose="020F0502020204030204"/>
              </a:rPr>
              <a:t>token-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based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ts val="2050"/>
              </a:lnSpc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methods.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146810">
              <a:lnSpc>
                <a:spcPct val="100000"/>
              </a:lnSpc>
            </a:pPr>
            <a:r>
              <a:rPr sz="1900" dirty="0">
                <a:latin typeface="Calibri" panose="020F0502020204030204"/>
                <a:cs typeface="Calibri" panose="020F0502020204030204"/>
              </a:rPr>
              <a:t>Data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Protection: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Safeguards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for</a:t>
            </a:r>
            <a:r>
              <a:rPr sz="19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sensitive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data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security.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12700">
              <a:lnSpc>
                <a:spcPct val="100000"/>
              </a:lnSpc>
              <a:spcBef>
                <a:spcPts val="2285"/>
              </a:spcBef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Workflow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7015" indent="-234315">
              <a:lnSpc>
                <a:spcPct val="100000"/>
              </a:lnSpc>
              <a:buAutoNum type="arabicPeriod"/>
              <a:tabLst>
                <a:tab pos="247015" algn="l"/>
              </a:tabLst>
            </a:pPr>
            <a:r>
              <a:rPr sz="1900" dirty="0">
                <a:latin typeface="Calibri" panose="020F0502020204030204"/>
                <a:cs typeface="Calibri" panose="020F0502020204030204"/>
              </a:rPr>
              <a:t>User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Interaction: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Access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the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to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register</a:t>
            </a:r>
            <a:r>
              <a:rPr sz="19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log</a:t>
            </a:r>
            <a:r>
              <a:rPr sz="19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25" dirty="0">
                <a:latin typeface="Calibri" panose="020F0502020204030204"/>
                <a:cs typeface="Calibri" panose="020F0502020204030204"/>
              </a:rPr>
              <a:t>in.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7015" indent="-234315">
              <a:lnSpc>
                <a:spcPct val="100000"/>
              </a:lnSpc>
              <a:buAutoNum type="arabicPeriod"/>
              <a:tabLst>
                <a:tab pos="247015" algn="l"/>
              </a:tabLst>
            </a:pPr>
            <a:r>
              <a:rPr sz="1900" dirty="0">
                <a:latin typeface="Calibri" panose="020F0502020204030204"/>
                <a:cs typeface="Calibri" panose="020F0502020204030204"/>
              </a:rPr>
              <a:t>Debate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Participation: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Initiate</a:t>
            </a:r>
            <a:r>
              <a:rPr sz="19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or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join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debates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and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submit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arguments.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7015" indent="-234315">
              <a:lnSpc>
                <a:spcPct val="100000"/>
              </a:lnSpc>
              <a:buAutoNum type="arabicPeriod"/>
              <a:tabLst>
                <a:tab pos="247015" algn="l"/>
              </a:tabLst>
            </a:pPr>
            <a:r>
              <a:rPr sz="1900" spc="-1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Process:</a:t>
            </a:r>
            <a:r>
              <a:rPr sz="19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Vote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on</a:t>
            </a:r>
            <a:r>
              <a:rPr sz="19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outcomes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after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debates,</a:t>
            </a:r>
            <a:r>
              <a:rPr sz="19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with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immediate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results.</a:t>
            </a:r>
            <a:endParaRPr sz="1900">
              <a:latin typeface="Calibri" panose="020F0502020204030204"/>
              <a:cs typeface="Calibri" panose="020F0502020204030204"/>
            </a:endParaRPr>
          </a:p>
          <a:p>
            <a:pPr marL="247015" indent="-234315">
              <a:lnSpc>
                <a:spcPct val="100000"/>
              </a:lnSpc>
              <a:buAutoNum type="arabicPeriod"/>
              <a:tabLst>
                <a:tab pos="247015" algn="l"/>
              </a:tabLst>
            </a:pPr>
            <a:r>
              <a:rPr sz="1900" dirty="0">
                <a:latin typeface="Calibri" panose="020F0502020204030204"/>
                <a:cs typeface="Calibri" panose="020F0502020204030204"/>
              </a:rPr>
              <a:t>Data</a:t>
            </a:r>
            <a:r>
              <a:rPr sz="19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Storage: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Store</a:t>
            </a:r>
            <a:r>
              <a:rPr sz="19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all</a:t>
            </a:r>
            <a:r>
              <a:rPr sz="1900" spc="-7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interactions</a:t>
            </a:r>
            <a:r>
              <a:rPr sz="19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for</a:t>
            </a:r>
            <a:r>
              <a:rPr sz="19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dirty="0">
                <a:latin typeface="Calibri" panose="020F0502020204030204"/>
                <a:cs typeface="Calibri" panose="020F0502020204030204"/>
              </a:rPr>
              <a:t>future</a:t>
            </a:r>
            <a:r>
              <a:rPr sz="19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1900" spc="-10" dirty="0">
                <a:latin typeface="Calibri" panose="020F0502020204030204"/>
                <a:cs typeface="Calibri" panose="020F0502020204030204"/>
              </a:rPr>
              <a:t>analysis.</a:t>
            </a:r>
            <a:endParaRPr sz="19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83665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95" dirty="0"/>
              <a:t> </a:t>
            </a:r>
            <a:r>
              <a:rPr spc="-35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797" y="1600200"/>
            <a:ext cx="4064000" cy="22860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1600200"/>
            <a:ext cx="4064000" cy="2286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4718" y="4114800"/>
            <a:ext cx="4064000" cy="22860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DD3AB1-01BF-1704-7361-A3BA0190A76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4114801"/>
            <a:ext cx="4064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124396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RESULTS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DISCUSSIONS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54581"/>
            <a:ext cx="8074025" cy="522130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implementation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1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Online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Debate</a:t>
            </a:r>
            <a:r>
              <a:rPr sz="21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16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100" spc="1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has</a:t>
            </a:r>
            <a:r>
              <a:rPr sz="2100" spc="1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led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significant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increase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9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user</a:t>
            </a:r>
            <a:r>
              <a:rPr sz="2100" spc="10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participation,</a:t>
            </a:r>
            <a:r>
              <a:rPr sz="2100" spc="9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indicating</a:t>
            </a:r>
            <a:r>
              <a:rPr sz="2100" spc="9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a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strong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interest</a:t>
            </a:r>
            <a:r>
              <a:rPr sz="2100" spc="6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</a:t>
            </a:r>
            <a:r>
              <a:rPr sz="2100" spc="7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civic</a:t>
            </a:r>
            <a:r>
              <a:rPr sz="2100" spc="6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engagement.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 </a:t>
            </a:r>
            <a:endParaRPr lang="en-GB" sz="2100" spc="75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100" spc="7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reported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enhanced</a:t>
            </a:r>
            <a:r>
              <a:rPr sz="2100" spc="6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discussion </a:t>
            </a:r>
            <a:r>
              <a:rPr sz="2100" dirty="0">
                <a:latin typeface="Calibri" panose="020F0502020204030204"/>
                <a:cs typeface="Calibri" panose="020F0502020204030204"/>
              </a:rPr>
              <a:t>quality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due</a:t>
            </a:r>
            <a:r>
              <a:rPr sz="21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3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clear</a:t>
            </a:r>
            <a:r>
              <a:rPr sz="2100" spc="3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guidelines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that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promote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respectful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interactions.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diversity</a:t>
            </a:r>
            <a:r>
              <a:rPr sz="21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perspectives</a:t>
            </a:r>
            <a:r>
              <a:rPr sz="21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contributed</a:t>
            </a:r>
            <a:r>
              <a:rPr sz="2100" spc="5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richer</a:t>
            </a:r>
            <a:r>
              <a:rPr sz="2100" spc="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dialogues,</a:t>
            </a:r>
            <a:r>
              <a:rPr sz="21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fostering </a:t>
            </a:r>
            <a:r>
              <a:rPr sz="2100" dirty="0">
                <a:latin typeface="Calibri" panose="020F0502020204030204"/>
                <a:cs typeface="Calibri" panose="020F0502020204030204"/>
              </a:rPr>
              <a:t>critical</a:t>
            </a:r>
            <a:r>
              <a:rPr sz="21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thinking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among</a:t>
            </a:r>
            <a:r>
              <a:rPr sz="21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participants.</a:t>
            </a:r>
            <a:r>
              <a:rPr sz="2100" spc="85" dirty="0">
                <a:latin typeface="Calibri" panose="020F0502020204030204"/>
                <a:cs typeface="Calibri" panose="020F0502020204030204"/>
              </a:rPr>
              <a:t> </a:t>
            </a:r>
            <a:endParaRPr lang="en-GB" sz="2100" spc="85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Calibri" panose="020F0502020204030204"/>
                <a:cs typeface="Calibri" panose="020F0502020204030204"/>
              </a:rPr>
              <a:t>The</a:t>
            </a:r>
            <a:r>
              <a:rPr sz="21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integrated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mechanism </a:t>
            </a:r>
            <a:r>
              <a:rPr sz="2100" dirty="0">
                <a:latin typeface="Calibri" panose="020F0502020204030204"/>
                <a:cs typeface="Calibri" panose="020F0502020204030204"/>
              </a:rPr>
              <a:t>provided</a:t>
            </a:r>
            <a:r>
              <a:rPr sz="2100" spc="5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valuable</a:t>
            </a:r>
            <a:r>
              <a:rPr sz="21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insights</a:t>
            </a:r>
            <a:r>
              <a:rPr sz="21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into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community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sentiments,</a:t>
            </a:r>
            <a:r>
              <a:rPr sz="21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helping</a:t>
            </a:r>
            <a:r>
              <a:rPr sz="2100" spc="6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inform </a:t>
            </a:r>
            <a:r>
              <a:rPr sz="2100" dirty="0">
                <a:latin typeface="Calibri" panose="020F0502020204030204"/>
                <a:cs typeface="Calibri" panose="020F0502020204030204"/>
              </a:rPr>
              <a:t>local</a:t>
            </a:r>
            <a:r>
              <a:rPr sz="2100" spc="54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leaders</a:t>
            </a:r>
            <a:r>
              <a:rPr sz="2100" spc="54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and</a:t>
            </a:r>
            <a:r>
              <a:rPr sz="2100" spc="54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spc="-10" dirty="0">
                <a:latin typeface="Calibri" panose="020F0502020204030204"/>
                <a:cs typeface="Calibri" panose="020F0502020204030204"/>
              </a:rPr>
              <a:t>decision-</a:t>
            </a:r>
            <a:r>
              <a:rPr sz="2100" dirty="0">
                <a:latin typeface="Calibri" panose="020F0502020204030204"/>
                <a:cs typeface="Calibri" panose="020F0502020204030204"/>
              </a:rPr>
              <a:t>makers.</a:t>
            </a:r>
            <a:r>
              <a:rPr sz="2100" spc="54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Feedback</a:t>
            </a:r>
            <a:r>
              <a:rPr sz="2100" spc="54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highlighted</a:t>
            </a:r>
            <a:r>
              <a:rPr sz="2100" spc="54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the </a:t>
            </a:r>
            <a:r>
              <a:rPr sz="2100" dirty="0">
                <a:latin typeface="Calibri" panose="020F0502020204030204"/>
                <a:cs typeface="Calibri" panose="020F0502020204030204"/>
              </a:rPr>
              <a:t>importance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of</a:t>
            </a:r>
            <a:r>
              <a:rPr sz="2100" spc="5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ongoing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moderation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to</a:t>
            </a:r>
            <a:r>
              <a:rPr sz="2100" spc="30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combat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dirty="0">
                <a:latin typeface="Calibri" panose="020F0502020204030204"/>
                <a:cs typeface="Calibri" panose="020F0502020204030204"/>
              </a:rPr>
              <a:t>misinformation</a:t>
            </a:r>
            <a:r>
              <a:rPr sz="2100" spc="25" dirty="0">
                <a:latin typeface="Calibri" panose="020F0502020204030204"/>
                <a:cs typeface="Calibri" panose="020F0502020204030204"/>
              </a:rPr>
              <a:t> 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dirty="0">
                <a:latin typeface="Calibri" panose="020F0502020204030204"/>
                <a:cs typeface="Calibri" panose="020F0502020204030204"/>
              </a:rPr>
              <a:t>maintain</a:t>
            </a:r>
            <a:r>
              <a:rPr sz="21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constructive</a:t>
            </a:r>
            <a:r>
              <a:rPr sz="21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discourse.</a:t>
            </a:r>
            <a:r>
              <a:rPr sz="2100" spc="125" dirty="0">
                <a:latin typeface="Calibri" panose="020F0502020204030204"/>
                <a:cs typeface="Calibri" panose="020F0502020204030204"/>
              </a:rPr>
              <a:t> </a:t>
            </a:r>
            <a:endParaRPr lang="en-GB" sz="2100" spc="125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100" dirty="0">
                <a:latin typeface="Calibri" panose="020F0502020204030204"/>
                <a:cs typeface="Calibri" panose="020F0502020204030204"/>
              </a:rPr>
              <a:t>Challenges</a:t>
            </a:r>
            <a:r>
              <a:rPr sz="2100" spc="1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regarding</a:t>
            </a:r>
            <a:r>
              <a:rPr sz="21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accessibility</a:t>
            </a:r>
            <a:r>
              <a:rPr sz="21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1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100" spc="10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100" spc="10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limited</a:t>
            </a:r>
            <a:r>
              <a:rPr sz="21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21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literacy</a:t>
            </a:r>
            <a:r>
              <a:rPr sz="2100" spc="12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were</a:t>
            </a:r>
            <a:r>
              <a:rPr sz="21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identified,</a:t>
            </a:r>
            <a:r>
              <a:rPr sz="21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suggesting</a:t>
            </a:r>
            <a:r>
              <a:rPr sz="2100" spc="114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areas</a:t>
            </a:r>
            <a:r>
              <a:rPr sz="2100" spc="11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100" dirty="0">
                <a:latin typeface="Calibri" panose="020F0502020204030204"/>
                <a:cs typeface="Calibri" panose="020F0502020204030204"/>
              </a:rPr>
              <a:t>improvement.</a:t>
            </a:r>
            <a:r>
              <a:rPr sz="21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Future</a:t>
            </a:r>
            <a:r>
              <a:rPr sz="21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enhancements,</a:t>
            </a:r>
            <a:r>
              <a:rPr sz="21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such</a:t>
            </a:r>
            <a:r>
              <a:rPr sz="21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as</a:t>
            </a:r>
            <a:r>
              <a:rPr sz="21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multimedia</a:t>
            </a:r>
            <a:r>
              <a:rPr sz="21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support</a:t>
            </a:r>
            <a:r>
              <a:rPr sz="21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spc="-25" dirty="0">
                <a:latin typeface="Calibri" panose="020F0502020204030204"/>
                <a:cs typeface="Calibri" panose="020F0502020204030204"/>
              </a:rPr>
              <a:t>and </a:t>
            </a:r>
            <a:r>
              <a:rPr sz="2100" spc="-20" dirty="0">
                <a:latin typeface="Calibri" panose="020F0502020204030204"/>
                <a:cs typeface="Calibri" panose="020F0502020204030204"/>
              </a:rPr>
              <a:t>AI-</a:t>
            </a:r>
            <a:r>
              <a:rPr sz="2100" dirty="0">
                <a:latin typeface="Calibri" panose="020F0502020204030204"/>
                <a:cs typeface="Calibri" panose="020F0502020204030204"/>
              </a:rPr>
              <a:t>driven</a:t>
            </a:r>
            <a:r>
              <a:rPr sz="2100" spc="33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moderation,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could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further</a:t>
            </a:r>
            <a:r>
              <a:rPr sz="2100" spc="33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enrich</a:t>
            </a:r>
            <a:r>
              <a:rPr sz="2100" spc="345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user</a:t>
            </a:r>
            <a:r>
              <a:rPr sz="2100" spc="340" dirty="0">
                <a:latin typeface="Calibri" panose="020F0502020204030204"/>
                <a:cs typeface="Calibri" panose="020F0502020204030204"/>
              </a:rPr>
              <a:t> </a:t>
            </a:r>
            <a:r>
              <a:rPr sz="2100" dirty="0">
                <a:latin typeface="Calibri" panose="020F0502020204030204"/>
                <a:cs typeface="Calibri" panose="020F0502020204030204"/>
              </a:rPr>
              <a:t>experience.</a:t>
            </a:r>
            <a:r>
              <a:rPr sz="2100" spc="350" dirty="0">
                <a:latin typeface="Calibri" panose="020F0502020204030204"/>
                <a:cs typeface="Calibri" panose="020F0502020204030204"/>
              </a:rPr>
              <a:t> </a:t>
            </a:r>
            <a:endParaRPr sz="21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60267" y="484378"/>
            <a:ext cx="25069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  <p:sp>
        <p:nvSpPr>
          <p:cNvPr id="9" name="object 9"/>
          <p:cNvSpPr txBox="1"/>
          <p:nvPr/>
        </p:nvSpPr>
        <p:spPr>
          <a:xfrm>
            <a:off x="4322190" y="4388357"/>
            <a:ext cx="1412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2400" dirty="0">
                <a:latin typeface="Calibri" panose="020F0502020204030204"/>
                <a:cs typeface="Calibri" panose="020F0502020204030204"/>
              </a:rPr>
              <a:t>	</a:t>
            </a:r>
            <a:endParaRPr sz="2400" dirty="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D59093-3B25-ACAC-E5B7-DC89EC19CFD5}"/>
              </a:ext>
            </a:extLst>
          </p:cNvPr>
          <p:cNvSpPr txBox="1"/>
          <p:nvPr/>
        </p:nvSpPr>
        <p:spPr>
          <a:xfrm>
            <a:off x="457200" y="1524000"/>
            <a:ext cx="83058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Online Debate and Voting System enhances civic engagement and informed discourse by integrating structured debates with a secure voting mechanism.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It empowers users to participate in discussions on various topics, from social issues to political ideologies, fostering respectful, high-quality dialogue.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Increased user participation and diverse perspectives enrich discussions and build a sense of community.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The voting mechanism captures community sentiment, informing local leaders and enhancing democratic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200" dirty="0">
                <a:latin typeface="Arial" panose="020B0604020202020204" pitchFamily="34" charset="0"/>
                <a:cs typeface="Arial" panose="020B0604020202020204" pitchFamily="34" charset="0"/>
              </a:rPr>
              <a:t> Future improvements, such as multimedia support and Al-driven moderation, can further elevate user experience. Overall, the system promotes constructive debate and empowers individuals to engage actively in their communities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26219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3357"/>
            <a:ext cx="8073390" cy="2467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7360" marR="5080" indent="-455295" algn="just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469900" algn="l"/>
              </a:tabLst>
            </a:pPr>
            <a:r>
              <a:rPr sz="2500" dirty="0">
                <a:latin typeface="Calibri" panose="020F0502020204030204"/>
                <a:cs typeface="Calibri" panose="020F0502020204030204"/>
              </a:rPr>
              <a:t>Gupta,</a:t>
            </a:r>
            <a:r>
              <a:rPr sz="2500" spc="204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A.,</a:t>
            </a:r>
            <a:r>
              <a:rPr sz="2500" spc="20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&amp;</a:t>
            </a:r>
            <a:r>
              <a:rPr sz="25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Sharma,</a:t>
            </a:r>
            <a:r>
              <a:rPr sz="25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R.,</a:t>
            </a:r>
            <a:r>
              <a:rPr sz="25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"Designing</a:t>
            </a:r>
            <a:r>
              <a:rPr sz="2500" spc="20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Secure</a:t>
            </a:r>
            <a:r>
              <a:rPr sz="25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Online</a:t>
            </a:r>
            <a:r>
              <a:rPr sz="25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Voting 	</a:t>
            </a:r>
            <a:r>
              <a:rPr sz="2500" dirty="0">
                <a:latin typeface="Calibri" panose="020F0502020204030204"/>
                <a:cs typeface="Calibri" panose="020F0502020204030204"/>
              </a:rPr>
              <a:t>Systems:</a:t>
            </a:r>
            <a:r>
              <a:rPr sz="25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Challenges</a:t>
            </a:r>
            <a:r>
              <a:rPr sz="2500" spc="22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and</a:t>
            </a:r>
            <a:r>
              <a:rPr sz="2500" spc="21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Solutions,"</a:t>
            </a:r>
            <a:r>
              <a:rPr sz="25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International</a:t>
            </a:r>
            <a:r>
              <a:rPr sz="2500" spc="22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Journal 	</a:t>
            </a:r>
            <a:r>
              <a:rPr sz="2500" dirty="0">
                <a:latin typeface="Calibri" panose="020F0502020204030204"/>
                <a:cs typeface="Calibri" panose="020F0502020204030204"/>
              </a:rPr>
              <a:t>of</a:t>
            </a:r>
            <a:r>
              <a:rPr sz="2500" spc="-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Information</a:t>
            </a:r>
            <a:r>
              <a:rPr sz="25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Security,</a:t>
            </a:r>
            <a:r>
              <a:rPr sz="2500" spc="-2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vol.</a:t>
            </a:r>
            <a:r>
              <a:rPr sz="25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15,</a:t>
            </a:r>
            <a:r>
              <a:rPr sz="2500" spc="-3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2022,</a:t>
            </a:r>
            <a:r>
              <a:rPr sz="2500" spc="-3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pp.</a:t>
            </a:r>
            <a:r>
              <a:rPr sz="25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123-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134.</a:t>
            </a:r>
            <a:endParaRPr sz="2500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00000"/>
              </a:lnSpc>
              <a:spcBef>
                <a:spcPts val="1130"/>
              </a:spcBef>
              <a:buFont typeface="Calibri" panose="020F0502020204030204"/>
              <a:buAutoNum type="arabicPeriod"/>
            </a:pPr>
            <a:endParaRPr sz="2500">
              <a:latin typeface="Calibri" panose="020F0502020204030204"/>
              <a:cs typeface="Calibri" panose="020F0502020204030204"/>
            </a:endParaRPr>
          </a:p>
          <a:p>
            <a:pPr marL="467360" marR="6985" indent="-455295" algn="just">
              <a:lnSpc>
                <a:spcPct val="101000"/>
              </a:lnSpc>
              <a:buAutoNum type="arabicPeriod"/>
              <a:tabLst>
                <a:tab pos="469900" algn="l"/>
              </a:tabLst>
            </a:pPr>
            <a:r>
              <a:rPr sz="2500" dirty="0">
                <a:latin typeface="Calibri" panose="020F0502020204030204"/>
                <a:cs typeface="Calibri" panose="020F0502020204030204"/>
              </a:rPr>
              <a:t>Patel,</a:t>
            </a:r>
            <a:r>
              <a:rPr sz="25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S.</a:t>
            </a:r>
            <a:r>
              <a:rPr sz="25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K.,</a:t>
            </a:r>
            <a:r>
              <a:rPr sz="2500" spc="44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Web</a:t>
            </a:r>
            <a:r>
              <a:rPr sz="25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Development</a:t>
            </a:r>
            <a:r>
              <a:rPr sz="2500" spc="459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for</a:t>
            </a:r>
            <a:r>
              <a:rPr sz="2500" spc="459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Civic</a:t>
            </a:r>
            <a:r>
              <a:rPr sz="25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Engagement:</a:t>
            </a:r>
            <a:r>
              <a:rPr sz="2500" spc="45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50" dirty="0">
                <a:latin typeface="Calibri" panose="020F0502020204030204"/>
                <a:cs typeface="Calibri" panose="020F0502020204030204"/>
              </a:rPr>
              <a:t>A 	</a:t>
            </a:r>
            <a:r>
              <a:rPr sz="2500" dirty="0">
                <a:latin typeface="Calibri" panose="020F0502020204030204"/>
                <a:cs typeface="Calibri" panose="020F0502020204030204"/>
              </a:rPr>
              <a:t>Practical</a:t>
            </a:r>
            <a:r>
              <a:rPr sz="25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Guide,</a:t>
            </a:r>
            <a:r>
              <a:rPr sz="25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25" dirty="0">
                <a:latin typeface="Calibri" panose="020F0502020204030204"/>
                <a:cs typeface="Calibri" panose="020F0502020204030204"/>
              </a:rPr>
              <a:t>Springer,</a:t>
            </a:r>
            <a:r>
              <a:rPr sz="25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2021,</a:t>
            </a:r>
            <a:r>
              <a:rPr sz="2500" spc="-80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dirty="0">
                <a:latin typeface="Calibri" panose="020F0502020204030204"/>
                <a:cs typeface="Calibri" panose="020F0502020204030204"/>
              </a:rPr>
              <a:t>pp.</a:t>
            </a:r>
            <a:r>
              <a:rPr sz="25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2500" spc="-10" dirty="0">
                <a:latin typeface="Calibri" panose="020F0502020204030204"/>
                <a:cs typeface="Calibri" panose="020F0502020204030204"/>
              </a:rPr>
              <a:t>50-</a:t>
            </a:r>
            <a:r>
              <a:rPr sz="2500" spc="-20" dirty="0">
                <a:latin typeface="Calibri" panose="020F0502020204030204"/>
                <a:cs typeface="Calibri" panose="020F0502020204030204"/>
              </a:rPr>
              <a:t>200.</a:t>
            </a:r>
            <a:endParaRPr sz="25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7972" rIns="0" bIns="0" rtlCol="0">
            <a:spAutoFit/>
          </a:bodyPr>
          <a:lstStyle/>
          <a:p>
            <a:pPr marL="267525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70" dirty="0"/>
              <a:t> </a:t>
            </a:r>
            <a:r>
              <a:rPr spc="-25" dirty="0"/>
              <a:t>YOU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427114"/>
            <a:ext cx="10648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13</a:t>
            </a:r>
            <a:r>
              <a:rPr sz="1200" spc="-2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October</a:t>
            </a:r>
            <a:r>
              <a:rPr sz="1200" spc="-3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2024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5229" y="6427114"/>
            <a:ext cx="16548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School</a:t>
            </a:r>
            <a:r>
              <a:rPr sz="1200" spc="-2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of</a:t>
            </a:r>
            <a:r>
              <a:rPr sz="1200" spc="-1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Computing</a:t>
            </a:r>
            <a:r>
              <a:rPr sz="1200" spc="-3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-</a:t>
            </a:r>
            <a:r>
              <a:rPr sz="1200" spc="-2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 CSE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27211" y="6427114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Calibri" panose="020F0502020204030204"/>
                <a:cs typeface="Calibri" panose="020F0502020204030204"/>
              </a:rPr>
              <a:t>15</a:t>
            </a:r>
            <a:endParaRPr sz="1200">
              <a:latin typeface="Calibri" panose="020F0502020204030204"/>
              <a:cs typeface="Calibri" panose="020F050202020403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8340" y="2701289"/>
            <a:ext cx="776414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 panose="020F0502020204030204"/>
                <a:cs typeface="Calibri" panose="020F0502020204030204"/>
              </a:rPr>
              <a:t>We</a:t>
            </a:r>
            <a:r>
              <a:rPr sz="2800" spc="38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thank</a:t>
            </a:r>
            <a:r>
              <a:rPr sz="2800" spc="385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God,</a:t>
            </a:r>
            <a:r>
              <a:rPr sz="2800" spc="385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Our</a:t>
            </a:r>
            <a:r>
              <a:rPr sz="2800" spc="39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Department,</a:t>
            </a:r>
            <a:r>
              <a:rPr sz="2800" spc="395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Guide,</a:t>
            </a:r>
            <a:r>
              <a:rPr sz="2800" spc="38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Panel </a:t>
            </a:r>
            <a:r>
              <a:rPr sz="2800" dirty="0">
                <a:latin typeface="Calibri" panose="020F0502020204030204"/>
                <a:cs typeface="Calibri" panose="020F0502020204030204"/>
              </a:rPr>
              <a:t>Members,</a:t>
            </a:r>
            <a:r>
              <a:rPr sz="2800" spc="9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Supportive</a:t>
            </a:r>
            <a:r>
              <a:rPr sz="2800" spc="95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Professors</a:t>
            </a:r>
            <a:r>
              <a:rPr sz="28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11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dirty="0">
                <a:latin typeface="Calibri" panose="020F0502020204030204"/>
                <a:cs typeface="Calibri" panose="020F0502020204030204"/>
              </a:rPr>
              <a:t>all</a:t>
            </a:r>
            <a:r>
              <a:rPr sz="2800" spc="90" dirty="0">
                <a:latin typeface="Calibri" panose="020F0502020204030204"/>
                <a:cs typeface="Calibri" panose="020F0502020204030204"/>
              </a:rPr>
              <a:t> 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Technical </a:t>
            </a:r>
            <a:r>
              <a:rPr sz="2800" dirty="0">
                <a:latin typeface="Calibri" panose="020F0502020204030204"/>
                <a:cs typeface="Calibri" panose="020F0502020204030204"/>
              </a:rPr>
              <a:t>and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non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30" dirty="0">
                <a:latin typeface="Calibri" panose="020F0502020204030204"/>
                <a:cs typeface="Calibri" panose="020F0502020204030204"/>
              </a:rPr>
              <a:t>Technical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staff</a:t>
            </a:r>
            <a:r>
              <a:rPr sz="28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who</a:t>
            </a:r>
            <a:r>
              <a:rPr sz="28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helped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us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in</a:t>
            </a:r>
            <a:r>
              <a:rPr sz="2800" spc="-4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dirty="0">
                <a:latin typeface="Calibri" panose="020F0502020204030204"/>
                <a:cs typeface="Calibri" panose="020F0502020204030204"/>
              </a:rPr>
              <a:t>our</a:t>
            </a:r>
            <a:r>
              <a:rPr sz="28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2800" spc="-10" dirty="0">
                <a:latin typeface="Calibri" panose="020F0502020204030204"/>
                <a:cs typeface="Calibri" panose="020F0502020204030204"/>
              </a:rPr>
              <a:t>Project.</a:t>
            </a:r>
            <a:endParaRPr sz="28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132" y="484378"/>
            <a:ext cx="1633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AGENDA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27809"/>
            <a:ext cx="5862320" cy="4141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Certificate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Introduction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Abstract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Objective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3000" spc="-7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Architecture</a:t>
            </a:r>
            <a:r>
              <a:rPr sz="3000" spc="-8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/</a:t>
            </a:r>
            <a:r>
              <a:rPr sz="3000" spc="-6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Ideation</a:t>
            </a:r>
            <a:r>
              <a:rPr sz="3000" spc="-6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25" dirty="0">
                <a:latin typeface="Calibri" panose="020F0502020204030204"/>
                <a:cs typeface="Calibri" panose="020F0502020204030204"/>
              </a:rPr>
              <a:t>Map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 panose="020F0502020204030204"/>
                <a:cs typeface="Calibri" panose="020F0502020204030204"/>
              </a:rPr>
              <a:t>Module</a:t>
            </a:r>
            <a:r>
              <a:rPr sz="3000" spc="-1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Implementation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dirty="0">
                <a:latin typeface="Calibri" panose="020F0502020204030204"/>
                <a:cs typeface="Calibri" panose="020F0502020204030204"/>
              </a:rPr>
              <a:t>Results</a:t>
            </a:r>
            <a:r>
              <a:rPr sz="3000" spc="-55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dirty="0">
                <a:latin typeface="Calibri" panose="020F0502020204030204"/>
                <a:cs typeface="Calibri" panose="020F0502020204030204"/>
              </a:rPr>
              <a:t>and</a:t>
            </a:r>
            <a:r>
              <a:rPr sz="3000" spc="-40" dirty="0">
                <a:latin typeface="Calibri" panose="020F0502020204030204"/>
                <a:cs typeface="Calibri" panose="020F0502020204030204"/>
              </a:rPr>
              <a:t> </a:t>
            </a:r>
            <a:r>
              <a:rPr sz="3000" spc="-10" dirty="0">
                <a:latin typeface="Calibri" panose="020F0502020204030204"/>
                <a:cs typeface="Calibri" panose="020F0502020204030204"/>
              </a:rPr>
              <a:t>Discussions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Conclusion</a:t>
            </a:r>
            <a:endParaRPr sz="3000">
              <a:latin typeface="Calibri" panose="020F0502020204030204"/>
              <a:cs typeface="Calibri" panose="020F05020202040302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10" dirty="0">
                <a:latin typeface="Calibri" panose="020F0502020204030204"/>
                <a:cs typeface="Calibri" panose="020F0502020204030204"/>
              </a:rPr>
              <a:t>References</a:t>
            </a:r>
            <a:endParaRPr sz="300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18383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COURSE</a:t>
            </a:r>
            <a:r>
              <a:rPr spc="-155" dirty="0"/>
              <a:t> </a:t>
            </a:r>
            <a:r>
              <a:rPr spc="-20" dirty="0"/>
              <a:t>CERTIFICATE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03274" y="1600263"/>
            <a:ext cx="6537452" cy="45258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232346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5570">
              <a:lnSpc>
                <a:spcPts val="124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CCCC00-71D9-4EEE-6A8A-36CD6ADCBB46}"/>
              </a:ext>
            </a:extLst>
          </p:cNvPr>
          <p:cNvSpPr txBox="1"/>
          <p:nvPr/>
        </p:nvSpPr>
        <p:spPr>
          <a:xfrm>
            <a:off x="620674" y="1506578"/>
            <a:ext cx="8025612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The Online Debate and Voting System is a dynamic platform designed to enhance civic engagement by facilitating structured discussions on a wide range of topics.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Users can create, moderate, and participate in debates, promoting critical thinking and dialogue.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The system features a transparent voting mechanism, ensuring fair outcomes based on collective input. With an intuitive interface, it empowers individuals to express diverse perspectives, fostering informed citizenship.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By bridging online discourse with democratic processes, this platform aims to build a vibrant community dedicated to constructive conversations and active participation in shaping societal issues.</a:t>
            </a: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2832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384757"/>
            <a:ext cx="8072120" cy="4790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Online</a:t>
            </a:r>
            <a:r>
              <a:rPr sz="22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Debate</a:t>
            </a:r>
            <a:r>
              <a:rPr sz="2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2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200" spc="7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is</a:t>
            </a:r>
            <a:r>
              <a:rPr sz="22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designed</a:t>
            </a:r>
            <a:r>
              <a:rPr sz="22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enhance </a:t>
            </a:r>
            <a:r>
              <a:rPr sz="2200" dirty="0">
                <a:latin typeface="Calibri" panose="020F0502020204030204"/>
                <a:cs typeface="Calibri" panose="020F0502020204030204"/>
              </a:rPr>
              <a:t>civic</a:t>
            </a:r>
            <a:r>
              <a:rPr sz="22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engagement</a:t>
            </a:r>
            <a:r>
              <a:rPr sz="2200" spc="459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by</a:t>
            </a:r>
            <a:r>
              <a:rPr sz="22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creating</a:t>
            </a:r>
            <a:r>
              <a:rPr sz="22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structured</a:t>
            </a:r>
            <a:r>
              <a:rPr sz="2200" spc="459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digital</a:t>
            </a:r>
            <a:r>
              <a:rPr sz="2200" spc="46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space</a:t>
            </a:r>
            <a:r>
              <a:rPr sz="2200" spc="45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for </a:t>
            </a:r>
            <a:r>
              <a:rPr sz="2200" dirty="0">
                <a:latin typeface="Calibri" panose="020F0502020204030204"/>
                <a:cs typeface="Calibri" panose="020F0502020204030204"/>
              </a:rPr>
              <a:t>discussions</a:t>
            </a:r>
            <a:r>
              <a:rPr sz="2200" spc="43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</a:t>
            </a:r>
            <a:r>
              <a:rPr sz="22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various</a:t>
            </a:r>
            <a:r>
              <a:rPr sz="22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topics.</a:t>
            </a:r>
            <a:r>
              <a:rPr sz="2200" spc="434" dirty="0">
                <a:latin typeface="Calibri" panose="020F0502020204030204"/>
                <a:cs typeface="Calibri" panose="020F0502020204030204"/>
              </a:rPr>
              <a:t> </a:t>
            </a:r>
            <a:endParaRPr lang="en-GB" sz="2200" spc="434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200" spc="4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platform</a:t>
            </a:r>
            <a:r>
              <a:rPr sz="2200" spc="4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allows</a:t>
            </a:r>
            <a:r>
              <a:rPr sz="2200" spc="4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200" spc="42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to </a:t>
            </a:r>
            <a:r>
              <a:rPr sz="2200" dirty="0">
                <a:latin typeface="Calibri" panose="020F0502020204030204"/>
                <a:cs typeface="Calibri" panose="020F0502020204030204"/>
              </a:rPr>
              <a:t>create,</a:t>
            </a:r>
            <a:r>
              <a:rPr sz="2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join,</a:t>
            </a:r>
            <a:r>
              <a:rPr sz="2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moderate</a:t>
            </a:r>
            <a:r>
              <a:rPr sz="2200" spc="7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debates</a:t>
            </a:r>
            <a:r>
              <a:rPr sz="2200" spc="9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while</a:t>
            </a:r>
            <a:r>
              <a:rPr sz="2200" spc="9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2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</a:t>
            </a:r>
            <a:r>
              <a:rPr sz="2200" spc="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proposals </a:t>
            </a:r>
            <a:r>
              <a:rPr sz="2200" dirty="0">
                <a:latin typeface="Calibri" panose="020F0502020204030204"/>
                <a:cs typeface="Calibri" panose="020F0502020204030204"/>
              </a:rPr>
              <a:t>in</a:t>
            </a:r>
            <a:r>
              <a:rPr sz="2200" spc="3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0" dirty="0">
                <a:latin typeface="Calibri" panose="020F0502020204030204"/>
                <a:cs typeface="Calibri" panose="020F0502020204030204"/>
              </a:rPr>
              <a:t>real-</a:t>
            </a:r>
            <a:r>
              <a:rPr sz="2200" dirty="0">
                <a:latin typeface="Calibri" panose="020F0502020204030204"/>
                <a:cs typeface="Calibri" panose="020F0502020204030204"/>
              </a:rPr>
              <a:t>time.</a:t>
            </a:r>
            <a:r>
              <a:rPr sz="22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2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</a:t>
            </a:r>
            <a:r>
              <a:rPr sz="2200" spc="38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user-</a:t>
            </a:r>
            <a:r>
              <a:rPr sz="2200" dirty="0">
                <a:latin typeface="Calibri" panose="020F0502020204030204"/>
                <a:cs typeface="Calibri" panose="020F0502020204030204"/>
              </a:rPr>
              <a:t>friendly</a:t>
            </a:r>
            <a:r>
              <a:rPr sz="2200" spc="39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interface,</a:t>
            </a:r>
            <a:r>
              <a:rPr sz="2200" spc="40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participants</a:t>
            </a:r>
            <a:r>
              <a:rPr sz="2200" spc="38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25" dirty="0">
                <a:latin typeface="Calibri" panose="020F0502020204030204"/>
                <a:cs typeface="Calibri" panose="020F0502020204030204"/>
              </a:rPr>
              <a:t>can </a:t>
            </a:r>
            <a:r>
              <a:rPr sz="2200" dirty="0">
                <a:latin typeface="Calibri" panose="020F0502020204030204"/>
                <a:cs typeface="Calibri" panose="020F0502020204030204"/>
              </a:rPr>
              <a:t>easily</a:t>
            </a:r>
            <a:r>
              <a:rPr sz="22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share</a:t>
            </a:r>
            <a:r>
              <a:rPr sz="2200" spc="21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arguments</a:t>
            </a:r>
            <a:r>
              <a:rPr sz="2200" spc="20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supporting</a:t>
            </a:r>
            <a:r>
              <a:rPr sz="2200" spc="19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materials.</a:t>
            </a:r>
            <a:endParaRPr lang="en-GB" sz="220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200" spc="20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</a:t>
            </a:r>
            <a:r>
              <a:rPr sz="2200" spc="19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robust </a:t>
            </a:r>
            <a:r>
              <a:rPr sz="2200" dirty="0">
                <a:latin typeface="Calibri" panose="020F0502020204030204"/>
                <a:cs typeface="Calibri" panose="020F0502020204030204"/>
              </a:rPr>
              <a:t>voting</a:t>
            </a:r>
            <a:r>
              <a:rPr sz="2200" spc="56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mechanism</a:t>
            </a:r>
            <a:r>
              <a:rPr sz="2200" spc="57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ensures</a:t>
            </a:r>
            <a:r>
              <a:rPr sz="2200" spc="57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transparency</a:t>
            </a:r>
            <a:r>
              <a:rPr sz="2200" spc="56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56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security, </a:t>
            </a:r>
            <a:r>
              <a:rPr sz="2200" dirty="0">
                <a:latin typeface="Calibri" panose="020F0502020204030204"/>
                <a:cs typeface="Calibri" panose="020F0502020204030204"/>
              </a:rPr>
              <a:t>allowing</a:t>
            </a:r>
            <a:r>
              <a:rPr sz="2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users</a:t>
            </a:r>
            <a:r>
              <a:rPr sz="2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track</a:t>
            </a:r>
            <a:r>
              <a:rPr sz="2200" spc="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their</a:t>
            </a:r>
            <a:r>
              <a:rPr sz="2200" spc="4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contributions</a:t>
            </a:r>
            <a:r>
              <a:rPr sz="2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over</a:t>
            </a:r>
            <a:r>
              <a:rPr sz="2200" spc="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time.</a:t>
            </a:r>
            <a:r>
              <a:rPr sz="2200" spc="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Features </a:t>
            </a:r>
            <a:r>
              <a:rPr sz="2200" dirty="0">
                <a:latin typeface="Calibri" panose="020F0502020204030204"/>
                <a:cs typeface="Calibri" panose="020F0502020204030204"/>
              </a:rPr>
              <a:t>like</a:t>
            </a:r>
            <a:r>
              <a:rPr sz="22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live</a:t>
            </a:r>
            <a:r>
              <a:rPr sz="22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chat,</a:t>
            </a:r>
            <a:r>
              <a:rPr sz="22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notifications,</a:t>
            </a:r>
            <a:r>
              <a:rPr sz="22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130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analytics</a:t>
            </a:r>
            <a:r>
              <a:rPr sz="22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foster</a:t>
            </a:r>
            <a:r>
              <a:rPr sz="2200" spc="13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</a:t>
            </a:r>
            <a:r>
              <a:rPr sz="2200" spc="125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interactive </a:t>
            </a:r>
            <a:r>
              <a:rPr sz="2200" dirty="0">
                <a:latin typeface="Calibri" panose="020F0502020204030204"/>
                <a:cs typeface="Calibri" panose="020F0502020204030204"/>
              </a:rPr>
              <a:t>community,</a:t>
            </a:r>
            <a:r>
              <a:rPr sz="2200" spc="49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bridging</a:t>
            </a:r>
            <a:r>
              <a:rPr sz="2200" spc="49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online</a:t>
            </a:r>
            <a:r>
              <a:rPr sz="2200" spc="49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discourse</a:t>
            </a:r>
            <a:r>
              <a:rPr sz="2200" spc="484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with</a:t>
            </a:r>
            <a:r>
              <a:rPr sz="2200" spc="49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democratic </a:t>
            </a:r>
            <a:r>
              <a:rPr sz="2200" dirty="0">
                <a:latin typeface="Calibri" panose="020F0502020204030204"/>
                <a:cs typeface="Calibri" panose="020F0502020204030204"/>
              </a:rPr>
              <a:t>processes.</a:t>
            </a:r>
            <a:r>
              <a:rPr sz="2200" spc="570" dirty="0">
                <a:latin typeface="Calibri" panose="020F0502020204030204"/>
                <a:cs typeface="Calibri" panose="020F0502020204030204"/>
              </a:rPr>
              <a:t>  </a:t>
            </a:r>
            <a:endParaRPr lang="en-GB" sz="2200" spc="570" dirty="0">
              <a:latin typeface="Calibri" panose="020F0502020204030204"/>
              <a:cs typeface="Calibri" panose="020F05020202040302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2200" dirty="0">
                <a:latin typeface="Calibri" panose="020F0502020204030204"/>
                <a:cs typeface="Calibri" panose="020F0502020204030204"/>
              </a:rPr>
              <a:t>Ultimately,</a:t>
            </a:r>
            <a:r>
              <a:rPr sz="2200" spc="57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this</a:t>
            </a:r>
            <a:r>
              <a:rPr sz="2200" spc="57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system</a:t>
            </a:r>
            <a:r>
              <a:rPr sz="2200" spc="57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aims</a:t>
            </a:r>
            <a:r>
              <a:rPr sz="2200" spc="57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to</a:t>
            </a:r>
            <a:r>
              <a:rPr sz="2200" spc="57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empower </a:t>
            </a:r>
            <a:r>
              <a:rPr sz="2200" dirty="0">
                <a:latin typeface="Calibri" panose="020F0502020204030204"/>
                <a:cs typeface="Calibri" panose="020F0502020204030204"/>
              </a:rPr>
              <a:t>individuals</a:t>
            </a:r>
            <a:r>
              <a:rPr sz="2200" spc="10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and</a:t>
            </a:r>
            <a:r>
              <a:rPr sz="22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stimulate</a:t>
            </a:r>
            <a:r>
              <a:rPr sz="2200" spc="10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constructive</a:t>
            </a:r>
            <a:r>
              <a:rPr sz="2200" spc="100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dialogue</a:t>
            </a:r>
            <a:r>
              <a:rPr sz="2200" spc="10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dirty="0">
                <a:latin typeface="Calibri" panose="020F0502020204030204"/>
                <a:cs typeface="Calibri" panose="020F0502020204030204"/>
              </a:rPr>
              <a:t>on</a:t>
            </a:r>
            <a:r>
              <a:rPr sz="2200" spc="95" dirty="0">
                <a:latin typeface="Calibri" panose="020F0502020204030204"/>
                <a:cs typeface="Calibri" panose="020F0502020204030204"/>
              </a:rPr>
              <a:t> 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critical </a:t>
            </a:r>
            <a:r>
              <a:rPr sz="2200" dirty="0">
                <a:latin typeface="Calibri" panose="020F0502020204030204"/>
                <a:cs typeface="Calibri" panose="020F0502020204030204"/>
              </a:rPr>
              <a:t>societal</a:t>
            </a:r>
            <a:r>
              <a:rPr sz="2200" spc="-114" dirty="0">
                <a:latin typeface="Calibri" panose="020F0502020204030204"/>
                <a:cs typeface="Calibri" panose="020F0502020204030204"/>
              </a:rPr>
              <a:t> </a:t>
            </a:r>
            <a:r>
              <a:rPr sz="2200" spc="-10" dirty="0">
                <a:latin typeface="Calibri" panose="020F0502020204030204"/>
                <a:cs typeface="Calibri" panose="020F0502020204030204"/>
              </a:rPr>
              <a:t>issues.</a:t>
            </a:r>
            <a:endParaRPr sz="2200" dirty="0">
              <a:latin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280162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OBJECTIVE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FE6163-64DA-5923-2E37-8240BEC8DF3C}"/>
              </a:ext>
            </a:extLst>
          </p:cNvPr>
          <p:cNvSpPr txBox="1"/>
          <p:nvPr/>
        </p:nvSpPr>
        <p:spPr>
          <a:xfrm>
            <a:off x="535940" y="1524000"/>
            <a:ext cx="811034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The objective of the Online Debate and Voting System is to enhance civic engagement by providing a structured platform for individuals to participate in meaningful discussions on diverse topics.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This system aims to encourage critical thinking and the exchange of ideas by allowing users to create, join, and moderate debates. By incorporating a transparent voting mechanism, it seeks to ensure fairness in decision-making and empower influence to users outcomes collectively.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300" dirty="0">
                <a:latin typeface="Arial" panose="020B0604020202020204" pitchFamily="34" charset="0"/>
                <a:cs typeface="Arial" panose="020B0604020202020204" pitchFamily="34" charset="0"/>
              </a:rPr>
              <a:t>Additionally, the platform aspires to cultivate informed citizenship and foster a dynamic community that values diverse perspectives, ultimately bridging the gap between online discourse and democratic participation.</a:t>
            </a:r>
            <a:endParaRPr lang="en-IN"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190690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LITERATURE</a:t>
            </a:r>
            <a:r>
              <a:rPr spc="-105" dirty="0"/>
              <a:t> </a:t>
            </a:r>
            <a:r>
              <a:rPr spc="-10" dirty="0"/>
              <a:t>SURVEY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DC254A6-CA01-6221-E179-DE73DEE1E2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9528014"/>
              </p:ext>
            </p:extLst>
          </p:nvPr>
        </p:nvGraphicFramePr>
        <p:xfrm>
          <a:off x="762000" y="1397001"/>
          <a:ext cx="7772400" cy="49734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51808074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035512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25843332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046726098"/>
                    </a:ext>
                  </a:extLst>
                </a:gridCol>
              </a:tblGrid>
              <a:tr h="58435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01352"/>
                  </a:ext>
                </a:extLst>
              </a:tr>
              <a:tr h="1371547">
                <a:tc>
                  <a:txBody>
                    <a:bodyPr/>
                    <a:lstStyle/>
                    <a:p>
                      <a:r>
                        <a:rPr lang="en-IN" dirty="0"/>
                        <a:t>Existing Platforms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Analysis of debate systems like </a:t>
                      </a:r>
                      <a:r>
                        <a:rPr lang="en-GB" dirty="0" err="1"/>
                        <a:t>Kialo</a:t>
                      </a:r>
                      <a:r>
                        <a:rPr lang="en-GB" dirty="0"/>
                        <a:t> and Debate.org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User-friendly interface</a:t>
                      </a:r>
                      <a:br>
                        <a:rPr lang="en-GB" dirty="0"/>
                      </a:br>
                      <a:r>
                        <a:rPr lang="en-GB" dirty="0"/>
                        <a:t>- Diverse topics</a:t>
                      </a:r>
                      <a:br>
                        <a:rPr lang="en-GB" dirty="0"/>
                      </a:br>
                      <a:r>
                        <a:rPr lang="en-GB" dirty="0"/>
                        <a:t>- Structured arguments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Limited reach</a:t>
                      </a:r>
                      <a:br>
                        <a:rPr lang="en-GB" dirty="0"/>
                      </a:br>
                      <a:r>
                        <a:rPr lang="en-GB" dirty="0"/>
                        <a:t>- Potential for echo chambers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69073"/>
                  </a:ext>
                </a:extLst>
              </a:tr>
              <a:tr h="1628712">
                <a:tc>
                  <a:txBody>
                    <a:bodyPr/>
                    <a:lstStyle/>
                    <a:p>
                      <a:r>
                        <a:rPr lang="en-IN" dirty="0"/>
                        <a:t>Civic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Impact of online platforms on public participation and democratic discourse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Broad participation</a:t>
                      </a:r>
                      <a:br>
                        <a:rPr lang="en-GB" dirty="0"/>
                      </a:br>
                      <a:r>
                        <a:rPr lang="en-GB" dirty="0"/>
                        <a:t>- Increased awareness of issues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Online polarization</a:t>
                      </a:r>
                      <a:br>
                        <a:rPr lang="en-IN" dirty="0"/>
                      </a:br>
                      <a:r>
                        <a:rPr lang="en-IN" dirty="0"/>
                        <a:t>- Misinformation risks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02910"/>
                  </a:ext>
                </a:extLst>
              </a:tr>
              <a:tr h="1114382">
                <a:tc>
                  <a:txBody>
                    <a:bodyPr/>
                    <a:lstStyle/>
                    <a:p>
                      <a:r>
                        <a:rPr lang="en-IN" dirty="0"/>
                        <a:t>Voting Mechanisms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Focus on secure and transparent voting systems to build user trust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Increased transparency</a:t>
                      </a:r>
                      <a:br>
                        <a:rPr lang="en-GB" dirty="0"/>
                      </a:br>
                      <a:r>
                        <a:rPr lang="en-GB" dirty="0"/>
                        <a:t>- Enhanced user confidence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Complexity of implementation</a:t>
                      </a:r>
                      <a:br>
                        <a:rPr lang="en-GB" dirty="0"/>
                      </a:br>
                      <a:r>
                        <a:rPr lang="en-GB" dirty="0"/>
                        <a:t>- Technical vulnerabilities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7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57F08-1A07-57E1-3148-9B6FF129B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674" y="392633"/>
            <a:ext cx="7703565" cy="553998"/>
          </a:xfrm>
        </p:spPr>
        <p:txBody>
          <a:bodyPr/>
          <a:lstStyle/>
          <a:p>
            <a:pPr algn="just"/>
            <a:r>
              <a:rPr lang="en-IN" spc="-30" dirty="0"/>
              <a:t>                    </a:t>
            </a:r>
            <a:endParaRPr lang="en-IN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D81CB523-EFE6-E82E-33F9-DBA029D81419}"/>
              </a:ext>
            </a:extLst>
          </p:cNvPr>
          <p:cNvSpPr txBox="1">
            <a:spLocks/>
          </p:cNvSpPr>
          <p:nvPr/>
        </p:nvSpPr>
        <p:spPr>
          <a:xfrm>
            <a:off x="620674" y="392633"/>
            <a:ext cx="7703565" cy="699312"/>
          </a:xfrm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 panose="020F0502020204030204"/>
                <a:ea typeface="+mj-ea"/>
                <a:cs typeface="Calibri" panose="020F0502020204030204"/>
              </a:defRPr>
            </a:lvl1pPr>
          </a:lstStyle>
          <a:p>
            <a:pPr marL="1906905">
              <a:spcBef>
                <a:spcPts val="100"/>
              </a:spcBef>
            </a:pPr>
            <a:r>
              <a:rPr lang="en-IN" spc="-30"/>
              <a:t>LITERATURE</a:t>
            </a:r>
            <a:r>
              <a:rPr lang="en-IN" spc="-105"/>
              <a:t> </a:t>
            </a:r>
            <a:r>
              <a:rPr lang="en-IN" spc="-10"/>
              <a:t>SURVEY</a:t>
            </a:r>
            <a:endParaRPr lang="en-IN" spc="-10" dirty="0"/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0D01E9D3-522C-D621-8242-12143449A998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35940" y="6465214"/>
            <a:ext cx="106489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0F06C6F-F23B-9200-CFCF-BA47F8F7973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3745229" y="6465214"/>
            <a:ext cx="165481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1188BFF2-B9AA-C7FE-B21B-C10BCBF7F1B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8401811" y="6465214"/>
            <a:ext cx="24447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0B60FBE-BFE2-87D7-A2A6-36C3FAD3E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284376"/>
              </p:ext>
            </p:extLst>
          </p:nvPr>
        </p:nvGraphicFramePr>
        <p:xfrm>
          <a:off x="762000" y="1397001"/>
          <a:ext cx="7772400" cy="47733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43100">
                  <a:extLst>
                    <a:ext uri="{9D8B030D-6E8A-4147-A177-3AD203B41FA5}">
                      <a16:colId xmlns:a16="http://schemas.microsoft.com/office/drawing/2014/main" val="2518080744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427035512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258433329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1046726098"/>
                    </a:ext>
                  </a:extLst>
                </a:gridCol>
              </a:tblGrid>
              <a:tr h="584359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901352"/>
                  </a:ext>
                </a:extLst>
              </a:tr>
              <a:tr h="1371547">
                <a:tc>
                  <a:txBody>
                    <a:bodyPr/>
                    <a:lstStyle/>
                    <a:p>
                      <a:r>
                        <a:rPr lang="en-IN" dirty="0"/>
                        <a:t>User Interaction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Effects of social dynamics on engagement and debate quality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Community building</a:t>
                      </a:r>
                      <a:br>
                        <a:rPr lang="en-IN" dirty="0"/>
                      </a:br>
                      <a:r>
                        <a:rPr lang="en-IN" dirty="0"/>
                        <a:t>- Enhanced discourse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Toxic </a:t>
                      </a:r>
                      <a:r>
                        <a:rPr lang="en-IN" dirty="0" err="1"/>
                        <a:t>behavior</a:t>
                      </a:r>
                      <a:br>
                        <a:rPr lang="en-IN" dirty="0"/>
                      </a:br>
                      <a:r>
                        <a:rPr lang="en-IN" dirty="0"/>
                        <a:t>- Groupthink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5069073"/>
                  </a:ext>
                </a:extLst>
              </a:tr>
              <a:tr h="1628712">
                <a:tc>
                  <a:txBody>
                    <a:bodyPr/>
                    <a:lstStyle/>
                    <a:p>
                      <a:r>
                        <a:rPr lang="en-IN" dirty="0"/>
                        <a:t>Real-Time Communication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Techniques for motivating participation through gamified elements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Instant responses</a:t>
                      </a:r>
                      <a:br>
                        <a:rPr lang="en-IN" dirty="0"/>
                      </a:br>
                      <a:r>
                        <a:rPr lang="en-IN" dirty="0"/>
                        <a:t>- More dynamic discussions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- Information overload</a:t>
                      </a:r>
                      <a:br>
                        <a:rPr lang="en-IN" dirty="0"/>
                      </a:br>
                      <a:r>
                        <a:rPr lang="en-IN" dirty="0"/>
                        <a:t>- Potential distractions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4702910"/>
                  </a:ext>
                </a:extLst>
              </a:tr>
              <a:tr h="1114382">
                <a:tc>
                  <a:txBody>
                    <a:bodyPr/>
                    <a:lstStyle/>
                    <a:p>
                      <a:r>
                        <a:rPr lang="en-IN" dirty="0"/>
                        <a:t>Accessibility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Need for inclusive platforms for diverse user groups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Broader participation</a:t>
                      </a:r>
                      <a:br>
                        <a:rPr lang="en-GB" dirty="0"/>
                      </a:br>
                      <a:r>
                        <a:rPr lang="en-GB" dirty="0"/>
                        <a:t>- Representation of diverse views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Design challenges</a:t>
                      </a:r>
                      <a:br>
                        <a:rPr lang="en-GB" dirty="0"/>
                      </a:br>
                      <a:r>
                        <a:rPr lang="en-GB" dirty="0"/>
                        <a:t>- Unequal access to technology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4702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6828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4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SYSTEM</a:t>
            </a:r>
            <a:r>
              <a:rPr spc="-135" dirty="0"/>
              <a:t> </a:t>
            </a:r>
            <a:r>
              <a:rPr dirty="0"/>
              <a:t>ARCHITECTURE</a:t>
            </a:r>
            <a:r>
              <a:rPr spc="-105" dirty="0"/>
              <a:t> </a:t>
            </a:r>
            <a:r>
              <a:rPr dirty="0"/>
              <a:t>/</a:t>
            </a:r>
            <a:r>
              <a:rPr spc="-120" dirty="0"/>
              <a:t> </a:t>
            </a:r>
            <a:r>
              <a:rPr spc="-40" dirty="0"/>
              <a:t>IDEATION</a:t>
            </a:r>
            <a:r>
              <a:rPr spc="-110" dirty="0"/>
              <a:t> </a:t>
            </a:r>
            <a:r>
              <a:rPr spc="-25" dirty="0"/>
              <a:t>MAP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13</a:t>
            </a:r>
            <a:r>
              <a:rPr spc="-20" dirty="0"/>
              <a:t> </a:t>
            </a:r>
            <a:r>
              <a:rPr dirty="0"/>
              <a:t>October</a:t>
            </a:r>
            <a:r>
              <a:rPr spc="-30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/>
              <a:t>School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Computing</a:t>
            </a:r>
            <a:r>
              <a:rPr spc="-30" dirty="0"/>
              <a:t> </a:t>
            </a:r>
            <a:r>
              <a:rPr dirty="0"/>
              <a:t>-</a:t>
            </a:r>
            <a:r>
              <a:rPr spc="-25" dirty="0"/>
              <a:t> CSE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15" name="Picture 2" descr="IMG_25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600835" y="2123440"/>
            <a:ext cx="5946140" cy="33102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Text Box 15"/>
          <p:cNvSpPr txBox="1"/>
          <p:nvPr/>
        </p:nvSpPr>
        <p:spPr>
          <a:xfrm>
            <a:off x="1981200" y="2057400"/>
            <a:ext cx="1621790" cy="3098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sz="1000" b="1"/>
              <a:t>FRONTEND</a:t>
            </a:r>
          </a:p>
        </p:txBody>
      </p:sp>
      <p:sp>
        <p:nvSpPr>
          <p:cNvPr id="17" name="Text Box 16"/>
          <p:cNvSpPr txBox="1"/>
          <p:nvPr/>
        </p:nvSpPr>
        <p:spPr>
          <a:xfrm>
            <a:off x="5576570" y="1875155"/>
            <a:ext cx="3048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/>
              <a:t>BACKEND(PYTHON)</a:t>
            </a:r>
          </a:p>
        </p:txBody>
      </p:sp>
      <p:sp>
        <p:nvSpPr>
          <p:cNvPr id="18" name="Text Box 17"/>
          <p:cNvSpPr txBox="1"/>
          <p:nvPr/>
        </p:nvSpPr>
        <p:spPr>
          <a:xfrm>
            <a:off x="4134485" y="2504440"/>
            <a:ext cx="818515" cy="3327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800" b="1"/>
              <a:t>HTTP/RESET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1243</Words>
  <Application>Microsoft Office PowerPoint</Application>
  <PresentationFormat>On-screen Show (4:3)</PresentationFormat>
  <Paragraphs>164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MT</vt:lpstr>
      <vt:lpstr>Calibri</vt:lpstr>
      <vt:lpstr>Office Theme</vt:lpstr>
      <vt:lpstr>PowerPoint Presentation</vt:lpstr>
      <vt:lpstr>AGENDA</vt:lpstr>
      <vt:lpstr>COURSE CERTIFICATE</vt:lpstr>
      <vt:lpstr>INTRODUCTION</vt:lpstr>
      <vt:lpstr>ABSTRACT</vt:lpstr>
      <vt:lpstr>OBJECTIVE</vt:lpstr>
      <vt:lpstr>LITERATURE SURVEY</vt:lpstr>
      <vt:lpstr>                    </vt:lpstr>
      <vt:lpstr>SYSTEM ARCHITECTURE / IDEATION MAP</vt:lpstr>
      <vt:lpstr>SYSTEM ARCHITECTURE / IDEATION MAP</vt:lpstr>
      <vt:lpstr>SYSTEM ARCHITECTURE / IDEATION MAP</vt:lpstr>
      <vt:lpstr>MODULE IMPLEMENTATION</vt:lpstr>
      <vt:lpstr>RESULTS AND DISCUSSIONS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Jagan R</cp:lastModifiedBy>
  <cp:revision>4</cp:revision>
  <dcterms:created xsi:type="dcterms:W3CDTF">2024-10-25T19:26:42Z</dcterms:created>
  <dcterms:modified xsi:type="dcterms:W3CDTF">2024-10-28T09:08:06Z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2024-10-13T05:30:00Z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2024-10-22T05:30:00Z</vt:filetime>
  </property>
  <property fmtid="{D5CDD505-2E9C-101B-9397-08002B2CF9AE}" pid="5" name="Producer">
    <vt:lpwstr>Microsoft® PowerPoint® 2019</vt:lpwstr>
  </property>
  <property fmtid="{D5CDD505-2E9C-101B-9397-08002B2CF9AE}" pid="6" name="ICV">
    <vt:lpwstr>6D5C7EC8C5794528B6A77D600F97510A_12</vt:lpwstr>
  </property>
  <property fmtid="{D5CDD505-2E9C-101B-9397-08002B2CF9AE}" pid="7" name="KSOProductBuildVer">
    <vt:lpwstr>1033-12.2.0.13472</vt:lpwstr>
  </property>
</Properties>
</file>