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8" r:id="rId3"/>
    <p:sldId id="262" r:id="rId4"/>
    <p:sldId id="257" r:id="rId5"/>
    <p:sldId id="269" r:id="rId6"/>
    <p:sldId id="264" r:id="rId7"/>
    <p:sldId id="266" r:id="rId8"/>
    <p:sldId id="265" r:id="rId9"/>
    <p:sldId id="270" r:id="rId10"/>
    <p:sldId id="272" r:id="rId11"/>
    <p:sldId id="273" r:id="rId12"/>
    <p:sldId id="274" r:id="rId13"/>
    <p:sldId id="275" r:id="rId14"/>
    <p:sldId id="259"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660"/>
  </p:normalViewPr>
  <p:slideViewPr>
    <p:cSldViewPr snapToGrid="0">
      <p:cViewPr varScale="1">
        <p:scale>
          <a:sx n="80" d="100"/>
          <a:sy n="80" d="100"/>
        </p:scale>
        <p:origin x="1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an Siva" userId="f48fba4cb8b3bdb8" providerId="LiveId" clId="{E1E3FDD8-70BB-4DD6-B694-C7E00BE5B7BA}"/>
    <pc:docChg chg="delSld modSld">
      <pc:chgData name="Jagan Siva" userId="f48fba4cb8b3bdb8" providerId="LiveId" clId="{E1E3FDD8-70BB-4DD6-B694-C7E00BE5B7BA}" dt="2022-01-11T16:42:35.998" v="5" actId="14100"/>
      <pc:docMkLst>
        <pc:docMk/>
      </pc:docMkLst>
      <pc:sldChg chg="modSp mod">
        <pc:chgData name="Jagan Siva" userId="f48fba4cb8b3bdb8" providerId="LiveId" clId="{E1E3FDD8-70BB-4DD6-B694-C7E00BE5B7BA}" dt="2022-01-11T16:42:35.998" v="5" actId="14100"/>
        <pc:sldMkLst>
          <pc:docMk/>
          <pc:sldMk cId="763693830" sldId="264"/>
        </pc:sldMkLst>
        <pc:picChg chg="mod">
          <ac:chgData name="Jagan Siva" userId="f48fba4cb8b3bdb8" providerId="LiveId" clId="{E1E3FDD8-70BB-4DD6-B694-C7E00BE5B7BA}" dt="2022-01-11T16:42:35.998" v="5" actId="14100"/>
          <ac:picMkLst>
            <pc:docMk/>
            <pc:sldMk cId="763693830" sldId="264"/>
            <ac:picMk id="4" creationId="{00000000-0000-0000-0000-000000000000}"/>
          </ac:picMkLst>
        </pc:picChg>
      </pc:sldChg>
      <pc:sldChg chg="del">
        <pc:chgData name="Jagan Siva" userId="f48fba4cb8b3bdb8" providerId="LiveId" clId="{E1E3FDD8-70BB-4DD6-B694-C7E00BE5B7BA}" dt="2022-01-11T16:31:17.047" v="0" actId="2696"/>
        <pc:sldMkLst>
          <pc:docMk/>
          <pc:sldMk cId="654390129" sldId="268"/>
        </pc:sldMkLst>
      </pc:sldChg>
      <pc:sldChg chg="del">
        <pc:chgData name="Jagan Siva" userId="f48fba4cb8b3bdb8" providerId="LiveId" clId="{E1E3FDD8-70BB-4DD6-B694-C7E00BE5B7BA}" dt="2022-01-11T16:41:33.752" v="1" actId="2696"/>
        <pc:sldMkLst>
          <pc:docMk/>
          <pc:sldMk cId="3577099329"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6E1194-94BA-410E-8945-EBB6C8872E63}"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A0B852D-A3E1-4F65-A90B-ECDCC063EBE4}" type="slidenum">
              <a:rPr lang="en-IN" smtClean="0"/>
              <a:t>‹#›</a:t>
            </a:fld>
            <a:endParaRPr lang="en-IN"/>
          </a:p>
        </p:txBody>
      </p:sp>
    </p:spTree>
    <p:extLst>
      <p:ext uri="{BB962C8B-B14F-4D97-AF65-F5344CB8AC3E}">
        <p14:creationId xmlns:p14="http://schemas.microsoft.com/office/powerpoint/2010/main" val="3159629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E1194-94BA-410E-8945-EBB6C8872E63}"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0B852D-A3E1-4F65-A90B-ECDCC063EBE4}" type="slidenum">
              <a:rPr lang="en-IN" smtClean="0"/>
              <a:t>‹#›</a:t>
            </a:fld>
            <a:endParaRPr lang="en-IN"/>
          </a:p>
        </p:txBody>
      </p:sp>
    </p:spTree>
    <p:extLst>
      <p:ext uri="{BB962C8B-B14F-4D97-AF65-F5344CB8AC3E}">
        <p14:creationId xmlns:p14="http://schemas.microsoft.com/office/powerpoint/2010/main" val="2307300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E1194-94BA-410E-8945-EBB6C8872E63}"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0B852D-A3E1-4F65-A90B-ECDCC063EBE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0201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6E1194-94BA-410E-8945-EBB6C8872E63}"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0B852D-A3E1-4F65-A90B-ECDCC063EBE4}" type="slidenum">
              <a:rPr lang="en-IN" smtClean="0"/>
              <a:t>‹#›</a:t>
            </a:fld>
            <a:endParaRPr lang="en-IN"/>
          </a:p>
        </p:txBody>
      </p:sp>
    </p:spTree>
    <p:extLst>
      <p:ext uri="{BB962C8B-B14F-4D97-AF65-F5344CB8AC3E}">
        <p14:creationId xmlns:p14="http://schemas.microsoft.com/office/powerpoint/2010/main" val="1677040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6E1194-94BA-410E-8945-EBB6C8872E63}"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0B852D-A3E1-4F65-A90B-ECDCC063EBE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8987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6E1194-94BA-410E-8945-EBB6C8872E63}"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0B852D-A3E1-4F65-A90B-ECDCC063EBE4}" type="slidenum">
              <a:rPr lang="en-IN" smtClean="0"/>
              <a:t>‹#›</a:t>
            </a:fld>
            <a:endParaRPr lang="en-IN"/>
          </a:p>
        </p:txBody>
      </p:sp>
    </p:spTree>
    <p:extLst>
      <p:ext uri="{BB962C8B-B14F-4D97-AF65-F5344CB8AC3E}">
        <p14:creationId xmlns:p14="http://schemas.microsoft.com/office/powerpoint/2010/main" val="919100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E1194-94BA-410E-8945-EBB6C8872E63}"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0B852D-A3E1-4F65-A90B-ECDCC063EBE4}" type="slidenum">
              <a:rPr lang="en-IN" smtClean="0"/>
              <a:t>‹#›</a:t>
            </a:fld>
            <a:endParaRPr lang="en-IN"/>
          </a:p>
        </p:txBody>
      </p:sp>
    </p:spTree>
    <p:extLst>
      <p:ext uri="{BB962C8B-B14F-4D97-AF65-F5344CB8AC3E}">
        <p14:creationId xmlns:p14="http://schemas.microsoft.com/office/powerpoint/2010/main" val="3598527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E1194-94BA-410E-8945-EBB6C8872E63}"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0B852D-A3E1-4F65-A90B-ECDCC063EBE4}" type="slidenum">
              <a:rPr lang="en-IN" smtClean="0"/>
              <a:t>‹#›</a:t>
            </a:fld>
            <a:endParaRPr lang="en-IN"/>
          </a:p>
        </p:txBody>
      </p:sp>
    </p:spTree>
    <p:extLst>
      <p:ext uri="{BB962C8B-B14F-4D97-AF65-F5344CB8AC3E}">
        <p14:creationId xmlns:p14="http://schemas.microsoft.com/office/powerpoint/2010/main" val="1030843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E1194-94BA-410E-8945-EBB6C8872E63}"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0B852D-A3E1-4F65-A90B-ECDCC063EBE4}" type="slidenum">
              <a:rPr lang="en-IN" smtClean="0"/>
              <a:t>‹#›</a:t>
            </a:fld>
            <a:endParaRPr lang="en-IN"/>
          </a:p>
        </p:txBody>
      </p:sp>
    </p:spTree>
    <p:extLst>
      <p:ext uri="{BB962C8B-B14F-4D97-AF65-F5344CB8AC3E}">
        <p14:creationId xmlns:p14="http://schemas.microsoft.com/office/powerpoint/2010/main" val="775225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E1194-94BA-410E-8945-EBB6C8872E63}"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0B852D-A3E1-4F65-A90B-ECDCC063EBE4}" type="slidenum">
              <a:rPr lang="en-IN" smtClean="0"/>
              <a:t>‹#›</a:t>
            </a:fld>
            <a:endParaRPr lang="en-IN"/>
          </a:p>
        </p:txBody>
      </p:sp>
    </p:spTree>
    <p:extLst>
      <p:ext uri="{BB962C8B-B14F-4D97-AF65-F5344CB8AC3E}">
        <p14:creationId xmlns:p14="http://schemas.microsoft.com/office/powerpoint/2010/main" val="3278847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6E1194-94BA-410E-8945-EBB6C8872E63}"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A0B852D-A3E1-4F65-A90B-ECDCC063EBE4}" type="slidenum">
              <a:rPr lang="en-IN" smtClean="0"/>
              <a:t>‹#›</a:t>
            </a:fld>
            <a:endParaRPr lang="en-IN"/>
          </a:p>
        </p:txBody>
      </p:sp>
    </p:spTree>
    <p:extLst>
      <p:ext uri="{BB962C8B-B14F-4D97-AF65-F5344CB8AC3E}">
        <p14:creationId xmlns:p14="http://schemas.microsoft.com/office/powerpoint/2010/main" val="163783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6E1194-94BA-410E-8945-EBB6C8872E63}" type="datetimeFigureOut">
              <a:rPr lang="en-IN" smtClean="0"/>
              <a:t>12-01-2022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A0B852D-A3E1-4F65-A90B-ECDCC063EBE4}" type="slidenum">
              <a:rPr lang="en-IN" smtClean="0"/>
              <a:t>‹#›</a:t>
            </a:fld>
            <a:endParaRPr lang="en-IN"/>
          </a:p>
        </p:txBody>
      </p:sp>
    </p:spTree>
    <p:extLst>
      <p:ext uri="{BB962C8B-B14F-4D97-AF65-F5344CB8AC3E}">
        <p14:creationId xmlns:p14="http://schemas.microsoft.com/office/powerpoint/2010/main" val="2754570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6E1194-94BA-410E-8945-EBB6C8872E63}" type="datetimeFigureOut">
              <a:rPr lang="en-IN" smtClean="0"/>
              <a:t>12-01-2022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A0B852D-A3E1-4F65-A90B-ECDCC063EBE4}" type="slidenum">
              <a:rPr lang="en-IN" smtClean="0"/>
              <a:t>‹#›</a:t>
            </a:fld>
            <a:endParaRPr lang="en-IN"/>
          </a:p>
        </p:txBody>
      </p:sp>
    </p:spTree>
    <p:extLst>
      <p:ext uri="{BB962C8B-B14F-4D97-AF65-F5344CB8AC3E}">
        <p14:creationId xmlns:p14="http://schemas.microsoft.com/office/powerpoint/2010/main" val="120417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E1194-94BA-410E-8945-EBB6C8872E63}" type="datetimeFigureOut">
              <a:rPr lang="en-IN" smtClean="0"/>
              <a:t>12-01-2022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A0B852D-A3E1-4F65-A90B-ECDCC063EBE4}" type="slidenum">
              <a:rPr lang="en-IN" smtClean="0"/>
              <a:t>‹#›</a:t>
            </a:fld>
            <a:endParaRPr lang="en-IN"/>
          </a:p>
        </p:txBody>
      </p:sp>
    </p:spTree>
    <p:extLst>
      <p:ext uri="{BB962C8B-B14F-4D97-AF65-F5344CB8AC3E}">
        <p14:creationId xmlns:p14="http://schemas.microsoft.com/office/powerpoint/2010/main" val="254587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6E1194-94BA-410E-8945-EBB6C8872E63}"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A0B852D-A3E1-4F65-A90B-ECDCC063EBE4}" type="slidenum">
              <a:rPr lang="en-IN" smtClean="0"/>
              <a:t>‹#›</a:t>
            </a:fld>
            <a:endParaRPr lang="en-IN"/>
          </a:p>
        </p:txBody>
      </p:sp>
    </p:spTree>
    <p:extLst>
      <p:ext uri="{BB962C8B-B14F-4D97-AF65-F5344CB8AC3E}">
        <p14:creationId xmlns:p14="http://schemas.microsoft.com/office/powerpoint/2010/main" val="2427136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6E1194-94BA-410E-8945-EBB6C8872E63}"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0B852D-A3E1-4F65-A90B-ECDCC063EBE4}" type="slidenum">
              <a:rPr lang="en-IN" smtClean="0"/>
              <a:t>‹#›</a:t>
            </a:fld>
            <a:endParaRPr lang="en-IN"/>
          </a:p>
        </p:txBody>
      </p:sp>
    </p:spTree>
    <p:extLst>
      <p:ext uri="{BB962C8B-B14F-4D97-AF65-F5344CB8AC3E}">
        <p14:creationId xmlns:p14="http://schemas.microsoft.com/office/powerpoint/2010/main" val="199151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A6E1194-94BA-410E-8945-EBB6C8872E63}" type="datetimeFigureOut">
              <a:rPr lang="en-IN" smtClean="0"/>
              <a:t>12-01-2022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A0B852D-A3E1-4F65-A90B-ECDCC063EBE4}" type="slidenum">
              <a:rPr lang="en-IN" smtClean="0"/>
              <a:t>‹#›</a:t>
            </a:fld>
            <a:endParaRPr lang="en-IN"/>
          </a:p>
        </p:txBody>
      </p:sp>
    </p:spTree>
    <p:extLst>
      <p:ext uri="{BB962C8B-B14F-4D97-AF65-F5344CB8AC3E}">
        <p14:creationId xmlns:p14="http://schemas.microsoft.com/office/powerpoint/2010/main" val="2903547672"/>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99214"/>
          </a:xfrm>
        </p:spPr>
        <p:txBody>
          <a:bodyPr>
            <a:normAutofit fontScale="90000"/>
          </a:bodyPr>
          <a:lstStyle/>
          <a:p>
            <a:r>
              <a:rPr lang="en-IN" sz="2400" b="1" dirty="0">
                <a:latin typeface="Arial" pitchFamily="34" charset="0"/>
                <a:cs typeface="Arial" pitchFamily="34" charset="0"/>
              </a:rPr>
              <a:t>B.E ELECTRONICS AND COMMUNICATION ENGINEERING</a:t>
            </a:r>
            <a:br>
              <a:rPr lang="en-IN" sz="2400" b="1" dirty="0">
                <a:latin typeface="Arial" pitchFamily="34" charset="0"/>
                <a:cs typeface="Arial" pitchFamily="34" charset="0"/>
              </a:rPr>
            </a:br>
            <a:br>
              <a:rPr lang="en-IN" sz="2400" b="1" dirty="0">
                <a:latin typeface="Arial" pitchFamily="34" charset="0"/>
                <a:cs typeface="Arial" pitchFamily="34" charset="0"/>
              </a:rPr>
            </a:br>
            <a:r>
              <a:rPr lang="en-IN" sz="1800" b="1" dirty="0">
                <a:latin typeface="Arial" pitchFamily="34" charset="0"/>
                <a:cs typeface="Arial" pitchFamily="34" charset="0"/>
              </a:rPr>
              <a:t>EC5512 – SUMMER INTERNSHIP / SUMMER PROJECT</a:t>
            </a:r>
            <a:br>
              <a:rPr lang="en-IN" sz="2400" b="1" dirty="0">
                <a:latin typeface="Arial" pitchFamily="34" charset="0"/>
                <a:cs typeface="Arial" pitchFamily="34" charset="0"/>
              </a:rPr>
            </a:br>
            <a:br>
              <a:rPr lang="en-IN" sz="2400" b="1" dirty="0">
                <a:latin typeface="Arial" pitchFamily="34" charset="0"/>
                <a:cs typeface="Arial" pitchFamily="34" charset="0"/>
              </a:rPr>
            </a:br>
            <a:endParaRPr lang="en-IN" sz="2400" dirty="0"/>
          </a:p>
        </p:txBody>
      </p:sp>
      <p:sp>
        <p:nvSpPr>
          <p:cNvPr id="3" name="Subtitle 2"/>
          <p:cNvSpPr>
            <a:spLocks noGrp="1"/>
          </p:cNvSpPr>
          <p:nvPr>
            <p:ph type="subTitle" idx="1"/>
          </p:nvPr>
        </p:nvSpPr>
        <p:spPr>
          <a:xfrm>
            <a:off x="1524000" y="2516777"/>
            <a:ext cx="9144000" cy="3361509"/>
          </a:xfrm>
        </p:spPr>
        <p:txBody>
          <a:bodyPr>
            <a:normAutofit/>
          </a:bodyPr>
          <a:lstStyle/>
          <a:p>
            <a:endParaRPr lang="en-US" b="1" dirty="0"/>
          </a:p>
          <a:p>
            <a:r>
              <a:rPr lang="en-US" sz="2800" b="1" dirty="0"/>
              <a:t>OBSTACLE AVOIDING VOICE CONTROL ROBOT</a:t>
            </a:r>
            <a:endParaRPr lang="en-IN" sz="2800" b="1" dirty="0"/>
          </a:p>
          <a:p>
            <a:r>
              <a:rPr lang="en-US" b="1" dirty="0"/>
              <a:t>                          </a:t>
            </a:r>
          </a:p>
          <a:p>
            <a:pPr algn="r"/>
            <a:r>
              <a:rPr lang="en-US" sz="2000" b="1" dirty="0"/>
              <a:t>                   MANOJH.U.S (2019105031)</a:t>
            </a:r>
          </a:p>
          <a:p>
            <a:pPr algn="r"/>
            <a:r>
              <a:rPr lang="en-US" sz="2000" b="1" dirty="0"/>
              <a:t>GOWTHAM.T (2019105533)</a:t>
            </a:r>
          </a:p>
          <a:p>
            <a:pPr algn="r"/>
            <a:r>
              <a:rPr lang="en-US" sz="2000" b="1" dirty="0"/>
              <a:t>JAGAN.S (2019105538)</a:t>
            </a:r>
          </a:p>
          <a:p>
            <a:pPr algn="r"/>
            <a:r>
              <a:rPr lang="en-US" sz="2000" b="1" dirty="0"/>
              <a:t>PRADEEP.T (2019105555)</a:t>
            </a:r>
            <a:endParaRPr lang="en-IN" sz="2000" b="1" dirty="0"/>
          </a:p>
        </p:txBody>
      </p:sp>
    </p:spTree>
    <p:extLst>
      <p:ext uri="{BB962C8B-B14F-4D97-AF65-F5344CB8AC3E}">
        <p14:creationId xmlns:p14="http://schemas.microsoft.com/office/powerpoint/2010/main" val="3907447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99C97D1-9EFC-47A6-BAC4-D68D330930F5}"/>
              </a:ext>
            </a:extLst>
          </p:cNvPr>
          <p:cNvSpPr txBox="1">
            <a:spLocks/>
          </p:cNvSpPr>
          <p:nvPr/>
        </p:nvSpPr>
        <p:spPr>
          <a:xfrm>
            <a:off x="1435608" y="80682"/>
            <a:ext cx="7498080" cy="8785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t>Commands and Tasks</a:t>
            </a:r>
            <a:endParaRPr lang="en-US" sz="3200" b="1" dirty="0"/>
          </a:p>
        </p:txBody>
      </p:sp>
      <p:graphicFrame>
        <p:nvGraphicFramePr>
          <p:cNvPr id="6" name="Content Placeholder 4">
            <a:extLst>
              <a:ext uri="{FF2B5EF4-FFF2-40B4-BE49-F238E27FC236}">
                <a16:creationId xmlns:a16="http://schemas.microsoft.com/office/drawing/2014/main" id="{FD3D94CC-4EF9-4E07-AE5D-1D1F38528DAA}"/>
              </a:ext>
            </a:extLst>
          </p:cNvPr>
          <p:cNvGraphicFramePr>
            <a:graphicFrameLocks/>
          </p:cNvGraphicFramePr>
          <p:nvPr>
            <p:extLst>
              <p:ext uri="{D42A27DB-BD31-4B8C-83A1-F6EECF244321}">
                <p14:modId xmlns:p14="http://schemas.microsoft.com/office/powerpoint/2010/main" val="3158178036"/>
              </p:ext>
            </p:extLst>
          </p:nvPr>
        </p:nvGraphicFramePr>
        <p:xfrm>
          <a:off x="1714480" y="1093694"/>
          <a:ext cx="9464507" cy="2192428"/>
        </p:xfrm>
        <a:graphic>
          <a:graphicData uri="http://schemas.openxmlformats.org/drawingml/2006/table">
            <a:tbl>
              <a:tblPr/>
              <a:tblGrid>
                <a:gridCol w="982127">
                  <a:extLst>
                    <a:ext uri="{9D8B030D-6E8A-4147-A177-3AD203B41FA5}">
                      <a16:colId xmlns:a16="http://schemas.microsoft.com/office/drawing/2014/main" val="20000"/>
                    </a:ext>
                  </a:extLst>
                </a:gridCol>
                <a:gridCol w="5095040">
                  <a:extLst>
                    <a:ext uri="{9D8B030D-6E8A-4147-A177-3AD203B41FA5}">
                      <a16:colId xmlns:a16="http://schemas.microsoft.com/office/drawing/2014/main" val="20001"/>
                    </a:ext>
                  </a:extLst>
                </a:gridCol>
                <a:gridCol w="3387340">
                  <a:extLst>
                    <a:ext uri="{9D8B030D-6E8A-4147-A177-3AD203B41FA5}">
                      <a16:colId xmlns:a16="http://schemas.microsoft.com/office/drawing/2014/main" val="20002"/>
                    </a:ext>
                  </a:extLst>
                </a:gridCol>
              </a:tblGrid>
              <a:tr h="366398">
                <a:tc>
                  <a:txBody>
                    <a:bodyPr/>
                    <a:lstStyle/>
                    <a:p>
                      <a:pPr marL="182245" algn="ctr">
                        <a:lnSpc>
                          <a:spcPts val="1740"/>
                        </a:lnSpc>
                        <a:spcBef>
                          <a:spcPts val="5"/>
                        </a:spcBef>
                        <a:spcAft>
                          <a:spcPts val="0"/>
                        </a:spcAft>
                      </a:pPr>
                      <a:r>
                        <a:rPr lang="en-US" sz="1600" b="1">
                          <a:latin typeface="Times New Roman"/>
                          <a:ea typeface="Times New Roman"/>
                          <a:cs typeface="Latha"/>
                        </a:rPr>
                        <a:t>S.No</a:t>
                      </a:r>
                      <a:endParaRPr lang="en-IN" sz="1100">
                        <a:latin typeface="Times New Roman"/>
                        <a:ea typeface="Times New Roman"/>
                        <a:cs typeface="Lath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6080" marR="207645" algn="ctr">
                        <a:lnSpc>
                          <a:spcPts val="1740"/>
                        </a:lnSpc>
                        <a:spcBef>
                          <a:spcPts val="5"/>
                        </a:spcBef>
                        <a:spcAft>
                          <a:spcPts val="0"/>
                        </a:spcAft>
                      </a:pPr>
                      <a:r>
                        <a:rPr lang="en-US" sz="1600" b="1">
                          <a:latin typeface="Times New Roman"/>
                          <a:ea typeface="Times New Roman"/>
                          <a:cs typeface="Latha"/>
                        </a:rPr>
                        <a:t>Voice commands through app</a:t>
                      </a:r>
                      <a:endParaRPr lang="en-IN" sz="1100">
                        <a:latin typeface="Times New Roman"/>
                        <a:ea typeface="Times New Roman"/>
                        <a:cs typeface="Lath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8925" algn="l">
                        <a:lnSpc>
                          <a:spcPts val="1740"/>
                        </a:lnSpc>
                        <a:spcBef>
                          <a:spcPts val="5"/>
                        </a:spcBef>
                        <a:spcAft>
                          <a:spcPts val="0"/>
                        </a:spcAft>
                      </a:pPr>
                      <a:r>
                        <a:rPr lang="en-US" sz="1600" b="1">
                          <a:latin typeface="Times New Roman"/>
                          <a:ea typeface="Times New Roman"/>
                          <a:cs typeface="Latha"/>
                        </a:rPr>
                        <a:t>Output (Movement)</a:t>
                      </a:r>
                      <a:endParaRPr lang="en-IN" sz="1100">
                        <a:latin typeface="Times New Roman"/>
                        <a:ea typeface="Times New Roman"/>
                        <a:cs typeface="Lath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3418">
                <a:tc>
                  <a:txBody>
                    <a:bodyPr/>
                    <a:lstStyle/>
                    <a:p>
                      <a:pPr marL="183515" algn="ctr">
                        <a:lnSpc>
                          <a:spcPts val="1735"/>
                        </a:lnSpc>
                      </a:pPr>
                      <a:r>
                        <a:rPr lang="en-US" sz="1600">
                          <a:latin typeface="Times New Roman"/>
                          <a:ea typeface="Times New Roman"/>
                          <a:cs typeface="Latha"/>
                        </a:rPr>
                        <a:t>1</a:t>
                      </a:r>
                      <a:endParaRPr lang="en-IN" sz="1100">
                        <a:latin typeface="Times New Roman"/>
                        <a:ea typeface="Times New Roman"/>
                        <a:cs typeface="Lath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l">
                        <a:lnSpc>
                          <a:spcPts val="1735"/>
                        </a:lnSpc>
                      </a:pPr>
                      <a:r>
                        <a:rPr lang="en-US" sz="1600">
                          <a:latin typeface="Times New Roman"/>
                          <a:ea typeface="Times New Roman"/>
                          <a:cs typeface="Latha"/>
                        </a:rPr>
                        <a:t>move forward</a:t>
                      </a:r>
                      <a:endParaRPr lang="en-IN" sz="1100">
                        <a:latin typeface="Times New Roman"/>
                        <a:ea typeface="Times New Roman"/>
                        <a:cs typeface="Lath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l">
                        <a:lnSpc>
                          <a:spcPts val="1735"/>
                        </a:lnSpc>
                      </a:pPr>
                      <a:r>
                        <a:rPr lang="en-US" sz="1600">
                          <a:latin typeface="Times New Roman"/>
                          <a:ea typeface="Times New Roman"/>
                          <a:cs typeface="Latha"/>
                        </a:rPr>
                        <a:t>Robot goes forward</a:t>
                      </a:r>
                      <a:endParaRPr lang="en-IN" sz="1100">
                        <a:latin typeface="Times New Roman"/>
                        <a:ea typeface="Times New Roman"/>
                        <a:cs typeface="Lath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6398">
                <a:tc>
                  <a:txBody>
                    <a:bodyPr/>
                    <a:lstStyle/>
                    <a:p>
                      <a:pPr marL="183515" algn="ctr">
                        <a:lnSpc>
                          <a:spcPts val="1740"/>
                        </a:lnSpc>
                        <a:spcBef>
                          <a:spcPts val="5"/>
                        </a:spcBef>
                        <a:spcAft>
                          <a:spcPts val="0"/>
                        </a:spcAft>
                      </a:pPr>
                      <a:r>
                        <a:rPr lang="en-US" sz="1600">
                          <a:latin typeface="Times New Roman"/>
                          <a:ea typeface="Times New Roman"/>
                          <a:cs typeface="Latha"/>
                        </a:rPr>
                        <a:t>2</a:t>
                      </a:r>
                      <a:endParaRPr lang="en-IN" sz="1100">
                        <a:latin typeface="Times New Roman"/>
                        <a:ea typeface="Times New Roman"/>
                        <a:cs typeface="Lath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l">
                        <a:lnSpc>
                          <a:spcPts val="1740"/>
                        </a:lnSpc>
                        <a:spcBef>
                          <a:spcPts val="5"/>
                        </a:spcBef>
                        <a:spcAft>
                          <a:spcPts val="0"/>
                        </a:spcAft>
                      </a:pPr>
                      <a:r>
                        <a:rPr lang="en-US" sz="1600">
                          <a:latin typeface="Times New Roman"/>
                          <a:ea typeface="Times New Roman"/>
                          <a:cs typeface="Latha"/>
                        </a:rPr>
                        <a:t>move backward</a:t>
                      </a:r>
                      <a:endParaRPr lang="en-IN" sz="1100">
                        <a:latin typeface="Times New Roman"/>
                        <a:ea typeface="Times New Roman"/>
                        <a:cs typeface="Lath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l">
                        <a:lnSpc>
                          <a:spcPts val="1740"/>
                        </a:lnSpc>
                        <a:spcBef>
                          <a:spcPts val="5"/>
                        </a:spcBef>
                        <a:spcAft>
                          <a:spcPts val="0"/>
                        </a:spcAft>
                      </a:pPr>
                      <a:r>
                        <a:rPr lang="en-US" sz="1600">
                          <a:latin typeface="Times New Roman"/>
                          <a:ea typeface="Times New Roman"/>
                          <a:cs typeface="Latha"/>
                        </a:rPr>
                        <a:t>Robot goes backward</a:t>
                      </a:r>
                      <a:endParaRPr lang="en-IN" sz="1100">
                        <a:latin typeface="Times New Roman"/>
                        <a:ea typeface="Times New Roman"/>
                        <a:cs typeface="Lath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3418">
                <a:tc>
                  <a:txBody>
                    <a:bodyPr/>
                    <a:lstStyle/>
                    <a:p>
                      <a:pPr marL="183515" algn="ctr">
                        <a:lnSpc>
                          <a:spcPts val="1735"/>
                        </a:lnSpc>
                      </a:pPr>
                      <a:r>
                        <a:rPr lang="en-US" sz="1600">
                          <a:latin typeface="Times New Roman"/>
                          <a:ea typeface="Times New Roman"/>
                          <a:cs typeface="Latha"/>
                        </a:rPr>
                        <a:t>3</a:t>
                      </a:r>
                      <a:endParaRPr lang="en-IN" sz="1100">
                        <a:latin typeface="Times New Roman"/>
                        <a:ea typeface="Times New Roman"/>
                        <a:cs typeface="Lath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l">
                        <a:lnSpc>
                          <a:spcPts val="1735"/>
                        </a:lnSpc>
                      </a:pPr>
                      <a:r>
                        <a:rPr lang="en-US" sz="1600">
                          <a:latin typeface="Times New Roman"/>
                          <a:ea typeface="Times New Roman"/>
                          <a:cs typeface="Latha"/>
                        </a:rPr>
                        <a:t>turn right</a:t>
                      </a:r>
                      <a:endParaRPr lang="en-IN" sz="1100">
                        <a:latin typeface="Times New Roman"/>
                        <a:ea typeface="Times New Roman"/>
                        <a:cs typeface="Lath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l">
                        <a:lnSpc>
                          <a:spcPts val="1735"/>
                        </a:lnSpc>
                      </a:pPr>
                      <a:r>
                        <a:rPr lang="en-US" sz="1600" dirty="0">
                          <a:latin typeface="Times New Roman"/>
                          <a:ea typeface="Times New Roman"/>
                          <a:cs typeface="Latha"/>
                        </a:rPr>
                        <a:t>Robot turns right</a:t>
                      </a:r>
                      <a:endParaRPr lang="en-IN" sz="1100" dirty="0">
                        <a:latin typeface="Times New Roman"/>
                        <a:ea typeface="Times New Roman"/>
                        <a:cs typeface="Lath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6398">
                <a:tc>
                  <a:txBody>
                    <a:bodyPr/>
                    <a:lstStyle/>
                    <a:p>
                      <a:pPr marL="183515" algn="ctr">
                        <a:lnSpc>
                          <a:spcPts val="1740"/>
                        </a:lnSpc>
                        <a:spcBef>
                          <a:spcPts val="5"/>
                        </a:spcBef>
                        <a:spcAft>
                          <a:spcPts val="0"/>
                        </a:spcAft>
                      </a:pPr>
                      <a:r>
                        <a:rPr lang="en-US" sz="1600">
                          <a:latin typeface="Times New Roman"/>
                          <a:ea typeface="Times New Roman"/>
                          <a:cs typeface="Latha"/>
                        </a:rPr>
                        <a:t>4</a:t>
                      </a:r>
                      <a:endParaRPr lang="en-IN" sz="1100">
                        <a:latin typeface="Times New Roman"/>
                        <a:ea typeface="Times New Roman"/>
                        <a:cs typeface="Lath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l">
                        <a:lnSpc>
                          <a:spcPts val="1740"/>
                        </a:lnSpc>
                        <a:spcBef>
                          <a:spcPts val="5"/>
                        </a:spcBef>
                        <a:spcAft>
                          <a:spcPts val="0"/>
                        </a:spcAft>
                      </a:pPr>
                      <a:r>
                        <a:rPr lang="en-US" sz="1600">
                          <a:latin typeface="Times New Roman"/>
                          <a:ea typeface="Times New Roman"/>
                          <a:cs typeface="Latha"/>
                        </a:rPr>
                        <a:t>turn left</a:t>
                      </a:r>
                      <a:endParaRPr lang="en-IN" sz="1100">
                        <a:latin typeface="Times New Roman"/>
                        <a:ea typeface="Times New Roman"/>
                        <a:cs typeface="Lath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l">
                        <a:lnSpc>
                          <a:spcPts val="1740"/>
                        </a:lnSpc>
                        <a:spcBef>
                          <a:spcPts val="5"/>
                        </a:spcBef>
                        <a:spcAft>
                          <a:spcPts val="0"/>
                        </a:spcAft>
                      </a:pPr>
                      <a:r>
                        <a:rPr lang="en-US" sz="1600">
                          <a:latin typeface="Times New Roman"/>
                          <a:ea typeface="Times New Roman"/>
                          <a:cs typeface="Latha"/>
                        </a:rPr>
                        <a:t>Robot turns left</a:t>
                      </a:r>
                      <a:endParaRPr lang="en-IN" sz="1100">
                        <a:latin typeface="Times New Roman"/>
                        <a:ea typeface="Times New Roman"/>
                        <a:cs typeface="Lath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6398">
                <a:tc>
                  <a:txBody>
                    <a:bodyPr/>
                    <a:lstStyle/>
                    <a:p>
                      <a:pPr marL="183515" algn="ctr">
                        <a:lnSpc>
                          <a:spcPts val="1745"/>
                        </a:lnSpc>
                      </a:pPr>
                      <a:r>
                        <a:rPr lang="en-US" sz="1600">
                          <a:latin typeface="Times New Roman"/>
                          <a:ea typeface="Times New Roman"/>
                          <a:cs typeface="Latha"/>
                        </a:rPr>
                        <a:t>5</a:t>
                      </a:r>
                      <a:endParaRPr lang="en-IN" sz="1100">
                        <a:latin typeface="Times New Roman"/>
                        <a:ea typeface="Times New Roman"/>
                        <a:cs typeface="Lath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l">
                        <a:lnSpc>
                          <a:spcPts val="1745"/>
                        </a:lnSpc>
                      </a:pPr>
                      <a:r>
                        <a:rPr lang="en-US" sz="1600">
                          <a:latin typeface="Times New Roman"/>
                          <a:ea typeface="Times New Roman"/>
                          <a:cs typeface="Latha"/>
                        </a:rPr>
                        <a:t>Stop</a:t>
                      </a:r>
                      <a:endParaRPr lang="en-IN" sz="1100">
                        <a:latin typeface="Times New Roman"/>
                        <a:ea typeface="Times New Roman"/>
                        <a:cs typeface="Lath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l">
                        <a:lnSpc>
                          <a:spcPts val="1745"/>
                        </a:lnSpc>
                      </a:pPr>
                      <a:r>
                        <a:rPr lang="en-US" sz="1600" dirty="0">
                          <a:latin typeface="Times New Roman"/>
                          <a:ea typeface="Times New Roman"/>
                          <a:cs typeface="Latha"/>
                        </a:rPr>
                        <a:t>Robot stops</a:t>
                      </a:r>
                      <a:endParaRPr lang="en-IN" sz="1100" dirty="0">
                        <a:latin typeface="Times New Roman"/>
                        <a:ea typeface="Times New Roman"/>
                        <a:cs typeface="Lath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7" name="image26.jpeg">
            <a:extLst>
              <a:ext uri="{FF2B5EF4-FFF2-40B4-BE49-F238E27FC236}">
                <a16:creationId xmlns:a16="http://schemas.microsoft.com/office/drawing/2014/main" id="{220B180B-C917-4A4E-B107-70DD3DB5FB4F}"/>
              </a:ext>
            </a:extLst>
          </p:cNvPr>
          <p:cNvPicPr>
            <a:picLocks noChangeAspect="1"/>
          </p:cNvPicPr>
          <p:nvPr/>
        </p:nvPicPr>
        <p:blipFill>
          <a:blip r:embed="rId2" cstate="print"/>
          <a:stretch>
            <a:fillRect/>
          </a:stretch>
        </p:blipFill>
        <p:spPr>
          <a:xfrm>
            <a:off x="1714480" y="3571879"/>
            <a:ext cx="4395964" cy="2966573"/>
          </a:xfrm>
          <a:prstGeom prst="rect">
            <a:avLst/>
          </a:prstGeom>
        </p:spPr>
      </p:pic>
      <p:pic>
        <p:nvPicPr>
          <p:cNvPr id="8" name="image24.jpeg">
            <a:extLst>
              <a:ext uri="{FF2B5EF4-FFF2-40B4-BE49-F238E27FC236}">
                <a16:creationId xmlns:a16="http://schemas.microsoft.com/office/drawing/2014/main" id="{F4886C2A-7F0F-49DD-A6DC-6BF40E13D94A}"/>
              </a:ext>
            </a:extLst>
          </p:cNvPr>
          <p:cNvPicPr>
            <a:picLocks noChangeAspect="1"/>
          </p:cNvPicPr>
          <p:nvPr/>
        </p:nvPicPr>
        <p:blipFill>
          <a:blip r:embed="rId3" cstate="print"/>
          <a:stretch>
            <a:fillRect/>
          </a:stretch>
        </p:blipFill>
        <p:spPr>
          <a:xfrm>
            <a:off x="6290987" y="3571879"/>
            <a:ext cx="4807320" cy="2966574"/>
          </a:xfrm>
          <a:prstGeom prst="rect">
            <a:avLst/>
          </a:prstGeom>
        </p:spPr>
      </p:pic>
    </p:spTree>
    <p:extLst>
      <p:ext uri="{BB962C8B-B14F-4D97-AF65-F5344CB8AC3E}">
        <p14:creationId xmlns:p14="http://schemas.microsoft.com/office/powerpoint/2010/main" val="1528049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sys\Downloads\ilovepdf_pages-to-jpg\Final report_page-0039.jpg">
            <a:extLst>
              <a:ext uri="{FF2B5EF4-FFF2-40B4-BE49-F238E27FC236}">
                <a16:creationId xmlns:a16="http://schemas.microsoft.com/office/drawing/2014/main" id="{858746C7-2A2A-4BC2-B1E6-DDC349240EEF}"/>
              </a:ext>
            </a:extLst>
          </p:cNvPr>
          <p:cNvPicPr>
            <a:picLocks noChangeAspect="1" noChangeArrowheads="1"/>
          </p:cNvPicPr>
          <p:nvPr/>
        </p:nvPicPr>
        <p:blipFill>
          <a:blip r:embed="rId2"/>
          <a:srcRect/>
          <a:stretch>
            <a:fillRect/>
          </a:stretch>
        </p:blipFill>
        <p:spPr bwMode="auto">
          <a:xfrm>
            <a:off x="0" y="0"/>
            <a:ext cx="12266908" cy="7043980"/>
          </a:xfrm>
          <a:prstGeom prst="rect">
            <a:avLst/>
          </a:prstGeom>
          <a:noFill/>
        </p:spPr>
      </p:pic>
    </p:spTree>
    <p:extLst>
      <p:ext uri="{BB962C8B-B14F-4D97-AF65-F5344CB8AC3E}">
        <p14:creationId xmlns:p14="http://schemas.microsoft.com/office/powerpoint/2010/main" val="1807967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Users\sys\Downloads\ilovepdf_pages-to-jpg\Final report_page-0040.jpg">
            <a:extLst>
              <a:ext uri="{FF2B5EF4-FFF2-40B4-BE49-F238E27FC236}">
                <a16:creationId xmlns:a16="http://schemas.microsoft.com/office/drawing/2014/main" id="{7C8B2618-D52D-48D3-8834-BA5FA31E3FB1}"/>
              </a:ext>
            </a:extLst>
          </p:cNvPr>
          <p:cNvPicPr>
            <a:picLocks noChangeAspect="1" noChangeArrowheads="1"/>
          </p:cNvPicPr>
          <p:nvPr/>
        </p:nvPicPr>
        <p:blipFill>
          <a:blip r:embed="rId2"/>
          <a:srcRect/>
          <a:stretch>
            <a:fillRect/>
          </a:stretch>
        </p:blipFill>
        <p:spPr bwMode="auto">
          <a:xfrm>
            <a:off x="-77492" y="-85646"/>
            <a:ext cx="12269492" cy="6943645"/>
          </a:xfrm>
          <a:prstGeom prst="rect">
            <a:avLst/>
          </a:prstGeom>
          <a:noFill/>
        </p:spPr>
      </p:pic>
    </p:spTree>
    <p:extLst>
      <p:ext uri="{BB962C8B-B14F-4D97-AF65-F5344CB8AC3E}">
        <p14:creationId xmlns:p14="http://schemas.microsoft.com/office/powerpoint/2010/main" val="4235821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ys\Downloads\ilovepdf_pages-to-jpg\Final report_page-0041.jpg">
            <a:extLst>
              <a:ext uri="{FF2B5EF4-FFF2-40B4-BE49-F238E27FC236}">
                <a16:creationId xmlns:a16="http://schemas.microsoft.com/office/drawing/2014/main" id="{D53345A8-7CC8-4B04-95E8-2E92493F4BC5}"/>
              </a:ext>
            </a:extLst>
          </p:cNvPr>
          <p:cNvPicPr>
            <a:picLocks noChangeAspect="1" noChangeArrowheads="1"/>
          </p:cNvPicPr>
          <p:nvPr/>
        </p:nvPicPr>
        <p:blipFill>
          <a:blip r:embed="rId2"/>
          <a:srcRect/>
          <a:stretch>
            <a:fillRect/>
          </a:stretch>
        </p:blipFill>
        <p:spPr bwMode="auto">
          <a:xfrm>
            <a:off x="0" y="0"/>
            <a:ext cx="12192000" cy="6858000"/>
          </a:xfrm>
          <a:prstGeom prst="rect">
            <a:avLst/>
          </a:prstGeom>
          <a:noFill/>
        </p:spPr>
      </p:pic>
    </p:spTree>
    <p:extLst>
      <p:ext uri="{BB962C8B-B14F-4D97-AF65-F5344CB8AC3E}">
        <p14:creationId xmlns:p14="http://schemas.microsoft.com/office/powerpoint/2010/main" val="2469421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5479" y="648603"/>
            <a:ext cx="14892791" cy="1280890"/>
          </a:xfrm>
        </p:spPr>
        <p:txBody>
          <a:bodyPr/>
          <a:lstStyle/>
          <a:p>
            <a:pPr algn="ctr"/>
            <a:r>
              <a:rPr lang="en-US" b="1" dirty="0"/>
              <a:t>OBJECTIVE</a:t>
            </a:r>
            <a:endParaRPr lang="en-IN" b="1" dirty="0"/>
          </a:p>
        </p:txBody>
      </p:sp>
      <p:sp>
        <p:nvSpPr>
          <p:cNvPr id="3" name="Content Placeholder 2"/>
          <p:cNvSpPr>
            <a:spLocks noGrp="1"/>
          </p:cNvSpPr>
          <p:nvPr>
            <p:ph idx="1"/>
          </p:nvPr>
        </p:nvSpPr>
        <p:spPr>
          <a:xfrm>
            <a:off x="1859797" y="1797803"/>
            <a:ext cx="9644815" cy="4113419"/>
          </a:xfrm>
        </p:spPr>
        <p:txBody>
          <a:bodyPr>
            <a:normAutofit fontScale="92500" lnSpcReduction="20000"/>
          </a:bodyPr>
          <a:lstStyle/>
          <a:p>
            <a:pPr algn="just"/>
            <a:r>
              <a:rPr lang="en-US" sz="2400" dirty="0"/>
              <a:t>The objective is to design a robot that avoids the obstacles that comes its way and sense a better path where the obstacles are at maximum distance.</a:t>
            </a:r>
          </a:p>
          <a:p>
            <a:pPr algn="just"/>
            <a:endParaRPr lang="en-US" sz="2400" dirty="0"/>
          </a:p>
          <a:p>
            <a:pPr algn="just"/>
            <a:r>
              <a:rPr lang="en-US" sz="2400" dirty="0"/>
              <a:t>The voice control feature which is integrated in the robot acts as a joystick to control the robot.  But by the obstacle avoiding feature it does not blindly follow the stupid instructions given and gets crashed but it suggest the alternative path.</a:t>
            </a:r>
          </a:p>
          <a:p>
            <a:pPr algn="just"/>
            <a:endParaRPr lang="en-US" sz="2400" dirty="0"/>
          </a:p>
          <a:p>
            <a:pPr algn="just"/>
            <a:r>
              <a:rPr lang="en-US" sz="2400" dirty="0"/>
              <a:t>This robot is designed for industrial purpose. Many industries need an intelligent robot to transport heavy materials within its premises. This need can be fulfilled by this bot.</a:t>
            </a:r>
          </a:p>
          <a:p>
            <a:pPr algn="just"/>
            <a:endParaRPr lang="en-US" sz="2400" dirty="0"/>
          </a:p>
          <a:p>
            <a:pPr algn="just"/>
            <a:endParaRPr lang="en-US" sz="2400" dirty="0"/>
          </a:p>
        </p:txBody>
      </p:sp>
    </p:spTree>
    <p:extLst>
      <p:ext uri="{BB962C8B-B14F-4D97-AF65-F5344CB8AC3E}">
        <p14:creationId xmlns:p14="http://schemas.microsoft.com/office/powerpoint/2010/main" val="2322432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4A344-1033-4F1D-B858-DC845283FCFB}"/>
              </a:ext>
            </a:extLst>
          </p:cNvPr>
          <p:cNvSpPr>
            <a:spLocks noGrp="1"/>
          </p:cNvSpPr>
          <p:nvPr>
            <p:ph idx="1"/>
          </p:nvPr>
        </p:nvSpPr>
        <p:spPr/>
        <p:txBody>
          <a:bodyPr>
            <a:normAutofit/>
          </a:bodyPr>
          <a:lstStyle/>
          <a:p>
            <a:pPr marL="0" indent="0">
              <a:buNone/>
            </a:pPr>
            <a:r>
              <a:rPr lang="en-IN" sz="4800" dirty="0"/>
              <a:t>          </a:t>
            </a:r>
          </a:p>
          <a:p>
            <a:pPr marL="0" indent="0">
              <a:buNone/>
            </a:pPr>
            <a:r>
              <a:rPr lang="en-IN" sz="4800"/>
              <a:t>            </a:t>
            </a:r>
            <a:r>
              <a:rPr lang="en-IN" sz="4800" dirty="0"/>
              <a:t>THANK YOU </a:t>
            </a:r>
          </a:p>
        </p:txBody>
      </p:sp>
    </p:spTree>
    <p:extLst>
      <p:ext uri="{BB962C8B-B14F-4D97-AF65-F5344CB8AC3E}">
        <p14:creationId xmlns:p14="http://schemas.microsoft.com/office/powerpoint/2010/main" val="208474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899" y="655915"/>
            <a:ext cx="14080836" cy="1280890"/>
          </a:xfrm>
        </p:spPr>
        <p:txBody>
          <a:bodyPr/>
          <a:lstStyle/>
          <a:p>
            <a:pPr algn="ctr"/>
            <a:r>
              <a:rPr lang="en-US" b="1" dirty="0"/>
              <a:t>ABSTRACT</a:t>
            </a:r>
            <a:endParaRPr lang="en-IN" b="1" dirty="0"/>
          </a:p>
        </p:txBody>
      </p:sp>
      <p:sp>
        <p:nvSpPr>
          <p:cNvPr id="3" name="Content Placeholder 2"/>
          <p:cNvSpPr>
            <a:spLocks noGrp="1"/>
          </p:cNvSpPr>
          <p:nvPr>
            <p:ph idx="1"/>
          </p:nvPr>
        </p:nvSpPr>
        <p:spPr>
          <a:xfrm>
            <a:off x="1571445" y="1712181"/>
            <a:ext cx="9213576" cy="4353883"/>
          </a:xfrm>
        </p:spPr>
        <p:txBody>
          <a:bodyPr>
            <a:noAutofit/>
          </a:bodyPr>
          <a:lstStyle/>
          <a:p>
            <a:r>
              <a:rPr lang="en-US" sz="2000" dirty="0"/>
              <a:t>This robot or a smart car is built to sense any obstacle in its path, to avoid it and resume its running involving the pre-computation of an obstacle free path.</a:t>
            </a:r>
          </a:p>
          <a:p>
            <a:pPr algn="just"/>
            <a:r>
              <a:rPr lang="en-US" sz="2000" dirty="0"/>
              <a:t>Obstacle detection and avoidance can be considered as the central issue in designing mobile robots. </a:t>
            </a:r>
          </a:p>
          <a:p>
            <a:pPr algn="just"/>
            <a:r>
              <a:rPr lang="en-US" sz="2000" dirty="0"/>
              <a:t>This technology provides the robots with senses which it can use to traverse in unfamiliar environments without damaging itself. </a:t>
            </a:r>
          </a:p>
          <a:p>
            <a:pPr algn="just"/>
            <a:r>
              <a:rPr lang="en-US" sz="2000" dirty="0"/>
              <a:t>It employs ultrasonic distance sensors to detect obstacles. </a:t>
            </a:r>
          </a:p>
          <a:p>
            <a:pPr algn="just"/>
            <a:r>
              <a:rPr lang="en-US" sz="2000" dirty="0"/>
              <a:t>The Arduino UNO is selected as the microcontroller platform and its software counterpart. Arduino IDE, is used to carry out the programming</a:t>
            </a:r>
            <a:r>
              <a:rPr lang="en-US" dirty="0"/>
              <a:t>.</a:t>
            </a:r>
          </a:p>
        </p:txBody>
      </p:sp>
    </p:spTree>
    <p:extLst>
      <p:ext uri="{BB962C8B-B14F-4D97-AF65-F5344CB8AC3E}">
        <p14:creationId xmlns:p14="http://schemas.microsoft.com/office/powerpoint/2010/main" val="382591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580" y="624110"/>
            <a:ext cx="10193032" cy="1280890"/>
          </a:xfrm>
        </p:spPr>
        <p:txBody>
          <a:bodyPr>
            <a:noAutofit/>
          </a:bodyPr>
          <a:lstStyle/>
          <a:p>
            <a:pPr algn="ctr"/>
            <a:r>
              <a:rPr lang="en-US" b="1" dirty="0"/>
              <a:t>HARDWARE AND SOFTWARE REQUIREMENTS</a:t>
            </a:r>
          </a:p>
        </p:txBody>
      </p:sp>
      <p:sp>
        <p:nvSpPr>
          <p:cNvPr id="3" name="Content Placeholder 2"/>
          <p:cNvSpPr>
            <a:spLocks noGrp="1"/>
          </p:cNvSpPr>
          <p:nvPr>
            <p:ph sz="half" idx="1"/>
          </p:nvPr>
        </p:nvSpPr>
        <p:spPr>
          <a:xfrm>
            <a:off x="1129553" y="2168829"/>
            <a:ext cx="4759803" cy="4228405"/>
          </a:xfrm>
        </p:spPr>
        <p:txBody>
          <a:bodyPr>
            <a:normAutofit/>
          </a:bodyPr>
          <a:lstStyle/>
          <a:p>
            <a:r>
              <a:rPr lang="en-US" dirty="0"/>
              <a:t>Hardware Requirements</a:t>
            </a:r>
            <a:r>
              <a:rPr lang="en-US" sz="1600" dirty="0"/>
              <a:t>:</a:t>
            </a:r>
          </a:p>
          <a:p>
            <a:endParaRPr lang="en-US" sz="1600" dirty="0"/>
          </a:p>
          <a:p>
            <a:pPr lvl="2"/>
            <a:r>
              <a:rPr lang="en-US" sz="1600" dirty="0"/>
              <a:t>Arduino UNO</a:t>
            </a:r>
          </a:p>
          <a:p>
            <a:pPr lvl="2"/>
            <a:r>
              <a:rPr lang="en-US" sz="1600" dirty="0"/>
              <a:t>L293D Motor Driver Shield</a:t>
            </a:r>
          </a:p>
          <a:p>
            <a:pPr lvl="2"/>
            <a:r>
              <a:rPr lang="en-US" sz="1600" dirty="0"/>
              <a:t>4x DC gear motor</a:t>
            </a:r>
          </a:p>
          <a:p>
            <a:pPr lvl="2"/>
            <a:r>
              <a:rPr lang="en-US" sz="1600" dirty="0"/>
              <a:t>Ultrasonic Sensor</a:t>
            </a:r>
          </a:p>
          <a:p>
            <a:pPr lvl="2"/>
            <a:r>
              <a:rPr lang="en-US" sz="1600" dirty="0"/>
              <a:t>1x Micro Servo motor</a:t>
            </a:r>
          </a:p>
          <a:p>
            <a:pPr lvl="2"/>
            <a:r>
              <a:rPr lang="en-US" sz="1600" dirty="0"/>
              <a:t>HC 05 Bluetooth module</a:t>
            </a:r>
          </a:p>
          <a:p>
            <a:pPr lvl="2"/>
            <a:r>
              <a:rPr lang="en-US" sz="1600" dirty="0"/>
              <a:t>Battery</a:t>
            </a:r>
          </a:p>
          <a:p>
            <a:pPr lvl="2"/>
            <a:r>
              <a:rPr lang="en-US" sz="1600" dirty="0"/>
              <a:t>Switch</a:t>
            </a:r>
          </a:p>
          <a:p>
            <a:pPr lvl="2"/>
            <a:r>
              <a:rPr lang="en-US" sz="1600" dirty="0"/>
              <a:t>Male and Female Jumper Wires</a:t>
            </a:r>
          </a:p>
        </p:txBody>
      </p:sp>
      <p:sp>
        <p:nvSpPr>
          <p:cNvPr id="4" name="Content Placeholder 3"/>
          <p:cNvSpPr>
            <a:spLocks noGrp="1"/>
          </p:cNvSpPr>
          <p:nvPr>
            <p:ph sz="half" idx="2"/>
          </p:nvPr>
        </p:nvSpPr>
        <p:spPr>
          <a:xfrm>
            <a:off x="6591299" y="2123267"/>
            <a:ext cx="4218769" cy="4228405"/>
          </a:xfrm>
        </p:spPr>
        <p:txBody>
          <a:bodyPr>
            <a:normAutofit/>
          </a:bodyPr>
          <a:lstStyle/>
          <a:p>
            <a:r>
              <a:rPr lang="en-US" dirty="0"/>
              <a:t>Software Requirements:</a:t>
            </a:r>
          </a:p>
          <a:p>
            <a:pPr lvl="3"/>
            <a:r>
              <a:rPr lang="en-US" sz="1800" dirty="0"/>
              <a:t>Arduino IDE</a:t>
            </a:r>
          </a:p>
        </p:txBody>
      </p:sp>
      <p:sp>
        <p:nvSpPr>
          <p:cNvPr id="5" name="Slide Number Placeholder 4"/>
          <p:cNvSpPr>
            <a:spLocks noGrp="1"/>
          </p:cNvSpPr>
          <p:nvPr>
            <p:ph type="sldNum" sz="quarter" idx="12"/>
          </p:nvPr>
        </p:nvSpPr>
        <p:spPr/>
        <p:txBody>
          <a:bodyPr/>
          <a:lstStyle/>
          <a:p>
            <a:fld id="{DD6C46EB-856C-4ED5-80DE-391063A83A02}" type="slidenum">
              <a:rPr lang="en-US" smtClean="0"/>
              <a:pPr/>
              <a:t>3</a:t>
            </a:fld>
            <a:endParaRPr lang="en-US"/>
          </a:p>
        </p:txBody>
      </p:sp>
    </p:spTree>
    <p:extLst>
      <p:ext uri="{BB962C8B-B14F-4D97-AF65-F5344CB8AC3E}">
        <p14:creationId xmlns:p14="http://schemas.microsoft.com/office/powerpoint/2010/main" val="306780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5457"/>
            <a:ext cx="10515600" cy="1325563"/>
          </a:xfrm>
        </p:spPr>
        <p:txBody>
          <a:bodyPr>
            <a:normAutofit/>
          </a:bodyPr>
          <a:lstStyle/>
          <a:p>
            <a:pPr algn="ctr"/>
            <a:r>
              <a:rPr lang="en-US" sz="3200" b="1" dirty="0">
                <a:latin typeface="Arial" pitchFamily="34" charset="0"/>
                <a:cs typeface="Arial" pitchFamily="34" charset="0"/>
              </a:rPr>
              <a:t>BLOCK DIAGRAM</a:t>
            </a:r>
            <a:endParaRPr lang="en-IN" sz="3200" b="1" dirty="0"/>
          </a:p>
        </p:txBody>
      </p:sp>
      <p:sp>
        <p:nvSpPr>
          <p:cNvPr id="21" name="Slide Number Placeholder 17"/>
          <p:cNvSpPr>
            <a:spLocks noGrp="1"/>
          </p:cNvSpPr>
          <p:nvPr>
            <p:ph type="sldNum" sz="quarter" idx="12"/>
          </p:nvPr>
        </p:nvSpPr>
        <p:spPr>
          <a:xfrm>
            <a:off x="6553200" y="6356350"/>
            <a:ext cx="2133600" cy="365125"/>
          </a:xfrm>
        </p:spPr>
        <p:txBody>
          <a:bodyPr/>
          <a:lstStyle/>
          <a:p>
            <a:fld id="{DD6C46EB-856C-4ED5-80DE-391063A83A02}" type="slidenum">
              <a:rPr lang="en-US" smtClean="0"/>
              <a:pPr/>
              <a:t>4</a:t>
            </a:fld>
            <a:endParaRPr lang="en-US"/>
          </a:p>
        </p:txBody>
      </p:sp>
      <p:sp>
        <p:nvSpPr>
          <p:cNvPr id="20" name="Title 1"/>
          <p:cNvSpPr txBox="1">
            <a:spLocks/>
          </p:cNvSpPr>
          <p:nvPr/>
        </p:nvSpPr>
        <p:spPr>
          <a:xfrm>
            <a:off x="457200" y="332656"/>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p>
        </p:txBody>
      </p:sp>
      <p:sp>
        <p:nvSpPr>
          <p:cNvPr id="22" name="Rectangle 21"/>
          <p:cNvSpPr/>
          <p:nvPr/>
        </p:nvSpPr>
        <p:spPr>
          <a:xfrm>
            <a:off x="1850510" y="3215097"/>
            <a:ext cx="16561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Ultrasonic Sensor</a:t>
            </a:r>
          </a:p>
        </p:txBody>
      </p:sp>
      <p:sp>
        <p:nvSpPr>
          <p:cNvPr id="23" name="Rectangle 22"/>
          <p:cNvSpPr/>
          <p:nvPr/>
        </p:nvSpPr>
        <p:spPr>
          <a:xfrm>
            <a:off x="4550810" y="3055598"/>
            <a:ext cx="2088232" cy="32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a:t>
            </a:r>
          </a:p>
          <a:p>
            <a:pPr algn="ctr"/>
            <a:r>
              <a:rPr lang="en-US" dirty="0"/>
              <a:t> UNO</a:t>
            </a:r>
          </a:p>
        </p:txBody>
      </p:sp>
      <p:sp>
        <p:nvSpPr>
          <p:cNvPr id="24" name="Rectangle 23"/>
          <p:cNvSpPr/>
          <p:nvPr/>
        </p:nvSpPr>
        <p:spPr>
          <a:xfrm>
            <a:off x="7308304" y="3537918"/>
            <a:ext cx="187220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Motor Driver</a:t>
            </a:r>
          </a:p>
          <a:p>
            <a:pPr algn="ctr"/>
            <a:r>
              <a:rPr lang="en-US" dirty="0"/>
              <a:t>Shield</a:t>
            </a:r>
          </a:p>
        </p:txBody>
      </p:sp>
      <p:sp>
        <p:nvSpPr>
          <p:cNvPr id="25" name="Rectangle 24"/>
          <p:cNvSpPr/>
          <p:nvPr/>
        </p:nvSpPr>
        <p:spPr>
          <a:xfrm>
            <a:off x="9433195" y="4833156"/>
            <a:ext cx="151216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Right Side Wheels</a:t>
            </a:r>
          </a:p>
        </p:txBody>
      </p:sp>
      <p:sp>
        <p:nvSpPr>
          <p:cNvPr id="26" name="Rectangle 25"/>
          <p:cNvSpPr/>
          <p:nvPr/>
        </p:nvSpPr>
        <p:spPr>
          <a:xfrm>
            <a:off x="1854926" y="4351741"/>
            <a:ext cx="165176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Servo Motor</a:t>
            </a:r>
          </a:p>
        </p:txBody>
      </p:sp>
      <p:sp>
        <p:nvSpPr>
          <p:cNvPr id="27" name="Rectangle 26"/>
          <p:cNvSpPr/>
          <p:nvPr/>
        </p:nvSpPr>
        <p:spPr>
          <a:xfrm>
            <a:off x="4766834" y="1679190"/>
            <a:ext cx="165618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Battery</a:t>
            </a:r>
          </a:p>
        </p:txBody>
      </p:sp>
      <p:sp>
        <p:nvSpPr>
          <p:cNvPr id="28" name="Rectangle 27"/>
          <p:cNvSpPr/>
          <p:nvPr/>
        </p:nvSpPr>
        <p:spPr>
          <a:xfrm>
            <a:off x="9433195" y="2199804"/>
            <a:ext cx="151216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Left  Side Wheels</a:t>
            </a:r>
          </a:p>
        </p:txBody>
      </p:sp>
      <p:sp>
        <p:nvSpPr>
          <p:cNvPr id="29" name="Right Arrow 28"/>
          <p:cNvSpPr/>
          <p:nvPr/>
        </p:nvSpPr>
        <p:spPr>
          <a:xfrm>
            <a:off x="3511564" y="3428425"/>
            <a:ext cx="1038591" cy="218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ight Arrow 30"/>
          <p:cNvSpPr/>
          <p:nvPr/>
        </p:nvSpPr>
        <p:spPr>
          <a:xfrm>
            <a:off x="6639042" y="3825043"/>
            <a:ext cx="668607" cy="243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ent-Up Arrow 31"/>
          <p:cNvSpPr/>
          <p:nvPr/>
        </p:nvSpPr>
        <p:spPr>
          <a:xfrm>
            <a:off x="9181167" y="3008750"/>
            <a:ext cx="504056" cy="720080"/>
          </a:xfrm>
          <a:prstGeom prst="bentUpArrow">
            <a:avLst>
              <a:gd name="adj1" fmla="val 1593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Bent-Up Arrow 32"/>
          <p:cNvSpPr>
            <a:spLocks/>
          </p:cNvSpPr>
          <p:nvPr/>
        </p:nvSpPr>
        <p:spPr>
          <a:xfrm>
            <a:off x="9181167" y="4096218"/>
            <a:ext cx="504056" cy="720080"/>
          </a:xfrm>
          <a:prstGeom prst="bentUpArrow">
            <a:avLst>
              <a:gd name="adj1" fmla="val 15930"/>
              <a:gd name="adj2" fmla="val 25000"/>
              <a:gd name="adj3" fmla="val 17063"/>
            </a:avLst>
          </a:prstGeom>
          <a:solidFill>
            <a:schemeClr val="accent1"/>
          </a:solidFill>
          <a:scene3d>
            <a:camera prst="orthographicFront">
              <a:rot lat="10200000" lon="21594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5488346" y="2479534"/>
            <a:ext cx="216024" cy="576064"/>
          </a:xfrm>
          <a:prstGeom prst="downArrow">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Bent-Up Arrow 34"/>
          <p:cNvSpPr>
            <a:spLocks/>
          </p:cNvSpPr>
          <p:nvPr/>
        </p:nvSpPr>
        <p:spPr>
          <a:xfrm>
            <a:off x="6426008" y="1941113"/>
            <a:ext cx="1512168" cy="1598672"/>
          </a:xfrm>
          <a:prstGeom prst="bentUpArrow">
            <a:avLst>
              <a:gd name="adj1" fmla="val 7272"/>
              <a:gd name="adj2" fmla="val 7683"/>
              <a:gd name="adj3" fmla="val 9560"/>
            </a:avLst>
          </a:prstGeom>
          <a:solidFill>
            <a:schemeClr val="accent1"/>
          </a:solidFill>
          <a:scene3d>
            <a:camera prst="orthographicFront">
              <a:rot lat="10200000" lon="21594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50510" y="5499871"/>
            <a:ext cx="16561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HC-05 </a:t>
            </a:r>
          </a:p>
        </p:txBody>
      </p:sp>
      <p:sp>
        <p:nvSpPr>
          <p:cNvPr id="40" name="Right Arrow 39"/>
          <p:cNvSpPr/>
          <p:nvPr/>
        </p:nvSpPr>
        <p:spPr>
          <a:xfrm>
            <a:off x="3511564" y="4566285"/>
            <a:ext cx="1038591" cy="218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Arrow 40"/>
          <p:cNvSpPr/>
          <p:nvPr/>
        </p:nvSpPr>
        <p:spPr>
          <a:xfrm>
            <a:off x="3520055" y="5714415"/>
            <a:ext cx="1038591" cy="218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128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B6C947E-AABB-469D-8687-B2F107281640}"/>
              </a:ext>
            </a:extLst>
          </p:cNvPr>
          <p:cNvSpPr txBox="1">
            <a:spLocks/>
          </p:cNvSpPr>
          <p:nvPr/>
        </p:nvSpPr>
        <p:spPr>
          <a:xfrm>
            <a:off x="1443318" y="243641"/>
            <a:ext cx="8358274"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l" rtl="0">
              <a:spcBef>
                <a:spcPct val="0"/>
              </a:spcBef>
            </a:pPr>
            <a:r>
              <a:rPr lang="en-US" sz="3200" b="1" kern="0" dirty="0">
                <a:solidFill>
                  <a:sysClr val="windowText" lastClr="000000"/>
                </a:solidFill>
              </a:rPr>
              <a:t>Circuit diagram</a:t>
            </a:r>
            <a:br>
              <a:rPr lang="en-IN" b="1" kern="0" dirty="0">
                <a:solidFill>
                  <a:sysClr val="windowText" lastClr="000000"/>
                </a:solidFill>
              </a:rPr>
            </a:br>
            <a:endParaRPr lang="en-US" kern="0" dirty="0">
              <a:solidFill>
                <a:sysClr val="windowText" lastClr="000000"/>
              </a:solidFill>
            </a:endParaRPr>
          </a:p>
        </p:txBody>
      </p:sp>
      <p:pic>
        <p:nvPicPr>
          <p:cNvPr id="8" name="image23.jpeg">
            <a:extLst>
              <a:ext uri="{FF2B5EF4-FFF2-40B4-BE49-F238E27FC236}">
                <a16:creationId xmlns:a16="http://schemas.microsoft.com/office/drawing/2014/main" id="{4A09F1FC-4C6A-49B5-BA35-8BF12838D4FD}"/>
              </a:ext>
            </a:extLst>
          </p:cNvPr>
          <p:cNvPicPr>
            <a:picLocks noChangeAspect="1"/>
          </p:cNvPicPr>
          <p:nvPr/>
        </p:nvPicPr>
        <p:blipFill>
          <a:blip r:embed="rId2" cstate="print"/>
          <a:stretch>
            <a:fillRect/>
          </a:stretch>
        </p:blipFill>
        <p:spPr>
          <a:xfrm>
            <a:off x="1557580" y="1148086"/>
            <a:ext cx="9630373" cy="5303881"/>
          </a:xfrm>
          <a:prstGeom prst="rect">
            <a:avLst/>
          </a:prstGeom>
        </p:spPr>
      </p:pic>
    </p:spTree>
    <p:extLst>
      <p:ext uri="{BB962C8B-B14F-4D97-AF65-F5344CB8AC3E}">
        <p14:creationId xmlns:p14="http://schemas.microsoft.com/office/powerpoint/2010/main" val="114478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13792"/>
            <a:ext cx="8229600" cy="1143000"/>
          </a:xfrm>
        </p:spPr>
        <p:txBody>
          <a:bodyPr>
            <a:normAutofit/>
          </a:bodyPr>
          <a:lstStyle/>
          <a:p>
            <a:pPr algn="ctr"/>
            <a:r>
              <a:rPr lang="en-US" sz="3600" b="1" dirty="0"/>
              <a:t>PROPOSED METHODOLOGY</a:t>
            </a:r>
          </a:p>
        </p:txBody>
      </p:sp>
      <p:sp>
        <p:nvSpPr>
          <p:cNvPr id="3" name="Content Placeholder 2"/>
          <p:cNvSpPr>
            <a:spLocks noGrp="1"/>
          </p:cNvSpPr>
          <p:nvPr>
            <p:ph idx="1"/>
          </p:nvPr>
        </p:nvSpPr>
        <p:spPr>
          <a:xfrm>
            <a:off x="1534332" y="1185621"/>
            <a:ext cx="9968691" cy="4605580"/>
          </a:xfrm>
        </p:spPr>
        <p:txBody>
          <a:bodyPr>
            <a:normAutofit lnSpcReduction="10000"/>
          </a:bodyPr>
          <a:lstStyle/>
          <a:p>
            <a:pPr algn="just"/>
            <a:r>
              <a:rPr lang="en-US" sz="2400" dirty="0"/>
              <a:t>The robot in this project detects obstacles with the help of ultrasonic sensor to measure distances to surrounding objects. </a:t>
            </a:r>
          </a:p>
          <a:p>
            <a:pPr algn="just"/>
            <a:r>
              <a:rPr lang="en-US" sz="2400" dirty="0"/>
              <a:t>The ultrasonic sensor used here is </a:t>
            </a:r>
            <a:r>
              <a:rPr lang="en-US" sz="2400" dirty="0">
                <a:latin typeface="Arial" pitchFamily="34" charset="0"/>
                <a:cs typeface="Arial" pitchFamily="34" charset="0"/>
              </a:rPr>
              <a:t>HC-SR04</a:t>
            </a:r>
            <a:r>
              <a:rPr lang="en-US" sz="2400" dirty="0"/>
              <a:t>.</a:t>
            </a:r>
            <a:r>
              <a:rPr lang="en-US" sz="2400" b="1" dirty="0"/>
              <a:t> </a:t>
            </a:r>
          </a:p>
          <a:p>
            <a:pPr algn="just">
              <a:buNone/>
            </a:pPr>
            <a:endParaRPr lang="en-US" dirty="0"/>
          </a:p>
          <a:p>
            <a:pPr marL="0" indent="0" algn="just">
              <a:buNone/>
            </a:pPr>
            <a:endParaRPr lang="en-US" dirty="0"/>
          </a:p>
          <a:p>
            <a:pPr algn="just"/>
            <a:endParaRPr lang="en-US" dirty="0"/>
          </a:p>
          <a:p>
            <a:pPr algn="just"/>
            <a:endParaRPr lang="en-US" sz="2400" dirty="0"/>
          </a:p>
          <a:p>
            <a:pPr algn="just"/>
            <a:endParaRPr lang="en-US" sz="2400" dirty="0"/>
          </a:p>
          <a:p>
            <a:pPr algn="just"/>
            <a:endParaRPr lang="en-US" sz="2400" dirty="0"/>
          </a:p>
          <a:p>
            <a:pPr algn="just"/>
            <a:r>
              <a:rPr lang="en-US" sz="2400" dirty="0"/>
              <a:t>It measures distances over a range of 2cm to 400cm which is more than enough for our robot to detect and avoid obstacles.</a:t>
            </a:r>
          </a:p>
        </p:txBody>
      </p:sp>
      <p:sp>
        <p:nvSpPr>
          <p:cNvPr id="5" name="Slide Number Placeholder 4"/>
          <p:cNvSpPr>
            <a:spLocks noGrp="1"/>
          </p:cNvSpPr>
          <p:nvPr>
            <p:ph type="sldNum" sz="quarter" idx="12"/>
          </p:nvPr>
        </p:nvSpPr>
        <p:spPr/>
        <p:txBody>
          <a:bodyPr/>
          <a:lstStyle/>
          <a:p>
            <a:fld id="{DD6C46EB-856C-4ED5-80DE-391063A83A02}" type="slidenum">
              <a:rPr lang="en-US" smtClean="0"/>
              <a:pPr/>
              <a:t>6</a:t>
            </a:fld>
            <a:endParaRPr lang="en-US"/>
          </a:p>
        </p:txBody>
      </p:sp>
      <p:pic>
        <p:nvPicPr>
          <p:cNvPr id="4" name="Picture 3" descr="download.jpg"/>
          <p:cNvPicPr>
            <a:picLocks noChangeAspect="1"/>
          </p:cNvPicPr>
          <p:nvPr/>
        </p:nvPicPr>
        <p:blipFill>
          <a:blip r:embed="rId2" cstate="print"/>
          <a:stretch>
            <a:fillRect/>
          </a:stretch>
        </p:blipFill>
        <p:spPr>
          <a:xfrm>
            <a:off x="4699221" y="2472856"/>
            <a:ext cx="3037398" cy="2115885"/>
          </a:xfrm>
          <a:prstGeom prst="rect">
            <a:avLst/>
          </a:prstGeom>
        </p:spPr>
      </p:pic>
    </p:spTree>
    <p:extLst>
      <p:ext uri="{BB962C8B-B14F-4D97-AF65-F5344CB8AC3E}">
        <p14:creationId xmlns:p14="http://schemas.microsoft.com/office/powerpoint/2010/main" val="76369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76672"/>
            <a:ext cx="8229600" cy="1143000"/>
          </a:xfrm>
        </p:spPr>
        <p:txBody>
          <a:bodyPr>
            <a:normAutofit/>
          </a:bodyPr>
          <a:lstStyle/>
          <a:p>
            <a:pPr algn="ctr"/>
            <a:r>
              <a:rPr lang="en-US" sz="3600" b="1" dirty="0"/>
              <a:t>PROPOSED METHODOLOGY</a:t>
            </a:r>
            <a:endParaRPr lang="en-US" sz="3600" dirty="0"/>
          </a:p>
        </p:txBody>
      </p:sp>
      <p:sp>
        <p:nvSpPr>
          <p:cNvPr id="3" name="Content Placeholder 2"/>
          <p:cNvSpPr>
            <a:spLocks noGrp="1"/>
          </p:cNvSpPr>
          <p:nvPr>
            <p:ph idx="1"/>
          </p:nvPr>
        </p:nvSpPr>
        <p:spPr>
          <a:xfrm>
            <a:off x="1484310" y="1836549"/>
            <a:ext cx="10018713" cy="3954651"/>
          </a:xfrm>
        </p:spPr>
        <p:txBody>
          <a:bodyPr>
            <a:normAutofit/>
          </a:bodyPr>
          <a:lstStyle/>
          <a:p>
            <a:pPr algn="just"/>
            <a:r>
              <a:rPr lang="en-US" sz="2400" dirty="0"/>
              <a:t>The ultrasonic sensor is mounted on the servo motor. Using the servo motor the sensor is turned left and right.</a:t>
            </a:r>
          </a:p>
          <a:p>
            <a:pPr algn="just">
              <a:buNone/>
            </a:pPr>
            <a:endParaRPr lang="en-US" sz="2400" dirty="0"/>
          </a:p>
          <a:p>
            <a:pPr algn="just"/>
            <a:r>
              <a:rPr lang="en-US" sz="2400" dirty="0"/>
              <a:t>The sensor measures the distance between the object and robot and makes the robot to go straight or left or right depending on the side where the distance to object is larger.</a:t>
            </a:r>
          </a:p>
          <a:p>
            <a:pPr algn="just">
              <a:buNone/>
            </a:pPr>
            <a:endParaRPr lang="en-US" sz="2400" dirty="0"/>
          </a:p>
          <a:p>
            <a:pPr algn="just"/>
            <a:r>
              <a:rPr lang="en-US" sz="2400" dirty="0"/>
              <a:t>If the sensor detects obstacle on all three sides, it will move backward and again checks for the distance to objects. </a:t>
            </a:r>
          </a:p>
        </p:txBody>
      </p:sp>
      <p:sp>
        <p:nvSpPr>
          <p:cNvPr id="4" name="Slide Number Placeholder 3"/>
          <p:cNvSpPr>
            <a:spLocks noGrp="1"/>
          </p:cNvSpPr>
          <p:nvPr>
            <p:ph type="sldNum" sz="quarter" idx="12"/>
          </p:nvPr>
        </p:nvSpPr>
        <p:spPr/>
        <p:txBody>
          <a:bodyPr/>
          <a:lstStyle/>
          <a:p>
            <a:fld id="{DD6C46EB-856C-4ED5-80DE-391063A83A02}" type="slidenum">
              <a:rPr lang="en-US" smtClean="0"/>
              <a:pPr/>
              <a:t>7</a:t>
            </a:fld>
            <a:endParaRPr lang="en-US"/>
          </a:p>
        </p:txBody>
      </p:sp>
    </p:spTree>
    <p:extLst>
      <p:ext uri="{BB962C8B-B14F-4D97-AF65-F5344CB8AC3E}">
        <p14:creationId xmlns:p14="http://schemas.microsoft.com/office/powerpoint/2010/main" val="33969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04664"/>
            <a:ext cx="8229600" cy="1143000"/>
          </a:xfrm>
        </p:spPr>
        <p:txBody>
          <a:bodyPr>
            <a:normAutofit/>
          </a:bodyPr>
          <a:lstStyle/>
          <a:p>
            <a:pPr algn="ctr"/>
            <a:r>
              <a:rPr lang="en-US" sz="3600" b="1" dirty="0"/>
              <a:t>PROPOSED METHODOLOGY</a:t>
            </a:r>
            <a:endParaRPr lang="en-US" sz="3600" dirty="0"/>
          </a:p>
        </p:txBody>
      </p:sp>
      <p:sp>
        <p:nvSpPr>
          <p:cNvPr id="3" name="Content Placeholder 2"/>
          <p:cNvSpPr>
            <a:spLocks noGrp="1"/>
          </p:cNvSpPr>
          <p:nvPr>
            <p:ph idx="1"/>
          </p:nvPr>
        </p:nvSpPr>
        <p:spPr>
          <a:xfrm>
            <a:off x="1311579" y="1611824"/>
            <a:ext cx="10193033" cy="4299398"/>
          </a:xfrm>
        </p:spPr>
        <p:txBody>
          <a:bodyPr>
            <a:normAutofit/>
          </a:bodyPr>
          <a:lstStyle/>
          <a:p>
            <a:pPr algn="just"/>
            <a:r>
              <a:rPr lang="en-US" sz="2400" dirty="0"/>
              <a:t>The ultrasonic sensor emit an ultrasonic pulse every 300 ms which echoes from the neighboring objects.</a:t>
            </a:r>
          </a:p>
          <a:p>
            <a:pPr algn="just"/>
            <a:endParaRPr lang="en-US" sz="2400" dirty="0"/>
          </a:p>
          <a:p>
            <a:pPr algn="just"/>
            <a:r>
              <a:rPr lang="en-US" sz="2400" dirty="0"/>
              <a:t>Using time difference between the input and echo, the Arduino calculates the distance to the obstacle from which the echo is coming by using the constant speed of sound 340 m/s. </a:t>
            </a:r>
          </a:p>
          <a:p>
            <a:pPr algn="just"/>
            <a:endParaRPr lang="en-US" sz="2400" dirty="0"/>
          </a:p>
          <a:p>
            <a:pPr algn="just"/>
            <a:r>
              <a:rPr lang="en-US" sz="2400" dirty="0"/>
              <a:t>Distance = (Time * Speed Of Sound) / 2</a:t>
            </a:r>
          </a:p>
          <a:p>
            <a:pPr algn="just"/>
            <a:endParaRPr lang="en-US" sz="2400" dirty="0"/>
          </a:p>
          <a:p>
            <a:pPr algn="just"/>
            <a:endParaRPr lang="en-US" sz="2000" dirty="0"/>
          </a:p>
          <a:p>
            <a:pPr marL="0" indent="0" algn="just">
              <a:buNone/>
            </a:pPr>
            <a:endParaRPr lang="en-US" sz="2400" dirty="0"/>
          </a:p>
        </p:txBody>
      </p:sp>
      <p:sp>
        <p:nvSpPr>
          <p:cNvPr id="5" name="Slide Number Placeholder 4"/>
          <p:cNvSpPr>
            <a:spLocks noGrp="1"/>
          </p:cNvSpPr>
          <p:nvPr>
            <p:ph type="sldNum" sz="quarter" idx="12"/>
          </p:nvPr>
        </p:nvSpPr>
        <p:spPr/>
        <p:txBody>
          <a:bodyPr/>
          <a:lstStyle/>
          <a:p>
            <a:fld id="{DD6C46EB-856C-4ED5-80DE-391063A83A02}" type="slidenum">
              <a:rPr lang="en-US" smtClean="0"/>
              <a:pPr/>
              <a:t>8</a:t>
            </a:fld>
            <a:endParaRPr lang="en-US"/>
          </a:p>
        </p:txBody>
      </p:sp>
      <p:pic>
        <p:nvPicPr>
          <p:cNvPr id="4" name="Picture 3" descr="Ultrasonic_Working_Principle.png"/>
          <p:cNvPicPr>
            <a:picLocks noChangeAspect="1"/>
          </p:cNvPicPr>
          <p:nvPr/>
        </p:nvPicPr>
        <p:blipFill>
          <a:blip r:embed="rId2" cstate="print"/>
          <a:stretch>
            <a:fillRect/>
          </a:stretch>
        </p:blipFill>
        <p:spPr>
          <a:xfrm>
            <a:off x="7817997" y="4313115"/>
            <a:ext cx="3859975" cy="2296912"/>
          </a:xfrm>
          <a:prstGeom prst="rect">
            <a:avLst/>
          </a:prstGeom>
        </p:spPr>
      </p:pic>
    </p:spTree>
    <p:extLst>
      <p:ext uri="{BB962C8B-B14F-4D97-AF65-F5344CB8AC3E}">
        <p14:creationId xmlns:p14="http://schemas.microsoft.com/office/powerpoint/2010/main" val="267921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27.png">
            <a:extLst>
              <a:ext uri="{FF2B5EF4-FFF2-40B4-BE49-F238E27FC236}">
                <a16:creationId xmlns:a16="http://schemas.microsoft.com/office/drawing/2014/main" id="{20D22975-6E50-4661-91FA-F9F6E6506ABA}"/>
              </a:ext>
            </a:extLst>
          </p:cNvPr>
          <p:cNvPicPr>
            <a:picLocks noGrp="1" noChangeAspect="1"/>
          </p:cNvPicPr>
          <p:nvPr>
            <p:ph sz="half" idx="1"/>
          </p:nvPr>
        </p:nvPicPr>
        <p:blipFill>
          <a:blip r:embed="rId2" cstate="print"/>
          <a:stretch>
            <a:fillRect/>
          </a:stretch>
        </p:blipFill>
        <p:spPr>
          <a:xfrm>
            <a:off x="1285852" y="1359674"/>
            <a:ext cx="9535873" cy="2830664"/>
          </a:xfrm>
          <a:prstGeom prst="rect">
            <a:avLst/>
          </a:prstGeom>
        </p:spPr>
      </p:pic>
      <p:sp>
        <p:nvSpPr>
          <p:cNvPr id="7" name="TextBox 6">
            <a:extLst>
              <a:ext uri="{FF2B5EF4-FFF2-40B4-BE49-F238E27FC236}">
                <a16:creationId xmlns:a16="http://schemas.microsoft.com/office/drawing/2014/main" id="{CD15D875-7253-4110-835A-7233C22DA7D8}"/>
              </a:ext>
            </a:extLst>
          </p:cNvPr>
          <p:cNvSpPr txBox="1"/>
          <p:nvPr/>
        </p:nvSpPr>
        <p:spPr>
          <a:xfrm>
            <a:off x="1556444" y="670762"/>
            <a:ext cx="7643866" cy="646331"/>
          </a:xfrm>
          <a:prstGeom prst="rect">
            <a:avLst/>
          </a:prstGeom>
          <a:noFill/>
        </p:spPr>
        <p:txBody>
          <a:bodyPr wrap="square" rtlCol="0">
            <a:spAutoFit/>
          </a:bodyPr>
          <a:lstStyle/>
          <a:p>
            <a:r>
              <a:rPr lang="en-IN" sz="3600" dirty="0"/>
              <a:t>Architecture :</a:t>
            </a:r>
            <a:endParaRPr lang="en-US" sz="3600" dirty="0"/>
          </a:p>
        </p:txBody>
      </p:sp>
      <p:sp>
        <p:nvSpPr>
          <p:cNvPr id="8" name="TextBox 7">
            <a:extLst>
              <a:ext uri="{FF2B5EF4-FFF2-40B4-BE49-F238E27FC236}">
                <a16:creationId xmlns:a16="http://schemas.microsoft.com/office/drawing/2014/main" id="{140FCC30-43CD-438A-B6FA-677AB9BB88C8}"/>
              </a:ext>
            </a:extLst>
          </p:cNvPr>
          <p:cNvSpPr txBox="1"/>
          <p:nvPr/>
        </p:nvSpPr>
        <p:spPr>
          <a:xfrm>
            <a:off x="1285852" y="4000503"/>
            <a:ext cx="8844266" cy="2215991"/>
          </a:xfrm>
          <a:prstGeom prst="rect">
            <a:avLst/>
          </a:prstGeom>
          <a:noFill/>
        </p:spPr>
        <p:txBody>
          <a:bodyPr wrap="square" rtlCol="0">
            <a:spAutoFit/>
          </a:bodyPr>
          <a:lstStyle/>
          <a:p>
            <a:pPr lvl="0"/>
            <a:endParaRPr lang="en-US" dirty="0"/>
          </a:p>
          <a:p>
            <a:pPr lvl="0">
              <a:buFont typeface="Arial" pitchFamily="34" charset="0"/>
              <a:buChar char="•"/>
            </a:pPr>
            <a:endParaRPr lang="en-US" sz="2400" dirty="0"/>
          </a:p>
          <a:p>
            <a:pPr lvl="0">
              <a:buFont typeface="Arial" pitchFamily="34" charset="0"/>
              <a:buChar char="•"/>
            </a:pPr>
            <a:r>
              <a:rPr lang="en-US" sz="2400" dirty="0"/>
              <a:t>Input of the voice command through android app</a:t>
            </a:r>
            <a:endParaRPr lang="en-IN" sz="2400" dirty="0"/>
          </a:p>
          <a:p>
            <a:pPr lvl="0">
              <a:buFont typeface="Arial" pitchFamily="34" charset="0"/>
              <a:buChar char="•"/>
            </a:pPr>
            <a:r>
              <a:rPr lang="en-US" sz="2400" dirty="0"/>
              <a:t> Detection of hurdle by the robot</a:t>
            </a:r>
            <a:endParaRPr lang="en-IN" sz="2400" dirty="0"/>
          </a:p>
          <a:p>
            <a:pPr lvl="0">
              <a:buFont typeface="Arial" pitchFamily="34" charset="0"/>
              <a:buChar char="•"/>
            </a:pPr>
            <a:r>
              <a:rPr lang="en-IN" sz="2400" dirty="0"/>
              <a:t> </a:t>
            </a:r>
            <a:r>
              <a:rPr lang="en-US" sz="2400" dirty="0"/>
              <a:t>Speed control of the robot</a:t>
            </a:r>
            <a:endParaRPr lang="en-IN" sz="2400" dirty="0"/>
          </a:p>
          <a:p>
            <a:pPr lvl="0">
              <a:buFont typeface="Arial" pitchFamily="34" charset="0"/>
              <a:buChar char="•"/>
            </a:pPr>
            <a:r>
              <a:rPr lang="en-IN" sz="2400" dirty="0"/>
              <a:t>  </a:t>
            </a:r>
            <a:r>
              <a:rPr lang="en-US" sz="2400" dirty="0"/>
              <a:t>Automatic braking system</a:t>
            </a:r>
          </a:p>
        </p:txBody>
      </p:sp>
    </p:spTree>
    <p:extLst>
      <p:ext uri="{BB962C8B-B14F-4D97-AF65-F5344CB8AC3E}">
        <p14:creationId xmlns:p14="http://schemas.microsoft.com/office/powerpoint/2010/main" val="37116451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550</TotalTime>
  <Words>597</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Wisp</vt:lpstr>
      <vt:lpstr>B.E ELECTRONICS AND COMMUNICATION ENGINEERING  EC5512 – SUMMER INTERNSHIP / SUMMER PROJECT  </vt:lpstr>
      <vt:lpstr>ABSTRACT</vt:lpstr>
      <vt:lpstr>HARDWARE AND SOFTWARE REQUIREMENTS</vt:lpstr>
      <vt:lpstr>BLOCK DIAGRAM</vt:lpstr>
      <vt:lpstr>PowerPoint Presentation</vt:lpstr>
      <vt:lpstr>PROPOSED METHODOLOGY</vt:lpstr>
      <vt:lpstr>PROPOSED METHODOLOGY</vt:lpstr>
      <vt:lpstr>PROPOSED METHODOLOGY</vt:lpstr>
      <vt:lpstr>PowerPoint Presentation</vt:lpstr>
      <vt:lpstr>PowerPoint Presentation</vt:lpstr>
      <vt:lpstr>PowerPoint Presentation</vt:lpstr>
      <vt:lpstr>PowerPoint Presentation</vt:lpstr>
      <vt:lpstr>PowerPoint Presentation</vt:lpstr>
      <vt:lpstr>OBJECTIVE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ELECTRONICS AND COMMUNICATION ENGINEERING  EC5512 – SUMMER INTERNSHIP / SUMMER PROJECT</dc:title>
  <dc:creator>Manojh Sivakumar</dc:creator>
  <cp:lastModifiedBy>Jagan Siva</cp:lastModifiedBy>
  <cp:revision>50</cp:revision>
  <dcterms:created xsi:type="dcterms:W3CDTF">2021-10-03T15:30:05Z</dcterms:created>
  <dcterms:modified xsi:type="dcterms:W3CDTF">2022-01-12T05:36:24Z</dcterms:modified>
</cp:coreProperties>
</file>