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7" r:id="rId6"/>
    <p:sldId id="268" r:id="rId7"/>
    <p:sldId id="265" r:id="rId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B3A118CA-E315-4D05-8E51-48936DA388A9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D35A0854-CFDB-4D70-83A2-70BC599A9C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23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A0854-CFDB-4D70-83A2-70BC599A9C0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8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A0854-CFDB-4D70-83A2-70BC599A9C0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6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5C5D-3F10-94CF-CFFC-8A0D2D79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F8CDC-B770-A5A7-58BF-F6AE28B3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50B3-B09A-549C-6A4F-31256F4D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BE70-B494-D7AA-55A5-1F66839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8C7C-DA4C-6524-79E7-5BBDF8AB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1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8CC-6318-21D9-35F9-434B0ED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987F0-D9F4-10EA-962B-D91E3E66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F9B7-4E8E-1501-2619-E115F8F4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7B46-C6F7-B4A6-CFAB-F1455B4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85E3-4693-5B62-17BD-3B76C331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9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D82CE-14A5-968F-3436-D9C5830B0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6AE39-083C-F29C-3431-DA390651D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F602-DA4D-1116-BDF5-5DB84EB5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6791-0E86-E027-0675-69698D81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355-2224-8D32-C45B-6788686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8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E4BD-C0F5-8D88-0484-498DEC6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50D2-3415-A976-0369-1985658F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0714-4BCF-56CA-E51B-567BD08A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5251-6BA0-387D-F1B2-7DD8A83A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5AF-03A6-E0EA-4F72-9CD954C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E4A2-5AF2-0E7A-39F7-97A3EFA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DDCF-7D96-EBA5-06CF-60389FB1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E351-9996-0323-AC22-8900ED31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8AA6-C22D-F616-B637-CE882CA3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89BF-02FB-525D-834E-9EACCAD2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0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2A6B-50D0-B88B-D949-9042F79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60CC-18AA-4C25-8D6C-9C2E0870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C50AE-4C7E-1317-5098-FE5A154EA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86DC-566D-F972-7EF6-9109DA67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C9423-88DB-D45B-EFC9-A2A08E2A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7DB4-5EDA-195E-9E0C-BA8825A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9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ADFF-27B3-C213-C584-FFEC4CA4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40F1-E971-D341-BB5C-1B102A7F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E5D8-518E-8F4D-DAE8-C86FEA3AA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49EB-5C21-4EA8-D603-FC9A94CC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9D596-4B2E-32CD-7E3B-166A43882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2C24E-492A-0B07-62DD-04FBE72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B0858-CC25-5BF3-D92C-870FAB7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F9E1A-E76C-D6F5-6C0E-9E98AEA6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8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6271-1F12-E556-6DF8-B1D79847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00725-4FA5-E742-B7DA-555A0919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3818-CB5F-1081-EF01-611ACA7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0C0CB-8CBD-9857-1449-E675333D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1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40C14-635E-5302-34D0-9D3749C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509C0-9CA7-0C59-4B33-B9AE4C98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099D-A757-7E6A-CC67-082F69B7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6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2AF-6E25-E726-74DB-D509A41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A027-D8E8-9E6B-0AB6-76E46B9C3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E5E4-A7D0-3BC5-8ED9-174DD156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DB72D-3BDE-C62B-F4EB-BACCCFC8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A547-734D-A55D-AB45-E2B8791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2A017-CF3C-DB00-B212-0C526C0A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0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3A2E-D03E-46A3-092E-F9B0C717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0ED3-60E5-4D93-0077-298D663DE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33813-6DF1-9729-7181-D386BFB9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A6F8-95E6-3590-EB0B-8689F612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923E-9782-6D56-E60B-3DDD7A2C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665C7-B168-CD5A-012C-124C50F3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62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DEC1B-79B8-EB3D-6067-0BF5F619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78B4-D154-D429-3EDD-90889CA3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448C-0140-BB86-1BF7-9D041F05A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2F30-2602-4A91-AE2B-614F74EE6C02}" type="datetimeFigureOut">
              <a:rPr lang="en-CA" smtClean="0"/>
              <a:t>2024-12-11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7B2D-174D-5006-E0EE-8327133C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2064-1F50-B89E-4C4E-1EAA59C87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55BBE-D00D-4413-BAA4-8E217E6CFD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4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lection of vintage colorful toy cars">
            <a:extLst>
              <a:ext uri="{FF2B5EF4-FFF2-40B4-BE49-F238E27FC236}">
                <a16:creationId xmlns:a16="http://schemas.microsoft.com/office/drawing/2014/main" id="{64F72CDA-24BF-3B6A-DE2E-C41E54F76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13818" b="268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8548-B35B-8350-E6B7-4BA52338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5195" y="4662699"/>
            <a:ext cx="4822852" cy="1883757"/>
          </a:xfrm>
        </p:spPr>
        <p:txBody>
          <a:bodyPr>
            <a:noAutofit/>
          </a:bodyPr>
          <a:lstStyle/>
          <a:p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 10 Year Period </a:t>
            </a:r>
          </a:p>
          <a:p>
            <a:pPr>
              <a:spcBef>
                <a:spcPts val="600"/>
              </a:spcBef>
            </a:pPr>
            <a:r>
              <a:rPr lang="en-CA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(Q3 of 2014 to Q4 2023)</a:t>
            </a:r>
          </a:p>
          <a:p>
            <a:pPr>
              <a:spcBef>
                <a:spcPts val="600"/>
              </a:spcBef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Bryan Carney, James Garcia,</a:t>
            </a:r>
          </a:p>
          <a:p>
            <a:pPr>
              <a:spcBef>
                <a:spcPts val="600"/>
              </a:spcBef>
            </a:pPr>
            <a:r>
              <a:rPr lang="en-CA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Asif Shehzad, &amp; Meghdut Noor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F04A3-B274-7348-8CE4-E682A8692201}"/>
              </a:ext>
            </a:extLst>
          </p:cNvPr>
          <p:cNvSpPr/>
          <p:nvPr/>
        </p:nvSpPr>
        <p:spPr>
          <a:xfrm>
            <a:off x="-571599" y="740096"/>
            <a:ext cx="63124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A" sz="5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Automotive Car Loan Analysis</a:t>
            </a:r>
            <a:endParaRPr lang="en-CA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55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9D99-BA44-409A-0450-896DE82B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B4F6-EE9C-5F99-68C1-9E258300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attached</a:t>
            </a: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dives in to Auto Loan patterns over a 10-year period, broken down by quarter; to answer the questions below.</a:t>
            </a:r>
          </a:p>
          <a:p>
            <a:pPr marL="0" indent="0">
              <a:buNone/>
            </a:pPr>
            <a:endParaRPr lang="en-CA" sz="17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the noted timeframe, are the number of people taking out loans increasing or decreasing?</a:t>
            </a:r>
            <a:endParaRPr lang="en-CA" sz="1700" kern="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the number of people purchasing cars increased</a:t>
            </a: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decreased</a:t>
            </a: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CA" sz="1700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trends in loan approvals correlate with trends in car purchases?</a:t>
            </a:r>
          </a:p>
        </p:txBody>
      </p:sp>
      <p:pic>
        <p:nvPicPr>
          <p:cNvPr id="6" name="Picture 5" descr="Speedometer">
            <a:extLst>
              <a:ext uri="{FF2B5EF4-FFF2-40B4-BE49-F238E27FC236}">
                <a16:creationId xmlns:a16="http://schemas.microsoft.com/office/drawing/2014/main" id="{466C4C8E-D73F-2437-8BAF-CB76F12F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29" r="21175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3C73950-FD9D-3534-14F4-F09A7EBE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8"/>
          <a:stretch/>
        </p:blipFill>
        <p:spPr>
          <a:xfrm>
            <a:off x="50942" y="3346847"/>
            <a:ext cx="7565663" cy="3180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21C50E4-94D4-40A3-ECE7-41F24237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596" y="575040"/>
            <a:ext cx="6141036" cy="260649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5ADC2B-B281-884C-4B25-812074CAC226}"/>
              </a:ext>
            </a:extLst>
          </p:cNvPr>
          <p:cNvSpPr/>
          <p:nvPr/>
        </p:nvSpPr>
        <p:spPr>
          <a:xfrm>
            <a:off x="7773949" y="3323661"/>
            <a:ext cx="4290462" cy="3484002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8D8CA-C617-9FFD-F8CF-E699C76D44CD}"/>
              </a:ext>
            </a:extLst>
          </p:cNvPr>
          <p:cNvSpPr txBox="1"/>
          <p:nvPr/>
        </p:nvSpPr>
        <p:spPr>
          <a:xfrm>
            <a:off x="7831796" y="3458159"/>
            <a:ext cx="4349608" cy="339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CA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CA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Within the noted timeframe, are the number of people taking out loans increasing or decreasing?</a:t>
            </a:r>
          </a:p>
          <a:p>
            <a:pPr lvl="0">
              <a:lnSpc>
                <a:spcPct val="107000"/>
              </a:lnSpc>
            </a:pPr>
            <a:endParaRPr lang="en-CA" sz="1600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n-CA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CA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loan value was adjusted to include the interest from average rates.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</a:t>
            </a:r>
            <a:r>
              <a:rPr lang="en-CA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ecalculated total loan amount was then divided by Combined loan amount. </a:t>
            </a:r>
          </a:p>
          <a:p>
            <a:pPr lvl="0">
              <a:lnSpc>
                <a:spcPct val="107000"/>
              </a:lnSpc>
            </a:pPr>
            <a:endParaRPr lang="en-CA" sz="1600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CA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</a:t>
            </a:r>
            <a:r>
              <a:rPr lang="en-CA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stimated total number of people getting loans.</a:t>
            </a:r>
          </a:p>
          <a:p>
            <a:pPr lvl="0" algn="ctr">
              <a:lnSpc>
                <a:spcPct val="107000"/>
              </a:lnSpc>
            </a:pPr>
            <a:endParaRPr lang="en-CA" sz="95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863F6-23DA-D5CE-8349-22D917B9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" y="11841"/>
            <a:ext cx="12181405" cy="585134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Loans Per Person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486F84-5205-42B1-3747-48566E96F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368" y="747030"/>
            <a:ext cx="5916253" cy="2513023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450846A-0674-5273-AE94-EA38C29EB9D2}"/>
              </a:ext>
            </a:extLst>
          </p:cNvPr>
          <p:cNvSpPr/>
          <p:nvPr/>
        </p:nvSpPr>
        <p:spPr>
          <a:xfrm>
            <a:off x="408620" y="631329"/>
            <a:ext cx="213070" cy="2148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9020A4-9549-18ED-C812-2F6C9AF9DFCC}"/>
              </a:ext>
            </a:extLst>
          </p:cNvPr>
          <p:cNvSpPr/>
          <p:nvPr/>
        </p:nvSpPr>
        <p:spPr>
          <a:xfrm>
            <a:off x="6361525" y="562324"/>
            <a:ext cx="213070" cy="2148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DD520C-C1C7-6FBB-7DC6-59AEB9891A15}"/>
              </a:ext>
            </a:extLst>
          </p:cNvPr>
          <p:cNvSpPr/>
          <p:nvPr/>
        </p:nvSpPr>
        <p:spPr>
          <a:xfrm>
            <a:off x="411792" y="3375754"/>
            <a:ext cx="213070" cy="2148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107482-F2FD-8F1A-AED0-8909C664A84A}"/>
              </a:ext>
            </a:extLst>
          </p:cNvPr>
          <p:cNvSpPr/>
          <p:nvPr/>
        </p:nvSpPr>
        <p:spPr>
          <a:xfrm>
            <a:off x="10595" y="540690"/>
            <a:ext cx="5957816" cy="2711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C51F1-1023-FA47-A027-DE3EAAF81F2E}"/>
              </a:ext>
            </a:extLst>
          </p:cNvPr>
          <p:cNvSpPr/>
          <p:nvPr/>
        </p:nvSpPr>
        <p:spPr>
          <a:xfrm>
            <a:off x="5979005" y="540689"/>
            <a:ext cx="6202399" cy="271141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E9F5B-3F5B-BA62-EBC7-F68495C6D7B1}"/>
              </a:ext>
            </a:extLst>
          </p:cNvPr>
          <p:cNvSpPr/>
          <p:nvPr/>
        </p:nvSpPr>
        <p:spPr>
          <a:xfrm>
            <a:off x="10595" y="3252103"/>
            <a:ext cx="7646359" cy="333894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DFA66685-BF75-B2D5-8106-B8562C68D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595" y="-162969"/>
            <a:ext cx="914400" cy="914400"/>
          </a:xfrm>
          <a:prstGeom prst="rect">
            <a:avLst/>
          </a:prstGeom>
        </p:spPr>
      </p:pic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627EEAB5-CDCF-E727-0602-927A87381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6610" y="-16958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E8E5D9-1155-7714-09AC-4C5C62BCF110}"/>
              </a:ext>
            </a:extLst>
          </p:cNvPr>
          <p:cNvCxnSpPr>
            <a:cxnSpLocks/>
          </p:cNvCxnSpPr>
          <p:nvPr/>
        </p:nvCxnSpPr>
        <p:spPr>
          <a:xfrm flipV="1">
            <a:off x="9517908" y="1289538"/>
            <a:ext cx="270861" cy="48819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ot"/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02D32D-44A3-F3B0-9332-951A08A4FF1A}"/>
              </a:ext>
            </a:extLst>
          </p:cNvPr>
          <p:cNvCxnSpPr>
            <a:cxnSpLocks/>
          </p:cNvCxnSpPr>
          <p:nvPr/>
        </p:nvCxnSpPr>
        <p:spPr>
          <a:xfrm flipV="1">
            <a:off x="10887628" y="986712"/>
            <a:ext cx="401742" cy="760822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ot"/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22187370-F97A-321C-1AE9-39141CADCCCE}"/>
              </a:ext>
            </a:extLst>
          </p:cNvPr>
          <p:cNvSpPr/>
          <p:nvPr/>
        </p:nvSpPr>
        <p:spPr>
          <a:xfrm rot="18865408">
            <a:off x="9170482" y="2042355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8F3BEED2-640F-2BD0-356D-DDEBA5DD5ACF}"/>
              </a:ext>
            </a:extLst>
          </p:cNvPr>
          <p:cNvSpPr/>
          <p:nvPr/>
        </p:nvSpPr>
        <p:spPr>
          <a:xfrm>
            <a:off x="3666216" y="5415044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2F3CBE-22CB-F389-0066-42C8BF15090B}"/>
              </a:ext>
            </a:extLst>
          </p:cNvPr>
          <p:cNvSpPr/>
          <p:nvPr/>
        </p:nvSpPr>
        <p:spPr>
          <a:xfrm>
            <a:off x="5836257" y="4269850"/>
            <a:ext cx="1820695" cy="18411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3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786C6AF-6ECD-BF7E-B9D1-EE1C6A26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39" y="3455643"/>
            <a:ext cx="7903127" cy="33545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70B75-D384-4E7E-FD4D-13E47538DA23}"/>
              </a:ext>
            </a:extLst>
          </p:cNvPr>
          <p:cNvSpPr/>
          <p:nvPr/>
        </p:nvSpPr>
        <p:spPr>
          <a:xfrm>
            <a:off x="161362" y="1550895"/>
            <a:ext cx="3724837" cy="4299648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3EBCA-5AE3-83F6-14EC-D3DC9DD7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1150"/>
            <a:ext cx="4119286" cy="710449"/>
          </a:xfrm>
        </p:spPr>
        <p:txBody>
          <a:bodyPr>
            <a:noAutofit/>
          </a:bodyPr>
          <a:lstStyle/>
          <a:p>
            <a:pPr algn="ctr"/>
            <a:r>
              <a:rPr lang="en-CA" sz="2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Car Sales Per Person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03196-E9F3-A17E-0338-A6B804A2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8873" y="122133"/>
            <a:ext cx="7903127" cy="33068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7E05D-B869-6971-ABB3-8C98AEA08703}"/>
              </a:ext>
            </a:extLst>
          </p:cNvPr>
          <p:cNvSpPr txBox="1"/>
          <p:nvPr/>
        </p:nvSpPr>
        <p:spPr>
          <a:xfrm>
            <a:off x="291349" y="2255518"/>
            <a:ext cx="3464861" cy="297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CA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en-CA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Has the number of people purchasing cars increased? </a:t>
            </a:r>
          </a:p>
          <a:p>
            <a:pPr lvl="0">
              <a:lnSpc>
                <a:spcPct val="107000"/>
              </a:lnSpc>
            </a:pPr>
            <a:endParaRPr lang="en-CA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Population weighted against Total Vehicle Sales</a:t>
            </a:r>
          </a:p>
          <a:p>
            <a:pPr lvl="0">
              <a:lnSpc>
                <a:spcPct val="107000"/>
              </a:lnSpc>
            </a:pPr>
            <a:endParaRPr lang="en-CA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Result: </a:t>
            </a:r>
            <a:r>
              <a:rPr lang="en-CA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Car Sales per person.</a:t>
            </a:r>
          </a:p>
          <a:p>
            <a:pPr algn="ctr">
              <a:lnSpc>
                <a:spcPct val="107000"/>
              </a:lnSpc>
            </a:pPr>
            <a:endParaRPr lang="en-CA" sz="14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99FC3C-6C36-FE02-6659-FCFB1FFF415D}"/>
              </a:ext>
            </a:extLst>
          </p:cNvPr>
          <p:cNvSpPr/>
          <p:nvPr/>
        </p:nvSpPr>
        <p:spPr>
          <a:xfrm>
            <a:off x="4679578" y="44326"/>
            <a:ext cx="259976" cy="230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AABE-F06E-DE0B-358B-20AC4C45AA25}"/>
              </a:ext>
            </a:extLst>
          </p:cNvPr>
          <p:cNvSpPr/>
          <p:nvPr/>
        </p:nvSpPr>
        <p:spPr>
          <a:xfrm>
            <a:off x="4679578" y="3475071"/>
            <a:ext cx="259976" cy="230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7ECC0-D253-7BFC-6026-93FD24C5BF1F}"/>
              </a:ext>
            </a:extLst>
          </p:cNvPr>
          <p:cNvSpPr/>
          <p:nvPr/>
        </p:nvSpPr>
        <p:spPr>
          <a:xfrm>
            <a:off x="4288873" y="5051"/>
            <a:ext cx="7903127" cy="341337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5EBD1-BBAC-7894-1F6A-068123C0C1CE}"/>
              </a:ext>
            </a:extLst>
          </p:cNvPr>
          <p:cNvSpPr/>
          <p:nvPr/>
        </p:nvSpPr>
        <p:spPr>
          <a:xfrm>
            <a:off x="4288873" y="3412572"/>
            <a:ext cx="7903127" cy="3445428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Graphic 14" descr="Convertible with solid fill">
            <a:extLst>
              <a:ext uri="{FF2B5EF4-FFF2-40B4-BE49-F238E27FC236}">
                <a16:creationId xmlns:a16="http://schemas.microsoft.com/office/drawing/2014/main" id="{5C6F0341-3D09-1890-A2E5-1350ED38C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151" y="-169417"/>
            <a:ext cx="1302543" cy="1302543"/>
          </a:xfrm>
          <a:prstGeom prst="rect">
            <a:avLst/>
          </a:prstGeom>
        </p:spPr>
      </p:pic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3016ABD5-8FA4-B77B-C48C-83B584706542}"/>
              </a:ext>
            </a:extLst>
          </p:cNvPr>
          <p:cNvSpPr/>
          <p:nvPr/>
        </p:nvSpPr>
        <p:spPr>
          <a:xfrm>
            <a:off x="8240436" y="5946195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751FF3-E60F-2C84-DB04-3C1A7D59E2FA}"/>
              </a:ext>
            </a:extLst>
          </p:cNvPr>
          <p:cNvSpPr/>
          <p:nvPr/>
        </p:nvSpPr>
        <p:spPr>
          <a:xfrm>
            <a:off x="10459644" y="4211353"/>
            <a:ext cx="1765039" cy="173484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87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4852CB9-99CF-C15B-5201-50D5D2CB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8"/>
          <a:stretch/>
        </p:blipFill>
        <p:spPr>
          <a:xfrm>
            <a:off x="3857668" y="24618"/>
            <a:ext cx="8263656" cy="32504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B06428-DA8D-E1C9-670E-A32DE3CF294C}"/>
              </a:ext>
            </a:extLst>
          </p:cNvPr>
          <p:cNvSpPr/>
          <p:nvPr/>
        </p:nvSpPr>
        <p:spPr>
          <a:xfrm>
            <a:off x="214994" y="1796589"/>
            <a:ext cx="3316941" cy="454756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95CB2E-3A61-33A8-4DCA-7CE7FBB3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77" y="3348545"/>
            <a:ext cx="8353023" cy="3545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992157-B4DD-DD4D-6D00-5FB8E6EAEDBA}"/>
              </a:ext>
            </a:extLst>
          </p:cNvPr>
          <p:cNvSpPr txBox="1"/>
          <p:nvPr/>
        </p:nvSpPr>
        <p:spPr>
          <a:xfrm>
            <a:off x="228854" y="2419127"/>
            <a:ext cx="3303081" cy="343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CA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Do trends in loan approvals correlate with trends in car purchases?</a:t>
            </a:r>
          </a:p>
          <a:p>
            <a:pPr lvl="0">
              <a:lnSpc>
                <a:spcPct val="107000"/>
              </a:lnSpc>
            </a:pPr>
            <a:endParaRPr lang="en-CA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CA" sz="1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Analysis: </a:t>
            </a:r>
          </a:p>
          <a:p>
            <a:pPr lvl="0">
              <a:lnSpc>
                <a:spcPct val="107000"/>
              </a:lnSpc>
            </a:pPr>
            <a:r>
              <a:rPr lang="en-CA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opposite correlation; one can summarize as car sales increasing, car loans are having the opposite effect.</a:t>
            </a:r>
            <a:r>
              <a:rPr lang="en-CA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endParaRPr lang="en-CA" sz="16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CA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why?.................</a:t>
            </a:r>
          </a:p>
          <a:p>
            <a:pPr lvl="0" algn="ctr">
              <a:lnSpc>
                <a:spcPct val="107000"/>
              </a:lnSpc>
            </a:pPr>
            <a:endParaRPr lang="en-CA" sz="1400" b="1" kern="1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CA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ED96F-2ED4-D5FB-EE49-E5F9F246639C}"/>
              </a:ext>
            </a:extLst>
          </p:cNvPr>
          <p:cNvSpPr txBox="1"/>
          <p:nvPr/>
        </p:nvSpPr>
        <p:spPr>
          <a:xfrm>
            <a:off x="125506" y="726532"/>
            <a:ext cx="344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Correlation Between Loan Approvals and Car Purchases</a:t>
            </a:r>
            <a:endParaRPr lang="en-CA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9D670-D0EC-A0BC-61D7-94EE7867E039}"/>
              </a:ext>
            </a:extLst>
          </p:cNvPr>
          <p:cNvSpPr/>
          <p:nvPr/>
        </p:nvSpPr>
        <p:spPr>
          <a:xfrm>
            <a:off x="3838977" y="5052"/>
            <a:ext cx="8353023" cy="334349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F238D-9D97-A46B-A80F-2A9473D61FE2}"/>
              </a:ext>
            </a:extLst>
          </p:cNvPr>
          <p:cNvSpPr/>
          <p:nvPr/>
        </p:nvSpPr>
        <p:spPr>
          <a:xfrm>
            <a:off x="3838978" y="3346056"/>
            <a:ext cx="8353022" cy="3506597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D707B0-F612-EEC9-D791-B6FB7773CA25}"/>
              </a:ext>
            </a:extLst>
          </p:cNvPr>
          <p:cNvSpPr/>
          <p:nvPr/>
        </p:nvSpPr>
        <p:spPr>
          <a:xfrm>
            <a:off x="4291161" y="77654"/>
            <a:ext cx="259976" cy="230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C30A7A-4F90-154E-DD7B-F98098E765A7}"/>
              </a:ext>
            </a:extLst>
          </p:cNvPr>
          <p:cNvSpPr/>
          <p:nvPr/>
        </p:nvSpPr>
        <p:spPr>
          <a:xfrm>
            <a:off x="4291161" y="3418658"/>
            <a:ext cx="259976" cy="2302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13" name="Graphic 12" descr="Electric car with solid fill">
            <a:extLst>
              <a:ext uri="{FF2B5EF4-FFF2-40B4-BE49-F238E27FC236}">
                <a16:creationId xmlns:a16="http://schemas.microsoft.com/office/drawing/2014/main" id="{D3CC8B75-F2F3-BC6D-540B-278B97092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9529" y="0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26C20-C17A-EC9D-F063-9B406BDD2AA8}"/>
              </a:ext>
            </a:extLst>
          </p:cNvPr>
          <p:cNvCxnSpPr>
            <a:cxnSpLocks/>
          </p:cNvCxnSpPr>
          <p:nvPr/>
        </p:nvCxnSpPr>
        <p:spPr>
          <a:xfrm flipV="1">
            <a:off x="11113477" y="4855327"/>
            <a:ext cx="480693" cy="654519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ot"/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CEDB-417C-4005-1D10-A315EEE646C4}"/>
              </a:ext>
            </a:extLst>
          </p:cNvPr>
          <p:cNvCxnSpPr>
            <a:cxnSpLocks/>
          </p:cNvCxnSpPr>
          <p:nvPr/>
        </p:nvCxnSpPr>
        <p:spPr>
          <a:xfrm>
            <a:off x="10890738" y="1348154"/>
            <a:ext cx="844062" cy="917252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ot"/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A7C1B235-ECF4-B288-A93E-DF6869FD5826}"/>
              </a:ext>
            </a:extLst>
          </p:cNvPr>
          <p:cNvSpPr/>
          <p:nvPr/>
        </p:nvSpPr>
        <p:spPr>
          <a:xfrm>
            <a:off x="7968501" y="2178416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28BD7B03-AFB4-4860-8C6D-78F1A73B7EF3}"/>
              </a:ext>
            </a:extLst>
          </p:cNvPr>
          <p:cNvSpPr/>
          <p:nvPr/>
        </p:nvSpPr>
        <p:spPr>
          <a:xfrm>
            <a:off x="7968502" y="5995211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</p:spTree>
    <p:extLst>
      <p:ext uri="{BB962C8B-B14F-4D97-AF65-F5344CB8AC3E}">
        <p14:creationId xmlns:p14="http://schemas.microsoft.com/office/powerpoint/2010/main" val="268257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3C254B-7D3B-AF7E-FF60-4508F236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8"/>
          <a:stretch/>
        </p:blipFill>
        <p:spPr>
          <a:xfrm>
            <a:off x="199108" y="4507372"/>
            <a:ext cx="5891454" cy="232634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92F4100-A69C-B4C9-7744-C350EC60A3CC}"/>
              </a:ext>
            </a:extLst>
          </p:cNvPr>
          <p:cNvSpPr/>
          <p:nvPr/>
        </p:nvSpPr>
        <p:spPr>
          <a:xfrm>
            <a:off x="11430216" y="-8094"/>
            <a:ext cx="539469" cy="349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7E65EB-9930-3D95-9B65-0E82E3A35925}"/>
              </a:ext>
            </a:extLst>
          </p:cNvPr>
          <p:cNvSpPr/>
          <p:nvPr/>
        </p:nvSpPr>
        <p:spPr>
          <a:xfrm>
            <a:off x="166801" y="-1"/>
            <a:ext cx="526171" cy="3486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07B75A-D4DD-A368-356E-25B185A22E25}"/>
              </a:ext>
            </a:extLst>
          </p:cNvPr>
          <p:cNvSpPr/>
          <p:nvPr/>
        </p:nvSpPr>
        <p:spPr>
          <a:xfrm>
            <a:off x="78440" y="3494544"/>
            <a:ext cx="12031398" cy="90252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83D1C0-570C-68A9-E735-26944C32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6" y="-1"/>
            <a:ext cx="10204131" cy="316266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D530BC-973C-8F65-9229-84B381A1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93" y="4507372"/>
            <a:ext cx="5576049" cy="2366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DD2A8-7310-387A-AB63-ED1D0483E40C}"/>
              </a:ext>
            </a:extLst>
          </p:cNvPr>
          <p:cNvSpPr txBox="1"/>
          <p:nvPr/>
        </p:nvSpPr>
        <p:spPr>
          <a:xfrm>
            <a:off x="16854" y="3650988"/>
            <a:ext cx="1203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divergence between car buying trends and auto loan acquisition is likely influenced by fluctuating loan rates, with periods of increasing rates typically corresponding to a decrease in the number of people obtaining auto loans.</a:t>
            </a:r>
            <a:endParaRPr lang="en-CA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C75A1-090E-9368-23B5-5964B1CC7699}"/>
              </a:ext>
            </a:extLst>
          </p:cNvPr>
          <p:cNvSpPr txBox="1"/>
          <p:nvPr/>
        </p:nvSpPr>
        <p:spPr>
          <a:xfrm>
            <a:off x="2066364" y="3146480"/>
            <a:ext cx="805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Correlation Between Loan Approvals and Car Purchases – cont.</a:t>
            </a:r>
            <a:endParaRPr lang="en-CA" sz="1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7B4714-A1D2-8391-CEF7-B0B17506CE41}"/>
              </a:ext>
            </a:extLst>
          </p:cNvPr>
          <p:cNvSpPr/>
          <p:nvPr/>
        </p:nvSpPr>
        <p:spPr>
          <a:xfrm>
            <a:off x="970233" y="8092"/>
            <a:ext cx="10204131" cy="314648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6E6C2-4DE0-0339-5A55-F7E104CCD625}"/>
              </a:ext>
            </a:extLst>
          </p:cNvPr>
          <p:cNvSpPr/>
          <p:nvPr/>
        </p:nvSpPr>
        <p:spPr>
          <a:xfrm>
            <a:off x="166801" y="4491186"/>
            <a:ext cx="5929199" cy="236681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6E381-DD2B-BEE5-F4B6-1F564D8EEA88}"/>
              </a:ext>
            </a:extLst>
          </p:cNvPr>
          <p:cNvSpPr/>
          <p:nvPr/>
        </p:nvSpPr>
        <p:spPr>
          <a:xfrm>
            <a:off x="6090562" y="4491185"/>
            <a:ext cx="5929199" cy="2366813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D96623-32F2-694D-096B-A5C460A97E5D}"/>
              </a:ext>
            </a:extLst>
          </p:cNvPr>
          <p:cNvSpPr/>
          <p:nvPr/>
        </p:nvSpPr>
        <p:spPr>
          <a:xfrm>
            <a:off x="4652920" y="5437848"/>
            <a:ext cx="1448516" cy="115716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0E9919-45F7-815C-EF66-53C4F04A314E}"/>
              </a:ext>
            </a:extLst>
          </p:cNvPr>
          <p:cNvSpPr/>
          <p:nvPr/>
        </p:nvSpPr>
        <p:spPr>
          <a:xfrm>
            <a:off x="10424283" y="5096010"/>
            <a:ext cx="1448516" cy="115716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54E35707-1CB8-F414-CF5B-B1DD9F718A42}"/>
              </a:ext>
            </a:extLst>
          </p:cNvPr>
          <p:cNvSpPr/>
          <p:nvPr/>
        </p:nvSpPr>
        <p:spPr>
          <a:xfrm>
            <a:off x="6266644" y="1889771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EBF3F199-0312-6F9C-5D9F-8477F05BA34A}"/>
              </a:ext>
            </a:extLst>
          </p:cNvPr>
          <p:cNvSpPr/>
          <p:nvPr/>
        </p:nvSpPr>
        <p:spPr>
          <a:xfrm>
            <a:off x="2752232" y="5929438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295E2892-9CA6-D9BF-EA6F-C9A305F3D81B}"/>
              </a:ext>
            </a:extLst>
          </p:cNvPr>
          <p:cNvSpPr/>
          <p:nvPr/>
        </p:nvSpPr>
        <p:spPr>
          <a:xfrm>
            <a:off x="8690437" y="6205970"/>
            <a:ext cx="965711" cy="173979"/>
          </a:xfrm>
          <a:prstGeom prst="rightArrow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COVID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332D1-3BB3-057D-B20B-48356968D602}"/>
              </a:ext>
            </a:extLst>
          </p:cNvPr>
          <p:cNvCxnSpPr>
            <a:cxnSpLocks/>
          </p:cNvCxnSpPr>
          <p:nvPr/>
        </p:nvCxnSpPr>
        <p:spPr>
          <a:xfrm flipV="1">
            <a:off x="9682032" y="669897"/>
            <a:ext cx="1038225" cy="160020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ot"/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60107C-5DFA-814F-7602-762926C4B4AB}"/>
              </a:ext>
            </a:extLst>
          </p:cNvPr>
          <p:cNvCxnSpPr>
            <a:cxnSpLocks/>
          </p:cNvCxnSpPr>
          <p:nvPr/>
        </p:nvCxnSpPr>
        <p:spPr>
          <a:xfrm flipV="1">
            <a:off x="167452" y="-1"/>
            <a:ext cx="0" cy="34945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A7B93-A6CF-4E40-7793-CD1A84235FD6}"/>
              </a:ext>
            </a:extLst>
          </p:cNvPr>
          <p:cNvCxnSpPr>
            <a:cxnSpLocks/>
          </p:cNvCxnSpPr>
          <p:nvPr/>
        </p:nvCxnSpPr>
        <p:spPr>
          <a:xfrm flipV="1">
            <a:off x="429670" y="8092"/>
            <a:ext cx="0" cy="342090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7DC44A-884B-5614-B72B-17BF2E1D3BA7}"/>
              </a:ext>
            </a:extLst>
          </p:cNvPr>
          <p:cNvCxnSpPr>
            <a:cxnSpLocks/>
          </p:cNvCxnSpPr>
          <p:nvPr/>
        </p:nvCxnSpPr>
        <p:spPr>
          <a:xfrm flipV="1">
            <a:off x="706921" y="8092"/>
            <a:ext cx="0" cy="348645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12EAA8-850E-751D-5844-DADE96ED8388}"/>
              </a:ext>
            </a:extLst>
          </p:cNvPr>
          <p:cNvCxnSpPr>
            <a:cxnSpLocks/>
          </p:cNvCxnSpPr>
          <p:nvPr/>
        </p:nvCxnSpPr>
        <p:spPr>
          <a:xfrm flipV="1">
            <a:off x="11430216" y="-8094"/>
            <a:ext cx="0" cy="34945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1F6251-859E-BDF1-4F81-56DF3FF21D6F}"/>
              </a:ext>
            </a:extLst>
          </p:cNvPr>
          <p:cNvCxnSpPr>
            <a:cxnSpLocks/>
          </p:cNvCxnSpPr>
          <p:nvPr/>
        </p:nvCxnSpPr>
        <p:spPr>
          <a:xfrm flipV="1">
            <a:off x="11692434" y="-1"/>
            <a:ext cx="0" cy="342090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3070D2-A76A-80DB-EB91-4DDDE12D5F95}"/>
              </a:ext>
            </a:extLst>
          </p:cNvPr>
          <p:cNvCxnSpPr>
            <a:cxnSpLocks/>
          </p:cNvCxnSpPr>
          <p:nvPr/>
        </p:nvCxnSpPr>
        <p:spPr>
          <a:xfrm flipV="1">
            <a:off x="11969685" y="-1"/>
            <a:ext cx="0" cy="348645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9EA4E-4C59-D8A9-54B0-9E48B3FE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 b="1" u="sng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9B78-1D73-0DB5-48DB-969772EA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sz="4800" b="0" i="0" dirty="0">
                <a:solidFill>
                  <a:schemeClr val="accent2">
                    <a:lumMod val="75000"/>
                  </a:schemeClr>
                </a:solidFill>
                <a:effectLst/>
                <a:latin typeface="Slack-Lato"/>
              </a:rPr>
              <a:t>Loan Rates</a:t>
            </a:r>
          </a:p>
          <a:p>
            <a:endParaRPr lang="en-CA" sz="4800" b="0" i="0" dirty="0">
              <a:solidFill>
                <a:schemeClr val="accent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CA" sz="4800" b="0" i="0" dirty="0">
                <a:solidFill>
                  <a:schemeClr val="accent2">
                    <a:lumMod val="75000"/>
                  </a:schemeClr>
                </a:solidFill>
                <a:effectLst/>
                <a:latin typeface="Slack-Lato"/>
              </a:rPr>
              <a:t>Correlations</a:t>
            </a:r>
          </a:p>
          <a:p>
            <a:endParaRPr lang="en-CA" sz="4800" b="0" i="0" dirty="0">
              <a:solidFill>
                <a:schemeClr val="accent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CA" sz="4800" b="0" i="0" dirty="0">
                <a:solidFill>
                  <a:schemeClr val="accent2">
                    <a:lumMod val="75000"/>
                  </a:schemeClr>
                </a:solidFill>
                <a:effectLst/>
                <a:latin typeface="Slack-Lato"/>
              </a:rPr>
              <a:t>Inconsistencies</a:t>
            </a:r>
            <a:endParaRPr lang="en-CA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0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310</Words>
  <Application>Microsoft Office PowerPoint</Application>
  <PresentationFormat>Widescreen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  <vt:lpstr>Topic Overview</vt:lpstr>
      <vt:lpstr>Avg Loans Per Person</vt:lpstr>
      <vt:lpstr>Avg Car Sales Per Person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Garcia</dc:creator>
  <cp:lastModifiedBy>Bryan Carney</cp:lastModifiedBy>
  <cp:revision>9</cp:revision>
  <dcterms:created xsi:type="dcterms:W3CDTF">2024-12-08T16:36:45Z</dcterms:created>
  <dcterms:modified xsi:type="dcterms:W3CDTF">2024-12-12T13:33:40Z</dcterms:modified>
</cp:coreProperties>
</file>