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72" r:id="rId3"/>
    <p:sldId id="257" r:id="rId4"/>
    <p:sldId id="258" r:id="rId5"/>
    <p:sldId id="260" r:id="rId6"/>
    <p:sldId id="262" r:id="rId7"/>
    <p:sldId id="263" r:id="rId8"/>
    <p:sldId id="264" r:id="rId9"/>
    <p:sldId id="265" r:id="rId10"/>
    <p:sldId id="266" r:id="rId11"/>
    <p:sldId id="267" r:id="rId12"/>
    <p:sldId id="269"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3792" autoAdjust="0"/>
  </p:normalViewPr>
  <p:slideViewPr>
    <p:cSldViewPr snapToGrid="0">
      <p:cViewPr varScale="1">
        <p:scale>
          <a:sx n="62" d="100"/>
          <a:sy n="62" d="100"/>
        </p:scale>
        <p:origin x="2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DF816-11C4-4BFA-92F9-B49BBBBFD1EC}"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7CE2E-4093-46ED-A372-1B664E40F0CA}" type="slidenum">
              <a:rPr lang="en-US" smtClean="0"/>
              <a:t>‹#›</a:t>
            </a:fld>
            <a:endParaRPr lang="en-US" dirty="0"/>
          </a:p>
        </p:txBody>
      </p:sp>
    </p:spTree>
    <p:extLst>
      <p:ext uri="{BB962C8B-B14F-4D97-AF65-F5344CB8AC3E}">
        <p14:creationId xmlns:p14="http://schemas.microsoft.com/office/powerpoint/2010/main" val="215716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7CE2E-4093-46ED-A372-1B664E40F0CA}" type="slidenum">
              <a:rPr lang="en-US" smtClean="0"/>
              <a:t>9</a:t>
            </a:fld>
            <a:endParaRPr lang="en-US" dirty="0"/>
          </a:p>
        </p:txBody>
      </p:sp>
    </p:spTree>
    <p:extLst>
      <p:ext uri="{BB962C8B-B14F-4D97-AF65-F5344CB8AC3E}">
        <p14:creationId xmlns:p14="http://schemas.microsoft.com/office/powerpoint/2010/main" val="292319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7937-73B6-49F1-8217-69CE37742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D4D3F-3799-4CE0-A781-61EB3C615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C59A4-F964-47B9-858B-FF296B39EA15}"/>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401E5B21-6BC0-40AB-9DF7-A9FD8DFD13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F698F5-37E0-4DAA-AACE-753213A514EC}"/>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412185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3AB6-9073-4211-94FB-AE1FC268C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9083A4-0555-4ED4-92F4-205B60C1C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7933A-2BAE-45EF-A67B-C79AAAC271BE}"/>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ED847E90-8859-4E83-9B71-629990AECA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CEE28-A456-4832-AFE6-4C485C01F028}"/>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382045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D7952-ECD4-4A3B-B1A5-1B39CCF548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63C33-4F1A-4893-BFFB-DA3AC1094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3F89F-FF20-445B-9952-6A60A1CC390E}"/>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6D9D0A49-CE69-4C6A-8A50-51AEC5E9A2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4FA8AC-7116-458E-BB0D-6E4E2FCDB169}"/>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94676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6C78-5DA4-4D7F-B8A8-888E287C9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C64B1-819C-4939-B862-E0D0427EA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218C9-8006-45AF-B61D-2F46B2653330}"/>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79A55913-AD1D-4D05-836C-F48570FC9F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62E6F5-F9FB-4F0D-B0BB-F3D0CC33CDF2}"/>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246738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4AFD-42B1-44B5-BCB6-3EAA0282E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CF3E2-3E23-4ACC-B47D-4446BB9EE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9337C-68F1-43F1-AFDC-DFBD1FC1E669}"/>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D689BEBD-1F08-4094-B81F-514A156B6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D74FB4-E4F2-45A7-98EC-0BBC52AEAC8C}"/>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84277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1707-B13F-40FC-9AEE-4CD463763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9CED0-002E-4817-8AC0-24FB24C46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A1F5F4-EB65-481D-BAD9-4603CB14A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0BFAE-E185-4815-A60D-45E29B9E7DC7}"/>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6" name="Footer Placeholder 5">
            <a:extLst>
              <a:ext uri="{FF2B5EF4-FFF2-40B4-BE49-F238E27FC236}">
                <a16:creationId xmlns:a16="http://schemas.microsoft.com/office/drawing/2014/main" id="{0B44BC49-6DAB-4EB4-A79A-D7D238EE5F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A83BD9-44E4-4865-AD49-06470EC882B8}"/>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244229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66D5-D3A4-4D40-B49A-04A9E504D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79817-E0E0-4B6D-B96D-F4855BDB2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AF7E5-5EA9-4BAA-9D79-5A963EB79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9949E-FDCE-4FA9-A0D1-ACD12293E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3A782F-7D04-4FC2-98D0-102C1D184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63A995-ED58-4D52-8F79-0D44B8036D8B}"/>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8" name="Footer Placeholder 7">
            <a:extLst>
              <a:ext uri="{FF2B5EF4-FFF2-40B4-BE49-F238E27FC236}">
                <a16:creationId xmlns:a16="http://schemas.microsoft.com/office/drawing/2014/main" id="{26DA3B44-7AA4-4501-B43B-B529D979323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BB2D26-71B2-4669-98B4-A519E2E03E65}"/>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324215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7011-BE85-4693-A4EF-F08B6F8548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F5861-B14D-4434-BB48-686640AC80D2}"/>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4" name="Footer Placeholder 3">
            <a:extLst>
              <a:ext uri="{FF2B5EF4-FFF2-40B4-BE49-F238E27FC236}">
                <a16:creationId xmlns:a16="http://schemas.microsoft.com/office/drawing/2014/main" id="{32588DD1-6A2D-46E3-993D-D2674B1A69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19FE77-105E-459A-98A1-81F71A12D6C8}"/>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100986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B0751-1EC1-495B-AA6B-EE206E01B405}"/>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3" name="Footer Placeholder 2">
            <a:extLst>
              <a:ext uri="{FF2B5EF4-FFF2-40B4-BE49-F238E27FC236}">
                <a16:creationId xmlns:a16="http://schemas.microsoft.com/office/drawing/2014/main" id="{5FA77813-C3A5-4855-9710-5E3B5153038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389A71-E3BE-4114-ABF2-126637AB2607}"/>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24723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69F5-3F30-4760-AB50-E70A352D7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69FFFD-9CE2-4B60-A5EB-12D8A02B6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38531-1408-4189-AFD4-DFB12210A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5DDF8-1E4C-409F-A308-FFEA8CDF4CAE}"/>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6" name="Footer Placeholder 5">
            <a:extLst>
              <a:ext uri="{FF2B5EF4-FFF2-40B4-BE49-F238E27FC236}">
                <a16:creationId xmlns:a16="http://schemas.microsoft.com/office/drawing/2014/main" id="{702C1B5A-4315-4F98-993D-07DBC7378C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B92DAB-9350-4BDD-83B5-97CC86FDA88D}"/>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172942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6623-C165-45BB-8BD3-007920C2D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5B1DC-5913-4056-B628-4835D0AF0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921F779-8647-4F9C-835D-F134236EB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63C7B-53D8-45CC-BE3D-E92C01AA9DA7}"/>
              </a:ext>
            </a:extLst>
          </p:cNvPr>
          <p:cNvSpPr>
            <a:spLocks noGrp="1"/>
          </p:cNvSpPr>
          <p:nvPr>
            <p:ph type="dt" sz="half" idx="10"/>
          </p:nvPr>
        </p:nvSpPr>
        <p:spPr/>
        <p:txBody>
          <a:bodyPr/>
          <a:lstStyle/>
          <a:p>
            <a:fld id="{715F46E5-7263-4852-A4A5-4BBF8B9589CC}" type="datetimeFigureOut">
              <a:rPr lang="en-US" smtClean="0"/>
              <a:t>12/5/2022</a:t>
            </a:fld>
            <a:endParaRPr lang="en-US" dirty="0"/>
          </a:p>
        </p:txBody>
      </p:sp>
      <p:sp>
        <p:nvSpPr>
          <p:cNvPr id="6" name="Footer Placeholder 5">
            <a:extLst>
              <a:ext uri="{FF2B5EF4-FFF2-40B4-BE49-F238E27FC236}">
                <a16:creationId xmlns:a16="http://schemas.microsoft.com/office/drawing/2014/main" id="{93E569CC-DD77-44F1-B958-E483BBB77F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A1816B-AAEB-4C90-8753-14D633B33D7B}"/>
              </a:ext>
            </a:extLst>
          </p:cNvPr>
          <p:cNvSpPr>
            <a:spLocks noGrp="1"/>
          </p:cNvSpPr>
          <p:nvPr>
            <p:ph type="sldNum" sz="quarter" idx="12"/>
          </p:nvPr>
        </p:nvSpPr>
        <p:spPr/>
        <p:txBody>
          <a:bodyPr/>
          <a:lstStyle/>
          <a:p>
            <a:fld id="{09FA3051-072D-4B1B-A292-5E6B74F250E1}" type="slidenum">
              <a:rPr lang="en-US" smtClean="0"/>
              <a:t>‹#›</a:t>
            </a:fld>
            <a:endParaRPr lang="en-US" dirty="0"/>
          </a:p>
        </p:txBody>
      </p:sp>
    </p:spTree>
    <p:extLst>
      <p:ext uri="{BB962C8B-B14F-4D97-AF65-F5344CB8AC3E}">
        <p14:creationId xmlns:p14="http://schemas.microsoft.com/office/powerpoint/2010/main" val="400942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C0171-6905-4C4E-9BB0-344BC7BA9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857D7B-FFDC-4C94-9A9B-F1FE8D372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6ED12-9CFB-4A85-A1F3-84E244300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F46E5-7263-4852-A4A5-4BBF8B9589CC}" type="datetimeFigureOut">
              <a:rPr lang="en-US" smtClean="0"/>
              <a:t>12/5/2022</a:t>
            </a:fld>
            <a:endParaRPr lang="en-US" dirty="0"/>
          </a:p>
        </p:txBody>
      </p:sp>
      <p:sp>
        <p:nvSpPr>
          <p:cNvPr id="5" name="Footer Placeholder 4">
            <a:extLst>
              <a:ext uri="{FF2B5EF4-FFF2-40B4-BE49-F238E27FC236}">
                <a16:creationId xmlns:a16="http://schemas.microsoft.com/office/drawing/2014/main" id="{17D0B6A3-B248-46BD-BEFD-C240A3C02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F3E8B98-4448-4EEC-9415-EDEFE47301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A3051-072D-4B1B-A292-5E6B74F250E1}" type="slidenum">
              <a:rPr lang="en-US" smtClean="0"/>
              <a:t>‹#›</a:t>
            </a:fld>
            <a:endParaRPr lang="en-US" dirty="0"/>
          </a:p>
        </p:txBody>
      </p:sp>
    </p:spTree>
    <p:extLst>
      <p:ext uri="{BB962C8B-B14F-4D97-AF65-F5344CB8AC3E}">
        <p14:creationId xmlns:p14="http://schemas.microsoft.com/office/powerpoint/2010/main" val="6034499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92B9-20AA-4C80-80E4-11C0DEF993A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Testcase data set of an MIS system with priority</a:t>
            </a:r>
          </a:p>
        </p:txBody>
      </p:sp>
      <p:sp>
        <p:nvSpPr>
          <p:cNvPr id="3" name="Content Placeholder 2">
            <a:extLst>
              <a:ext uri="{FF2B5EF4-FFF2-40B4-BE49-F238E27FC236}">
                <a16:creationId xmlns:a16="http://schemas.microsoft.com/office/drawing/2014/main" id="{BA2B098D-2059-4EFF-BF86-DCEE75D15109}"/>
              </a:ext>
            </a:extLst>
          </p:cNvPr>
          <p:cNvSpPr>
            <a:spLocks noGrp="1"/>
          </p:cNvSpPr>
          <p:nvPr>
            <p:ph idx="1"/>
          </p:nvPr>
        </p:nvSpPr>
        <p:spPr>
          <a:xfrm>
            <a:off x="838200" y="3160643"/>
            <a:ext cx="10515600" cy="3016320"/>
          </a:xfrm>
        </p:spPr>
        <p:txBody>
          <a:bodyPr/>
          <a:lstStyle/>
          <a:p>
            <a:pPr marL="0" indent="0">
              <a:buNone/>
            </a:pPr>
            <a:r>
              <a:rPr lang="en-US" dirty="0">
                <a:latin typeface="Times New Roman" panose="02020603050405020304" pitchFamily="18" charset="0"/>
                <a:cs typeface="Times New Roman" panose="02020603050405020304" pitchFamily="18" charset="0"/>
              </a:rPr>
              <a:t>                                                             Team Members:</a:t>
            </a:r>
          </a:p>
          <a:p>
            <a:pPr marL="0" indent="0">
              <a:buNone/>
            </a:pPr>
            <a:r>
              <a:rPr lang="en-US" dirty="0">
                <a:latin typeface="Times New Roman" panose="02020603050405020304" pitchFamily="18" charset="0"/>
                <a:cs typeface="Times New Roman" panose="02020603050405020304" pitchFamily="18" charset="0"/>
              </a:rPr>
              <a:t>                                                         Ramya Jagarlamudi – Z1948509           </a:t>
            </a:r>
          </a:p>
          <a:p>
            <a:pPr marL="0" indent="0">
              <a:buNone/>
            </a:pPr>
            <a:r>
              <a:rPr lang="en-US" dirty="0">
                <a:latin typeface="Times New Roman" panose="02020603050405020304" pitchFamily="18" charset="0"/>
                <a:cs typeface="Times New Roman" panose="02020603050405020304" pitchFamily="18" charset="0"/>
              </a:rPr>
              <a:t>                                                         Rushith Kumar Challa – Z1948507</a:t>
            </a:r>
          </a:p>
        </p:txBody>
      </p:sp>
    </p:spTree>
    <p:extLst>
      <p:ext uri="{BB962C8B-B14F-4D97-AF65-F5344CB8AC3E}">
        <p14:creationId xmlns:p14="http://schemas.microsoft.com/office/powerpoint/2010/main" val="309000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756A-42A3-4690-9B8F-EC1BADA23FC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9E0EA74D-AB61-45A4-A608-4BBE7F2B0C88}"/>
              </a:ext>
            </a:extLst>
          </p:cNvPr>
          <p:cNvSpPr>
            <a:spLocks noGrp="1"/>
          </p:cNvSpPr>
          <p:nvPr>
            <p:ph idx="1"/>
          </p:nvPr>
        </p:nvSpPr>
        <p:spPr>
          <a:xfrm>
            <a:off x="838200" y="2618071"/>
            <a:ext cx="10515600" cy="3558891"/>
          </a:xfrm>
        </p:spPr>
        <p:txBody>
          <a:bodyPr/>
          <a:lstStyle/>
          <a:p>
            <a:r>
              <a:rPr lang="en-US" dirty="0">
                <a:latin typeface="Times New Roman" panose="02020603050405020304" pitchFamily="18" charset="0"/>
                <a:cs typeface="Times New Roman" panose="02020603050405020304" pitchFamily="18" charset="0"/>
              </a:rPr>
              <a:t>This is also one type of machine learning algorithm.</a:t>
            </a:r>
          </a:p>
          <a:p>
            <a:r>
              <a:rPr lang="en-US" dirty="0">
                <a:latin typeface="Times New Roman" panose="02020603050405020304" pitchFamily="18" charset="0"/>
                <a:cs typeface="Times New Roman" panose="02020603050405020304" pitchFamily="18" charset="0"/>
              </a:rPr>
              <a:t>This algorithm is similar to decision tree classifier.</a:t>
            </a:r>
          </a:p>
          <a:p>
            <a:r>
              <a:rPr lang="en-US" dirty="0">
                <a:latin typeface="Times New Roman" panose="02020603050405020304" pitchFamily="18" charset="0"/>
                <a:cs typeface="Times New Roman" panose="02020603050405020304" pitchFamily="18" charset="0"/>
              </a:rPr>
              <a:t>This algorithm can combine multiple classifications to solve complex problems.</a:t>
            </a:r>
          </a:p>
        </p:txBody>
      </p:sp>
    </p:spTree>
    <p:extLst>
      <p:ext uri="{BB962C8B-B14F-4D97-AF65-F5344CB8AC3E}">
        <p14:creationId xmlns:p14="http://schemas.microsoft.com/office/powerpoint/2010/main" val="2614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D41-A5CB-42FF-9E40-7520B79DAE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Logistic Regression classifier results</a:t>
            </a:r>
          </a:p>
        </p:txBody>
      </p:sp>
      <p:sp>
        <p:nvSpPr>
          <p:cNvPr id="3" name="Content Placeholder 2">
            <a:extLst>
              <a:ext uri="{FF2B5EF4-FFF2-40B4-BE49-F238E27FC236}">
                <a16:creationId xmlns:a16="http://schemas.microsoft.com/office/drawing/2014/main" id="{09C137CC-39A7-4DB1-B5C7-C799418C78E3}"/>
              </a:ext>
            </a:extLst>
          </p:cNvPr>
          <p:cNvSpPr>
            <a:spLocks noGrp="1"/>
          </p:cNvSpPr>
          <p:nvPr>
            <p:ph idx="1"/>
          </p:nvPr>
        </p:nvSpPr>
        <p:spPr>
          <a:xfrm>
            <a:off x="838200" y="2502567"/>
            <a:ext cx="10515600" cy="3674395"/>
          </a:xfrm>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Logistic Regression is </a:t>
            </a:r>
            <a:r>
              <a:rPr lang="en-US" i="0" dirty="0">
                <a:solidFill>
                  <a:srgbClr val="202124"/>
                </a:solidFill>
                <a:effectLst/>
                <a:latin typeface="Times New Roman" panose="02020603050405020304" pitchFamily="18" charset="0"/>
                <a:cs typeface="Times New Roman" panose="02020603050405020304" pitchFamily="18" charset="0"/>
              </a:rPr>
              <a:t>a classification technique used in machine learning</a:t>
            </a:r>
            <a:r>
              <a:rPr lang="en-US" b="0" i="0" dirty="0">
                <a:solidFill>
                  <a:srgbClr val="202124"/>
                </a:solidFill>
                <a:effectLst/>
                <a:latin typeface="Times New Roman" panose="02020603050405020304" pitchFamily="18" charset="0"/>
                <a:cs typeface="Times New Roman" panose="02020603050405020304" pitchFamily="18" charset="0"/>
              </a:rPr>
              <a:t>.</a:t>
            </a:r>
          </a:p>
          <a:p>
            <a:r>
              <a:rPr lang="en-US" b="0" i="0" dirty="0">
                <a:solidFill>
                  <a:srgbClr val="202124"/>
                </a:solidFill>
                <a:effectLst/>
                <a:latin typeface="Times New Roman" panose="02020603050405020304" pitchFamily="18" charset="0"/>
                <a:cs typeface="Times New Roman" panose="02020603050405020304" pitchFamily="18" charset="0"/>
              </a:rPr>
              <a:t> It uses a logistic function to model the dependent variable. </a:t>
            </a:r>
            <a:r>
              <a:rPr lang="en-US" dirty="0">
                <a:solidFill>
                  <a:srgbClr val="202124"/>
                </a:solidFill>
                <a:latin typeface="Times New Roman" panose="02020603050405020304" pitchFamily="18" charset="0"/>
                <a:cs typeface="Times New Roman" panose="02020603050405020304" pitchFamily="18" charset="0"/>
              </a:rPr>
              <a:t>Among all types of algorithms this is the one base algorithm.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68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9AAC-BCC7-4958-9F93-A36C723C61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Decision tree classifier Results</a:t>
            </a:r>
          </a:p>
        </p:txBody>
      </p:sp>
      <p:pic>
        <p:nvPicPr>
          <p:cNvPr id="5" name="Content Placeholder 4" descr="A picture containing text, receipt&#10;&#10;Description automatically generated">
            <a:extLst>
              <a:ext uri="{FF2B5EF4-FFF2-40B4-BE49-F238E27FC236}">
                <a16:creationId xmlns:a16="http://schemas.microsoft.com/office/drawing/2014/main" id="{94042C98-AEA7-41DB-AD7F-424CC4B93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85408"/>
            <a:ext cx="6029325" cy="2752725"/>
          </a:xfrm>
        </p:spPr>
      </p:pic>
      <p:pic>
        <p:nvPicPr>
          <p:cNvPr id="7" name="Picture 6" descr="A picture containing text, receipt&#10;&#10;Description automatically generated">
            <a:extLst>
              <a:ext uri="{FF2B5EF4-FFF2-40B4-BE49-F238E27FC236}">
                <a16:creationId xmlns:a16="http://schemas.microsoft.com/office/drawing/2014/main" id="{679407C5-432C-4EA4-B393-A66459C77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240" y="3985684"/>
            <a:ext cx="6181725" cy="2752725"/>
          </a:xfrm>
          <a:prstGeom prst="rect">
            <a:avLst/>
          </a:prstGeom>
        </p:spPr>
      </p:pic>
    </p:spTree>
    <p:extLst>
      <p:ext uri="{BB962C8B-B14F-4D97-AF65-F5344CB8AC3E}">
        <p14:creationId xmlns:p14="http://schemas.microsoft.com/office/powerpoint/2010/main" val="268511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668-0EAC-415D-807C-D929AF6951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 Results</a:t>
            </a:r>
          </a:p>
        </p:txBody>
      </p:sp>
      <p:pic>
        <p:nvPicPr>
          <p:cNvPr id="5" name="Content Placeholder 4" descr="A picture containing text, receipt, screenshot&#10;&#10;Description automatically generated">
            <a:extLst>
              <a:ext uri="{FF2B5EF4-FFF2-40B4-BE49-F238E27FC236}">
                <a16:creationId xmlns:a16="http://schemas.microsoft.com/office/drawing/2014/main" id="{2D4CC6A0-3DCE-4E23-8061-AA08A16F4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847" y="1735931"/>
            <a:ext cx="6324600" cy="2447925"/>
          </a:xfrm>
        </p:spPr>
      </p:pic>
      <p:pic>
        <p:nvPicPr>
          <p:cNvPr id="7" name="Picture 6" descr="A picture containing text, receipt&#10;&#10;Description automatically generated">
            <a:extLst>
              <a:ext uri="{FF2B5EF4-FFF2-40B4-BE49-F238E27FC236}">
                <a16:creationId xmlns:a16="http://schemas.microsoft.com/office/drawing/2014/main" id="{5FA2B1B5-BD1E-4EB9-8EE4-EF8427C66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475" y="4229100"/>
            <a:ext cx="6029325" cy="2628900"/>
          </a:xfrm>
          <a:prstGeom prst="rect">
            <a:avLst/>
          </a:prstGeom>
        </p:spPr>
      </p:pic>
    </p:spTree>
    <p:extLst>
      <p:ext uri="{BB962C8B-B14F-4D97-AF65-F5344CB8AC3E}">
        <p14:creationId xmlns:p14="http://schemas.microsoft.com/office/powerpoint/2010/main" val="179471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135E-D27D-4422-8D0B-40B52BE6AB52}"/>
              </a:ext>
            </a:extLst>
          </p:cNvPr>
          <p:cNvSpPr>
            <a:spLocks noGrp="1"/>
          </p:cNvSpPr>
          <p:nvPr>
            <p:ph type="title"/>
          </p:nvPr>
        </p:nvSpPr>
        <p:spPr>
          <a:xfrm>
            <a:off x="838200" y="152401"/>
            <a:ext cx="10515600" cy="1142999"/>
          </a:xfrm>
        </p:spPr>
        <p:txBody>
          <a:bodyPr/>
          <a:lstStyle/>
          <a:p>
            <a:r>
              <a:rPr lang="en-US" b="1" dirty="0">
                <a:latin typeface="Times New Roman" panose="02020603050405020304" pitchFamily="18" charset="0"/>
                <a:cs typeface="Times New Roman" panose="02020603050405020304" pitchFamily="18" charset="0"/>
              </a:rPr>
              <a:t>Logistic Regression classifier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954F668B-36FB-492A-A90A-B6E9975C3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7904" y="1546977"/>
            <a:ext cx="6260163" cy="2330756"/>
          </a:xfrm>
        </p:spPr>
      </p:pic>
      <p:pic>
        <p:nvPicPr>
          <p:cNvPr id="7" name="Picture 6" descr="A screenshot of a computer&#10;&#10;Description automatically generated with low confidence">
            <a:extLst>
              <a:ext uri="{FF2B5EF4-FFF2-40B4-BE49-F238E27FC236}">
                <a16:creationId xmlns:a16="http://schemas.microsoft.com/office/drawing/2014/main" id="{4711B9D7-E94D-4588-820B-566624D2D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53" y="4220679"/>
            <a:ext cx="6814732" cy="2330756"/>
          </a:xfrm>
          <a:prstGeom prst="rect">
            <a:avLst/>
          </a:prstGeom>
        </p:spPr>
      </p:pic>
    </p:spTree>
    <p:extLst>
      <p:ext uri="{BB962C8B-B14F-4D97-AF65-F5344CB8AC3E}">
        <p14:creationId xmlns:p14="http://schemas.microsoft.com/office/powerpoint/2010/main" val="11720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FE88-A10E-4A9F-A41E-80DC6BE4814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3DF5D66-5BEF-427D-A114-6178B807602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can apply more number of algorithms for the better accuracy of a testcase dataset which can be helpful for the further analysis. </a:t>
            </a:r>
            <a:r>
              <a:rPr lang="en-US" sz="2400" b="0" i="0" dirty="0">
                <a:effectLst/>
                <a:latin typeface="Times New Roman" panose="02020603050405020304" pitchFamily="18" charset="0"/>
                <a:cs typeface="Times New Roman" panose="02020603050405020304" pitchFamily="18" charset="0"/>
              </a:rPr>
              <a:t>It Can be used reduce, select or automate testing based on priority, or cost and time or complexity and requirements. Can be used to build recommendation system problem related to software testing which helps software testing team to ease their task based on estimation and recommendation.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56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E84F-3B06-4723-872A-B9A9E74D252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24FFA26-08EE-4E61-928F-2568BEC907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main goal of our project research question is about this dataset is based on software testing domain and is mainly used for prioritizing the testcases. In this project dataset we implemented some of the machine learning algorithms for prediction. After analysis it will be easy for testing based on priority.</a:t>
            </a:r>
          </a:p>
          <a:p>
            <a:endParaRPr lang="en-US" dirty="0"/>
          </a:p>
        </p:txBody>
      </p:sp>
    </p:spTree>
    <p:extLst>
      <p:ext uri="{BB962C8B-B14F-4D97-AF65-F5344CB8AC3E}">
        <p14:creationId xmlns:p14="http://schemas.microsoft.com/office/powerpoint/2010/main" val="171716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C56-0219-4479-AB25-30211F9AE003}"/>
              </a:ext>
            </a:extLst>
          </p:cNvPr>
          <p:cNvSpPr>
            <a:spLocks noGrp="1"/>
          </p:cNvSpPr>
          <p:nvPr>
            <p:ph type="title"/>
          </p:nvPr>
        </p:nvSpPr>
        <p:spPr>
          <a:xfrm>
            <a:off x="838200" y="235916"/>
            <a:ext cx="10515600" cy="1325563"/>
          </a:xfrm>
        </p:spPr>
        <p:txBody>
          <a:bodyPr/>
          <a:lstStyle/>
          <a:p>
            <a:r>
              <a:rPr lang="en-US" b="1" dirty="0">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7BE35BF8-3091-4CA2-84AE-76D6A25E4219}"/>
              </a:ext>
            </a:extLst>
          </p:cNvPr>
          <p:cNvSpPr>
            <a:spLocks noGrp="1"/>
          </p:cNvSpPr>
          <p:nvPr>
            <p:ph idx="1"/>
          </p:nvPr>
        </p:nvSpPr>
        <p:spPr>
          <a:xfrm>
            <a:off x="838200" y="2574235"/>
            <a:ext cx="10515600" cy="360272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Does R_Priority,  weight, and complexity attributes play a role in determining the assigned testcases priority? Can we predict priority from these independent features using machine learning algorithms?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16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63AF-990F-4E08-911C-523965E8FE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Motivation(Why?)</a:t>
            </a:r>
          </a:p>
        </p:txBody>
      </p:sp>
      <p:sp>
        <p:nvSpPr>
          <p:cNvPr id="3" name="Content Placeholder 2">
            <a:extLst>
              <a:ext uri="{FF2B5EF4-FFF2-40B4-BE49-F238E27FC236}">
                <a16:creationId xmlns:a16="http://schemas.microsoft.com/office/drawing/2014/main" id="{A7F07579-DAB2-4B33-BFF9-A833E8ECA925}"/>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Management Information Systems we will have different number of test cases while doing testing.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because of more number of test cases we can’t find the priority of a particular case depends on high, low, medium.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for easy way of understanding and finding the priority we took this type of dataset for better understanding.</a:t>
            </a:r>
          </a:p>
        </p:txBody>
      </p:sp>
    </p:spTree>
    <p:extLst>
      <p:ext uri="{BB962C8B-B14F-4D97-AF65-F5344CB8AC3E}">
        <p14:creationId xmlns:p14="http://schemas.microsoft.com/office/powerpoint/2010/main" val="128008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A415-DAF2-4B44-8775-D37ED548E70B}"/>
              </a:ext>
            </a:extLst>
          </p:cNvPr>
          <p:cNvSpPr>
            <a:spLocks noGrp="1"/>
          </p:cNvSpPr>
          <p:nvPr>
            <p:ph type="title"/>
          </p:nvPr>
        </p:nvSpPr>
        <p:spPr>
          <a:xfrm>
            <a:off x="838200" y="1"/>
            <a:ext cx="10515600" cy="1321903"/>
          </a:xfrm>
        </p:spPr>
        <p:txBody>
          <a:bodyPr/>
          <a:lstStyle/>
          <a:p>
            <a:r>
              <a:rPr lang="en-US" b="1" dirty="0">
                <a:latin typeface="Times New Roman" panose="02020603050405020304" pitchFamily="18" charset="0"/>
                <a:cs typeface="Times New Roman" panose="02020603050405020304" pitchFamily="18" charset="0"/>
              </a:rPr>
              <a:t>Attributes</a:t>
            </a:r>
          </a:p>
        </p:txBody>
      </p:sp>
      <p:sp>
        <p:nvSpPr>
          <p:cNvPr id="3" name="Content Placeholder 2">
            <a:extLst>
              <a:ext uri="{FF2B5EF4-FFF2-40B4-BE49-F238E27FC236}">
                <a16:creationId xmlns:a16="http://schemas.microsoft.com/office/drawing/2014/main" id="{0111B6A9-BDC2-48D0-A25B-1A0423AB68E0}"/>
              </a:ext>
            </a:extLst>
          </p:cNvPr>
          <p:cNvSpPr>
            <a:spLocks noGrp="1"/>
          </p:cNvSpPr>
          <p:nvPr>
            <p:ph idx="1"/>
          </p:nvPr>
        </p:nvSpPr>
        <p:spPr>
          <a:xfrm>
            <a:off x="838200" y="1321904"/>
            <a:ext cx="10515600" cy="5271401"/>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The dataset consists of some  attributes. They are</a:t>
            </a:r>
          </a:p>
          <a:p>
            <a:r>
              <a:rPr lang="en-US" sz="2400" dirty="0">
                <a:latin typeface="Times New Roman" panose="02020603050405020304" pitchFamily="18" charset="0"/>
                <a:cs typeface="Times New Roman" panose="02020603050405020304" pitchFamily="18" charset="0"/>
              </a:rPr>
              <a:t>B_Req --&gt; Business Requirement.</a:t>
            </a:r>
          </a:p>
          <a:p>
            <a:r>
              <a:rPr lang="en-US" sz="2400" dirty="0">
                <a:latin typeface="Times New Roman" panose="02020603050405020304" pitchFamily="18" charset="0"/>
                <a:cs typeface="Times New Roman" panose="02020603050405020304" pitchFamily="18" charset="0"/>
              </a:rPr>
              <a:t>R_Priority --&gt;  Requirement Priority of particular business requirement.</a:t>
            </a:r>
          </a:p>
          <a:p>
            <a:r>
              <a:rPr lang="en-US" sz="2400" dirty="0">
                <a:latin typeface="Times New Roman" panose="02020603050405020304" pitchFamily="18" charset="0"/>
                <a:cs typeface="Times New Roman" panose="02020603050405020304" pitchFamily="18" charset="0"/>
              </a:rPr>
              <a:t>Weight--&gt;  assigning a weightage against Priority (Requirement Priority)</a:t>
            </a:r>
          </a:p>
          <a:p>
            <a:r>
              <a:rPr lang="en-US" sz="2400" dirty="0">
                <a:latin typeface="Times New Roman" panose="02020603050405020304" pitchFamily="18" charset="0"/>
                <a:cs typeface="Times New Roman" panose="02020603050405020304" pitchFamily="18" charset="0"/>
              </a:rPr>
              <a:t>Time --&gt; Estimated maximum  time assigned to each Function Point of particular testing task. </a:t>
            </a:r>
          </a:p>
          <a:p>
            <a:r>
              <a:rPr lang="en-US" sz="2400" dirty="0">
                <a:latin typeface="Times New Roman" panose="02020603050405020304" pitchFamily="18" charset="0"/>
                <a:cs typeface="Times New Roman" panose="02020603050405020304" pitchFamily="18" charset="0"/>
              </a:rPr>
              <a:t>Cost --&gt; Calculated cost for each function point using complexity and time with function point estimation technique.</a:t>
            </a:r>
          </a:p>
          <a:p>
            <a:r>
              <a:rPr lang="en-US" sz="2400" dirty="0">
                <a:latin typeface="Times New Roman" panose="02020603050405020304" pitchFamily="18" charset="0"/>
                <a:cs typeface="Times New Roman" panose="02020603050405020304" pitchFamily="18" charset="0"/>
              </a:rPr>
              <a:t>Priority --&gt; Is the assigned testcases priority against each Function Point by the testing team.</a:t>
            </a:r>
          </a:p>
          <a:p>
            <a:r>
              <a:rPr lang="en-US" sz="2400" dirty="0">
                <a:latin typeface="Times New Roman" panose="02020603050405020304" pitchFamily="18" charset="0"/>
                <a:cs typeface="Times New Roman" panose="02020603050405020304" pitchFamily="18" charset="0"/>
              </a:rPr>
              <a:t>Number of FP--&gt;  Function point of each testing task, which in our case are test cases against each requirement under covers a particular FP.</a:t>
            </a:r>
          </a:p>
          <a:p>
            <a:r>
              <a:rPr lang="en-US" sz="2400" dirty="0">
                <a:latin typeface="Times New Roman" panose="02020603050405020304" pitchFamily="18" charset="0"/>
                <a:cs typeface="Times New Roman" panose="02020603050405020304" pitchFamily="18" charset="0"/>
              </a:rPr>
              <a:t>Complexity --&gt; Complexity of a particular function point or related modules</a:t>
            </a:r>
          </a:p>
          <a:p>
            <a:r>
              <a:rPr lang="en-US" sz="2400" dirty="0">
                <a:latin typeface="Times New Roman" panose="02020603050405020304" pitchFamily="18" charset="0"/>
                <a:cs typeface="Times New Roman" panose="02020603050405020304" pitchFamily="18" charset="0"/>
              </a:rPr>
              <a:t>FP --&gt; Function point of each testing task, which in our case are test cases against each requirement under covers a particular FP</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6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488CD372-E48B-4790-9C64-8F45ED440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0970" y="711199"/>
            <a:ext cx="8002460" cy="519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00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D1CAF-1EEE-4CDF-8F4F-35E9EFC79C31}"/>
              </a:ext>
            </a:extLst>
          </p:cNvPr>
          <p:cNvSpPr>
            <a:spLocks noGrp="1"/>
          </p:cNvSpPr>
          <p:nvPr>
            <p:ph idx="1"/>
          </p:nvPr>
        </p:nvSpPr>
        <p:spPr>
          <a:xfrm>
            <a:off x="625642" y="336884"/>
            <a:ext cx="10728158" cy="5840079"/>
          </a:xfrm>
        </p:spPr>
        <p:txBody>
          <a:bodyPr/>
          <a:lstStyle/>
          <a:p>
            <a:r>
              <a:rPr lang="en-US" dirty="0">
                <a:latin typeface="Times New Roman" panose="02020603050405020304" pitchFamily="18" charset="0"/>
                <a:cs typeface="Times New Roman" panose="02020603050405020304" pitchFamily="18" charset="0"/>
              </a:rPr>
              <a:t>For this Testcase dataset of an MIS system we have done the first method is discriminant analysis in SPSS.</a:t>
            </a:r>
          </a:p>
          <a:p>
            <a:r>
              <a:rPr lang="en-US" dirty="0">
                <a:latin typeface="Times New Roman" panose="02020603050405020304" pitchFamily="18" charset="0"/>
                <a:cs typeface="Times New Roman" panose="02020603050405020304" pitchFamily="18" charset="0"/>
              </a:rPr>
              <a:t>Based on the dependent and independent variables we can easily find the Box’s test for covariance matrix.</a:t>
            </a:r>
          </a:p>
          <a:p>
            <a:r>
              <a:rPr lang="en-US" dirty="0">
                <a:latin typeface="Times New Roman" panose="02020603050405020304" pitchFamily="18" charset="0"/>
                <a:cs typeface="Times New Roman" panose="02020603050405020304" pitchFamily="18" charset="0"/>
              </a:rPr>
              <a:t>The accuracy for this system is 54.1% of original grouped cases.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96E4DA00-07B4-4AE4-8D5E-8C68CE8A6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828" y="2781701"/>
            <a:ext cx="5606268" cy="3395262"/>
          </a:xfrm>
          <a:prstGeom prst="rect">
            <a:avLst/>
          </a:prstGeom>
        </p:spPr>
      </p:pic>
    </p:spTree>
    <p:extLst>
      <p:ext uri="{BB962C8B-B14F-4D97-AF65-F5344CB8AC3E}">
        <p14:creationId xmlns:p14="http://schemas.microsoft.com/office/powerpoint/2010/main" val="90021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7DCE-1F34-4869-BDB0-744ADC032AE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81BE060D-B80E-4DC4-A18F-ACEDD4165F3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After the discriminant analysis for the better understanding we go through some algorithms. They 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 Classifier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Classifier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Logistic Regression classifier.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71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559-2802-4079-9496-3DDFC868268C}"/>
              </a:ext>
            </a:extLst>
          </p:cNvPr>
          <p:cNvSpPr>
            <a:spLocks noGrp="1"/>
          </p:cNvSpPr>
          <p:nvPr>
            <p:ph type="title"/>
          </p:nvPr>
        </p:nvSpPr>
        <p:spPr>
          <a:xfrm>
            <a:off x="779646" y="818146"/>
            <a:ext cx="10574154" cy="789273"/>
          </a:xfrm>
        </p:spPr>
        <p:txBody>
          <a:bodyPr>
            <a:normAutofit/>
          </a:bodyPr>
          <a:lstStyle/>
          <a:p>
            <a:r>
              <a:rPr lang="en-US" b="1" dirty="0">
                <a:latin typeface="Times New Roman" panose="02020603050405020304" pitchFamily="18" charset="0"/>
                <a:cs typeface="Times New Roman" panose="02020603050405020304" pitchFamily="18" charset="0"/>
              </a:rPr>
              <a:t>Decision Tree Classifier</a:t>
            </a:r>
          </a:p>
        </p:txBody>
      </p:sp>
      <p:sp>
        <p:nvSpPr>
          <p:cNvPr id="3" name="Content Placeholder 2">
            <a:extLst>
              <a:ext uri="{FF2B5EF4-FFF2-40B4-BE49-F238E27FC236}">
                <a16:creationId xmlns:a16="http://schemas.microsoft.com/office/drawing/2014/main" id="{55005AB0-335F-41BE-B9D7-0CC1BB8DAE0C}"/>
              </a:ext>
            </a:extLst>
          </p:cNvPr>
          <p:cNvSpPr>
            <a:spLocks noGrp="1"/>
          </p:cNvSpPr>
          <p:nvPr>
            <p:ph idx="1"/>
          </p:nvPr>
        </p:nvSpPr>
        <p:spPr>
          <a:xfrm>
            <a:off x="636069" y="2464067"/>
            <a:ext cx="10515600" cy="4665797"/>
          </a:xfrm>
        </p:spPr>
        <p:txBody>
          <a:bodyPr/>
          <a:lstStyle/>
          <a:p>
            <a:r>
              <a:rPr lang="en-US" dirty="0">
                <a:latin typeface="Times New Roman" panose="02020603050405020304" pitchFamily="18" charset="0"/>
                <a:cs typeface="Times New Roman" panose="02020603050405020304" pitchFamily="18" charset="0"/>
              </a:rPr>
              <a:t>This is a one type of method in supervised machine learning which is used for classification and regression.</a:t>
            </a:r>
          </a:p>
          <a:p>
            <a:r>
              <a:rPr lang="en-US" dirty="0">
                <a:latin typeface="Times New Roman" panose="02020603050405020304" pitchFamily="18" charset="0"/>
                <a:cs typeface="Times New Roman" panose="02020603050405020304" pitchFamily="18" charset="0"/>
              </a:rPr>
              <a:t>In this classifier we can find the precision, recall values and accuracy.</a:t>
            </a:r>
          </a:p>
          <a:p>
            <a:r>
              <a:rPr lang="en-US" dirty="0">
                <a:latin typeface="Times New Roman" panose="02020603050405020304" pitchFamily="18" charset="0"/>
                <a:cs typeface="Times New Roman" panose="02020603050405020304" pitchFamily="18" charset="0"/>
              </a:rPr>
              <a:t>Decision Tree Classifier is a one type of algorithm in which the algorithm will be there in the form of a tree and it gives efficient output results.</a:t>
            </a:r>
          </a:p>
          <a:p>
            <a:pPr marL="0" indent="0">
              <a:buNone/>
            </a:pPr>
            <a:endParaRPr lang="en-US" dirty="0">
              <a:latin typeface="Calibri" panose="020F0502020204030204" pitchFamily="34" charset="0"/>
              <a:cs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93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3487</TotalTime>
  <Words>634</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Testcase data set of an MIS system with priority</vt:lpstr>
      <vt:lpstr>Abstract</vt:lpstr>
      <vt:lpstr>Research Question?</vt:lpstr>
      <vt:lpstr>Motivation(Why?)</vt:lpstr>
      <vt:lpstr>Attributes</vt:lpstr>
      <vt:lpstr>PowerPoint Presentation</vt:lpstr>
      <vt:lpstr>PowerPoint Presentation</vt:lpstr>
      <vt:lpstr>Methods</vt:lpstr>
      <vt:lpstr>Decision Tree Classifier</vt:lpstr>
      <vt:lpstr>Random Forest classifier</vt:lpstr>
      <vt:lpstr>Logistic Regression classifier results</vt:lpstr>
      <vt:lpstr>Decision tree classifier Results</vt:lpstr>
      <vt:lpstr>Random Forest classifier Results</vt:lpstr>
      <vt:lpstr>Logistic Regression classifier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Testcase data set of an MIS system with priority</dc:title>
  <dc:creator>Ramya Jagarlamudi</dc:creator>
  <cp:lastModifiedBy>Ramya Jagarlamudi</cp:lastModifiedBy>
  <cp:revision>44</cp:revision>
  <dcterms:created xsi:type="dcterms:W3CDTF">2022-11-17T04:45:30Z</dcterms:created>
  <dcterms:modified xsi:type="dcterms:W3CDTF">2022-12-07T05:02:48Z</dcterms:modified>
</cp:coreProperties>
</file>