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DF4D7-8F03-48BE-A153-80E654B3171B}" v="144" dt="2023-05-23T08:34:26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3DB85-B642-4936-907B-7D7ED7FFD6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CD4446-D134-46B9-93C7-E2B503DBFEC6}">
      <dgm:prSet/>
      <dgm:spPr/>
      <dgm:t>
        <a:bodyPr/>
        <a:lstStyle/>
        <a:p>
          <a:r>
            <a:rPr lang="en-US"/>
            <a:t>The AWS Shared Responsibility Model is a partnership between AWS and its customers.</a:t>
          </a:r>
        </a:p>
      </dgm:t>
    </dgm:pt>
    <dgm:pt modelId="{A42EF7CD-B9D3-4921-A923-D56E9A15D44C}" type="parTrans" cxnId="{9623D232-B2D9-4D22-BAEE-C688FAED6233}">
      <dgm:prSet/>
      <dgm:spPr/>
      <dgm:t>
        <a:bodyPr/>
        <a:lstStyle/>
        <a:p>
          <a:endParaRPr lang="en-US"/>
        </a:p>
      </dgm:t>
    </dgm:pt>
    <dgm:pt modelId="{C61227E2-CFD4-446A-B8D8-BCC94B700649}" type="sibTrans" cxnId="{9623D232-B2D9-4D22-BAEE-C688FAED6233}">
      <dgm:prSet/>
      <dgm:spPr/>
      <dgm:t>
        <a:bodyPr/>
        <a:lstStyle/>
        <a:p>
          <a:endParaRPr lang="en-US"/>
        </a:p>
      </dgm:t>
    </dgm:pt>
    <dgm:pt modelId="{D37AF481-61A3-4936-9368-A2E89AAAB75B}">
      <dgm:prSet/>
      <dgm:spPr/>
      <dgm:t>
        <a:bodyPr/>
        <a:lstStyle/>
        <a:p>
          <a:r>
            <a:rPr lang="en-US"/>
            <a:t>AWS provides a secure infrastructure, but you are responsible for the security of your data and applications.</a:t>
          </a:r>
        </a:p>
      </dgm:t>
    </dgm:pt>
    <dgm:pt modelId="{EEE24171-DC6C-46C5-B24B-56294A6013D8}" type="parTrans" cxnId="{86D0F207-A7EA-4957-91C7-57E508044EF6}">
      <dgm:prSet/>
      <dgm:spPr/>
      <dgm:t>
        <a:bodyPr/>
        <a:lstStyle/>
        <a:p>
          <a:endParaRPr lang="en-US"/>
        </a:p>
      </dgm:t>
    </dgm:pt>
    <dgm:pt modelId="{66330915-7593-46C2-B753-BA4399EED8BE}" type="sibTrans" cxnId="{86D0F207-A7EA-4957-91C7-57E508044EF6}">
      <dgm:prSet/>
      <dgm:spPr/>
      <dgm:t>
        <a:bodyPr/>
        <a:lstStyle/>
        <a:p>
          <a:endParaRPr lang="en-US"/>
        </a:p>
      </dgm:t>
    </dgm:pt>
    <dgm:pt modelId="{5B2CD439-FDEF-484B-846A-4BFEF007790F}">
      <dgm:prSet/>
      <dgm:spPr/>
      <dgm:t>
        <a:bodyPr/>
        <a:lstStyle/>
        <a:p>
          <a:r>
            <a:rPr lang="en-US"/>
            <a:t>By understanding your security requirements and implementing appropriate controls, you can help to protect your data and applications in the cloud.</a:t>
          </a:r>
        </a:p>
      </dgm:t>
    </dgm:pt>
    <dgm:pt modelId="{08589B39-3644-4000-891D-D1F114DC42C0}" type="parTrans" cxnId="{10ECECD6-521B-4283-8FC2-5541B1026AFC}">
      <dgm:prSet/>
      <dgm:spPr/>
      <dgm:t>
        <a:bodyPr/>
        <a:lstStyle/>
        <a:p>
          <a:endParaRPr lang="en-US"/>
        </a:p>
      </dgm:t>
    </dgm:pt>
    <dgm:pt modelId="{97097D28-4BB9-4062-9E6E-6117C9CC4AAB}" type="sibTrans" cxnId="{10ECECD6-521B-4283-8FC2-5541B1026AFC}">
      <dgm:prSet/>
      <dgm:spPr/>
      <dgm:t>
        <a:bodyPr/>
        <a:lstStyle/>
        <a:p>
          <a:endParaRPr lang="en-US"/>
        </a:p>
      </dgm:t>
    </dgm:pt>
    <dgm:pt modelId="{C496E414-B180-4E4A-B592-670EA3E739B7}" type="pres">
      <dgm:prSet presAssocID="{A533DB85-B642-4936-907B-7D7ED7FFD6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47870-5FEA-4B78-8C39-229A58C3B61D}" type="pres">
      <dgm:prSet presAssocID="{F3CD4446-D134-46B9-93C7-E2B503DBFEC6}" presName="hierRoot1" presStyleCnt="0"/>
      <dgm:spPr/>
    </dgm:pt>
    <dgm:pt modelId="{CA17EDDE-53DA-4405-8D77-0CB164996CBB}" type="pres">
      <dgm:prSet presAssocID="{F3CD4446-D134-46B9-93C7-E2B503DBFEC6}" presName="composite" presStyleCnt="0"/>
      <dgm:spPr/>
    </dgm:pt>
    <dgm:pt modelId="{53A25B8B-1D02-4605-93C3-66EDCA6DDABF}" type="pres">
      <dgm:prSet presAssocID="{F3CD4446-D134-46B9-93C7-E2B503DBFEC6}" presName="background" presStyleLbl="node0" presStyleIdx="0" presStyleCnt="3"/>
      <dgm:spPr/>
    </dgm:pt>
    <dgm:pt modelId="{DAD63EEB-D869-4ACB-931E-FBDDF1EEFAC3}" type="pres">
      <dgm:prSet presAssocID="{F3CD4446-D134-46B9-93C7-E2B503DBFEC6}" presName="text" presStyleLbl="fgAcc0" presStyleIdx="0" presStyleCnt="3">
        <dgm:presLayoutVars>
          <dgm:chPref val="3"/>
        </dgm:presLayoutVars>
      </dgm:prSet>
      <dgm:spPr/>
    </dgm:pt>
    <dgm:pt modelId="{5008BA6F-8F4A-4509-9CD9-74EBAB79FF2F}" type="pres">
      <dgm:prSet presAssocID="{F3CD4446-D134-46B9-93C7-E2B503DBFEC6}" presName="hierChild2" presStyleCnt="0"/>
      <dgm:spPr/>
    </dgm:pt>
    <dgm:pt modelId="{B1B3BA20-2A5C-4EB8-8CAE-548DDE7EF53A}" type="pres">
      <dgm:prSet presAssocID="{D37AF481-61A3-4936-9368-A2E89AAAB75B}" presName="hierRoot1" presStyleCnt="0"/>
      <dgm:spPr/>
    </dgm:pt>
    <dgm:pt modelId="{4ECD7CF2-28A6-42B7-885D-9BD1645097BB}" type="pres">
      <dgm:prSet presAssocID="{D37AF481-61A3-4936-9368-A2E89AAAB75B}" presName="composite" presStyleCnt="0"/>
      <dgm:spPr/>
    </dgm:pt>
    <dgm:pt modelId="{B4296AA3-E3BD-4BEE-B234-8952A6E98E0D}" type="pres">
      <dgm:prSet presAssocID="{D37AF481-61A3-4936-9368-A2E89AAAB75B}" presName="background" presStyleLbl="node0" presStyleIdx="1" presStyleCnt="3"/>
      <dgm:spPr/>
    </dgm:pt>
    <dgm:pt modelId="{70C19E6B-E5CA-4D63-A10B-C09CC539A004}" type="pres">
      <dgm:prSet presAssocID="{D37AF481-61A3-4936-9368-A2E89AAAB75B}" presName="text" presStyleLbl="fgAcc0" presStyleIdx="1" presStyleCnt="3">
        <dgm:presLayoutVars>
          <dgm:chPref val="3"/>
        </dgm:presLayoutVars>
      </dgm:prSet>
      <dgm:spPr/>
    </dgm:pt>
    <dgm:pt modelId="{82C39314-6D60-4313-938B-64787CCA3174}" type="pres">
      <dgm:prSet presAssocID="{D37AF481-61A3-4936-9368-A2E89AAAB75B}" presName="hierChild2" presStyleCnt="0"/>
      <dgm:spPr/>
    </dgm:pt>
    <dgm:pt modelId="{D43D6E3C-A2B3-4868-A985-AD96F8F59548}" type="pres">
      <dgm:prSet presAssocID="{5B2CD439-FDEF-484B-846A-4BFEF007790F}" presName="hierRoot1" presStyleCnt="0"/>
      <dgm:spPr/>
    </dgm:pt>
    <dgm:pt modelId="{551189EB-05B4-41D3-83A6-2E708CED2724}" type="pres">
      <dgm:prSet presAssocID="{5B2CD439-FDEF-484B-846A-4BFEF007790F}" presName="composite" presStyleCnt="0"/>
      <dgm:spPr/>
    </dgm:pt>
    <dgm:pt modelId="{4EDCB136-5D5B-41A9-8CC5-DE8D067FAD47}" type="pres">
      <dgm:prSet presAssocID="{5B2CD439-FDEF-484B-846A-4BFEF007790F}" presName="background" presStyleLbl="node0" presStyleIdx="2" presStyleCnt="3"/>
      <dgm:spPr/>
    </dgm:pt>
    <dgm:pt modelId="{4A5E08E7-1D94-48F4-BB65-05EAB4E96C29}" type="pres">
      <dgm:prSet presAssocID="{5B2CD439-FDEF-484B-846A-4BFEF007790F}" presName="text" presStyleLbl="fgAcc0" presStyleIdx="2" presStyleCnt="3">
        <dgm:presLayoutVars>
          <dgm:chPref val="3"/>
        </dgm:presLayoutVars>
      </dgm:prSet>
      <dgm:spPr/>
    </dgm:pt>
    <dgm:pt modelId="{32029D07-0E16-4039-930F-DC2883E15EFD}" type="pres">
      <dgm:prSet presAssocID="{5B2CD439-FDEF-484B-846A-4BFEF007790F}" presName="hierChild2" presStyleCnt="0"/>
      <dgm:spPr/>
    </dgm:pt>
  </dgm:ptLst>
  <dgm:cxnLst>
    <dgm:cxn modelId="{86D0F207-A7EA-4957-91C7-57E508044EF6}" srcId="{A533DB85-B642-4936-907B-7D7ED7FFD623}" destId="{D37AF481-61A3-4936-9368-A2E89AAAB75B}" srcOrd="1" destOrd="0" parTransId="{EEE24171-DC6C-46C5-B24B-56294A6013D8}" sibTransId="{66330915-7593-46C2-B753-BA4399EED8BE}"/>
    <dgm:cxn modelId="{9623D232-B2D9-4D22-BAEE-C688FAED6233}" srcId="{A533DB85-B642-4936-907B-7D7ED7FFD623}" destId="{F3CD4446-D134-46B9-93C7-E2B503DBFEC6}" srcOrd="0" destOrd="0" parTransId="{A42EF7CD-B9D3-4921-A923-D56E9A15D44C}" sibTransId="{C61227E2-CFD4-446A-B8D8-BCC94B700649}"/>
    <dgm:cxn modelId="{8D399059-8BD7-46B1-8F31-4DE5AB08D4A9}" type="presOf" srcId="{F3CD4446-D134-46B9-93C7-E2B503DBFEC6}" destId="{DAD63EEB-D869-4ACB-931E-FBDDF1EEFAC3}" srcOrd="0" destOrd="0" presId="urn:microsoft.com/office/officeart/2005/8/layout/hierarchy1"/>
    <dgm:cxn modelId="{E20C049D-702A-4220-9EF1-76382A856086}" type="presOf" srcId="{5B2CD439-FDEF-484B-846A-4BFEF007790F}" destId="{4A5E08E7-1D94-48F4-BB65-05EAB4E96C29}" srcOrd="0" destOrd="0" presId="urn:microsoft.com/office/officeart/2005/8/layout/hierarchy1"/>
    <dgm:cxn modelId="{A38FFBC2-5F85-4EB5-B285-92EF7370C634}" type="presOf" srcId="{D37AF481-61A3-4936-9368-A2E89AAAB75B}" destId="{70C19E6B-E5CA-4D63-A10B-C09CC539A004}" srcOrd="0" destOrd="0" presId="urn:microsoft.com/office/officeart/2005/8/layout/hierarchy1"/>
    <dgm:cxn modelId="{10ECECD6-521B-4283-8FC2-5541B1026AFC}" srcId="{A533DB85-B642-4936-907B-7D7ED7FFD623}" destId="{5B2CD439-FDEF-484B-846A-4BFEF007790F}" srcOrd="2" destOrd="0" parTransId="{08589B39-3644-4000-891D-D1F114DC42C0}" sibTransId="{97097D28-4BB9-4062-9E6E-6117C9CC4AAB}"/>
    <dgm:cxn modelId="{58FBBBF5-F84A-4398-9861-DB208F0B0505}" type="presOf" srcId="{A533DB85-B642-4936-907B-7D7ED7FFD623}" destId="{C496E414-B180-4E4A-B592-670EA3E739B7}" srcOrd="0" destOrd="0" presId="urn:microsoft.com/office/officeart/2005/8/layout/hierarchy1"/>
    <dgm:cxn modelId="{F426DDAC-8E8B-4702-BAB7-C41D9D296482}" type="presParOf" srcId="{C496E414-B180-4E4A-B592-670EA3E739B7}" destId="{BAE47870-5FEA-4B78-8C39-229A58C3B61D}" srcOrd="0" destOrd="0" presId="urn:microsoft.com/office/officeart/2005/8/layout/hierarchy1"/>
    <dgm:cxn modelId="{C5CFC025-671F-42C0-BCD2-047FE1004853}" type="presParOf" srcId="{BAE47870-5FEA-4B78-8C39-229A58C3B61D}" destId="{CA17EDDE-53DA-4405-8D77-0CB164996CBB}" srcOrd="0" destOrd="0" presId="urn:microsoft.com/office/officeart/2005/8/layout/hierarchy1"/>
    <dgm:cxn modelId="{91C2B4F9-8E60-4678-91A9-8D0B707E0049}" type="presParOf" srcId="{CA17EDDE-53DA-4405-8D77-0CB164996CBB}" destId="{53A25B8B-1D02-4605-93C3-66EDCA6DDABF}" srcOrd="0" destOrd="0" presId="urn:microsoft.com/office/officeart/2005/8/layout/hierarchy1"/>
    <dgm:cxn modelId="{4C1D10EE-FA1B-4455-878D-26F8C0B9F59A}" type="presParOf" srcId="{CA17EDDE-53DA-4405-8D77-0CB164996CBB}" destId="{DAD63EEB-D869-4ACB-931E-FBDDF1EEFAC3}" srcOrd="1" destOrd="0" presId="urn:microsoft.com/office/officeart/2005/8/layout/hierarchy1"/>
    <dgm:cxn modelId="{0D36A858-4B92-4811-B331-118D64A112FC}" type="presParOf" srcId="{BAE47870-5FEA-4B78-8C39-229A58C3B61D}" destId="{5008BA6F-8F4A-4509-9CD9-74EBAB79FF2F}" srcOrd="1" destOrd="0" presId="urn:microsoft.com/office/officeart/2005/8/layout/hierarchy1"/>
    <dgm:cxn modelId="{69B05001-11FB-40D0-9B30-4102CBCE9D27}" type="presParOf" srcId="{C496E414-B180-4E4A-B592-670EA3E739B7}" destId="{B1B3BA20-2A5C-4EB8-8CAE-548DDE7EF53A}" srcOrd="1" destOrd="0" presId="urn:microsoft.com/office/officeart/2005/8/layout/hierarchy1"/>
    <dgm:cxn modelId="{1677C952-CEDB-4985-82AF-DBF79C7B7308}" type="presParOf" srcId="{B1B3BA20-2A5C-4EB8-8CAE-548DDE7EF53A}" destId="{4ECD7CF2-28A6-42B7-885D-9BD1645097BB}" srcOrd="0" destOrd="0" presId="urn:microsoft.com/office/officeart/2005/8/layout/hierarchy1"/>
    <dgm:cxn modelId="{3A2158B3-11CB-46A9-9628-5923BC206C11}" type="presParOf" srcId="{4ECD7CF2-28A6-42B7-885D-9BD1645097BB}" destId="{B4296AA3-E3BD-4BEE-B234-8952A6E98E0D}" srcOrd="0" destOrd="0" presId="urn:microsoft.com/office/officeart/2005/8/layout/hierarchy1"/>
    <dgm:cxn modelId="{1679E387-246C-47D9-8F06-BC9B13674BB4}" type="presParOf" srcId="{4ECD7CF2-28A6-42B7-885D-9BD1645097BB}" destId="{70C19E6B-E5CA-4D63-A10B-C09CC539A004}" srcOrd="1" destOrd="0" presId="urn:microsoft.com/office/officeart/2005/8/layout/hierarchy1"/>
    <dgm:cxn modelId="{B9FFD40D-4219-4EEB-B29F-071B1E6BDDA7}" type="presParOf" srcId="{B1B3BA20-2A5C-4EB8-8CAE-548DDE7EF53A}" destId="{82C39314-6D60-4313-938B-64787CCA3174}" srcOrd="1" destOrd="0" presId="urn:microsoft.com/office/officeart/2005/8/layout/hierarchy1"/>
    <dgm:cxn modelId="{7AB85A2D-DA90-4B31-AF0F-4B8ADF750D8B}" type="presParOf" srcId="{C496E414-B180-4E4A-B592-670EA3E739B7}" destId="{D43D6E3C-A2B3-4868-A985-AD96F8F59548}" srcOrd="2" destOrd="0" presId="urn:microsoft.com/office/officeart/2005/8/layout/hierarchy1"/>
    <dgm:cxn modelId="{C001E251-1FCE-42F1-8DB4-59ED58D53BF0}" type="presParOf" srcId="{D43D6E3C-A2B3-4868-A985-AD96F8F59548}" destId="{551189EB-05B4-41D3-83A6-2E708CED2724}" srcOrd="0" destOrd="0" presId="urn:microsoft.com/office/officeart/2005/8/layout/hierarchy1"/>
    <dgm:cxn modelId="{97CF6718-FAE6-4439-BC08-601F47484B4C}" type="presParOf" srcId="{551189EB-05B4-41D3-83A6-2E708CED2724}" destId="{4EDCB136-5D5B-41A9-8CC5-DE8D067FAD47}" srcOrd="0" destOrd="0" presId="urn:microsoft.com/office/officeart/2005/8/layout/hierarchy1"/>
    <dgm:cxn modelId="{6F433E0A-6201-40DB-A1B7-020DCBE01B40}" type="presParOf" srcId="{551189EB-05B4-41D3-83A6-2E708CED2724}" destId="{4A5E08E7-1D94-48F4-BB65-05EAB4E96C29}" srcOrd="1" destOrd="0" presId="urn:microsoft.com/office/officeart/2005/8/layout/hierarchy1"/>
    <dgm:cxn modelId="{C5FCDA21-FB1A-4E77-BB3C-4F08E430324F}" type="presParOf" srcId="{D43D6E3C-A2B3-4868-A985-AD96F8F59548}" destId="{32029D07-0E16-4039-930F-DC2883E15E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25B8B-1D02-4605-93C3-66EDCA6DDABF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63EEB-D869-4ACB-931E-FBDDF1EEFAC3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AWS Shared Responsibility Model is a partnership between AWS and its customers.</a:t>
          </a:r>
        </a:p>
      </dsp:txBody>
      <dsp:txXfrm>
        <a:off x="366939" y="1196774"/>
        <a:ext cx="2723696" cy="1691139"/>
      </dsp:txXfrm>
    </dsp:sp>
    <dsp:sp modelId="{B4296AA3-E3BD-4BEE-B234-8952A6E98E0D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19E6B-E5CA-4D63-A10B-C09CC539A004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AWS provides a secure infrastructure, but you are responsible for the security of your data and applications.</a:t>
          </a:r>
        </a:p>
      </dsp:txBody>
      <dsp:txXfrm>
        <a:off x="3824514" y="1196774"/>
        <a:ext cx="2723696" cy="1691139"/>
      </dsp:txXfrm>
    </dsp:sp>
    <dsp:sp modelId="{4EDCB136-5D5B-41A9-8CC5-DE8D067FAD47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E08E7-1D94-48F4-BB65-05EAB4E96C29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understanding your security requirements and implementing appropriate controls, you can help to protect your data and applications in the cloud.</a:t>
          </a: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6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5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6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5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0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1F1F1F"/>
                </a:solidFill>
                <a:latin typeface="Times New Roman"/>
                <a:ea typeface="+mj-lt"/>
                <a:cs typeface="+mj-lt"/>
              </a:rPr>
              <a:t>AWS Shared Responsibility Model</a:t>
            </a:r>
            <a:endParaRPr lang="en-US" sz="6000" b="1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solidFill>
                  <a:srgbClr val="1F1F1F"/>
                </a:solidFill>
                <a:latin typeface="Times New Roman"/>
                <a:ea typeface="+mj-lt"/>
                <a:cs typeface="+mj-lt"/>
              </a:rPr>
              <a:t>A brief overview</a:t>
            </a:r>
          </a:p>
          <a:p>
            <a:r>
              <a:rPr lang="en-US" sz="3200" dirty="0">
                <a:solidFill>
                  <a:srgbClr val="1F1F1F"/>
                </a:solidFill>
                <a:latin typeface="Times New Roman"/>
                <a:cs typeface="Calibri Light"/>
              </a:rPr>
              <a:t>                                       BY P. JAGATH KALYAN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1C15D-800F-81B8-CC6A-38D2E765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Overview</a:t>
            </a:r>
            <a:endParaRPr lang="en-US" sz="3600" b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CC89-9EEE-8A21-4257-7610D781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/>
              <a:buChar char="§"/>
            </a:pPr>
            <a:r>
              <a:rPr lang="en-US" sz="2800" dirty="0">
                <a:latin typeface="Times New Roman"/>
                <a:ea typeface="+mn-lt"/>
                <a:cs typeface="+mn-lt"/>
              </a:rPr>
              <a:t>AWS provides a secure infrastructure for hosting your applications and data.</a:t>
            </a:r>
            <a:endParaRPr lang="en-US" sz="2800">
              <a:latin typeface="Times New Roman"/>
              <a:cs typeface="Calibri" panose="020F0502020204030204"/>
            </a:endParaRPr>
          </a:p>
          <a:p>
            <a:pPr>
              <a:buFont typeface="Wingdings"/>
              <a:buChar char="§"/>
            </a:pPr>
            <a:r>
              <a:rPr lang="en-US" sz="2800" dirty="0">
                <a:latin typeface="Times New Roman"/>
                <a:ea typeface="+mn-lt"/>
                <a:cs typeface="+mn-lt"/>
              </a:rPr>
              <a:t>However, you are responsible for the security of your data and applications.</a:t>
            </a:r>
            <a:endParaRPr lang="en-US" sz="2800">
              <a:latin typeface="Times New Roman"/>
              <a:cs typeface="Calibri" panose="020F0502020204030204"/>
            </a:endParaRPr>
          </a:p>
          <a:p>
            <a:pPr>
              <a:buFont typeface="Wingdings"/>
              <a:buChar char="§"/>
            </a:pPr>
            <a:r>
              <a:rPr lang="en-US" sz="2800" dirty="0">
                <a:latin typeface="Times New Roman"/>
                <a:ea typeface="+mn-lt"/>
                <a:cs typeface="+mn-lt"/>
              </a:rPr>
              <a:t>AWS provides a number of tools and services to help you secure your environment.</a:t>
            </a:r>
            <a:endParaRPr lang="en-US" sz="2800">
              <a:latin typeface="Times New Roman"/>
              <a:cs typeface="Calibri" panose="020F0502020204030204"/>
            </a:endParaRPr>
          </a:p>
          <a:p>
            <a:pPr>
              <a:buFont typeface="Wingdings"/>
              <a:buChar char="§"/>
            </a:pPr>
            <a:r>
              <a:rPr lang="en-US" sz="2800" dirty="0">
                <a:latin typeface="Times New Roman"/>
                <a:ea typeface="+mn-lt"/>
                <a:cs typeface="+mn-lt"/>
              </a:rPr>
              <a:t>You need to understand your security requirements and implement appropriate controls.</a:t>
            </a:r>
            <a:endParaRPr lang="en-US" sz="280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774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19F8-8693-671C-22B7-FBFC6AC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1F1F1F"/>
                </a:solidFill>
                <a:latin typeface="Times New Roman"/>
                <a:ea typeface="+mj-lt"/>
                <a:cs typeface="+mj-lt"/>
              </a:rPr>
              <a:t>AWS responsibilities</a:t>
            </a:r>
            <a:endParaRPr lang="en-US" sz="40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AD96-EF5A-5800-1A24-E654D7FA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sz="28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AWS is responsible for the physical security of its data centers.</a:t>
            </a:r>
            <a:endParaRPr lang="en-US" sz="2800">
              <a:latin typeface="Times New Roman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q"/>
            </a:pPr>
            <a:r>
              <a:rPr lang="en-US" sz="28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AWS is also responsible for the security of the underlying infrastructure.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buFont typeface="Wingdings" panose="020F0502020204030204" pitchFamily="34" charset="0"/>
              <a:buChar char="q"/>
            </a:pPr>
            <a:r>
              <a:rPr lang="en-US" sz="28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This includes the operating system, hypervisor, and networking.</a:t>
            </a:r>
            <a:endParaRPr lang="en-US" sz="2800">
              <a:latin typeface="Times New Roman"/>
              <a:cs typeface="Times New Roman"/>
            </a:endParaRPr>
          </a:p>
          <a:p>
            <a:pPr>
              <a:buFont typeface="Wingdings" panose="020F0502020204030204" pitchFamily="34" charset="0"/>
              <a:buChar char="q"/>
            </a:pPr>
            <a:r>
              <a:rPr lang="en-US" sz="28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AWS provides a number of security features, such as encryption, intrusion detection, and firewalling.</a:t>
            </a:r>
            <a:endParaRPr lang="en-US" sz="280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616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112E-8E57-B7AB-FC3F-3C49EFCC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1F1F1F"/>
                </a:solidFill>
                <a:latin typeface="Times New Roman"/>
                <a:ea typeface="+mj-lt"/>
                <a:cs typeface="+mj-lt"/>
              </a:rPr>
              <a:t>Customer responsibilities</a:t>
            </a:r>
            <a:endParaRPr lang="en-US" sz="4000" b="1">
              <a:latin typeface="Times New Roman"/>
              <a:cs typeface="Times New Roman"/>
            </a:endParaRPr>
          </a:p>
          <a:p>
            <a:endParaRPr lang="en-US" sz="1200" dirty="0">
              <a:solidFill>
                <a:srgbClr val="1F1F1F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ED55-BDFD-5AC3-AF41-3729A594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You are responsible for the security of your data and applications.</a:t>
            </a:r>
            <a:endParaRPr lang="en-US" sz="3200">
              <a:latin typeface="Times New Roman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This includes the following:</a:t>
            </a:r>
            <a:endParaRPr lang="en-US" sz="3200">
              <a:latin typeface="Times New Roman"/>
              <a:cs typeface="Times New Roman"/>
            </a:endParaRPr>
          </a:p>
          <a:p>
            <a:pPr marL="383540" lvl="1"/>
            <a:r>
              <a:rPr lang="en-US" sz="32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Choosing the right services and features for your needs</a:t>
            </a:r>
            <a:endParaRPr lang="en-US" sz="3200">
              <a:latin typeface="Times New Roman"/>
              <a:cs typeface="Times New Roman"/>
            </a:endParaRPr>
          </a:p>
          <a:p>
            <a:pPr marL="383540" lvl="1"/>
            <a:r>
              <a:rPr lang="en-US" sz="32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Configuring your environment securely</a:t>
            </a:r>
            <a:endParaRPr lang="en-US" sz="3200">
              <a:latin typeface="Times New Roman"/>
              <a:cs typeface="Times New Roman"/>
            </a:endParaRPr>
          </a:p>
          <a:p>
            <a:pPr marL="383540" lvl="1"/>
            <a:r>
              <a:rPr lang="en-US" sz="32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Managing user access</a:t>
            </a:r>
            <a:endParaRPr lang="en-US" sz="3200">
              <a:latin typeface="Times New Roman"/>
              <a:cs typeface="Times New Roman"/>
            </a:endParaRPr>
          </a:p>
          <a:p>
            <a:pPr marL="383540" lvl="1"/>
            <a:r>
              <a:rPr lang="en-US" sz="3200" dirty="0">
                <a:solidFill>
                  <a:srgbClr val="1F1F1F"/>
                </a:solidFill>
                <a:latin typeface="Times New Roman"/>
                <a:ea typeface="+mn-lt"/>
                <a:cs typeface="+mn-lt"/>
              </a:rPr>
              <a:t>Monitoring your environment for security threats</a:t>
            </a:r>
            <a:endParaRPr lang="en-US" sz="320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138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E8ABA64-6CF4-6A42-64F6-E2F23FCC6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4" r="-4" b="4243"/>
          <a:stretch/>
        </p:blipFill>
        <p:spPr>
          <a:xfrm>
            <a:off x="643467" y="643467"/>
            <a:ext cx="10905066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2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1F3B6C8-3B09-65F4-6624-5529BCE52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911" y="643467"/>
            <a:ext cx="8978177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65BC-19EB-575A-B924-D04FF8B5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ea typeface="+mj-lt"/>
                <a:cs typeface="+mj-lt"/>
              </a:rPr>
              <a:t>Conclusion</a:t>
            </a:r>
            <a:endParaRPr lang="en-US" b="1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25B13F-E675-8B41-5D79-C7FDC2E27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05312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21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1B82D65-6BBC-B44C-6ED7-4597CFB54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2" r="14924" b="-10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9ED41B5-F9B0-4DE1-8C59-A980468A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BC0C2-B8EC-1A5B-4419-43AA4ECA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37168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 YOU</a:t>
            </a:r>
            <a:br>
              <a:rPr lang="en-US" sz="5400" dirty="0"/>
            </a:br>
            <a:endParaRPr lang="en-US" sz="4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82A030-873A-4216-B6A6-C3348B9C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59440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AWS Shared Responsibility Model</vt:lpstr>
      <vt:lpstr>Overview</vt:lpstr>
      <vt:lpstr>AWS responsibilities</vt:lpstr>
      <vt:lpstr>Customer responsibilities </vt:lpstr>
      <vt:lpstr>PowerPoint Presentation</vt:lpstr>
      <vt:lpstr>PowerPoint Presentation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</cp:revision>
  <dcterms:created xsi:type="dcterms:W3CDTF">2023-05-23T07:51:25Z</dcterms:created>
  <dcterms:modified xsi:type="dcterms:W3CDTF">2023-05-23T08:34:26Z</dcterms:modified>
</cp:coreProperties>
</file>