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6" r:id="rId1"/>
  </p:sldMasterIdLst>
  <p:sldIdLst>
    <p:sldId id="256" r:id="rId2"/>
    <p:sldId id="268" r:id="rId3"/>
    <p:sldId id="271" r:id="rId4"/>
    <p:sldId id="272" r:id="rId5"/>
    <p:sldId id="273" r:id="rId6"/>
    <p:sldId id="274" r:id="rId7"/>
    <p:sldId id="298" r:id="rId8"/>
    <p:sldId id="299" r:id="rId9"/>
    <p:sldId id="275" r:id="rId10"/>
    <p:sldId id="285" r:id="rId11"/>
    <p:sldId id="276" r:id="rId12"/>
    <p:sldId id="277" r:id="rId13"/>
    <p:sldId id="286" r:id="rId14"/>
    <p:sldId id="278" r:id="rId15"/>
    <p:sldId id="279" r:id="rId16"/>
    <p:sldId id="287" r:id="rId17"/>
    <p:sldId id="306" r:id="rId18"/>
    <p:sldId id="289" r:id="rId19"/>
    <p:sldId id="280" r:id="rId20"/>
    <p:sldId id="281" r:id="rId21"/>
    <p:sldId id="290" r:id="rId22"/>
    <p:sldId id="307" r:id="rId23"/>
    <p:sldId id="308" r:id="rId24"/>
    <p:sldId id="309" r:id="rId25"/>
    <p:sldId id="282" r:id="rId26"/>
    <p:sldId id="304" r:id="rId27"/>
    <p:sldId id="300" r:id="rId28"/>
    <p:sldId id="301" r:id="rId29"/>
    <p:sldId id="302" r:id="rId30"/>
    <p:sldId id="283" r:id="rId31"/>
    <p:sldId id="305" r:id="rId32"/>
    <p:sldId id="284"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364516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419210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732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9947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5607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921076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1777449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216033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296133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1E803-DE8B-48E5-8845-755235FF4B65}"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229429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31E803-DE8B-48E5-8845-755235FF4B65}"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282479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1E803-DE8B-48E5-8845-755235FF4B65}"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79918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31E803-DE8B-48E5-8845-755235FF4B65}"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241816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1E803-DE8B-48E5-8845-755235FF4B65}"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424399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31E803-DE8B-48E5-8845-755235FF4B65}"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125181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31E803-DE8B-48E5-8845-755235FF4B65}"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9E870-509C-4428-B833-9E96260D0F89}" type="slidenum">
              <a:rPr lang="en-US" smtClean="0"/>
              <a:t>‹#›</a:t>
            </a:fld>
            <a:endParaRPr lang="en-US"/>
          </a:p>
        </p:txBody>
      </p:sp>
    </p:spTree>
    <p:extLst>
      <p:ext uri="{BB962C8B-B14F-4D97-AF65-F5344CB8AC3E}">
        <p14:creationId xmlns:p14="http://schemas.microsoft.com/office/powerpoint/2010/main" val="277259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31E803-DE8B-48E5-8845-755235FF4B65}" type="datetimeFigureOut">
              <a:rPr lang="en-US" smtClean="0"/>
              <a:t>3/30/2017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89E870-509C-4428-B833-9E96260D0F89}" type="slidenum">
              <a:rPr lang="en-US" smtClean="0"/>
              <a:t>‹#›</a:t>
            </a:fld>
            <a:endParaRPr lang="en-US"/>
          </a:p>
        </p:txBody>
      </p:sp>
    </p:spTree>
    <p:extLst>
      <p:ext uri="{BB962C8B-B14F-4D97-AF65-F5344CB8AC3E}">
        <p14:creationId xmlns:p14="http://schemas.microsoft.com/office/powerpoint/2010/main" val="3322136213"/>
      </p:ext>
    </p:extLst>
  </p:cSld>
  <p:clrMap bg1="dk1" tx1="lt1" bg2="dk2" tx2="lt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 id="2147484469" r:id="rId13"/>
    <p:sldLayoutId id="2147484470" r:id="rId14"/>
    <p:sldLayoutId id="2147484471" r:id="rId15"/>
    <p:sldLayoutId id="21474844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402" y="2472743"/>
            <a:ext cx="7766936" cy="1217483"/>
          </a:xfrm>
        </p:spPr>
        <p:txBody>
          <a:bodyPr>
            <a:normAutofit/>
          </a:bodyPr>
          <a:lstStyle/>
          <a:p>
            <a:pPr algn="ctr"/>
            <a:r>
              <a:rPr lang="en-US" sz="3600" dirty="0" smtClean="0"/>
              <a:t>PREDICTIVE ANALYSIS OF AMAZON PRODUCTS</a:t>
            </a:r>
            <a:endParaRPr lang="en-US" sz="3600" dirty="0"/>
          </a:p>
        </p:txBody>
      </p:sp>
      <p:sp>
        <p:nvSpPr>
          <p:cNvPr id="3" name="Subtitle 2"/>
          <p:cNvSpPr>
            <a:spLocks noGrp="1"/>
          </p:cNvSpPr>
          <p:nvPr>
            <p:ph type="subTitle" idx="1"/>
          </p:nvPr>
        </p:nvSpPr>
        <p:spPr>
          <a:xfrm>
            <a:off x="5962919" y="4636394"/>
            <a:ext cx="3508560" cy="1596981"/>
          </a:xfrm>
        </p:spPr>
        <p:txBody>
          <a:bodyPr>
            <a:normAutofit fontScale="85000" lnSpcReduction="20000"/>
          </a:bodyPr>
          <a:lstStyle/>
          <a:p>
            <a:r>
              <a:rPr lang="en-US" dirty="0" smtClean="0"/>
              <a:t>Team Members:</a:t>
            </a:r>
          </a:p>
          <a:p>
            <a:r>
              <a:rPr lang="en-US" dirty="0" smtClean="0"/>
              <a:t>Ashish Gupta(1SI13CS020)</a:t>
            </a:r>
          </a:p>
          <a:p>
            <a:r>
              <a:rPr lang="en-US" dirty="0" err="1" smtClean="0"/>
              <a:t>Jagatjyoti</a:t>
            </a:r>
            <a:r>
              <a:rPr lang="en-US" dirty="0" smtClean="0"/>
              <a:t> </a:t>
            </a:r>
            <a:r>
              <a:rPr lang="en-US" dirty="0" err="1" smtClean="0"/>
              <a:t>G.Tuladhar</a:t>
            </a:r>
            <a:r>
              <a:rPr lang="en-US" dirty="0" smtClean="0"/>
              <a:t>(1SI13CS040)</a:t>
            </a:r>
          </a:p>
          <a:p>
            <a:r>
              <a:rPr lang="en-US" dirty="0" err="1" smtClean="0"/>
              <a:t>Sachit</a:t>
            </a:r>
            <a:r>
              <a:rPr lang="en-US" dirty="0" smtClean="0"/>
              <a:t> Shrestha (1S13CS104)</a:t>
            </a:r>
          </a:p>
          <a:p>
            <a:r>
              <a:rPr lang="en-US" dirty="0" err="1" smtClean="0"/>
              <a:t>Ujjen</a:t>
            </a:r>
            <a:r>
              <a:rPr lang="en-US" dirty="0" smtClean="0"/>
              <a:t> Man </a:t>
            </a:r>
            <a:r>
              <a:rPr lang="en-US" dirty="0" err="1" smtClean="0"/>
              <a:t>Bania</a:t>
            </a:r>
            <a:r>
              <a:rPr lang="en-US" dirty="0" smtClean="0"/>
              <a:t>(1SI13CS127)</a:t>
            </a:r>
            <a:endParaRPr lang="en-US" dirty="0"/>
          </a:p>
        </p:txBody>
      </p:sp>
      <p:sp>
        <p:nvSpPr>
          <p:cNvPr id="5" name="TextBox 4"/>
          <p:cNvSpPr txBox="1"/>
          <p:nvPr/>
        </p:nvSpPr>
        <p:spPr>
          <a:xfrm>
            <a:off x="1387872" y="2066853"/>
            <a:ext cx="7648598" cy="369332"/>
          </a:xfrm>
          <a:prstGeom prst="rect">
            <a:avLst/>
          </a:prstGeom>
          <a:noFill/>
        </p:spPr>
        <p:txBody>
          <a:bodyPr wrap="square" rtlCol="0">
            <a:spAutoFit/>
          </a:bodyPr>
          <a:lstStyle/>
          <a:p>
            <a:pPr algn="ctr"/>
            <a:r>
              <a:rPr lang="en-US" dirty="0" smtClean="0"/>
              <a:t>MAJOR PROJECT FINAL DEMO PRESENTATION ON</a:t>
            </a:r>
            <a:endParaRPr lang="en-US" dirty="0"/>
          </a:p>
        </p:txBody>
      </p:sp>
      <p:sp>
        <p:nvSpPr>
          <p:cNvPr id="4" name="TextBox 3"/>
          <p:cNvSpPr txBox="1"/>
          <p:nvPr/>
        </p:nvSpPr>
        <p:spPr>
          <a:xfrm>
            <a:off x="721217" y="4636395"/>
            <a:ext cx="4417453" cy="1415772"/>
          </a:xfrm>
          <a:prstGeom prst="rect">
            <a:avLst/>
          </a:prstGeom>
          <a:noFill/>
        </p:spPr>
        <p:txBody>
          <a:bodyPr wrap="square" rtlCol="0">
            <a:spAutoFit/>
          </a:bodyPr>
          <a:lstStyle/>
          <a:p>
            <a:r>
              <a:rPr lang="en-US" sz="1400" dirty="0">
                <a:solidFill>
                  <a:schemeClr val="tx1">
                    <a:lumMod val="50000"/>
                    <a:lumOff val="50000"/>
                  </a:schemeClr>
                </a:solidFill>
              </a:rPr>
              <a:t>Project </a:t>
            </a:r>
            <a:r>
              <a:rPr lang="en-US" sz="1400" dirty="0" smtClean="0">
                <a:solidFill>
                  <a:schemeClr val="tx1">
                    <a:lumMod val="50000"/>
                    <a:lumOff val="50000"/>
                  </a:schemeClr>
                </a:solidFill>
              </a:rPr>
              <a:t>Convener:		Project Guide:</a:t>
            </a:r>
          </a:p>
          <a:p>
            <a:r>
              <a:rPr lang="en-US" sz="1400" dirty="0">
                <a:solidFill>
                  <a:schemeClr val="tx1">
                    <a:lumMod val="50000"/>
                    <a:lumOff val="50000"/>
                  </a:schemeClr>
                </a:solidFill>
              </a:rPr>
              <a:t>Dr. </a:t>
            </a:r>
            <a:r>
              <a:rPr lang="en-US" sz="1400" dirty="0" smtClean="0">
                <a:solidFill>
                  <a:schemeClr val="tx1">
                    <a:lumMod val="50000"/>
                    <a:lumOff val="50000"/>
                  </a:schemeClr>
                </a:solidFill>
              </a:rPr>
              <a:t>B </a:t>
            </a:r>
            <a:r>
              <a:rPr lang="en-US" sz="1400" dirty="0" err="1" smtClean="0">
                <a:solidFill>
                  <a:schemeClr val="tx1">
                    <a:lumMod val="50000"/>
                    <a:lumOff val="50000"/>
                  </a:schemeClr>
                </a:solidFill>
              </a:rPr>
              <a:t>Sathish</a:t>
            </a:r>
            <a:r>
              <a:rPr lang="en-US" sz="1400" dirty="0" smtClean="0">
                <a:solidFill>
                  <a:schemeClr val="tx1">
                    <a:lumMod val="50000"/>
                    <a:lumOff val="50000"/>
                  </a:schemeClr>
                </a:solidFill>
              </a:rPr>
              <a:t> </a:t>
            </a:r>
            <a:r>
              <a:rPr lang="en-US" sz="1400" dirty="0" err="1">
                <a:solidFill>
                  <a:schemeClr val="tx1">
                    <a:lumMod val="50000"/>
                    <a:lumOff val="50000"/>
                  </a:schemeClr>
                </a:solidFill>
              </a:rPr>
              <a:t>Babu</a:t>
            </a:r>
            <a:r>
              <a:rPr lang="en-US" sz="1400" dirty="0">
                <a:solidFill>
                  <a:schemeClr val="tx1">
                    <a:lumMod val="50000"/>
                    <a:lumOff val="50000"/>
                  </a:schemeClr>
                </a:solidFill>
              </a:rPr>
              <a:t> 		</a:t>
            </a:r>
            <a:r>
              <a:rPr lang="en-US" sz="1400" dirty="0" smtClean="0">
                <a:solidFill>
                  <a:schemeClr val="tx1">
                    <a:lumMod val="50000"/>
                    <a:lumOff val="50000"/>
                  </a:schemeClr>
                </a:solidFill>
              </a:rPr>
              <a:t>Prof. K </a:t>
            </a:r>
            <a:r>
              <a:rPr lang="en-US" sz="1600" dirty="0" err="1" smtClean="0">
                <a:solidFill>
                  <a:schemeClr val="tx1">
                    <a:lumMod val="50000"/>
                    <a:lumOff val="50000"/>
                  </a:schemeClr>
                </a:solidFill>
              </a:rPr>
              <a:t>Bhargavi</a:t>
            </a:r>
            <a:endParaRPr lang="en-US" sz="1600" dirty="0" smtClean="0">
              <a:solidFill>
                <a:schemeClr val="tx1">
                  <a:lumMod val="50000"/>
                  <a:lumOff val="50000"/>
                </a:schemeClr>
              </a:solidFill>
            </a:endParaRPr>
          </a:p>
          <a:p>
            <a:endParaRPr lang="en-US" sz="1400" dirty="0">
              <a:solidFill>
                <a:schemeClr val="tx1">
                  <a:lumMod val="50000"/>
                  <a:lumOff val="50000"/>
                </a:schemeClr>
              </a:solidFill>
            </a:endParaRPr>
          </a:p>
          <a:p>
            <a:endParaRPr lang="en-US" sz="1400" dirty="0" smtClean="0">
              <a:solidFill>
                <a:schemeClr val="tx1">
                  <a:lumMod val="50000"/>
                  <a:lumOff val="50000"/>
                </a:schemeClr>
              </a:solidFill>
            </a:endParaRPr>
          </a:p>
          <a:p>
            <a:endParaRPr lang="en-US" sz="1400" dirty="0">
              <a:solidFill>
                <a:schemeClr val="tx1">
                  <a:lumMod val="50000"/>
                  <a:lumOff val="50000"/>
                </a:schemeClr>
              </a:solidFill>
            </a:endParaRPr>
          </a:p>
          <a:p>
            <a:endParaRPr lang="en-US" sz="1400" dirty="0">
              <a:solidFill>
                <a:schemeClr val="tx1">
                  <a:lumMod val="50000"/>
                  <a:lumOff val="5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09724">
            <a:off x="179901" y="587910"/>
            <a:ext cx="3056237" cy="15409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35456">
            <a:off x="9346037" y="576743"/>
            <a:ext cx="2659421" cy="14594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478" y="2806735"/>
            <a:ext cx="2511381" cy="2054530"/>
          </a:xfrm>
          <a:prstGeom prst="rect">
            <a:avLst/>
          </a:prstGeom>
        </p:spPr>
      </p:pic>
    </p:spTree>
    <p:extLst>
      <p:ext uri="{BB962C8B-B14F-4D97-AF65-F5344CB8AC3E}">
        <p14:creationId xmlns:p14="http://schemas.microsoft.com/office/powerpoint/2010/main" val="3265942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64" y="631065"/>
            <a:ext cx="8912181" cy="5164428"/>
          </a:xfrm>
          <a:prstGeom prst="rect">
            <a:avLst/>
          </a:prstGeom>
        </p:spPr>
      </p:pic>
      <p:sp>
        <p:nvSpPr>
          <p:cNvPr id="5" name="TextBox 4"/>
          <p:cNvSpPr txBox="1"/>
          <p:nvPr/>
        </p:nvSpPr>
        <p:spPr>
          <a:xfrm>
            <a:off x="1275008" y="6065949"/>
            <a:ext cx="7469747"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Spiral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674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4546"/>
            <a:ext cx="8596668" cy="746975"/>
          </a:xfrm>
        </p:spPr>
        <p:txBody>
          <a:bodyPr/>
          <a:lstStyle/>
          <a:p>
            <a:endParaRPr lang="en-US" dirty="0"/>
          </a:p>
        </p:txBody>
      </p:sp>
      <p:sp>
        <p:nvSpPr>
          <p:cNvPr id="5" name="TextBox 4"/>
          <p:cNvSpPr txBox="1"/>
          <p:nvPr/>
        </p:nvSpPr>
        <p:spPr>
          <a:xfrm>
            <a:off x="677334" y="6053070"/>
            <a:ext cx="914924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Architectural Design of Predictive Analysis for Amazon Product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34"/>
            <a:ext cx="12192000" cy="6871634"/>
          </a:xfrm>
        </p:spPr>
      </p:pic>
    </p:spTree>
    <p:extLst>
      <p:ext uri="{BB962C8B-B14F-4D97-AF65-F5344CB8AC3E}">
        <p14:creationId xmlns:p14="http://schemas.microsoft.com/office/powerpoint/2010/main" val="1960988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578"/>
            <a:ext cx="8596668" cy="772732"/>
          </a:xfrm>
        </p:spPr>
        <p:txBody>
          <a:bodyPr/>
          <a:lstStyle/>
          <a:p>
            <a:r>
              <a:rPr lang="en-US" dirty="0" smtClean="0"/>
              <a:t>Data Flow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1030310"/>
            <a:ext cx="9612357" cy="5254580"/>
          </a:xfrm>
        </p:spPr>
      </p:pic>
    </p:spTree>
    <p:extLst>
      <p:ext uri="{BB962C8B-B14F-4D97-AF65-F5344CB8AC3E}">
        <p14:creationId xmlns:p14="http://schemas.microsoft.com/office/powerpoint/2010/main" val="1382373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 y="295275"/>
            <a:ext cx="8895881" cy="6267450"/>
          </a:xfrm>
          <a:prstGeom prst="rect">
            <a:avLst/>
          </a:prstGeom>
        </p:spPr>
      </p:pic>
    </p:spTree>
    <p:extLst>
      <p:ext uri="{BB962C8B-B14F-4D97-AF65-F5344CB8AC3E}">
        <p14:creationId xmlns:p14="http://schemas.microsoft.com/office/powerpoint/2010/main" val="337317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4700"/>
            <a:ext cx="8596668" cy="708337"/>
          </a:xfrm>
        </p:spPr>
        <p:txBody>
          <a:bodyPr/>
          <a:lstStyle/>
          <a:p>
            <a:r>
              <a:rPr lang="en-US" dirty="0" smtClean="0"/>
              <a:t>UML 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1349804"/>
            <a:ext cx="9354779" cy="5076754"/>
          </a:xfrm>
        </p:spPr>
      </p:pic>
    </p:spTree>
    <p:extLst>
      <p:ext uri="{BB962C8B-B14F-4D97-AF65-F5344CB8AC3E}">
        <p14:creationId xmlns:p14="http://schemas.microsoft.com/office/powerpoint/2010/main" val="1306614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032"/>
            <a:ext cx="8596668" cy="862884"/>
          </a:xfrm>
        </p:spPr>
        <p:txBody>
          <a:bodyPr/>
          <a:lstStyle/>
          <a:p>
            <a:r>
              <a:rPr lang="en-US" dirty="0" smtClean="0"/>
              <a:t>Algorithm</a:t>
            </a:r>
            <a:endParaRPr lang="en-US" dirty="0"/>
          </a:p>
        </p:txBody>
      </p:sp>
      <p:sp>
        <p:nvSpPr>
          <p:cNvPr id="3" name="Content Placeholder 2"/>
          <p:cNvSpPr>
            <a:spLocks noGrp="1"/>
          </p:cNvSpPr>
          <p:nvPr>
            <p:ph idx="1"/>
          </p:nvPr>
        </p:nvSpPr>
        <p:spPr>
          <a:xfrm>
            <a:off x="677334" y="1210615"/>
            <a:ext cx="9883342" cy="5281508"/>
          </a:xfrm>
        </p:spPr>
        <p:txBody>
          <a:bodyPr/>
          <a:lstStyle/>
          <a:p>
            <a:pPr marL="0" indent="0">
              <a:buNone/>
            </a:pPr>
            <a:r>
              <a:rPr lang="en-US" sz="2400" dirty="0" smtClean="0"/>
              <a:t>Pre-processor</a:t>
            </a:r>
          </a:p>
          <a:p>
            <a:pPr marL="0" indent="0">
              <a:buNone/>
            </a:pPr>
            <a:endParaRPr lang="en-US" dirty="0" smtClean="0"/>
          </a:p>
          <a:p>
            <a:pPr>
              <a:buFont typeface="Wingdings" panose="05000000000000000000" pitchFamily="2" charset="2"/>
              <a:buChar char="q"/>
            </a:pPr>
            <a:r>
              <a:rPr lang="en-US" dirty="0" smtClean="0"/>
              <a:t>Step 1: Start</a:t>
            </a:r>
          </a:p>
          <a:p>
            <a:pPr>
              <a:buFont typeface="Wingdings" panose="05000000000000000000" pitchFamily="2" charset="2"/>
              <a:buChar char="q"/>
            </a:pPr>
            <a:r>
              <a:rPr lang="en-US" dirty="0" smtClean="0"/>
              <a:t>Step 2: For each review fetched from the review log file,</a:t>
            </a:r>
          </a:p>
          <a:p>
            <a:pPr marL="0" indent="0">
              <a:buNone/>
            </a:pPr>
            <a:r>
              <a:rPr lang="en-US" dirty="0" smtClean="0"/>
              <a:t>				</a:t>
            </a:r>
            <a:r>
              <a:rPr lang="en-US" dirty="0" err="1" smtClean="0"/>
              <a:t>word_tokenize</a:t>
            </a:r>
            <a:r>
              <a:rPr lang="en-US" dirty="0" smtClean="0"/>
              <a:t> the review Wi</a:t>
            </a:r>
          </a:p>
          <a:p>
            <a:pPr marL="0" indent="0">
              <a:buNone/>
            </a:pPr>
            <a:r>
              <a:rPr lang="en-US" dirty="0"/>
              <a:t>	</a:t>
            </a:r>
            <a:r>
              <a:rPr lang="en-US" dirty="0" smtClean="0"/>
              <a:t>			tag part-of-speech to each token, {(w1,POD),(w2,POS,(w3,POS),…}</a:t>
            </a:r>
          </a:p>
          <a:p>
            <a:pPr marL="0" indent="0">
              <a:buNone/>
            </a:pPr>
            <a:r>
              <a:rPr lang="en-US" dirty="0"/>
              <a:t>	</a:t>
            </a:r>
            <a:r>
              <a:rPr lang="en-US" dirty="0" smtClean="0"/>
              <a:t>			extract base words using stemming process</a:t>
            </a:r>
          </a:p>
          <a:p>
            <a:pPr marL="0" indent="0">
              <a:buNone/>
            </a:pPr>
            <a:r>
              <a:rPr lang="en-US" dirty="0"/>
              <a:t>	</a:t>
            </a:r>
            <a:r>
              <a:rPr lang="en-US" dirty="0" smtClean="0"/>
              <a:t>			filter the words based on part-of-speech and remove anomalies</a:t>
            </a:r>
          </a:p>
          <a:p>
            <a:pPr>
              <a:buFont typeface="Wingdings" panose="05000000000000000000" pitchFamily="2" charset="2"/>
              <a:buChar char="q"/>
            </a:pPr>
            <a:r>
              <a:rPr lang="en-US" dirty="0" smtClean="0"/>
              <a:t>Step 3: Store the result in a new JSON file</a:t>
            </a:r>
          </a:p>
          <a:p>
            <a:pPr>
              <a:buFont typeface="Wingdings" panose="05000000000000000000" pitchFamily="2" charset="2"/>
              <a:buChar char="q"/>
            </a:pPr>
            <a:r>
              <a:rPr lang="en-US" dirty="0" smtClean="0"/>
              <a:t>Step 4: End</a:t>
            </a:r>
          </a:p>
        </p:txBody>
      </p:sp>
    </p:spTree>
    <p:extLst>
      <p:ext uri="{BB962C8B-B14F-4D97-AF65-F5344CB8AC3E}">
        <p14:creationId xmlns:p14="http://schemas.microsoft.com/office/powerpoint/2010/main" val="2920845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093"/>
            <a:ext cx="8596668" cy="734096"/>
          </a:xfrm>
        </p:spPr>
        <p:txBody>
          <a:bodyPr/>
          <a:lstStyle/>
          <a:p>
            <a:r>
              <a:rPr lang="en-US" dirty="0" smtClean="0"/>
              <a:t>Algorithm</a:t>
            </a:r>
            <a:endParaRPr lang="en-US" dirty="0"/>
          </a:p>
        </p:txBody>
      </p:sp>
      <p:sp>
        <p:nvSpPr>
          <p:cNvPr id="6" name="Content Placeholder 5"/>
          <p:cNvSpPr>
            <a:spLocks noGrp="1"/>
          </p:cNvSpPr>
          <p:nvPr>
            <p:ph idx="1"/>
          </p:nvPr>
        </p:nvSpPr>
        <p:spPr>
          <a:xfrm>
            <a:off x="677334" y="1339403"/>
            <a:ext cx="8596668" cy="4972417"/>
          </a:xfrm>
        </p:spPr>
        <p:txBody>
          <a:bodyPr>
            <a:normAutofit lnSpcReduction="10000"/>
          </a:bodyPr>
          <a:lstStyle/>
          <a:p>
            <a:pPr marL="0" indent="0">
              <a:buNone/>
            </a:pPr>
            <a:r>
              <a:rPr lang="en-US" sz="2400" dirty="0" smtClean="0"/>
              <a:t>Sentiment Identifier</a:t>
            </a:r>
          </a:p>
          <a:p>
            <a:endParaRPr lang="en-US" dirty="0"/>
          </a:p>
          <a:p>
            <a:pPr>
              <a:buFont typeface="Wingdings" panose="05000000000000000000" pitchFamily="2" charset="2"/>
              <a:buChar char="q"/>
            </a:pPr>
            <a:r>
              <a:rPr lang="en-US" dirty="0" smtClean="0"/>
              <a:t>Step 1: Start</a:t>
            </a:r>
          </a:p>
          <a:p>
            <a:pPr>
              <a:buFont typeface="Wingdings" panose="05000000000000000000" pitchFamily="2" charset="2"/>
              <a:buChar char="q"/>
            </a:pPr>
            <a:r>
              <a:rPr lang="en-US" dirty="0" smtClean="0"/>
              <a:t>Step 2: For each pre-processed record,</a:t>
            </a:r>
          </a:p>
          <a:p>
            <a:pPr marL="0" indent="0">
              <a:buNone/>
            </a:pPr>
            <a:r>
              <a:rPr lang="en-US" dirty="0"/>
              <a:t> </a:t>
            </a:r>
            <a:r>
              <a:rPr lang="en-US" dirty="0" smtClean="0"/>
              <a:t>                         Generate the rating(</a:t>
            </a:r>
            <a:r>
              <a:rPr lang="en-US" dirty="0" err="1" smtClean="0"/>
              <a:t>Ri</a:t>
            </a:r>
            <a:r>
              <a:rPr lang="en-US" dirty="0" smtClean="0"/>
              <a:t>) using API</a:t>
            </a:r>
          </a:p>
          <a:p>
            <a:pPr marL="0" indent="0">
              <a:buNone/>
            </a:pPr>
            <a:r>
              <a:rPr lang="en-US" dirty="0" smtClean="0"/>
              <a:t>                          Store </a:t>
            </a:r>
            <a:r>
              <a:rPr lang="en-US" dirty="0" err="1" smtClean="0"/>
              <a:t>Ri</a:t>
            </a:r>
            <a:r>
              <a:rPr lang="en-US" dirty="0" smtClean="0"/>
              <a:t> and timestamp in the database</a:t>
            </a:r>
          </a:p>
          <a:p>
            <a:pPr marL="0" indent="0">
              <a:buNone/>
            </a:pPr>
            <a:r>
              <a:rPr lang="en-US" dirty="0" smtClean="0"/>
              <a:t>                          if </a:t>
            </a:r>
            <a:r>
              <a:rPr lang="en-US" dirty="0" err="1" smtClean="0"/>
              <a:t>Ri</a:t>
            </a:r>
            <a:r>
              <a:rPr lang="en-US" dirty="0" smtClean="0"/>
              <a:t>&gt;5.5</a:t>
            </a:r>
          </a:p>
          <a:p>
            <a:pPr marL="0" indent="0">
              <a:buNone/>
            </a:pPr>
            <a:r>
              <a:rPr lang="en-US" dirty="0" smtClean="0"/>
              <a:t>                                  positive = positive + 1</a:t>
            </a:r>
          </a:p>
          <a:p>
            <a:pPr marL="0" indent="0">
              <a:buNone/>
            </a:pPr>
            <a:r>
              <a:rPr lang="en-US" dirty="0" smtClean="0"/>
              <a:t>                         else if R1&lt;5</a:t>
            </a:r>
          </a:p>
          <a:p>
            <a:pPr marL="0" indent="0">
              <a:buNone/>
            </a:pPr>
            <a:r>
              <a:rPr lang="en-US" dirty="0" smtClean="0"/>
              <a:t>                                  negative = negative + 1 </a:t>
            </a:r>
          </a:p>
          <a:p>
            <a:pPr marL="0" indent="0">
              <a:buNone/>
            </a:pPr>
            <a:r>
              <a:rPr lang="en-US" dirty="0" smtClean="0"/>
              <a:t>                         else</a:t>
            </a:r>
          </a:p>
          <a:p>
            <a:pPr marL="0" indent="0">
              <a:buNone/>
            </a:pPr>
            <a:r>
              <a:rPr lang="en-US" dirty="0" smtClean="0"/>
              <a:t>                                  neutral = neutral +1</a:t>
            </a:r>
          </a:p>
          <a:p>
            <a:pPr>
              <a:buFont typeface="Wingdings" panose="05000000000000000000" pitchFamily="2" charset="2"/>
              <a:buChar char="q"/>
            </a:pPr>
            <a:r>
              <a:rPr lang="en-US" dirty="0" smtClean="0"/>
              <a:t>Step 3: End</a:t>
            </a:r>
          </a:p>
        </p:txBody>
      </p:sp>
    </p:spTree>
    <p:extLst>
      <p:ext uri="{BB962C8B-B14F-4D97-AF65-F5344CB8AC3E}">
        <p14:creationId xmlns:p14="http://schemas.microsoft.com/office/powerpoint/2010/main" val="607021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677334" y="1790163"/>
            <a:ext cx="8596668" cy="4251199"/>
          </a:xfrm>
        </p:spPr>
        <p:txBody>
          <a:bodyPr>
            <a:normAutofit fontScale="70000" lnSpcReduction="20000"/>
          </a:bodyPr>
          <a:lstStyle/>
          <a:p>
            <a:pPr marL="0" indent="0">
              <a:buNone/>
            </a:pPr>
            <a:r>
              <a:rPr lang="en-US" sz="3100" dirty="0" smtClean="0"/>
              <a:t>Rating Generator</a:t>
            </a:r>
          </a:p>
          <a:p>
            <a:pPr marL="0" indent="0">
              <a:buNone/>
            </a:pPr>
            <a:endParaRPr lang="en-US" sz="3000" dirty="0"/>
          </a:p>
          <a:p>
            <a:pPr>
              <a:buFont typeface="Wingdings" panose="05000000000000000000" pitchFamily="2" charset="2"/>
              <a:buChar char="q"/>
            </a:pPr>
            <a:r>
              <a:rPr lang="en-US" sz="2600" dirty="0" smtClean="0"/>
              <a:t>Step 1: Start</a:t>
            </a:r>
          </a:p>
          <a:p>
            <a:pPr>
              <a:buFont typeface="Wingdings" panose="05000000000000000000" pitchFamily="2" charset="2"/>
              <a:buChar char="q"/>
            </a:pPr>
            <a:r>
              <a:rPr lang="en-US" sz="2600" dirty="0" smtClean="0"/>
              <a:t>Step 2: Accept </a:t>
            </a:r>
            <a:r>
              <a:rPr lang="en-US" sz="2600" dirty="0" err="1" smtClean="0"/>
              <a:t>review_ratings</a:t>
            </a:r>
            <a:r>
              <a:rPr lang="en-US" sz="2600" dirty="0" smtClean="0"/>
              <a:t> (</a:t>
            </a:r>
            <a:r>
              <a:rPr lang="en-US" sz="2600" dirty="0" err="1" smtClean="0"/>
              <a:t>Ri</a:t>
            </a:r>
            <a:r>
              <a:rPr lang="en-US" sz="2600" dirty="0" smtClean="0"/>
              <a:t>) from database</a:t>
            </a:r>
          </a:p>
          <a:p>
            <a:pPr>
              <a:buFont typeface="Wingdings" panose="05000000000000000000" pitchFamily="2" charset="2"/>
              <a:buChar char="q"/>
            </a:pPr>
            <a:r>
              <a:rPr lang="en-US" sz="2600" dirty="0" smtClean="0"/>
              <a:t>Step 3: For each </a:t>
            </a:r>
            <a:r>
              <a:rPr lang="en-US" sz="2600" dirty="0" err="1" smtClean="0"/>
              <a:t>Ri</a:t>
            </a:r>
            <a:r>
              <a:rPr lang="en-US" sz="2600" dirty="0" smtClean="0"/>
              <a:t>,</a:t>
            </a:r>
          </a:p>
          <a:p>
            <a:pPr marL="0" indent="0">
              <a:buNone/>
            </a:pPr>
            <a:r>
              <a:rPr lang="en-US" sz="2600" dirty="0"/>
              <a:t> </a:t>
            </a:r>
            <a:r>
              <a:rPr lang="en-US" sz="2600" dirty="0" smtClean="0"/>
              <a:t>			Sum = ∑ </a:t>
            </a:r>
            <a:r>
              <a:rPr lang="en-US" sz="2600" dirty="0" err="1" smtClean="0"/>
              <a:t>review_ratings</a:t>
            </a:r>
            <a:r>
              <a:rPr lang="en-US" sz="2600" dirty="0" smtClean="0"/>
              <a:t> {R1,R2,R3,……}</a:t>
            </a:r>
          </a:p>
          <a:p>
            <a:pPr marL="0" indent="0">
              <a:buNone/>
            </a:pPr>
            <a:r>
              <a:rPr lang="en-US" sz="2600" dirty="0"/>
              <a:t> </a:t>
            </a:r>
            <a:r>
              <a:rPr lang="en-US" sz="2600" dirty="0" smtClean="0"/>
              <a:t>                    Mean = Sum/Total no. of reviews for a week</a:t>
            </a:r>
          </a:p>
          <a:p>
            <a:pPr>
              <a:buFont typeface="Wingdings" panose="05000000000000000000" pitchFamily="2" charset="2"/>
              <a:buChar char="q"/>
            </a:pPr>
            <a:r>
              <a:rPr lang="en-US" sz="2600" dirty="0" smtClean="0"/>
              <a:t>Step 4: </a:t>
            </a:r>
            <a:r>
              <a:rPr lang="en-US" sz="2600" dirty="0" err="1" smtClean="0"/>
              <a:t>Weekly_Rating</a:t>
            </a:r>
            <a:r>
              <a:rPr lang="en-US" sz="2600" dirty="0" smtClean="0"/>
              <a:t> = Mean</a:t>
            </a:r>
          </a:p>
          <a:p>
            <a:pPr>
              <a:buFont typeface="Wingdings" panose="05000000000000000000" pitchFamily="2" charset="2"/>
              <a:buChar char="q"/>
            </a:pPr>
            <a:r>
              <a:rPr lang="en-US" sz="2600" dirty="0" smtClean="0"/>
              <a:t>Step 5: Store </a:t>
            </a:r>
            <a:r>
              <a:rPr lang="en-US" sz="2600" dirty="0" err="1" smtClean="0"/>
              <a:t>Weekly_Rating</a:t>
            </a:r>
            <a:r>
              <a:rPr lang="en-US" sz="2600" dirty="0" smtClean="0"/>
              <a:t> in a new table of the database</a:t>
            </a:r>
          </a:p>
          <a:p>
            <a:pPr>
              <a:buFont typeface="Wingdings" panose="05000000000000000000" pitchFamily="2" charset="2"/>
              <a:buChar char="q"/>
            </a:pPr>
            <a:r>
              <a:rPr lang="en-US" sz="2600" dirty="0" smtClean="0"/>
              <a:t>Step 6: End</a:t>
            </a:r>
            <a:endParaRPr lang="en-US" sz="2600" dirty="0"/>
          </a:p>
          <a:p>
            <a:pPr marL="914400" lvl="2" indent="0">
              <a:buNone/>
            </a:pPr>
            <a:endParaRPr lang="en-US" sz="2600" dirty="0" smtClean="0"/>
          </a:p>
          <a:p>
            <a:pPr marL="914400" lvl="2" indent="0">
              <a:buNone/>
            </a:pPr>
            <a:r>
              <a:rPr lang="en-US" sz="2600" dirty="0" smtClean="0"/>
              <a:t> </a:t>
            </a:r>
          </a:p>
        </p:txBody>
      </p:sp>
    </p:spTree>
    <p:extLst>
      <p:ext uri="{BB962C8B-B14F-4D97-AF65-F5344CB8AC3E}">
        <p14:creationId xmlns:p14="http://schemas.microsoft.com/office/powerpoint/2010/main" val="581782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349"/>
          </a:xfrm>
        </p:spPr>
        <p:txBody>
          <a:bodyPr/>
          <a:lstStyle/>
          <a:p>
            <a:r>
              <a:rPr lang="en-US" dirty="0" smtClean="0"/>
              <a:t>Algorithm</a:t>
            </a:r>
            <a:endParaRPr lang="en-US" dirty="0"/>
          </a:p>
        </p:txBody>
      </p:sp>
      <p:sp>
        <p:nvSpPr>
          <p:cNvPr id="6" name="Content Placeholder 5"/>
          <p:cNvSpPr>
            <a:spLocks noGrp="1"/>
          </p:cNvSpPr>
          <p:nvPr>
            <p:ph idx="1"/>
          </p:nvPr>
        </p:nvSpPr>
        <p:spPr>
          <a:xfrm>
            <a:off x="677334" y="1700011"/>
            <a:ext cx="8596668" cy="4341351"/>
          </a:xfrm>
        </p:spPr>
        <p:txBody>
          <a:bodyPr>
            <a:normAutofit fontScale="92500" lnSpcReduction="20000"/>
          </a:bodyPr>
          <a:lstStyle/>
          <a:p>
            <a:pPr marL="0" indent="0">
              <a:buNone/>
            </a:pPr>
            <a:r>
              <a:rPr lang="en-US" sz="2600" dirty="0" smtClean="0"/>
              <a:t>Product Success/Failure Prediction</a:t>
            </a:r>
          </a:p>
          <a:p>
            <a:endParaRPr lang="en-US" sz="1700" dirty="0"/>
          </a:p>
          <a:p>
            <a:pPr>
              <a:buFont typeface="Wingdings" panose="05000000000000000000" pitchFamily="2" charset="2"/>
              <a:buChar char="q"/>
            </a:pPr>
            <a:r>
              <a:rPr lang="en-US" sz="1900" dirty="0" smtClean="0"/>
              <a:t>Step 1: Start</a:t>
            </a:r>
          </a:p>
          <a:p>
            <a:pPr>
              <a:buFont typeface="Wingdings" panose="05000000000000000000" pitchFamily="2" charset="2"/>
              <a:buChar char="q"/>
            </a:pPr>
            <a:r>
              <a:rPr lang="en-US" sz="1900" dirty="0" smtClean="0"/>
              <a:t>Step 2: For each week {w1,w2,w3…}</a:t>
            </a:r>
            <a:endParaRPr lang="en-US" sz="1900" dirty="0"/>
          </a:p>
          <a:p>
            <a:pPr marL="0" indent="0">
              <a:buNone/>
            </a:pPr>
            <a:r>
              <a:rPr lang="en-US" sz="1900" dirty="0" smtClean="0"/>
              <a:t>                        </a:t>
            </a:r>
            <a:r>
              <a:rPr lang="en-US" sz="1900" dirty="0" err="1" smtClean="0"/>
              <a:t>fti</a:t>
            </a:r>
            <a:r>
              <a:rPr lang="en-US" sz="1900" dirty="0" smtClean="0"/>
              <a:t> = </a:t>
            </a:r>
            <a:r>
              <a:rPr lang="en-US" sz="1900" dirty="0" err="1" smtClean="0"/>
              <a:t>wi</a:t>
            </a:r>
            <a:r>
              <a:rPr lang="en-US" sz="1900" dirty="0" smtClean="0"/>
              <a:t> – (wi-1)</a:t>
            </a:r>
          </a:p>
          <a:p>
            <a:pPr>
              <a:buFont typeface="Wingdings" panose="05000000000000000000" pitchFamily="2" charset="2"/>
              <a:buChar char="q"/>
            </a:pPr>
            <a:r>
              <a:rPr lang="en-US" sz="1900" dirty="0" smtClean="0"/>
              <a:t>Step 3: For each </a:t>
            </a:r>
            <a:r>
              <a:rPr lang="en-US" sz="1900" dirty="0" err="1" smtClean="0"/>
              <a:t>fti</a:t>
            </a:r>
            <a:r>
              <a:rPr lang="en-US" sz="1900" dirty="0" smtClean="0"/>
              <a:t>,</a:t>
            </a:r>
          </a:p>
          <a:p>
            <a:pPr marL="0" indent="0">
              <a:buNone/>
            </a:pPr>
            <a:r>
              <a:rPr lang="en-US" sz="1900" dirty="0"/>
              <a:t> </a:t>
            </a:r>
            <a:r>
              <a:rPr lang="en-US" sz="1900" dirty="0" smtClean="0"/>
              <a:t>                       </a:t>
            </a:r>
            <a:r>
              <a:rPr lang="en-US" sz="1900" dirty="0" err="1" smtClean="0"/>
              <a:t>avg</a:t>
            </a:r>
            <a:r>
              <a:rPr lang="en-US" sz="1900" dirty="0" smtClean="0"/>
              <a:t> = ∑</a:t>
            </a:r>
            <a:r>
              <a:rPr lang="en-US" sz="1900" dirty="0" err="1" smtClean="0"/>
              <a:t>fti</a:t>
            </a:r>
            <a:endParaRPr lang="en-US" sz="1900" dirty="0"/>
          </a:p>
          <a:p>
            <a:pPr>
              <a:buFont typeface="Wingdings" panose="05000000000000000000" pitchFamily="2" charset="2"/>
              <a:buChar char="q"/>
            </a:pPr>
            <a:r>
              <a:rPr lang="en-US" sz="1900" dirty="0" smtClean="0"/>
              <a:t>Step 4: if </a:t>
            </a:r>
            <a:r>
              <a:rPr lang="en-US" sz="1900" dirty="0" err="1" smtClean="0"/>
              <a:t>avg</a:t>
            </a:r>
            <a:r>
              <a:rPr lang="en-US" sz="1900" dirty="0" smtClean="0"/>
              <a:t>&gt;1 or </a:t>
            </a:r>
            <a:r>
              <a:rPr lang="en-US" sz="1900" dirty="0" err="1" smtClean="0"/>
              <a:t>wn</a:t>
            </a:r>
            <a:r>
              <a:rPr lang="en-US" sz="1900" dirty="0" smtClean="0"/>
              <a:t>&gt;5 then</a:t>
            </a:r>
          </a:p>
          <a:p>
            <a:pPr marL="0" indent="0">
              <a:buNone/>
            </a:pPr>
            <a:r>
              <a:rPr lang="en-US" sz="1900" dirty="0"/>
              <a:t> </a:t>
            </a:r>
            <a:r>
              <a:rPr lang="en-US" sz="1900" dirty="0" smtClean="0"/>
              <a:t>                       Success</a:t>
            </a:r>
          </a:p>
          <a:p>
            <a:pPr marL="0" indent="0">
              <a:buNone/>
            </a:pPr>
            <a:r>
              <a:rPr lang="en-US" sz="1900" dirty="0"/>
              <a:t> </a:t>
            </a:r>
            <a:r>
              <a:rPr lang="en-US" sz="1900" dirty="0" smtClean="0"/>
              <a:t>                else </a:t>
            </a:r>
            <a:r>
              <a:rPr lang="en-US" sz="1900" dirty="0"/>
              <a:t>if </a:t>
            </a:r>
            <a:r>
              <a:rPr lang="en-US" sz="1900" dirty="0" err="1" smtClean="0"/>
              <a:t>avg</a:t>
            </a:r>
            <a:r>
              <a:rPr lang="en-US" sz="1900" dirty="0" smtClean="0"/>
              <a:t>&lt;1 </a:t>
            </a:r>
            <a:r>
              <a:rPr lang="en-US" sz="1900" dirty="0"/>
              <a:t>or </a:t>
            </a:r>
            <a:r>
              <a:rPr lang="en-US" sz="1900" dirty="0" err="1" smtClean="0"/>
              <a:t>wn</a:t>
            </a:r>
            <a:r>
              <a:rPr lang="en-US" sz="1900" dirty="0" smtClean="0"/>
              <a:t>&lt;5 then</a:t>
            </a:r>
          </a:p>
          <a:p>
            <a:pPr marL="0" indent="0">
              <a:buNone/>
            </a:pPr>
            <a:r>
              <a:rPr lang="en-US" sz="1900" dirty="0"/>
              <a:t> </a:t>
            </a:r>
            <a:r>
              <a:rPr lang="en-US" sz="1900" dirty="0" smtClean="0"/>
              <a:t>                       Failure</a:t>
            </a:r>
            <a:endParaRPr lang="en-US" sz="1900" dirty="0"/>
          </a:p>
          <a:p>
            <a:pPr>
              <a:buFont typeface="Wingdings" panose="05000000000000000000" pitchFamily="2" charset="2"/>
              <a:buChar char="q"/>
            </a:pPr>
            <a:r>
              <a:rPr lang="en-US" sz="1900" dirty="0" smtClean="0"/>
              <a:t>Step 5: End</a:t>
            </a:r>
          </a:p>
        </p:txBody>
      </p:sp>
    </p:spTree>
    <p:extLst>
      <p:ext uri="{BB962C8B-B14F-4D97-AF65-F5344CB8AC3E}">
        <p14:creationId xmlns:p14="http://schemas.microsoft.com/office/powerpoint/2010/main" val="3833509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184"/>
            <a:ext cx="8596668" cy="682580"/>
          </a:xfrm>
        </p:spPr>
        <p:txBody>
          <a:bodyPr/>
          <a:lstStyle/>
          <a:p>
            <a:r>
              <a:rPr lang="en-US" dirty="0" smtClean="0"/>
              <a:t>Interface Design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094704"/>
            <a:ext cx="10694711" cy="5763296"/>
          </a:xfrm>
        </p:spPr>
      </p:pic>
    </p:spTree>
    <p:extLst>
      <p:ext uri="{BB962C8B-B14F-4D97-AF65-F5344CB8AC3E}">
        <p14:creationId xmlns:p14="http://schemas.microsoft.com/office/powerpoint/2010/main" val="2267837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04552"/>
            <a:ext cx="8596668" cy="5460642"/>
          </a:xfrm>
        </p:spPr>
        <p:txBody>
          <a:bodyPr>
            <a:normAutofit fontScale="70000" lnSpcReduction="20000"/>
          </a:bodyPr>
          <a:lstStyle/>
          <a:p>
            <a:r>
              <a:rPr lang="en-US" sz="2900" dirty="0" smtClean="0"/>
              <a:t>Motivation and Relevance</a:t>
            </a:r>
          </a:p>
          <a:p>
            <a:r>
              <a:rPr lang="en-US" sz="2900" dirty="0" smtClean="0"/>
              <a:t>Problem Statement </a:t>
            </a:r>
          </a:p>
          <a:p>
            <a:r>
              <a:rPr lang="en-US" sz="2900" dirty="0" smtClean="0"/>
              <a:t>Objectives</a:t>
            </a:r>
          </a:p>
          <a:p>
            <a:r>
              <a:rPr lang="en-US" sz="2900" dirty="0" smtClean="0"/>
              <a:t>Literature Survey</a:t>
            </a:r>
          </a:p>
          <a:p>
            <a:r>
              <a:rPr lang="en-US" sz="2900" dirty="0" smtClean="0"/>
              <a:t>Software Design Methodology</a:t>
            </a:r>
          </a:p>
          <a:p>
            <a:r>
              <a:rPr lang="en-US" sz="2900" dirty="0" smtClean="0"/>
              <a:t>Architecture</a:t>
            </a:r>
          </a:p>
          <a:p>
            <a:r>
              <a:rPr lang="en-US" sz="2900" dirty="0"/>
              <a:t>Data Flow Diagram</a:t>
            </a:r>
            <a:endParaRPr lang="en-US" sz="2900" dirty="0" smtClean="0"/>
          </a:p>
          <a:p>
            <a:r>
              <a:rPr lang="en-US" sz="2900" dirty="0" smtClean="0"/>
              <a:t>UML diagram</a:t>
            </a:r>
          </a:p>
          <a:p>
            <a:r>
              <a:rPr lang="en-US" sz="2900" dirty="0" smtClean="0"/>
              <a:t>Algorithms</a:t>
            </a:r>
          </a:p>
          <a:p>
            <a:r>
              <a:rPr lang="en-US" sz="2900" dirty="0" smtClean="0"/>
              <a:t>Interface </a:t>
            </a:r>
            <a:r>
              <a:rPr lang="en-US" sz="2900" dirty="0" smtClean="0"/>
              <a:t>Design</a:t>
            </a:r>
            <a:endParaRPr lang="en-US" sz="2900" dirty="0" smtClean="0"/>
          </a:p>
          <a:p>
            <a:r>
              <a:rPr lang="en-US" sz="2900" dirty="0" smtClean="0"/>
              <a:t>Tools and Technology </a:t>
            </a:r>
          </a:p>
          <a:p>
            <a:r>
              <a:rPr lang="en-US" sz="2900" dirty="0" smtClean="0"/>
              <a:t>Coding and Testing Details</a:t>
            </a:r>
          </a:p>
          <a:p>
            <a:r>
              <a:rPr lang="en-US" sz="2900" dirty="0" smtClean="0"/>
              <a:t>Result obtained</a:t>
            </a:r>
          </a:p>
          <a:p>
            <a:r>
              <a:rPr lang="en-US" sz="2900" dirty="0" smtClean="0"/>
              <a:t>Conclusion</a:t>
            </a:r>
          </a:p>
          <a:p>
            <a:endParaRPr lang="en-US" sz="2400" dirty="0" smtClean="0"/>
          </a:p>
          <a:p>
            <a:endParaRPr lang="en-US" sz="2400" dirty="0" smtClean="0"/>
          </a:p>
          <a:p>
            <a:endParaRPr lang="en-US" sz="2400" dirty="0" smtClean="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5668" y="1390919"/>
            <a:ext cx="5377043" cy="3665418"/>
          </a:xfrm>
          <a:prstGeom prst="rect">
            <a:avLst/>
          </a:prstGeom>
        </p:spPr>
      </p:pic>
    </p:spTree>
    <p:extLst>
      <p:ext uri="{BB962C8B-B14F-4D97-AF65-F5344CB8AC3E}">
        <p14:creationId xmlns:p14="http://schemas.microsoft.com/office/powerpoint/2010/main" val="3026678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910"/>
            <a:ext cx="8596668" cy="811369"/>
          </a:xfrm>
        </p:spPr>
        <p:txBody>
          <a:bodyPr/>
          <a:lstStyle/>
          <a:p>
            <a:r>
              <a:rPr lang="en-US" dirty="0" smtClean="0"/>
              <a:t>Tools and Technology</a:t>
            </a:r>
            <a:endParaRPr lang="en-US" dirty="0"/>
          </a:p>
        </p:txBody>
      </p:sp>
      <p:sp>
        <p:nvSpPr>
          <p:cNvPr id="3" name="Content Placeholder 2"/>
          <p:cNvSpPr>
            <a:spLocks noGrp="1"/>
          </p:cNvSpPr>
          <p:nvPr>
            <p:ph idx="1"/>
          </p:nvPr>
        </p:nvSpPr>
        <p:spPr>
          <a:xfrm>
            <a:off x="677334" y="1223493"/>
            <a:ext cx="8596668" cy="5634507"/>
          </a:xfrm>
        </p:spPr>
        <p:txBody>
          <a:bodyPr>
            <a:normAutofit/>
          </a:bodyPr>
          <a:lstStyle/>
          <a:p>
            <a:r>
              <a:rPr lang="en-US" sz="2400" dirty="0" smtClean="0">
                <a:latin typeface="+mj-lt"/>
                <a:cs typeface="Times New Roman" panose="02020603050405020304" pitchFamily="18" charset="0"/>
              </a:rPr>
              <a:t>Python Programming Language </a:t>
            </a:r>
            <a:r>
              <a:rPr lang="en-US" sz="2000" dirty="0" smtClean="0">
                <a:latin typeface="+mj-lt"/>
                <a:cs typeface="Times New Roman" panose="02020603050405020304" pitchFamily="18" charset="0"/>
              </a:rPr>
              <a:t>: </a:t>
            </a:r>
          </a:p>
          <a:p>
            <a:pPr algn="just">
              <a:buFont typeface="Wingdings" panose="05000000000000000000" pitchFamily="2" charset="2"/>
              <a:buChar char="q"/>
            </a:pPr>
            <a:r>
              <a:rPr lang="en-US" sz="2000" dirty="0" smtClean="0">
                <a:latin typeface="+mj-lt"/>
                <a:cs typeface="Times New Roman" panose="02020603050405020304" pitchFamily="18" charset="0"/>
              </a:rPr>
              <a:t>It is an interpreted, object oriented and high-level programming language.</a:t>
            </a:r>
            <a:r>
              <a:rPr lang="en-US" sz="2000" dirty="0"/>
              <a:t> </a:t>
            </a:r>
          </a:p>
          <a:p>
            <a:pPr algn="just">
              <a:buFont typeface="Wingdings" panose="05000000000000000000" pitchFamily="2" charset="2"/>
              <a:buChar char="q"/>
            </a:pPr>
            <a:r>
              <a:rPr lang="en-US" sz="2000" dirty="0" smtClean="0">
                <a:latin typeface="+mj-lt"/>
                <a:cs typeface="Times New Roman" panose="02020603050405020304" pitchFamily="18" charset="0"/>
              </a:rPr>
              <a:t>It provides constructs intended to enable writing clear programs on both small and large scale</a:t>
            </a:r>
          </a:p>
          <a:p>
            <a:pPr algn="just">
              <a:buFont typeface="Wingdings" panose="05000000000000000000" pitchFamily="2" charset="2"/>
              <a:buChar char="q"/>
            </a:pPr>
            <a:r>
              <a:rPr lang="en-US" sz="2000" dirty="0" smtClean="0">
                <a:latin typeface="+mj-lt"/>
                <a:cs typeface="Times New Roman" panose="02020603050405020304" pitchFamily="18" charset="0"/>
              </a:rPr>
              <a:t>It supports modules for creating GUIs, connecting to relational databases, manipulating regular expressions and generating various types of charts and graphs</a:t>
            </a:r>
            <a:endParaRPr lang="en-US" sz="2000" dirty="0">
              <a:latin typeface="+mj-lt"/>
              <a:cs typeface="Times New Roman" panose="02020603050405020304" pitchFamily="18" charset="0"/>
            </a:endParaRPr>
          </a:p>
          <a:p>
            <a:pPr marL="0" indent="0">
              <a:buNone/>
            </a:pPr>
            <a:endParaRPr lang="en-US" sz="2000" dirty="0" smtClean="0">
              <a:latin typeface="+mj-lt"/>
              <a:cs typeface="Times New Roman" panose="02020603050405020304" pitchFamily="18" charset="0"/>
            </a:endParaRPr>
          </a:p>
          <a:p>
            <a:r>
              <a:rPr lang="en-US" sz="2400" dirty="0" smtClean="0">
                <a:latin typeface="+mj-lt"/>
                <a:cs typeface="Times New Roman" panose="02020603050405020304" pitchFamily="18" charset="0"/>
              </a:rPr>
              <a:t>Amazon Web Scraper </a:t>
            </a:r>
            <a:r>
              <a:rPr lang="en-US" sz="2000" dirty="0" smtClean="0">
                <a:latin typeface="+mj-lt"/>
                <a:cs typeface="Times New Roman" panose="02020603050405020304" pitchFamily="18" charset="0"/>
              </a:rPr>
              <a:t>: </a:t>
            </a:r>
          </a:p>
          <a:p>
            <a:pPr>
              <a:buFont typeface="Wingdings" panose="05000000000000000000" pitchFamily="2" charset="2"/>
              <a:buChar char="q"/>
            </a:pPr>
            <a:r>
              <a:rPr lang="en-US" sz="2000" dirty="0" smtClean="0">
                <a:latin typeface="+mj-lt"/>
                <a:cs typeface="Times New Roman" panose="02020603050405020304" pitchFamily="18" charset="0"/>
              </a:rPr>
              <a:t>Web </a:t>
            </a:r>
            <a:r>
              <a:rPr lang="en-US" sz="2000" dirty="0">
                <a:latin typeface="+mj-lt"/>
                <a:cs typeface="Times New Roman" panose="02020603050405020304" pitchFamily="18" charset="0"/>
              </a:rPr>
              <a:t>scraping or web data extraction is the </a:t>
            </a:r>
            <a:r>
              <a:rPr lang="en-US" sz="2000" dirty="0" smtClean="0">
                <a:latin typeface="+mj-lt"/>
                <a:cs typeface="Times New Roman" panose="02020603050405020304" pitchFamily="18" charset="0"/>
              </a:rPr>
              <a:t>technology </a:t>
            </a:r>
            <a:r>
              <a:rPr lang="en-US" sz="2000" dirty="0">
                <a:latin typeface="+mj-lt"/>
                <a:cs typeface="Times New Roman" panose="02020603050405020304" pitchFamily="18" charset="0"/>
              </a:rPr>
              <a:t>used for extracting data from websites</a:t>
            </a:r>
            <a:r>
              <a:rPr lang="en-US" sz="2000" dirty="0" smtClean="0">
                <a:latin typeface="+mj-lt"/>
                <a:cs typeface="Times New Roman" panose="02020603050405020304" pitchFamily="18" charset="0"/>
              </a:rPr>
              <a:t>.</a:t>
            </a:r>
            <a:r>
              <a:rPr lang="en-US" sz="2000" dirty="0"/>
              <a:t> </a:t>
            </a:r>
          </a:p>
          <a:p>
            <a:pPr>
              <a:buFont typeface="Wingdings" panose="05000000000000000000" pitchFamily="2" charset="2"/>
              <a:buChar char="q"/>
            </a:pPr>
            <a:r>
              <a:rPr lang="en-US" sz="2000" dirty="0" smtClean="0"/>
              <a:t>This program </a:t>
            </a:r>
            <a:r>
              <a:rPr lang="en-US" sz="2000" dirty="0"/>
              <a:t>access </a:t>
            </a:r>
            <a:r>
              <a:rPr lang="en-US" sz="2000" dirty="0" smtClean="0"/>
              <a:t>the Amazon website to extract reviews for a particular product along with the URL, review title and timestamp.  </a:t>
            </a:r>
          </a:p>
          <a:p>
            <a:pPr>
              <a:buFont typeface="Wingdings" panose="05000000000000000000" pitchFamily="2" charset="2"/>
              <a:buChar char="q"/>
            </a:pPr>
            <a:endParaRPr lang="en-US" sz="2000" dirty="0" smtClean="0">
              <a:latin typeface="+mj-lt"/>
              <a:cs typeface="Times New Roman" panose="02020603050405020304" pitchFamily="18" charset="0"/>
            </a:endParaRPr>
          </a:p>
          <a:p>
            <a:pPr marL="0" indent="0">
              <a:buNone/>
            </a:pPr>
            <a:endParaRPr lang="en-US" sz="2400" dirty="0" smtClean="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2" y="4599503"/>
            <a:ext cx="2917998" cy="20566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002" y="1300767"/>
            <a:ext cx="2917998" cy="2125013"/>
          </a:xfrm>
          <a:prstGeom prst="rect">
            <a:avLst/>
          </a:prstGeom>
        </p:spPr>
      </p:pic>
    </p:spTree>
    <p:extLst>
      <p:ext uri="{BB962C8B-B14F-4D97-AF65-F5344CB8AC3E}">
        <p14:creationId xmlns:p14="http://schemas.microsoft.com/office/powerpoint/2010/main" val="194498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rot="10800000" flipV="1">
            <a:off x="677334" y="309093"/>
            <a:ext cx="8596668" cy="1004551"/>
          </a:xfrm>
        </p:spPr>
        <p:txBody>
          <a:bodyPr>
            <a:normAutofit/>
          </a:bodyPr>
          <a:lstStyle/>
          <a:p>
            <a:r>
              <a:rPr lang="en-US" dirty="0" smtClean="0"/>
              <a:t>Tools and Technology (</a:t>
            </a:r>
            <a:r>
              <a:rPr lang="en-US" dirty="0" err="1" smtClean="0"/>
              <a:t>cont</a:t>
            </a:r>
            <a:r>
              <a:rPr lang="en-US" dirty="0" smtClean="0"/>
              <a:t>…)</a:t>
            </a:r>
            <a:endParaRPr lang="en-US" dirty="0"/>
          </a:p>
        </p:txBody>
      </p:sp>
      <p:sp>
        <p:nvSpPr>
          <p:cNvPr id="7" name="Content Placeholder 6"/>
          <p:cNvSpPr>
            <a:spLocks noGrp="1"/>
          </p:cNvSpPr>
          <p:nvPr>
            <p:ph idx="4294967295"/>
          </p:nvPr>
        </p:nvSpPr>
        <p:spPr>
          <a:xfrm>
            <a:off x="0" y="1571223"/>
            <a:ext cx="9762186" cy="4470802"/>
          </a:xfrm>
        </p:spPr>
        <p:txBody>
          <a:bodyPr>
            <a:normAutofit fontScale="92500" lnSpcReduction="20000"/>
          </a:bodyPr>
          <a:lstStyle/>
          <a:p>
            <a:pPr algn="just"/>
            <a:r>
              <a:rPr lang="en-US" sz="2400" b="1" dirty="0" smtClean="0">
                <a:latin typeface="+mj-lt"/>
                <a:cs typeface="Times New Roman" panose="02020603050405020304" pitchFamily="18" charset="0"/>
              </a:rPr>
              <a:t>Natural Language Toolkit (NLTK) </a:t>
            </a:r>
            <a:r>
              <a:rPr lang="en-US" sz="2000" dirty="0" smtClean="0">
                <a:latin typeface="+mj-lt"/>
                <a:cs typeface="Times New Roman" panose="02020603050405020304" pitchFamily="18" charset="0"/>
              </a:rPr>
              <a:t>: NLTK is a suite of libraries and programs for symbolic and statistical natural language processing(NLP) for the Python programming language.</a:t>
            </a:r>
          </a:p>
          <a:p>
            <a:pPr marL="0" indent="0" algn="just">
              <a:buNone/>
            </a:pPr>
            <a:endParaRPr lang="en-US" sz="2000" dirty="0" smtClean="0">
              <a:latin typeface="+mj-lt"/>
              <a:cs typeface="Times New Roman" panose="02020603050405020304" pitchFamily="18" charset="0"/>
            </a:endParaRPr>
          </a:p>
          <a:p>
            <a:pPr algn="just"/>
            <a:r>
              <a:rPr lang="en-US" sz="2400" b="1" dirty="0" smtClean="0">
                <a:latin typeface="+mj-lt"/>
                <a:cs typeface="Times New Roman" panose="02020603050405020304" pitchFamily="18" charset="0"/>
              </a:rPr>
              <a:t>Bootstrap </a:t>
            </a:r>
            <a:r>
              <a:rPr lang="en-US" sz="2000" dirty="0" smtClean="0">
                <a:latin typeface="+mj-lt"/>
                <a:cs typeface="Times New Roman" panose="02020603050405020304" pitchFamily="18" charset="0"/>
              </a:rPr>
              <a:t>: Bootstrap is a free and open-source front-end web framework for designing websites and web applications. It contains HTML and CSS based design templates along with JavaScript extensions. </a:t>
            </a:r>
          </a:p>
          <a:p>
            <a:pPr algn="just"/>
            <a:endParaRPr lang="en-US" sz="2000" dirty="0" smtClean="0">
              <a:latin typeface="+mj-lt"/>
              <a:cs typeface="Times New Roman" panose="02020603050405020304" pitchFamily="18" charset="0"/>
            </a:endParaRPr>
          </a:p>
          <a:p>
            <a:pPr algn="just"/>
            <a:r>
              <a:rPr lang="en-US" sz="2400" b="1" dirty="0" smtClean="0">
                <a:latin typeface="+mj-lt"/>
                <a:cs typeface="Times New Roman" panose="02020603050405020304" pitchFamily="18" charset="0"/>
              </a:rPr>
              <a:t>Flask framework</a:t>
            </a:r>
            <a:r>
              <a:rPr lang="en-US" sz="2000" dirty="0" smtClean="0">
                <a:latin typeface="+mj-lt"/>
                <a:cs typeface="Times New Roman" panose="02020603050405020304" pitchFamily="18" charset="0"/>
              </a:rPr>
              <a:t>: Flask is a Python micro web framework built with a small core and easy to extend philosophy. It can be used to integrate Python script in web browser.</a:t>
            </a:r>
          </a:p>
          <a:p>
            <a:pPr algn="just"/>
            <a:endParaRPr lang="en-US" sz="2000" dirty="0" smtClean="0">
              <a:latin typeface="+mj-lt"/>
              <a:cs typeface="Times New Roman" panose="02020603050405020304" pitchFamily="18" charset="0"/>
            </a:endParaRPr>
          </a:p>
          <a:p>
            <a:pPr algn="just"/>
            <a:r>
              <a:rPr lang="en-US" sz="2400" b="1" dirty="0" smtClean="0">
                <a:latin typeface="+mj-lt"/>
                <a:cs typeface="Times New Roman" panose="02020603050405020304" pitchFamily="18" charset="0"/>
              </a:rPr>
              <a:t>SQLite Database </a:t>
            </a:r>
            <a:r>
              <a:rPr lang="en-US" sz="2000" dirty="0" smtClean="0">
                <a:latin typeface="+mj-lt"/>
                <a:cs typeface="Times New Roman" panose="02020603050405020304" pitchFamily="18" charset="0"/>
              </a:rPr>
              <a:t>: SQLite is a relational database management system which has binding to many programming languages.</a:t>
            </a:r>
          </a:p>
          <a:p>
            <a:pPr marL="0" indent="0" algn="just">
              <a:buNone/>
            </a:pPr>
            <a:endParaRPr lang="en-US" dirty="0">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414" y="1571223"/>
            <a:ext cx="1428750" cy="78480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2414" y="2910627"/>
            <a:ext cx="1428750" cy="77273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2414" y="4082606"/>
            <a:ext cx="1428750" cy="81136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7528" y="5293218"/>
            <a:ext cx="1453636" cy="1035680"/>
          </a:xfrm>
          <a:prstGeom prst="rect">
            <a:avLst/>
          </a:prstGeom>
        </p:spPr>
      </p:pic>
    </p:spTree>
    <p:extLst>
      <p:ext uri="{BB962C8B-B14F-4D97-AF65-F5344CB8AC3E}">
        <p14:creationId xmlns:p14="http://schemas.microsoft.com/office/powerpoint/2010/main" val="1515121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85853"/>
            <a:ext cx="8596668" cy="1320800"/>
          </a:xfrm>
        </p:spPr>
        <p:txBody>
          <a:bodyPr/>
          <a:lstStyle/>
          <a:p>
            <a:r>
              <a:rPr lang="en-US" dirty="0" smtClean="0"/>
              <a:t>Time Series Modeling</a:t>
            </a:r>
            <a:endParaRPr lang="en-US" dirty="0"/>
          </a:p>
        </p:txBody>
      </p:sp>
      <p:sp>
        <p:nvSpPr>
          <p:cNvPr id="3" name="Content Placeholder 2"/>
          <p:cNvSpPr>
            <a:spLocks noGrp="1"/>
          </p:cNvSpPr>
          <p:nvPr>
            <p:ph idx="1"/>
          </p:nvPr>
        </p:nvSpPr>
        <p:spPr>
          <a:xfrm>
            <a:off x="409705" y="936703"/>
            <a:ext cx="10112334" cy="5921298"/>
          </a:xfrm>
        </p:spPr>
        <p:txBody>
          <a:bodyPr/>
          <a:lstStyle/>
          <a:p>
            <a:pPr marL="0" indent="0">
              <a:buNone/>
            </a:pPr>
            <a:endParaRPr lang="en-US" dirty="0" smtClean="0"/>
          </a:p>
          <a:p>
            <a:r>
              <a:rPr lang="en-US" dirty="0"/>
              <a:t>I</a:t>
            </a:r>
            <a:r>
              <a:rPr lang="en-US" dirty="0" smtClean="0"/>
              <a:t>t </a:t>
            </a:r>
            <a:r>
              <a:rPr lang="en-US" dirty="0"/>
              <a:t>involves working on time (years</a:t>
            </a:r>
            <a:r>
              <a:rPr lang="en-US" dirty="0" smtClean="0"/>
              <a:t>, months, weeks) </a:t>
            </a:r>
            <a:r>
              <a:rPr lang="en-US" dirty="0"/>
              <a:t>based data, to derive hidden insights to make informed decision making</a:t>
            </a:r>
            <a:r>
              <a:rPr lang="en-US" dirty="0" smtClean="0"/>
              <a:t>.</a:t>
            </a:r>
          </a:p>
          <a:p>
            <a:r>
              <a:rPr lang="en-US" dirty="0"/>
              <a:t>U</a:t>
            </a:r>
            <a:r>
              <a:rPr lang="en-US" dirty="0" smtClean="0"/>
              <a:t>nless the data series </a:t>
            </a:r>
            <a:r>
              <a:rPr lang="en-US" dirty="0"/>
              <a:t>is </a:t>
            </a:r>
            <a:r>
              <a:rPr lang="en-US" dirty="0" smtClean="0"/>
              <a:t>stationary, you cannot build a time </a:t>
            </a:r>
            <a:r>
              <a:rPr lang="en-US" dirty="0"/>
              <a:t>series </a:t>
            </a:r>
            <a:r>
              <a:rPr lang="en-US" dirty="0" smtClean="0"/>
              <a:t>model.</a:t>
            </a:r>
          </a:p>
          <a:p>
            <a:pPr marL="0" indent="0">
              <a:buNone/>
            </a:pPr>
            <a:endParaRPr lang="en-US" dirty="0" smtClean="0"/>
          </a:p>
          <a:p>
            <a:pPr marL="0" indent="0">
              <a:buNone/>
            </a:pPr>
            <a:r>
              <a:rPr lang="en-US" sz="2400" b="1" dirty="0" smtClean="0"/>
              <a:t>Stationary </a:t>
            </a:r>
            <a:r>
              <a:rPr lang="en-US" sz="2400" b="1" dirty="0"/>
              <a:t>Series</a:t>
            </a:r>
          </a:p>
          <a:p>
            <a:pPr marL="0" indent="0">
              <a:buNone/>
            </a:pPr>
            <a:r>
              <a:rPr lang="en-US" dirty="0"/>
              <a:t>There are three basic criterion for a series to be classified as stationary series </a:t>
            </a:r>
            <a:r>
              <a:rPr lang="en-US" dirty="0" smtClean="0"/>
              <a:t>:</a:t>
            </a:r>
          </a:p>
          <a:p>
            <a:pPr marL="0" indent="0">
              <a:buNone/>
            </a:pPr>
            <a:r>
              <a:rPr lang="en-US" dirty="0"/>
              <a:t>1. The mean of the series should not be a function of time rather should be a constant</a:t>
            </a:r>
            <a:r>
              <a:rPr lang="en-US" dirty="0" smtClean="0"/>
              <a:t>.</a:t>
            </a:r>
            <a:endParaRPr lang="en-US" dirty="0"/>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084" y="4430333"/>
            <a:ext cx="5581650" cy="2240924"/>
          </a:xfrm>
          <a:prstGeom prst="rect">
            <a:avLst/>
          </a:prstGeom>
        </p:spPr>
      </p:pic>
    </p:spTree>
    <p:extLst>
      <p:ext uri="{BB962C8B-B14F-4D97-AF65-F5344CB8AC3E}">
        <p14:creationId xmlns:p14="http://schemas.microsoft.com/office/powerpoint/2010/main" val="216697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561" y="-1523663"/>
            <a:ext cx="8596668" cy="1043189"/>
          </a:xfrm>
        </p:spPr>
        <p:txBody>
          <a:bodyPr/>
          <a:lstStyle/>
          <a:p>
            <a:endParaRPr lang="en-US" dirty="0"/>
          </a:p>
        </p:txBody>
      </p:sp>
      <p:sp>
        <p:nvSpPr>
          <p:cNvPr id="3" name="Content Placeholder 2"/>
          <p:cNvSpPr>
            <a:spLocks noGrp="1"/>
          </p:cNvSpPr>
          <p:nvPr>
            <p:ph idx="1"/>
          </p:nvPr>
        </p:nvSpPr>
        <p:spPr>
          <a:xfrm>
            <a:off x="677334" y="312234"/>
            <a:ext cx="10317768" cy="6545766"/>
          </a:xfrm>
        </p:spPr>
        <p:txBody>
          <a:bodyPr/>
          <a:lstStyle/>
          <a:p>
            <a:pPr marL="0" indent="0">
              <a:buNone/>
            </a:pPr>
            <a:r>
              <a:rPr lang="en-US" dirty="0" smtClean="0"/>
              <a:t>2. The </a:t>
            </a:r>
            <a:r>
              <a:rPr lang="en-US" dirty="0"/>
              <a:t>variance of the series should not a be a function of time</a:t>
            </a:r>
            <a:r>
              <a:rPr lang="en-US" dirty="0" smtClean="0"/>
              <a:t>. The right hand graph has varying spread distribution.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3. The covariance of the </a:t>
            </a:r>
            <a:r>
              <a:rPr lang="en-US" dirty="0" err="1"/>
              <a:t>i</a:t>
            </a:r>
            <a:r>
              <a:rPr lang="en-US" dirty="0"/>
              <a:t> </a:t>
            </a:r>
            <a:r>
              <a:rPr lang="en-US" dirty="0" err="1"/>
              <a:t>th</a:t>
            </a:r>
            <a:r>
              <a:rPr lang="en-US" dirty="0"/>
              <a:t> term and the (</a:t>
            </a:r>
            <a:r>
              <a:rPr lang="en-US" dirty="0" err="1"/>
              <a:t>i</a:t>
            </a:r>
            <a:r>
              <a:rPr lang="en-US" dirty="0"/>
              <a:t> + m) </a:t>
            </a:r>
            <a:r>
              <a:rPr lang="en-US" dirty="0" err="1"/>
              <a:t>th</a:t>
            </a:r>
            <a:r>
              <a:rPr lang="en-US" dirty="0"/>
              <a:t> term should not be a function of time. In the following graph, you will notice the spread becomes closer as the time increases. Hence, the covariance is not constant with time for the ‘red series</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577" y="1064861"/>
            <a:ext cx="5495925" cy="18923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771" y="4486275"/>
            <a:ext cx="5391150" cy="2371725"/>
          </a:xfrm>
          <a:prstGeom prst="rect">
            <a:avLst/>
          </a:prstGeom>
        </p:spPr>
      </p:pic>
    </p:spTree>
    <p:extLst>
      <p:ext uri="{BB962C8B-B14F-4D97-AF65-F5344CB8AC3E}">
        <p14:creationId xmlns:p14="http://schemas.microsoft.com/office/powerpoint/2010/main" val="3994231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273"/>
            <a:ext cx="8596668" cy="639337"/>
          </a:xfrm>
        </p:spPr>
        <p:txBody>
          <a:bodyPr>
            <a:normAutofit fontScale="90000"/>
          </a:bodyPr>
          <a:lstStyle/>
          <a:p>
            <a:r>
              <a:rPr lang="en-US" dirty="0"/>
              <a:t>ARMA Time Series Modeling</a:t>
            </a:r>
            <a:br>
              <a:rPr lang="en-US" dirty="0"/>
            </a:br>
            <a:endParaRPr lang="en-US" dirty="0"/>
          </a:p>
        </p:txBody>
      </p:sp>
      <p:sp>
        <p:nvSpPr>
          <p:cNvPr id="3" name="Content Placeholder 2"/>
          <p:cNvSpPr>
            <a:spLocks noGrp="1"/>
          </p:cNvSpPr>
          <p:nvPr>
            <p:ph idx="1"/>
          </p:nvPr>
        </p:nvSpPr>
        <p:spPr>
          <a:xfrm>
            <a:off x="677334" y="1601692"/>
            <a:ext cx="9806069" cy="4908021"/>
          </a:xfrm>
        </p:spPr>
        <p:txBody>
          <a:bodyPr/>
          <a:lstStyle/>
          <a:p>
            <a:r>
              <a:rPr lang="en-US" dirty="0"/>
              <a:t>In ARMA model, AR stands for auto-regression and MA stands for moving average</a:t>
            </a:r>
            <a:r>
              <a:rPr lang="en-US" dirty="0" smtClean="0"/>
              <a:t>.</a:t>
            </a:r>
          </a:p>
          <a:p>
            <a:r>
              <a:rPr lang="en-US" b="1" dirty="0" smtClean="0"/>
              <a:t>It is not </a:t>
            </a:r>
            <a:r>
              <a:rPr lang="en-US" b="1" dirty="0"/>
              <a:t>applicable on non-stationary series</a:t>
            </a:r>
            <a:r>
              <a:rPr lang="en-US" dirty="0" smtClean="0"/>
              <a:t>.</a:t>
            </a:r>
          </a:p>
          <a:p>
            <a:r>
              <a:rPr lang="en-US" dirty="0"/>
              <a:t>Given a time series of data </a:t>
            </a:r>
            <a:r>
              <a:rPr lang="en-US" i="1" dirty="0" err="1"/>
              <a:t>X</a:t>
            </a:r>
            <a:r>
              <a:rPr lang="en-US" i="1" baseline="-25000" dirty="0" err="1"/>
              <a:t>t</a:t>
            </a:r>
            <a:r>
              <a:rPr lang="en-US" dirty="0"/>
              <a:t> , the ARMA model is a tool for understanding and, perhaps, predicting future values in this series</a:t>
            </a:r>
            <a:r>
              <a:rPr lang="en-US" dirty="0" smtClean="0"/>
              <a:t>.</a:t>
            </a:r>
          </a:p>
          <a:p>
            <a:r>
              <a:rPr lang="en-US" dirty="0" smtClean="0"/>
              <a:t> </a:t>
            </a:r>
            <a:r>
              <a:rPr lang="en-US" dirty="0"/>
              <a:t>The model consists of two parts, an autoregressive (AR) part and a moving average (MA) part. </a:t>
            </a:r>
            <a:endParaRPr lang="en-US" dirty="0" smtClean="0"/>
          </a:p>
          <a:p>
            <a:r>
              <a:rPr lang="en-US" dirty="0" smtClean="0"/>
              <a:t>The </a:t>
            </a:r>
            <a:r>
              <a:rPr lang="en-US" dirty="0"/>
              <a:t>AR part involves regressing the variable on its own lagged (i.e</a:t>
            </a:r>
            <a:r>
              <a:rPr lang="en-US" dirty="0" smtClean="0"/>
              <a:t>. </a:t>
            </a:r>
            <a:r>
              <a:rPr lang="en-US" dirty="0"/>
              <a:t>past) values. </a:t>
            </a:r>
            <a:endParaRPr lang="en-US" dirty="0" smtClean="0"/>
          </a:p>
          <a:p>
            <a:r>
              <a:rPr lang="en-US" dirty="0" smtClean="0"/>
              <a:t>The </a:t>
            </a:r>
            <a:r>
              <a:rPr lang="en-US" dirty="0"/>
              <a:t>MA part involves modeling the error term as a linear combination of error terms occurring </a:t>
            </a:r>
            <a:r>
              <a:rPr lang="en-US" dirty="0" smtClean="0"/>
              <a:t>at </a:t>
            </a:r>
            <a:r>
              <a:rPr lang="en-US" dirty="0"/>
              <a:t>various times in the past</a:t>
            </a:r>
            <a:r>
              <a:rPr lang="en-US" dirty="0" smtClean="0"/>
              <a:t>.</a:t>
            </a:r>
          </a:p>
          <a:p>
            <a:r>
              <a:rPr lang="en-US" dirty="0"/>
              <a:t>Once we have the final ARIMA model, we are now ready to make predictions on the future time points. We can also visualize the trends to cross validate if the model works fine.</a:t>
            </a:r>
          </a:p>
          <a:p>
            <a:endParaRPr lang="en-US" dirty="0"/>
          </a:p>
        </p:txBody>
      </p:sp>
    </p:spTree>
    <p:extLst>
      <p:ext uri="{BB962C8B-B14F-4D97-AF65-F5344CB8AC3E}">
        <p14:creationId xmlns:p14="http://schemas.microsoft.com/office/powerpoint/2010/main" val="862853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992"/>
            <a:ext cx="8596668" cy="626771"/>
          </a:xfrm>
        </p:spPr>
        <p:txBody>
          <a:bodyPr>
            <a:normAutofit fontScale="90000"/>
          </a:bodyPr>
          <a:lstStyle/>
          <a:p>
            <a:r>
              <a:rPr lang="en-US" dirty="0" smtClean="0"/>
              <a:t>Coding and Testing Details</a:t>
            </a:r>
            <a:endParaRPr lang="en-US" dirty="0"/>
          </a:p>
        </p:txBody>
      </p:sp>
      <p:sp>
        <p:nvSpPr>
          <p:cNvPr id="3" name="Content Placeholder 2"/>
          <p:cNvSpPr>
            <a:spLocks noGrp="1"/>
          </p:cNvSpPr>
          <p:nvPr>
            <p:ph idx="1"/>
          </p:nvPr>
        </p:nvSpPr>
        <p:spPr>
          <a:xfrm>
            <a:off x="677334" y="1313645"/>
            <a:ext cx="8596668" cy="5190186"/>
          </a:xfrm>
        </p:spPr>
        <p:txBody>
          <a:bodyPr>
            <a:noAutofit/>
          </a:bodyPr>
          <a:lstStyle/>
          <a:p>
            <a:pPr marL="0" indent="0">
              <a:buNone/>
            </a:pPr>
            <a:r>
              <a:rPr lang="en-US" sz="2000" dirty="0" smtClean="0"/>
              <a:t>The below listed modules are implemented successfully:</a:t>
            </a:r>
          </a:p>
          <a:p>
            <a:pPr>
              <a:buFont typeface="+mj-lt"/>
              <a:buAutoNum type="arabicPeriod"/>
            </a:pPr>
            <a:r>
              <a:rPr lang="en-US" sz="2000" dirty="0" smtClean="0"/>
              <a:t>Web Scraper</a:t>
            </a:r>
          </a:p>
          <a:p>
            <a:pPr>
              <a:buFont typeface="+mj-lt"/>
              <a:buAutoNum type="arabicPeriod"/>
            </a:pPr>
            <a:r>
              <a:rPr lang="en-US" sz="2000" dirty="0" smtClean="0"/>
              <a:t>Pre-processor</a:t>
            </a:r>
          </a:p>
          <a:p>
            <a:pPr>
              <a:buFont typeface="+mj-lt"/>
              <a:buAutoNum type="arabicPeriod"/>
            </a:pPr>
            <a:r>
              <a:rPr lang="en-US" sz="2000" dirty="0" smtClean="0"/>
              <a:t>Sentiment Identifier</a:t>
            </a:r>
          </a:p>
          <a:p>
            <a:pPr>
              <a:buFont typeface="+mj-lt"/>
              <a:buAutoNum type="arabicPeriod"/>
            </a:pPr>
            <a:r>
              <a:rPr lang="en-US" sz="2000" dirty="0" smtClean="0"/>
              <a:t>Rating Generator</a:t>
            </a:r>
          </a:p>
          <a:p>
            <a:pPr>
              <a:buFont typeface="+mj-lt"/>
              <a:buAutoNum type="arabicPeriod"/>
            </a:pPr>
            <a:r>
              <a:rPr lang="en-US" sz="2000" dirty="0" smtClean="0"/>
              <a:t>Product success/failure predictor</a:t>
            </a:r>
          </a:p>
          <a:p>
            <a:pPr marL="0" indent="0">
              <a:buNone/>
            </a:pPr>
            <a:endParaRPr lang="en-US" sz="2000" dirty="0" smtClean="0"/>
          </a:p>
          <a:p>
            <a:pPr>
              <a:buFont typeface="Wingdings" panose="05000000000000000000" pitchFamily="2" charset="2"/>
              <a:buChar char="Ø"/>
            </a:pPr>
            <a:r>
              <a:rPr lang="en-US" sz="2000" dirty="0" smtClean="0"/>
              <a:t>These </a:t>
            </a:r>
            <a:r>
              <a:rPr lang="en-US" sz="2000" dirty="0"/>
              <a:t>modules are integrated with </a:t>
            </a:r>
            <a:r>
              <a:rPr lang="en-US" sz="2000" dirty="0" smtClean="0"/>
              <a:t>the </a:t>
            </a:r>
            <a:r>
              <a:rPr lang="en-US" sz="2000" dirty="0"/>
              <a:t>python code </a:t>
            </a:r>
            <a:r>
              <a:rPr lang="en-US" sz="2000" dirty="0" smtClean="0"/>
              <a:t>demonstrated in the next slide. </a:t>
            </a:r>
            <a:endParaRPr lang="en-US" sz="2000" dirty="0"/>
          </a:p>
          <a:p>
            <a:pPr>
              <a:buFont typeface="Wingdings" panose="05000000000000000000" pitchFamily="2" charset="2"/>
              <a:buChar char="Ø"/>
            </a:pPr>
            <a:r>
              <a:rPr lang="en-US" sz="2000" dirty="0" smtClean="0"/>
              <a:t>The modules </a:t>
            </a:r>
            <a:r>
              <a:rPr lang="en-US" sz="2000" dirty="0"/>
              <a:t>which are </a:t>
            </a:r>
            <a:r>
              <a:rPr lang="en-US" sz="2000" dirty="0" smtClean="0"/>
              <a:t>to be </a:t>
            </a:r>
            <a:r>
              <a:rPr lang="en-US" sz="2000" dirty="0"/>
              <a:t>integrated should be in the same folder. </a:t>
            </a:r>
          </a:p>
          <a:p>
            <a:pPr>
              <a:buFont typeface="Wingdings" panose="05000000000000000000" pitchFamily="2" charset="2"/>
              <a:buChar char="Ø"/>
            </a:pPr>
            <a:r>
              <a:rPr lang="en-US" sz="2000" dirty="0" smtClean="0"/>
              <a:t>A </a:t>
            </a:r>
            <a:r>
              <a:rPr lang="en-US" sz="2000" dirty="0"/>
              <a:t>python </a:t>
            </a:r>
            <a:r>
              <a:rPr lang="en-US" sz="2000" dirty="0" smtClean="0"/>
              <a:t>module  </a:t>
            </a:r>
            <a:r>
              <a:rPr lang="en-US" sz="2000" dirty="0"/>
              <a:t>can use the </a:t>
            </a:r>
            <a:r>
              <a:rPr lang="en-US" sz="2000" dirty="0" smtClean="0"/>
              <a:t>functions or </a:t>
            </a:r>
            <a:r>
              <a:rPr lang="en-US" sz="2000" dirty="0"/>
              <a:t>methods of other </a:t>
            </a:r>
            <a:r>
              <a:rPr lang="en-US" sz="2000" dirty="0" smtClean="0"/>
              <a:t>modules using ‘import’ keyword.</a:t>
            </a:r>
            <a:endParaRPr lang="en-US" sz="2000" dirty="0"/>
          </a:p>
        </p:txBody>
      </p:sp>
    </p:spTree>
    <p:extLst>
      <p:ext uri="{BB962C8B-B14F-4D97-AF65-F5344CB8AC3E}">
        <p14:creationId xmlns:p14="http://schemas.microsoft.com/office/powerpoint/2010/main" val="614524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83" y="167425"/>
            <a:ext cx="8925059" cy="5653825"/>
          </a:xfrm>
          <a:prstGeom prst="rect">
            <a:avLst/>
          </a:prstGeom>
        </p:spPr>
      </p:pic>
      <p:sp>
        <p:nvSpPr>
          <p:cNvPr id="5" name="TextBox 4"/>
          <p:cNvSpPr txBox="1"/>
          <p:nvPr/>
        </p:nvSpPr>
        <p:spPr>
          <a:xfrm>
            <a:off x="3142445" y="5280338"/>
            <a:ext cx="4275786" cy="338554"/>
          </a:xfrm>
          <a:prstGeom prst="rect">
            <a:avLst/>
          </a:prstGeom>
          <a:noFill/>
        </p:spPr>
        <p:txBody>
          <a:bodyPr wrap="square" rtlCol="0">
            <a:spAutoFit/>
          </a:bodyPr>
          <a:lstStyle/>
          <a:p>
            <a:pPr algn="ctr"/>
            <a:r>
              <a:rPr lang="en-US" sz="1600" dirty="0" smtClean="0">
                <a:solidFill>
                  <a:schemeClr val="bg1"/>
                </a:solidFill>
              </a:rPr>
              <a:t>Code for integration of module</a:t>
            </a:r>
            <a:endParaRPr lang="en-US" sz="1600" dirty="0">
              <a:solidFill>
                <a:schemeClr val="bg1"/>
              </a:solidFill>
            </a:endParaRPr>
          </a:p>
        </p:txBody>
      </p:sp>
    </p:spTree>
    <p:extLst>
      <p:ext uri="{BB962C8B-B14F-4D97-AF65-F5344CB8AC3E}">
        <p14:creationId xmlns:p14="http://schemas.microsoft.com/office/powerpoint/2010/main" val="1215597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r>
              <a:rPr lang="en-US" dirty="0"/>
              <a:t>Test </a:t>
            </a:r>
            <a:r>
              <a:rPr lang="en-US" dirty="0" smtClean="0"/>
              <a:t>case : 01</a:t>
            </a:r>
            <a:endParaRPr lang="en-US" dirty="0"/>
          </a:p>
        </p:txBody>
      </p:sp>
      <p:sp>
        <p:nvSpPr>
          <p:cNvPr id="3" name="Content Placeholder 2"/>
          <p:cNvSpPr>
            <a:spLocks noGrp="1"/>
          </p:cNvSpPr>
          <p:nvPr>
            <p:ph idx="1"/>
          </p:nvPr>
        </p:nvSpPr>
        <p:spPr>
          <a:xfrm>
            <a:off x="677334" y="1700013"/>
            <a:ext cx="8596668" cy="4779232"/>
          </a:xfrm>
        </p:spPr>
        <p:txBody>
          <a:bodyPr>
            <a:normAutofit/>
          </a:bodyPr>
          <a:lstStyle/>
          <a:p>
            <a:r>
              <a:rPr lang="en-US" u="sng" dirty="0"/>
              <a:t>Unit to test</a:t>
            </a:r>
            <a:r>
              <a:rPr lang="en-US" dirty="0"/>
              <a:t>: The dataset format that the framework can handle.</a:t>
            </a:r>
          </a:p>
          <a:p>
            <a:r>
              <a:rPr lang="en-US" u="sng" dirty="0"/>
              <a:t>Assumptions</a:t>
            </a:r>
            <a:r>
              <a:rPr lang="en-US" dirty="0"/>
              <a:t>: Scrapped reviews are informative and every review is useful for </a:t>
            </a:r>
            <a:r>
              <a:rPr lang="en-US" dirty="0" smtClean="0"/>
              <a:t>			      analysis</a:t>
            </a:r>
            <a:r>
              <a:rPr lang="en-US" dirty="0"/>
              <a:t>.</a:t>
            </a:r>
          </a:p>
          <a:p>
            <a:r>
              <a:rPr lang="en-US" u="sng" dirty="0"/>
              <a:t>Test data</a:t>
            </a:r>
            <a:r>
              <a:rPr lang="en-US" dirty="0"/>
              <a:t>: Real-time dataset on IPhone 5s from Amazon website.</a:t>
            </a:r>
          </a:p>
          <a:p>
            <a:r>
              <a:rPr lang="en-US" u="sng" dirty="0"/>
              <a:t>Steps to be executed</a:t>
            </a:r>
            <a:r>
              <a:rPr lang="en-US" dirty="0"/>
              <a:t>: Scrapping all the reviews and storing it in a </a:t>
            </a:r>
            <a:r>
              <a:rPr lang="en-US" dirty="0" smtClean="0"/>
              <a:t>file</a:t>
            </a:r>
            <a:r>
              <a:rPr lang="en-US" dirty="0"/>
              <a:t>.</a:t>
            </a:r>
          </a:p>
          <a:p>
            <a:r>
              <a:rPr lang="en-US" u="sng" dirty="0"/>
              <a:t>Expected result</a:t>
            </a:r>
            <a:r>
              <a:rPr lang="en-US" dirty="0"/>
              <a:t>: Structured dataset in </a:t>
            </a:r>
            <a:r>
              <a:rPr lang="en-US" dirty="0" smtClean="0"/>
              <a:t>JSON </a:t>
            </a:r>
            <a:r>
              <a:rPr lang="en-US" dirty="0"/>
              <a:t>format.</a:t>
            </a:r>
          </a:p>
          <a:p>
            <a:r>
              <a:rPr lang="en-US" u="sng" dirty="0"/>
              <a:t>Actual result</a:t>
            </a:r>
            <a:r>
              <a:rPr lang="en-US" dirty="0"/>
              <a:t>: Dataset in </a:t>
            </a:r>
            <a:r>
              <a:rPr lang="en-US" dirty="0" smtClean="0"/>
              <a:t>JSON </a:t>
            </a:r>
            <a:r>
              <a:rPr lang="en-US" dirty="0"/>
              <a:t>format including </a:t>
            </a:r>
            <a:r>
              <a:rPr lang="en-US" dirty="0" smtClean="0"/>
              <a:t>URL, review, timestamp and 					title.</a:t>
            </a:r>
            <a:endParaRPr lang="en-US" dirty="0"/>
          </a:p>
          <a:p>
            <a:r>
              <a:rPr lang="en-US" u="sng" dirty="0"/>
              <a:t>Pass/Fail</a:t>
            </a:r>
            <a:r>
              <a:rPr lang="en-US" dirty="0" smtClean="0"/>
              <a:t>: Pass</a:t>
            </a:r>
            <a:endParaRPr lang="en-US" dirty="0"/>
          </a:p>
          <a:p>
            <a:r>
              <a:rPr lang="en-US" u="sng" dirty="0"/>
              <a:t>Comments</a:t>
            </a:r>
            <a:r>
              <a:rPr lang="en-US" dirty="0"/>
              <a:t>: It is a slow process as scrapping each review takes time.</a:t>
            </a:r>
          </a:p>
        </p:txBody>
      </p:sp>
    </p:spTree>
    <p:extLst>
      <p:ext uri="{BB962C8B-B14F-4D97-AF65-F5344CB8AC3E}">
        <p14:creationId xmlns:p14="http://schemas.microsoft.com/office/powerpoint/2010/main" val="228397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 02</a:t>
            </a:r>
            <a:endParaRPr lang="en-US" dirty="0"/>
          </a:p>
        </p:txBody>
      </p:sp>
      <p:sp>
        <p:nvSpPr>
          <p:cNvPr id="3" name="Content Placeholder 2"/>
          <p:cNvSpPr>
            <a:spLocks noGrp="1"/>
          </p:cNvSpPr>
          <p:nvPr>
            <p:ph idx="1"/>
          </p:nvPr>
        </p:nvSpPr>
        <p:spPr>
          <a:xfrm>
            <a:off x="677334" y="1596982"/>
            <a:ext cx="8956063" cy="4714838"/>
          </a:xfrm>
        </p:spPr>
        <p:txBody>
          <a:bodyPr>
            <a:normAutofit fontScale="92500" lnSpcReduction="10000"/>
          </a:bodyPr>
          <a:lstStyle/>
          <a:p>
            <a:pPr marL="0" indent="0" algn="just">
              <a:buNone/>
            </a:pPr>
            <a:endParaRPr lang="en-US" dirty="0"/>
          </a:p>
          <a:p>
            <a:pPr algn="just">
              <a:buFont typeface="Wingdings" panose="05000000000000000000" pitchFamily="2" charset="2"/>
              <a:buChar char="Ø"/>
            </a:pPr>
            <a:r>
              <a:rPr lang="en-US" sz="1900" u="sng" dirty="0"/>
              <a:t>Unit to test</a:t>
            </a:r>
            <a:r>
              <a:rPr lang="en-US" sz="1900" dirty="0"/>
              <a:t>: The list of words generated by the pre-processor.</a:t>
            </a:r>
          </a:p>
          <a:p>
            <a:pPr algn="just">
              <a:buFont typeface="Wingdings" panose="05000000000000000000" pitchFamily="2" charset="2"/>
              <a:buChar char="Ø"/>
            </a:pPr>
            <a:r>
              <a:rPr lang="en-US" sz="1900" u="sng" dirty="0"/>
              <a:t>Assumptions</a:t>
            </a:r>
            <a:r>
              <a:rPr lang="en-US" sz="1900" dirty="0"/>
              <a:t> : Each review contains words that are useful for sentiment analysis.</a:t>
            </a:r>
          </a:p>
          <a:p>
            <a:pPr algn="just">
              <a:buFont typeface="Wingdings" panose="05000000000000000000" pitchFamily="2" charset="2"/>
              <a:buChar char="Ø"/>
            </a:pPr>
            <a:r>
              <a:rPr lang="en-US" sz="1900" u="sng" dirty="0"/>
              <a:t>Test data</a:t>
            </a:r>
            <a:r>
              <a:rPr lang="en-US" sz="1900" dirty="0"/>
              <a:t>: The dataset </a:t>
            </a:r>
            <a:r>
              <a:rPr lang="en-US" sz="1900" dirty="0" smtClean="0"/>
              <a:t>in JSON </a:t>
            </a:r>
            <a:r>
              <a:rPr lang="en-US" sz="1900" dirty="0"/>
              <a:t>format.</a:t>
            </a:r>
          </a:p>
          <a:p>
            <a:pPr algn="just">
              <a:buFont typeface="Wingdings" panose="05000000000000000000" pitchFamily="2" charset="2"/>
              <a:buChar char="Ø"/>
            </a:pPr>
            <a:r>
              <a:rPr lang="en-US" sz="1900" u="sng" dirty="0"/>
              <a:t>Steps to be </a:t>
            </a:r>
            <a:r>
              <a:rPr lang="en-US" sz="1900" u="sng" dirty="0" smtClean="0"/>
              <a:t>execute</a:t>
            </a:r>
            <a:r>
              <a:rPr lang="en-US" sz="1900" dirty="0" smtClean="0"/>
              <a:t>: Each </a:t>
            </a:r>
            <a:r>
              <a:rPr lang="en-US" sz="1900" dirty="0"/>
              <a:t>review is tokenized, tagged with the parts of speech, </a:t>
            </a:r>
            <a:r>
              <a:rPr lang="en-US" sz="1900" dirty="0" smtClean="0"/>
              <a:t>						  </a:t>
            </a:r>
            <a:r>
              <a:rPr lang="en-US" sz="1900" dirty="0" err="1" smtClean="0"/>
              <a:t>baseword</a:t>
            </a:r>
            <a:r>
              <a:rPr lang="en-US" sz="1900" dirty="0" smtClean="0"/>
              <a:t> extraction </a:t>
            </a:r>
            <a:r>
              <a:rPr lang="en-US" sz="1900" dirty="0"/>
              <a:t>and filtered.</a:t>
            </a:r>
          </a:p>
          <a:p>
            <a:pPr algn="just">
              <a:buFont typeface="Wingdings" panose="05000000000000000000" pitchFamily="2" charset="2"/>
              <a:buChar char="Ø"/>
            </a:pPr>
            <a:r>
              <a:rPr lang="en-US" sz="1900" u="sng" dirty="0"/>
              <a:t>Expected result</a:t>
            </a:r>
            <a:r>
              <a:rPr lang="en-US" sz="1900" dirty="0" smtClean="0"/>
              <a:t>: The </a:t>
            </a:r>
            <a:r>
              <a:rPr lang="en-US" sz="1900" dirty="0"/>
              <a:t>preprocessed list contains only the words that are useful for sentiment </a:t>
            </a:r>
            <a:r>
              <a:rPr lang="en-US" sz="1900" dirty="0" smtClean="0"/>
              <a:t>analysis and </a:t>
            </a:r>
            <a:r>
              <a:rPr lang="en-US" sz="1900" dirty="0"/>
              <a:t>stored in </a:t>
            </a:r>
            <a:r>
              <a:rPr lang="en-US" sz="1900" dirty="0" smtClean="0"/>
              <a:t>JSON format.</a:t>
            </a:r>
            <a:endParaRPr lang="en-US" sz="1900" dirty="0"/>
          </a:p>
          <a:p>
            <a:pPr algn="just">
              <a:buFont typeface="Wingdings" panose="05000000000000000000" pitchFamily="2" charset="2"/>
              <a:buChar char="Ø"/>
            </a:pPr>
            <a:r>
              <a:rPr lang="en-US" sz="1900" u="sng" dirty="0"/>
              <a:t>Actual result</a:t>
            </a:r>
            <a:r>
              <a:rPr lang="en-US" sz="1900" dirty="0" smtClean="0"/>
              <a:t>: The </a:t>
            </a:r>
            <a:r>
              <a:rPr lang="en-US" sz="1900" dirty="0"/>
              <a:t>preprocessed list contains only the verbs, adverbs and adjectives that are necessary for sentiment analysis. The obtained lists are stored in a </a:t>
            </a:r>
            <a:r>
              <a:rPr lang="en-US" sz="1900" dirty="0" smtClean="0"/>
              <a:t>JSON file</a:t>
            </a:r>
            <a:r>
              <a:rPr lang="en-US" sz="1900" dirty="0"/>
              <a:t>.</a:t>
            </a:r>
          </a:p>
          <a:p>
            <a:pPr algn="just">
              <a:buFont typeface="Wingdings" panose="05000000000000000000" pitchFamily="2" charset="2"/>
              <a:buChar char="Ø"/>
            </a:pPr>
            <a:r>
              <a:rPr lang="en-US" sz="1900" u="sng" dirty="0"/>
              <a:t>Pass/Fail</a:t>
            </a:r>
            <a:r>
              <a:rPr lang="en-US" sz="1900" dirty="0" smtClean="0"/>
              <a:t>: Pass</a:t>
            </a:r>
            <a:endParaRPr lang="en-US" sz="1900" dirty="0"/>
          </a:p>
          <a:p>
            <a:pPr algn="just">
              <a:buFont typeface="Wingdings" panose="05000000000000000000" pitchFamily="2" charset="2"/>
              <a:buChar char="Ø"/>
            </a:pPr>
            <a:r>
              <a:rPr lang="en-US" sz="1900" u="sng" dirty="0" smtClean="0"/>
              <a:t>Comments</a:t>
            </a:r>
            <a:r>
              <a:rPr lang="en-US" sz="1900" dirty="0" smtClean="0"/>
              <a:t>: </a:t>
            </a:r>
            <a:r>
              <a:rPr lang="en-US" sz="1900" dirty="0"/>
              <a:t>The review which do not contain any useful words result in an </a:t>
            </a:r>
            <a:r>
              <a:rPr lang="en-US" sz="1900" dirty="0" smtClean="0"/>
              <a:t>empty list</a:t>
            </a:r>
            <a:r>
              <a:rPr lang="en-US" sz="1900" dirty="0"/>
              <a:t>.</a:t>
            </a:r>
          </a:p>
        </p:txBody>
      </p:sp>
    </p:spTree>
    <p:extLst>
      <p:ext uri="{BB962C8B-B14F-4D97-AF65-F5344CB8AC3E}">
        <p14:creationId xmlns:p14="http://schemas.microsoft.com/office/powerpoint/2010/main" val="3732264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 03</a:t>
            </a:r>
            <a:endParaRPr lang="en-US" dirty="0"/>
          </a:p>
        </p:txBody>
      </p:sp>
      <p:sp>
        <p:nvSpPr>
          <p:cNvPr id="3" name="Content Placeholder 2"/>
          <p:cNvSpPr>
            <a:spLocks noGrp="1"/>
          </p:cNvSpPr>
          <p:nvPr>
            <p:ph idx="1"/>
          </p:nvPr>
        </p:nvSpPr>
        <p:spPr>
          <a:xfrm>
            <a:off x="677334" y="1622738"/>
            <a:ext cx="8596668" cy="4740596"/>
          </a:xfrm>
        </p:spPr>
        <p:txBody>
          <a:bodyPr>
            <a:normAutofit/>
          </a:bodyPr>
          <a:lstStyle/>
          <a:p>
            <a:pPr algn="just">
              <a:buFont typeface="Wingdings" panose="05000000000000000000" pitchFamily="2" charset="2"/>
              <a:buChar char="Ø"/>
            </a:pPr>
            <a:r>
              <a:rPr lang="en-US" u="sng" dirty="0" smtClean="0"/>
              <a:t>Unit </a:t>
            </a:r>
            <a:r>
              <a:rPr lang="en-US" u="sng" dirty="0"/>
              <a:t>to test</a:t>
            </a:r>
            <a:r>
              <a:rPr lang="en-US" dirty="0"/>
              <a:t>: The </a:t>
            </a:r>
            <a:r>
              <a:rPr lang="en-US" dirty="0" smtClean="0"/>
              <a:t>classification </a:t>
            </a:r>
            <a:r>
              <a:rPr lang="en-US" dirty="0"/>
              <a:t>of review.</a:t>
            </a:r>
          </a:p>
          <a:p>
            <a:pPr algn="just">
              <a:buFont typeface="Wingdings" panose="05000000000000000000" pitchFamily="2" charset="2"/>
              <a:buChar char="Ø"/>
            </a:pPr>
            <a:r>
              <a:rPr lang="en-US" u="sng" dirty="0"/>
              <a:t>Assumptions</a:t>
            </a:r>
            <a:r>
              <a:rPr lang="en-US" dirty="0" smtClean="0"/>
              <a:t>: Each </a:t>
            </a:r>
            <a:r>
              <a:rPr lang="en-US" dirty="0"/>
              <a:t>review have its sentiment values which are used to classify </a:t>
            </a:r>
            <a:r>
              <a:rPr lang="en-US" dirty="0" smtClean="0"/>
              <a:t>the polarity</a:t>
            </a:r>
            <a:endParaRPr lang="en-US" dirty="0"/>
          </a:p>
          <a:p>
            <a:pPr algn="just">
              <a:buFont typeface="Wingdings" panose="05000000000000000000" pitchFamily="2" charset="2"/>
              <a:buChar char="Ø"/>
            </a:pPr>
            <a:r>
              <a:rPr lang="en-US" u="sng" dirty="0"/>
              <a:t>Test data</a:t>
            </a:r>
            <a:r>
              <a:rPr lang="en-US" dirty="0"/>
              <a:t>: The </a:t>
            </a:r>
            <a:r>
              <a:rPr lang="en-US" dirty="0" smtClean="0"/>
              <a:t>rating of each review </a:t>
            </a:r>
            <a:r>
              <a:rPr lang="en-US" dirty="0"/>
              <a:t>stored in the </a:t>
            </a:r>
            <a:r>
              <a:rPr lang="en-US" dirty="0" err="1" smtClean="0"/>
              <a:t>Rating_Database</a:t>
            </a:r>
            <a:endParaRPr lang="en-US" dirty="0"/>
          </a:p>
          <a:p>
            <a:pPr algn="just">
              <a:buFont typeface="Wingdings" panose="05000000000000000000" pitchFamily="2" charset="2"/>
              <a:buChar char="Ø"/>
            </a:pPr>
            <a:r>
              <a:rPr lang="en-US" u="sng" dirty="0"/>
              <a:t>Steps to be executed</a:t>
            </a:r>
            <a:r>
              <a:rPr lang="en-US" dirty="0" smtClean="0"/>
              <a:t>: Each rating </a:t>
            </a:r>
            <a:r>
              <a:rPr lang="en-US" dirty="0"/>
              <a:t>is taken from the </a:t>
            </a:r>
            <a:r>
              <a:rPr lang="en-US" dirty="0" err="1" smtClean="0"/>
              <a:t>Rating_Database</a:t>
            </a:r>
            <a:r>
              <a:rPr lang="en-US" dirty="0" smtClean="0"/>
              <a:t> and compared with the predefined range to classify the review.</a:t>
            </a:r>
            <a:endParaRPr lang="en-US" dirty="0"/>
          </a:p>
          <a:p>
            <a:pPr algn="just">
              <a:buFont typeface="Wingdings" panose="05000000000000000000" pitchFamily="2" charset="2"/>
              <a:buChar char="Ø"/>
            </a:pPr>
            <a:r>
              <a:rPr lang="en-US" u="sng" dirty="0"/>
              <a:t>Expected result</a:t>
            </a:r>
            <a:r>
              <a:rPr lang="en-US" dirty="0" smtClean="0"/>
              <a:t>: Generation of pi-chart.</a:t>
            </a:r>
            <a:endParaRPr lang="en-US" dirty="0"/>
          </a:p>
          <a:p>
            <a:pPr algn="just">
              <a:buFont typeface="Wingdings" panose="05000000000000000000" pitchFamily="2" charset="2"/>
              <a:buChar char="Ø"/>
            </a:pPr>
            <a:r>
              <a:rPr lang="en-US" u="sng" dirty="0"/>
              <a:t>Actual result</a:t>
            </a:r>
            <a:r>
              <a:rPr lang="en-US" dirty="0" smtClean="0"/>
              <a:t>: Pi-chart is generated which represents the classification of all 				the reviews 				</a:t>
            </a:r>
            <a:endParaRPr lang="en-US" dirty="0"/>
          </a:p>
          <a:p>
            <a:pPr algn="just">
              <a:buFont typeface="Wingdings" panose="05000000000000000000" pitchFamily="2" charset="2"/>
              <a:buChar char="Ø"/>
            </a:pPr>
            <a:r>
              <a:rPr lang="en-US" u="sng" dirty="0"/>
              <a:t>Pass/Fail</a:t>
            </a:r>
            <a:r>
              <a:rPr lang="en-US" dirty="0" smtClean="0"/>
              <a:t>: Pass</a:t>
            </a:r>
            <a:endParaRPr lang="en-US" dirty="0"/>
          </a:p>
          <a:p>
            <a:pPr algn="just">
              <a:buFont typeface="Wingdings" panose="05000000000000000000" pitchFamily="2" charset="2"/>
              <a:buChar char="Ø"/>
            </a:pPr>
            <a:r>
              <a:rPr lang="en-US" u="sng" dirty="0"/>
              <a:t>Comments</a:t>
            </a:r>
            <a:r>
              <a:rPr lang="en-US" dirty="0" smtClean="0"/>
              <a:t>: </a:t>
            </a:r>
            <a:r>
              <a:rPr lang="en-US" dirty="0"/>
              <a:t>The </a:t>
            </a:r>
            <a:r>
              <a:rPr lang="en-US" dirty="0" smtClean="0"/>
              <a:t>reviews classified as positive, negative and neutral.</a:t>
            </a:r>
            <a:endParaRPr lang="en-US" dirty="0"/>
          </a:p>
        </p:txBody>
      </p:sp>
    </p:spTree>
    <p:extLst>
      <p:ext uri="{BB962C8B-B14F-4D97-AF65-F5344CB8AC3E}">
        <p14:creationId xmlns:p14="http://schemas.microsoft.com/office/powerpoint/2010/main" val="250604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5206"/>
            <a:ext cx="8596668" cy="1141927"/>
          </a:xfrm>
        </p:spPr>
        <p:txBody>
          <a:bodyPr/>
          <a:lstStyle/>
          <a:p>
            <a:r>
              <a:rPr lang="en-US" dirty="0" smtClean="0"/>
              <a:t>Motivation and Relevance</a:t>
            </a:r>
            <a:endParaRPr lang="en-US" dirty="0"/>
          </a:p>
        </p:txBody>
      </p:sp>
      <p:sp>
        <p:nvSpPr>
          <p:cNvPr id="3" name="Content Placeholder 2"/>
          <p:cNvSpPr>
            <a:spLocks noGrp="1"/>
          </p:cNvSpPr>
          <p:nvPr>
            <p:ph idx="1"/>
          </p:nvPr>
        </p:nvSpPr>
        <p:spPr>
          <a:xfrm>
            <a:off x="677334" y="1828800"/>
            <a:ext cx="8596668" cy="4584879"/>
          </a:xfrm>
        </p:spPr>
        <p:txBody>
          <a:bodyPr>
            <a:noAutofit/>
          </a:bodyPr>
          <a:lstStyle/>
          <a:p>
            <a:pPr algn="just"/>
            <a:r>
              <a:rPr lang="en-US" sz="2000" dirty="0"/>
              <a:t>In the current scenario, we notice that customers </a:t>
            </a:r>
            <a:r>
              <a:rPr lang="en-US" sz="2000" dirty="0" smtClean="0"/>
              <a:t>who purchase </a:t>
            </a:r>
            <a:r>
              <a:rPr lang="en-US" sz="2000" dirty="0"/>
              <a:t>the product from the </a:t>
            </a:r>
            <a:r>
              <a:rPr lang="en-US" sz="2000" dirty="0" smtClean="0"/>
              <a:t>E-commerce websites </a:t>
            </a:r>
            <a:r>
              <a:rPr lang="en-US" sz="2000" dirty="0"/>
              <a:t>give their review about the product.</a:t>
            </a:r>
          </a:p>
          <a:p>
            <a:pPr algn="just"/>
            <a:r>
              <a:rPr lang="en-US" sz="2000" dirty="0"/>
              <a:t>The </a:t>
            </a:r>
            <a:r>
              <a:rPr lang="en-US" sz="2000" dirty="0" smtClean="0"/>
              <a:t>customers </a:t>
            </a:r>
            <a:r>
              <a:rPr lang="en-US" sz="2000" dirty="0"/>
              <a:t>who wishes to buy the product from </a:t>
            </a:r>
            <a:r>
              <a:rPr lang="en-US" sz="2000" dirty="0" smtClean="0"/>
              <a:t>E-commerce websites </a:t>
            </a:r>
            <a:r>
              <a:rPr lang="en-US" sz="2000" dirty="0"/>
              <a:t>go through the reviews about that </a:t>
            </a:r>
            <a:r>
              <a:rPr lang="en-US" sz="2000" dirty="0" smtClean="0"/>
              <a:t>product. </a:t>
            </a:r>
          </a:p>
          <a:p>
            <a:pPr algn="just"/>
            <a:r>
              <a:rPr lang="en-US" sz="2000" dirty="0"/>
              <a:t>B</a:t>
            </a:r>
            <a:r>
              <a:rPr lang="en-US" sz="2000" dirty="0" smtClean="0"/>
              <a:t>ut </a:t>
            </a:r>
            <a:r>
              <a:rPr lang="en-US" sz="2000" dirty="0"/>
              <a:t>reading all the reviews may not be practically possible since it  takes lot of time and may confuse the customer. </a:t>
            </a:r>
          </a:p>
          <a:p>
            <a:pPr algn="just"/>
            <a:r>
              <a:rPr lang="en-US" sz="2000" dirty="0" smtClean="0"/>
              <a:t>So</a:t>
            </a:r>
            <a:r>
              <a:rPr lang="en-US" sz="2000" dirty="0"/>
              <a:t>, </a:t>
            </a:r>
            <a:r>
              <a:rPr lang="en-US" sz="2000" dirty="0" smtClean="0"/>
              <a:t>we propose a Predictive Analysis system which generates a </a:t>
            </a:r>
            <a:r>
              <a:rPr lang="en-US" sz="2000" dirty="0"/>
              <a:t>rating </a:t>
            </a:r>
            <a:r>
              <a:rPr lang="en-US" sz="2000" dirty="0" smtClean="0"/>
              <a:t>of the product and gives useful insights to the customer in the form of charts and graphs.</a:t>
            </a:r>
            <a:endParaRPr lang="en-US" sz="2000" dirty="0"/>
          </a:p>
          <a:p>
            <a:pPr algn="just"/>
            <a:r>
              <a:rPr lang="en-US" sz="2000" dirty="0" smtClean="0"/>
              <a:t>Also, </a:t>
            </a:r>
            <a:r>
              <a:rPr lang="en-US" sz="2000" dirty="0"/>
              <a:t>the vendor may want to know the future trend of the product . So, further we predict the future success and failure of the product.</a:t>
            </a:r>
          </a:p>
        </p:txBody>
      </p:sp>
    </p:spTree>
    <p:extLst>
      <p:ext uri="{BB962C8B-B14F-4D97-AF65-F5344CB8AC3E}">
        <p14:creationId xmlns:p14="http://schemas.microsoft.com/office/powerpoint/2010/main" val="22652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4546"/>
            <a:ext cx="8596668" cy="721217"/>
          </a:xfrm>
        </p:spPr>
        <p:txBody>
          <a:bodyPr/>
          <a:lstStyle/>
          <a:p>
            <a:r>
              <a:rPr lang="en-US" dirty="0" smtClean="0"/>
              <a:t>Result Obtained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670" y="1455311"/>
            <a:ext cx="5782615"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771" y="1455312"/>
            <a:ext cx="5215943" cy="3881437"/>
          </a:xfrm>
          <a:prstGeom prst="rect">
            <a:avLst/>
          </a:prstGeom>
        </p:spPr>
      </p:pic>
      <p:sp>
        <p:nvSpPr>
          <p:cNvPr id="6" name="TextBox 5"/>
          <p:cNvSpPr txBox="1"/>
          <p:nvPr/>
        </p:nvSpPr>
        <p:spPr>
          <a:xfrm>
            <a:off x="837127" y="5537915"/>
            <a:ext cx="5318974" cy="307777"/>
          </a:xfrm>
          <a:prstGeom prst="rect">
            <a:avLst/>
          </a:prstGeom>
          <a:noFill/>
        </p:spPr>
        <p:txBody>
          <a:bodyPr wrap="square" rtlCol="0">
            <a:spAutoFit/>
          </a:bodyPr>
          <a:lstStyle/>
          <a:p>
            <a:pPr algn="ctr"/>
            <a:r>
              <a:rPr lang="en-US" sz="1400" dirty="0" smtClean="0"/>
              <a:t>Fig: Rating generation graph on a weekly basis</a:t>
            </a:r>
            <a:endParaRPr lang="en-US" sz="1400" dirty="0"/>
          </a:p>
        </p:txBody>
      </p:sp>
      <p:sp>
        <p:nvSpPr>
          <p:cNvPr id="7" name="TextBox 6"/>
          <p:cNvSpPr txBox="1"/>
          <p:nvPr/>
        </p:nvSpPr>
        <p:spPr>
          <a:xfrm>
            <a:off x="7302321" y="5628068"/>
            <a:ext cx="4224271" cy="307777"/>
          </a:xfrm>
          <a:prstGeom prst="rect">
            <a:avLst/>
          </a:prstGeom>
          <a:noFill/>
        </p:spPr>
        <p:txBody>
          <a:bodyPr wrap="square" rtlCol="0">
            <a:spAutoFit/>
          </a:bodyPr>
          <a:lstStyle/>
          <a:p>
            <a:pPr algn="ctr"/>
            <a:r>
              <a:rPr lang="en-US" sz="1400" dirty="0" smtClean="0"/>
              <a:t>Fig: Pi-chart for Sentiment Classification</a:t>
            </a:r>
            <a:endParaRPr lang="en-US" sz="1400" dirty="0"/>
          </a:p>
        </p:txBody>
      </p:sp>
    </p:spTree>
    <p:extLst>
      <p:ext uri="{BB962C8B-B14F-4D97-AF65-F5344CB8AC3E}">
        <p14:creationId xmlns:p14="http://schemas.microsoft.com/office/powerpoint/2010/main" val="2700101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674254"/>
            <a:ext cx="8930304" cy="4520484"/>
          </a:xfrm>
        </p:spPr>
      </p:pic>
    </p:spTree>
    <p:extLst>
      <p:ext uri="{BB962C8B-B14F-4D97-AF65-F5344CB8AC3E}">
        <p14:creationId xmlns:p14="http://schemas.microsoft.com/office/powerpoint/2010/main" val="4093795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2021983"/>
            <a:ext cx="8596668" cy="4019379"/>
          </a:xfrm>
        </p:spPr>
        <p:txBody>
          <a:bodyPr>
            <a:normAutofit/>
          </a:bodyPr>
          <a:lstStyle/>
          <a:p>
            <a:r>
              <a:rPr lang="en-US" sz="2000" dirty="0"/>
              <a:t>Sentiment analysis is an emerging </a:t>
            </a:r>
            <a:r>
              <a:rPr lang="en-US" sz="2000" dirty="0" smtClean="0"/>
              <a:t>field </a:t>
            </a:r>
            <a:r>
              <a:rPr lang="en-US" sz="2000" dirty="0"/>
              <a:t>and we have made a small attempt to work </a:t>
            </a:r>
            <a:r>
              <a:rPr lang="en-US" sz="2000" dirty="0" smtClean="0"/>
              <a:t>on this field </a:t>
            </a:r>
            <a:r>
              <a:rPr lang="en-US" sz="2000" dirty="0"/>
              <a:t>to extract knowledge from huge volume of data entered by the customers </a:t>
            </a:r>
            <a:r>
              <a:rPr lang="en-US" sz="2000" dirty="0" smtClean="0"/>
              <a:t>in the </a:t>
            </a:r>
            <a:r>
              <a:rPr lang="en-US" sz="2000" dirty="0"/>
              <a:t>E-commerce websites</a:t>
            </a:r>
            <a:r>
              <a:rPr lang="en-US" sz="2000" dirty="0" smtClean="0"/>
              <a:t>.</a:t>
            </a:r>
          </a:p>
          <a:p>
            <a:r>
              <a:rPr lang="en-US" sz="2000" dirty="0" smtClean="0"/>
              <a:t> </a:t>
            </a:r>
            <a:r>
              <a:rPr lang="en-US" sz="2000" dirty="0"/>
              <a:t>In this project, the reviews are collected from the </a:t>
            </a:r>
            <a:r>
              <a:rPr lang="en-US" sz="2000" dirty="0" smtClean="0"/>
              <a:t>Amazon E-commerce </a:t>
            </a:r>
            <a:r>
              <a:rPr lang="en-US" sz="2000" dirty="0"/>
              <a:t>website and stored in a </a:t>
            </a:r>
            <a:r>
              <a:rPr lang="en-US" sz="2000" dirty="0" smtClean="0"/>
              <a:t>file</a:t>
            </a:r>
            <a:r>
              <a:rPr lang="en-US" sz="2000" dirty="0"/>
              <a:t>. Various sentiment analysis operations </a:t>
            </a:r>
            <a:r>
              <a:rPr lang="en-US" sz="2000" dirty="0" smtClean="0"/>
              <a:t>are performed </a:t>
            </a:r>
            <a:r>
              <a:rPr lang="en-US" sz="2000" dirty="0"/>
              <a:t>on the </a:t>
            </a:r>
            <a:r>
              <a:rPr lang="en-US" sz="2000" dirty="0" smtClean="0"/>
              <a:t>file </a:t>
            </a:r>
            <a:r>
              <a:rPr lang="en-US" sz="2000" dirty="0"/>
              <a:t>to classify the reviews as positive or negative and </a:t>
            </a:r>
            <a:r>
              <a:rPr lang="en-US" sz="2000" dirty="0" smtClean="0"/>
              <a:t>generate the </a:t>
            </a:r>
            <a:r>
              <a:rPr lang="en-US" sz="2000" dirty="0"/>
              <a:t>rating on a weekly basis. </a:t>
            </a:r>
            <a:endParaRPr lang="en-US" sz="2000" dirty="0" smtClean="0"/>
          </a:p>
          <a:p>
            <a:r>
              <a:rPr lang="en-US" sz="2000" dirty="0" smtClean="0"/>
              <a:t>Finally, success or failure </a:t>
            </a:r>
            <a:r>
              <a:rPr lang="en-US" sz="2000" dirty="0"/>
              <a:t>of the product is predicted. </a:t>
            </a:r>
            <a:endParaRPr lang="en-US" sz="2000" dirty="0" smtClean="0"/>
          </a:p>
          <a:p>
            <a:r>
              <a:rPr lang="en-US" sz="2000" dirty="0" smtClean="0"/>
              <a:t>This </a:t>
            </a:r>
            <a:r>
              <a:rPr lang="en-US" sz="2000" dirty="0"/>
              <a:t>project is targeted for the customers </a:t>
            </a:r>
            <a:r>
              <a:rPr lang="en-US" sz="2000" dirty="0" smtClean="0"/>
              <a:t>who buy </a:t>
            </a:r>
            <a:r>
              <a:rPr lang="en-US" sz="2000" dirty="0"/>
              <a:t>products online as well as the for the vendors who wish to see the future </a:t>
            </a:r>
            <a:r>
              <a:rPr lang="en-US" sz="2000" dirty="0" smtClean="0"/>
              <a:t>trend of </a:t>
            </a:r>
            <a:r>
              <a:rPr lang="en-US" sz="2000" dirty="0"/>
              <a:t>their product.</a:t>
            </a:r>
          </a:p>
        </p:txBody>
      </p:sp>
    </p:spTree>
    <p:extLst>
      <p:ext uri="{BB962C8B-B14F-4D97-AF65-F5344CB8AC3E}">
        <p14:creationId xmlns:p14="http://schemas.microsoft.com/office/powerpoint/2010/main" val="871675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458" y="1503766"/>
            <a:ext cx="8596668" cy="3880773"/>
          </a:xfrm>
        </p:spPr>
        <p:txBody>
          <a:bodyPr>
            <a:normAutofit/>
          </a:bodyPr>
          <a:lstStyle/>
          <a:p>
            <a:pPr marL="0" indent="0" algn="ctr">
              <a:buNone/>
            </a:pPr>
            <a:endParaRPr lang="en-US" sz="7200" dirty="0" smtClean="0"/>
          </a:p>
          <a:p>
            <a:pPr marL="0" indent="0" algn="ctr">
              <a:buNone/>
            </a:pPr>
            <a:r>
              <a:rPr lang="en-US" sz="7200" dirty="0" smtClean="0"/>
              <a:t>THANK YOU</a:t>
            </a:r>
            <a:endParaRPr lang="en-US" sz="7200" dirty="0"/>
          </a:p>
        </p:txBody>
      </p:sp>
    </p:spTree>
    <p:extLst>
      <p:ext uri="{BB962C8B-B14F-4D97-AF65-F5344CB8AC3E}">
        <p14:creationId xmlns:p14="http://schemas.microsoft.com/office/powerpoint/2010/main" val="2048559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Problem Statement</a:t>
            </a:r>
            <a:endParaRPr lang="en-US" dirty="0"/>
          </a:p>
        </p:txBody>
      </p:sp>
      <p:sp>
        <p:nvSpPr>
          <p:cNvPr id="3" name="Content Placeholder 2"/>
          <p:cNvSpPr>
            <a:spLocks noGrp="1"/>
          </p:cNvSpPr>
          <p:nvPr>
            <p:ph idx="1"/>
          </p:nvPr>
        </p:nvSpPr>
        <p:spPr>
          <a:xfrm>
            <a:off x="677334" y="1622738"/>
            <a:ext cx="8596668" cy="4676201"/>
          </a:xfrm>
        </p:spPr>
        <p:txBody>
          <a:bodyPr>
            <a:normAutofit/>
          </a:bodyPr>
          <a:lstStyle/>
          <a:p>
            <a:endParaRPr lang="en-US" sz="2400" dirty="0" smtClean="0"/>
          </a:p>
          <a:p>
            <a:r>
              <a:rPr lang="en-US" sz="2400" dirty="0" smtClean="0"/>
              <a:t>To provide decision making capability by generating most appropriate product rating based on the customer reviews and predicting the future success or failure of the product through various charts and graphs. </a:t>
            </a:r>
          </a:p>
        </p:txBody>
      </p:sp>
    </p:spTree>
    <p:extLst>
      <p:ext uri="{BB962C8B-B14F-4D97-AF65-F5344CB8AC3E}">
        <p14:creationId xmlns:p14="http://schemas.microsoft.com/office/powerpoint/2010/main" val="2861386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02535"/>
          </a:xfrm>
        </p:spPr>
        <p:txBody>
          <a:bodyPr/>
          <a:lstStyle/>
          <a:p>
            <a:r>
              <a:rPr lang="en-US" dirty="0" smtClean="0"/>
              <a:t>Objectives</a:t>
            </a:r>
            <a:endParaRPr lang="en-US" dirty="0"/>
          </a:p>
        </p:txBody>
      </p:sp>
      <p:sp>
        <p:nvSpPr>
          <p:cNvPr id="3" name="Content Placeholder 2"/>
          <p:cNvSpPr>
            <a:spLocks noGrp="1"/>
          </p:cNvSpPr>
          <p:nvPr>
            <p:ph idx="1"/>
          </p:nvPr>
        </p:nvSpPr>
        <p:spPr>
          <a:xfrm>
            <a:off x="677334" y="1700011"/>
            <a:ext cx="8596668" cy="4341352"/>
          </a:xfrm>
        </p:spPr>
        <p:txBody>
          <a:bodyPr>
            <a:normAutofit/>
          </a:bodyPr>
          <a:lstStyle/>
          <a:p>
            <a:pPr algn="just"/>
            <a:r>
              <a:rPr lang="en-US" sz="2400" dirty="0"/>
              <a:t>To generate most appropriate product rating based on reviews.</a:t>
            </a:r>
          </a:p>
          <a:p>
            <a:pPr algn="just"/>
            <a:r>
              <a:rPr lang="en-US" sz="2400" dirty="0" smtClean="0"/>
              <a:t> To provide decision making capability for the customers regarding the product</a:t>
            </a:r>
            <a:endParaRPr lang="en-US" sz="2400" dirty="0"/>
          </a:p>
          <a:p>
            <a:pPr algn="just"/>
            <a:r>
              <a:rPr lang="en-US" sz="2400" dirty="0" smtClean="0"/>
              <a:t>To </a:t>
            </a:r>
            <a:r>
              <a:rPr lang="en-US" sz="2400" dirty="0"/>
              <a:t>generate charts </a:t>
            </a:r>
            <a:r>
              <a:rPr lang="en-US" sz="2400" dirty="0" smtClean="0"/>
              <a:t>and graphs from </a:t>
            </a:r>
            <a:r>
              <a:rPr lang="en-US" sz="2400" dirty="0"/>
              <a:t>the </a:t>
            </a:r>
            <a:r>
              <a:rPr lang="en-US" sz="2400" dirty="0" smtClean="0"/>
              <a:t>reviews of particular product</a:t>
            </a:r>
            <a:r>
              <a:rPr lang="en-US" sz="2400" dirty="0"/>
              <a:t>.</a:t>
            </a:r>
          </a:p>
          <a:p>
            <a:pPr algn="just"/>
            <a:r>
              <a:rPr lang="en-US" sz="2400" dirty="0" smtClean="0"/>
              <a:t>Predict the future success or failure of the product using time series model.</a:t>
            </a:r>
            <a:endParaRPr lang="en-US" sz="2400" dirty="0"/>
          </a:p>
        </p:txBody>
      </p:sp>
    </p:spTree>
    <p:extLst>
      <p:ext uri="{BB962C8B-B14F-4D97-AF65-F5344CB8AC3E}">
        <p14:creationId xmlns:p14="http://schemas.microsoft.com/office/powerpoint/2010/main" val="1051218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942"/>
            <a:ext cx="8596668" cy="682579"/>
          </a:xfrm>
        </p:spPr>
        <p:txBody>
          <a:bodyPr/>
          <a:lstStyle/>
          <a:p>
            <a:r>
              <a:rPr lang="en-US" dirty="0" smtClean="0"/>
              <a:t>Literature Survey</a:t>
            </a:r>
            <a:endParaRPr lang="en-US" dirty="0"/>
          </a:p>
        </p:txBody>
      </p:sp>
      <p:sp>
        <p:nvSpPr>
          <p:cNvPr id="3" name="Content Placeholder 2"/>
          <p:cNvSpPr>
            <a:spLocks noGrp="1"/>
          </p:cNvSpPr>
          <p:nvPr>
            <p:ph idx="1"/>
          </p:nvPr>
        </p:nvSpPr>
        <p:spPr>
          <a:xfrm>
            <a:off x="677334" y="1493949"/>
            <a:ext cx="8943184" cy="4869385"/>
          </a:xfrm>
        </p:spPr>
        <p:txBody>
          <a:bodyPr>
            <a:normAutofit/>
          </a:bodyPr>
          <a:lstStyle/>
          <a:p>
            <a:pPr marL="0" indent="0">
              <a:buNone/>
            </a:pPr>
            <a:r>
              <a:rPr lang="en-US" sz="2400" dirty="0">
                <a:solidFill>
                  <a:schemeClr val="accent1"/>
                </a:solidFill>
                <a:latin typeface="+mj-lt"/>
                <a:ea typeface="+mj-ea"/>
                <a:cs typeface="+mj-cs"/>
              </a:rPr>
              <a:t>Sentiment Analysis and Opinion Mining </a:t>
            </a:r>
          </a:p>
          <a:p>
            <a:pPr marL="0" indent="0">
              <a:buNone/>
            </a:pPr>
            <a:endParaRPr lang="en-US" b="1" dirty="0" smtClean="0">
              <a:cs typeface="Times New Roman" panose="02020603050405020304" pitchFamily="18" charset="0"/>
            </a:endParaRPr>
          </a:p>
          <a:p>
            <a:pPr marL="0" indent="0">
              <a:buNone/>
            </a:pPr>
            <a:r>
              <a:rPr lang="en-US" b="1" dirty="0" smtClean="0">
                <a:cs typeface="Times New Roman" panose="02020603050405020304" pitchFamily="18" charset="0"/>
              </a:rPr>
              <a:t>Authors</a:t>
            </a:r>
            <a:r>
              <a:rPr lang="en-US" dirty="0">
                <a:cs typeface="Times New Roman" panose="02020603050405020304" pitchFamily="18" charset="0"/>
              </a:rPr>
              <a:t>: Liu Bing</a:t>
            </a:r>
          </a:p>
          <a:p>
            <a:pPr marL="0" indent="0">
              <a:buNone/>
            </a:pPr>
            <a:r>
              <a:rPr lang="en-US" b="1" dirty="0">
                <a:cs typeface="Times New Roman" panose="02020603050405020304" pitchFamily="18" charset="0"/>
              </a:rPr>
              <a:t>Publication details</a:t>
            </a:r>
            <a:r>
              <a:rPr lang="en-US" dirty="0">
                <a:cs typeface="Times New Roman" panose="02020603050405020304" pitchFamily="18" charset="0"/>
              </a:rPr>
              <a:t>: Synthesis Lectures on Human Language Technologies, May 2012,Vol .5,No. 1,Pages 1-67</a:t>
            </a:r>
          </a:p>
          <a:p>
            <a:pPr marL="0" indent="0">
              <a:buNone/>
            </a:pPr>
            <a:r>
              <a:rPr lang="en-US" b="1" dirty="0">
                <a:cs typeface="Times New Roman" panose="02020603050405020304" pitchFamily="18" charset="0"/>
              </a:rPr>
              <a:t>Description</a:t>
            </a:r>
            <a:r>
              <a:rPr lang="en-US" dirty="0" smtClean="0">
                <a:cs typeface="Times New Roman" panose="02020603050405020304" pitchFamily="18" charset="0"/>
              </a:rPr>
              <a:t>:</a:t>
            </a:r>
          </a:p>
          <a:p>
            <a:pPr>
              <a:buFont typeface="+mj-lt"/>
              <a:buAutoNum type="arabicPeriod"/>
            </a:pPr>
            <a:r>
              <a:rPr lang="en-US" dirty="0" smtClean="0">
                <a:cs typeface="Times New Roman" panose="02020603050405020304" pitchFamily="18" charset="0"/>
              </a:rPr>
              <a:t> </a:t>
            </a:r>
            <a:r>
              <a:rPr lang="en-US" dirty="0">
                <a:cs typeface="Times New Roman" panose="02020603050405020304" pitchFamily="18" charset="0"/>
              </a:rPr>
              <a:t>Given a piece of written text, the problem is to categorize the text into one </a:t>
            </a:r>
            <a:r>
              <a:rPr lang="en-US" dirty="0" smtClean="0">
                <a:cs typeface="Times New Roman" panose="02020603050405020304" pitchFamily="18" charset="0"/>
              </a:rPr>
              <a:t>specific sentiment </a:t>
            </a:r>
            <a:r>
              <a:rPr lang="en-US" dirty="0">
                <a:cs typeface="Times New Roman" panose="02020603050405020304" pitchFamily="18" charset="0"/>
              </a:rPr>
              <a:t>polarity, positive or negative (or neutral). </a:t>
            </a:r>
            <a:endParaRPr lang="en-US" dirty="0" smtClean="0">
              <a:cs typeface="Times New Roman" panose="02020603050405020304" pitchFamily="18" charset="0"/>
            </a:endParaRPr>
          </a:p>
          <a:p>
            <a:pPr>
              <a:buFont typeface="+mj-lt"/>
              <a:buAutoNum type="arabicPeriod"/>
            </a:pPr>
            <a:r>
              <a:rPr lang="en-US" dirty="0" smtClean="0">
                <a:cs typeface="Times New Roman" panose="02020603050405020304" pitchFamily="18" charset="0"/>
              </a:rPr>
              <a:t>Based </a:t>
            </a:r>
            <a:r>
              <a:rPr lang="en-US" dirty="0">
                <a:cs typeface="Times New Roman" panose="02020603050405020304" pitchFamily="18" charset="0"/>
              </a:rPr>
              <a:t>on the scope of the </a:t>
            </a:r>
            <a:r>
              <a:rPr lang="en-US" dirty="0" smtClean="0">
                <a:cs typeface="Times New Roman" panose="02020603050405020304" pitchFamily="18" charset="0"/>
              </a:rPr>
              <a:t>text, there </a:t>
            </a:r>
            <a:r>
              <a:rPr lang="en-US" dirty="0">
                <a:cs typeface="Times New Roman" panose="02020603050405020304" pitchFamily="18" charset="0"/>
              </a:rPr>
              <a:t>are three levels of sentiment polarity categorization, namely the document level, </a:t>
            </a:r>
            <a:r>
              <a:rPr lang="en-US" dirty="0" smtClean="0">
                <a:cs typeface="Times New Roman" panose="02020603050405020304" pitchFamily="18" charset="0"/>
              </a:rPr>
              <a:t>the sentence </a:t>
            </a:r>
            <a:r>
              <a:rPr lang="en-US" dirty="0">
                <a:cs typeface="Times New Roman" panose="02020603050405020304" pitchFamily="18" charset="0"/>
              </a:rPr>
              <a:t>level, and the entity and aspect </a:t>
            </a:r>
            <a:r>
              <a:rPr lang="en-US" dirty="0" smtClean="0">
                <a:cs typeface="Times New Roman" panose="02020603050405020304" pitchFamily="18" charset="0"/>
              </a:rPr>
              <a:t>level. </a:t>
            </a:r>
            <a:endParaRPr lang="en-US"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21046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183"/>
            <a:ext cx="8596668" cy="1030310"/>
          </a:xfrm>
        </p:spPr>
        <p:txBody>
          <a:bodyPr>
            <a:normAutofit fontScale="90000"/>
          </a:bodyPr>
          <a:lstStyle/>
          <a:p>
            <a:r>
              <a:rPr lang="en-US" b="1" dirty="0">
                <a:cs typeface="Times New Roman" panose="02020603050405020304" pitchFamily="18" charset="0"/>
              </a:rPr>
              <a:t>Mining and summarizing customer </a:t>
            </a:r>
            <a:r>
              <a:rPr lang="en-US" b="1" dirty="0" smtClean="0">
                <a:cs typeface="Times New Roman" panose="02020603050405020304" pitchFamily="18" charset="0"/>
              </a:rPr>
              <a:t>reviews</a:t>
            </a:r>
            <a:r>
              <a:rPr lang="en-US" dirty="0">
                <a:cs typeface="Times New Roman" panose="02020603050405020304" pitchFamily="18" charset="0"/>
              </a:rPr>
              <a:t/>
            </a:r>
            <a:br>
              <a:rPr lang="en-US" dirty="0">
                <a:cs typeface="Times New Roman" panose="02020603050405020304" pitchFamily="18" charset="0"/>
              </a:rPr>
            </a:br>
            <a:endParaRPr lang="en-US" dirty="0">
              <a:cs typeface="Times New Roman" panose="02020603050405020304" pitchFamily="18" charset="0"/>
            </a:endParaRPr>
          </a:p>
        </p:txBody>
      </p:sp>
      <p:sp>
        <p:nvSpPr>
          <p:cNvPr id="3" name="Content Placeholder 2"/>
          <p:cNvSpPr>
            <a:spLocks noGrp="1"/>
          </p:cNvSpPr>
          <p:nvPr>
            <p:ph idx="1"/>
          </p:nvPr>
        </p:nvSpPr>
        <p:spPr>
          <a:xfrm>
            <a:off x="677334" y="1661375"/>
            <a:ext cx="8596668" cy="4379988"/>
          </a:xfrm>
        </p:spPr>
        <p:txBody>
          <a:bodyPr>
            <a:normAutofit/>
          </a:bodyPr>
          <a:lstStyle/>
          <a:p>
            <a:pPr marL="0" indent="0">
              <a:buNone/>
            </a:pPr>
            <a:r>
              <a:rPr lang="en-US" b="1" dirty="0" smtClean="0">
                <a:latin typeface="+mj-lt"/>
                <a:cs typeface="Times New Roman" panose="02020603050405020304" pitchFamily="18" charset="0"/>
              </a:rPr>
              <a:t>Authors</a:t>
            </a:r>
            <a:r>
              <a:rPr lang="en-US" dirty="0">
                <a:latin typeface="+mj-lt"/>
                <a:cs typeface="Times New Roman" panose="02020603050405020304" pitchFamily="18" charset="0"/>
              </a:rPr>
              <a:t>: Hu M, Liu B</a:t>
            </a:r>
          </a:p>
          <a:p>
            <a:pPr marL="0" indent="0">
              <a:buNone/>
            </a:pPr>
            <a:r>
              <a:rPr lang="en-US" b="1" dirty="0">
                <a:latin typeface="+mj-lt"/>
                <a:cs typeface="Times New Roman" panose="02020603050405020304" pitchFamily="18" charset="0"/>
              </a:rPr>
              <a:t>Publication Details</a:t>
            </a:r>
            <a:r>
              <a:rPr lang="en-US" dirty="0">
                <a:latin typeface="+mj-lt"/>
                <a:cs typeface="Times New Roman" panose="02020603050405020304" pitchFamily="18" charset="0"/>
              </a:rPr>
              <a:t>: Proceedings of the tenth ACM </a:t>
            </a:r>
            <a:r>
              <a:rPr lang="en-US" dirty="0" smtClean="0">
                <a:latin typeface="+mj-lt"/>
                <a:cs typeface="Times New Roman" panose="02020603050405020304" pitchFamily="18" charset="0"/>
              </a:rPr>
              <a:t>SIGKDD international </a:t>
            </a:r>
            <a:r>
              <a:rPr lang="en-US" dirty="0">
                <a:latin typeface="+mj-lt"/>
                <a:cs typeface="Times New Roman" panose="02020603050405020304" pitchFamily="18" charset="0"/>
              </a:rPr>
              <a:t>conference on Knowledge discovery and data mining. ACM, New York, NY, </a:t>
            </a:r>
            <a:r>
              <a:rPr lang="en-US" dirty="0" err="1">
                <a:latin typeface="+mj-lt"/>
                <a:cs typeface="Times New Roman" panose="02020603050405020304" pitchFamily="18" charset="0"/>
              </a:rPr>
              <a:t>USA,August</a:t>
            </a:r>
            <a:r>
              <a:rPr lang="en-US" dirty="0">
                <a:latin typeface="+mj-lt"/>
                <a:cs typeface="Times New Roman" panose="02020603050405020304" pitchFamily="18" charset="0"/>
              </a:rPr>
              <a:t> 22-25,2004,pages </a:t>
            </a:r>
            <a:r>
              <a:rPr lang="en-US" dirty="0" smtClean="0">
                <a:latin typeface="+mj-lt"/>
                <a:cs typeface="Times New Roman" panose="02020603050405020304" pitchFamily="18" charset="0"/>
              </a:rPr>
              <a:t>168–17</a:t>
            </a:r>
          </a:p>
          <a:p>
            <a:pPr marL="0" indent="0">
              <a:buNone/>
            </a:pPr>
            <a:r>
              <a:rPr lang="en-US" b="1" dirty="0" smtClean="0">
                <a:latin typeface="+mj-lt"/>
                <a:cs typeface="Times New Roman" panose="02020603050405020304" pitchFamily="18" charset="0"/>
              </a:rPr>
              <a:t>Description</a:t>
            </a:r>
            <a:r>
              <a:rPr lang="en-US" dirty="0">
                <a:latin typeface="+mj-lt"/>
                <a:cs typeface="Times New Roman" panose="02020603050405020304" pitchFamily="18" charset="0"/>
              </a:rPr>
              <a:t>: </a:t>
            </a:r>
            <a:endParaRPr lang="en-US" dirty="0" smtClean="0">
              <a:latin typeface="+mj-lt"/>
              <a:cs typeface="Times New Roman" panose="02020603050405020304" pitchFamily="18" charset="0"/>
            </a:endParaRPr>
          </a:p>
          <a:p>
            <a:pPr>
              <a:buFont typeface="+mj-lt"/>
              <a:buAutoNum type="arabicPeriod"/>
            </a:pPr>
            <a:r>
              <a:rPr lang="en-US" dirty="0" smtClean="0">
                <a:latin typeface="+mj-lt"/>
                <a:cs typeface="Times New Roman" panose="02020603050405020304" pitchFamily="18" charset="0"/>
              </a:rPr>
              <a:t>A </a:t>
            </a:r>
            <a:r>
              <a:rPr lang="en-US" dirty="0">
                <a:latin typeface="+mj-lt"/>
                <a:cs typeface="Times New Roman" panose="02020603050405020304" pitchFamily="18" charset="0"/>
              </a:rPr>
              <a:t>list of positive words and a list of negative words, respectively, based on customer reviews. </a:t>
            </a:r>
            <a:endParaRPr lang="en-US" dirty="0" smtClean="0">
              <a:latin typeface="+mj-lt"/>
              <a:cs typeface="Times New Roman" panose="02020603050405020304" pitchFamily="18" charset="0"/>
            </a:endParaRPr>
          </a:p>
          <a:p>
            <a:pPr>
              <a:buFont typeface="+mj-lt"/>
              <a:buAutoNum type="arabicPeriod"/>
            </a:pPr>
            <a:r>
              <a:rPr lang="en-US" dirty="0" smtClean="0">
                <a:latin typeface="+mj-lt"/>
                <a:cs typeface="Times New Roman" panose="02020603050405020304" pitchFamily="18" charset="0"/>
              </a:rPr>
              <a:t>The </a:t>
            </a:r>
            <a:r>
              <a:rPr lang="en-US" dirty="0">
                <a:latin typeface="+mj-lt"/>
                <a:cs typeface="Times New Roman" panose="02020603050405020304" pitchFamily="18" charset="0"/>
              </a:rPr>
              <a:t>positive list contains 2006 </a:t>
            </a:r>
            <a:r>
              <a:rPr lang="en-US" dirty="0" smtClean="0">
                <a:latin typeface="+mj-lt"/>
                <a:cs typeface="Times New Roman" panose="02020603050405020304" pitchFamily="18" charset="0"/>
              </a:rPr>
              <a:t>words and </a:t>
            </a:r>
            <a:r>
              <a:rPr lang="en-US" dirty="0">
                <a:latin typeface="+mj-lt"/>
                <a:cs typeface="Times New Roman" panose="02020603050405020304" pitchFamily="18" charset="0"/>
              </a:rPr>
              <a:t>the negative list has 4783 words. </a:t>
            </a:r>
            <a:endParaRPr lang="en-US" dirty="0" smtClean="0">
              <a:latin typeface="+mj-lt"/>
              <a:cs typeface="Times New Roman" panose="02020603050405020304" pitchFamily="18" charset="0"/>
            </a:endParaRPr>
          </a:p>
          <a:p>
            <a:pPr>
              <a:buFont typeface="+mj-lt"/>
              <a:buAutoNum type="arabicPeriod"/>
            </a:pPr>
            <a:r>
              <a:rPr lang="en-US" dirty="0" smtClean="0">
                <a:latin typeface="+mj-lt"/>
                <a:cs typeface="Times New Roman" panose="02020603050405020304" pitchFamily="18" charset="0"/>
              </a:rPr>
              <a:t>Sentiment </a:t>
            </a:r>
            <a:r>
              <a:rPr lang="en-US" dirty="0">
                <a:latin typeface="+mj-lt"/>
                <a:cs typeface="Times New Roman" panose="02020603050405020304" pitchFamily="18" charset="0"/>
              </a:rPr>
              <a:t>categorization is essentially </a:t>
            </a:r>
            <a:r>
              <a:rPr lang="en-US" dirty="0" smtClean="0">
                <a:latin typeface="+mj-lt"/>
                <a:cs typeface="Times New Roman" panose="02020603050405020304" pitchFamily="18" charset="0"/>
              </a:rPr>
              <a:t>a classification </a:t>
            </a:r>
            <a:r>
              <a:rPr lang="en-US" dirty="0">
                <a:latin typeface="+mj-lt"/>
                <a:cs typeface="Times New Roman" panose="02020603050405020304" pitchFamily="18" charset="0"/>
              </a:rPr>
              <a:t>problem, where features that contain opinions or sentiment </a:t>
            </a:r>
            <a:r>
              <a:rPr lang="en-US" dirty="0" smtClean="0">
                <a:latin typeface="+mj-lt"/>
                <a:cs typeface="Times New Roman" panose="02020603050405020304" pitchFamily="18" charset="0"/>
              </a:rPr>
              <a:t>information should </a:t>
            </a:r>
            <a:r>
              <a:rPr lang="en-US" dirty="0">
                <a:latin typeface="+mj-lt"/>
                <a:cs typeface="Times New Roman" panose="02020603050405020304" pitchFamily="18" charset="0"/>
              </a:rPr>
              <a:t>be identified before the classification.</a:t>
            </a: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628859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304"/>
            <a:ext cx="8596668" cy="1184857"/>
          </a:xfrm>
        </p:spPr>
        <p:txBody>
          <a:bodyPr>
            <a:normAutofit fontScale="90000"/>
          </a:bodyPr>
          <a:lstStyle/>
          <a:p>
            <a:r>
              <a:rPr lang="en-US" b="1" dirty="0">
                <a:cs typeface="Times New Roman" panose="02020603050405020304" pitchFamily="18" charset="0"/>
              </a:rPr>
              <a:t>Predictive Modeling and Sentiment Analysis: Data Mining </a:t>
            </a:r>
            <a:r>
              <a:rPr lang="en-US" b="1" dirty="0" smtClean="0">
                <a:cs typeface="Times New Roman" panose="02020603050405020304" pitchFamily="18" charset="0"/>
              </a:rPr>
              <a:t>Approach</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90163"/>
            <a:ext cx="8596668" cy="4251200"/>
          </a:xfrm>
        </p:spPr>
        <p:txBody>
          <a:bodyPr>
            <a:normAutofit lnSpcReduction="10000"/>
          </a:bodyPr>
          <a:lstStyle/>
          <a:p>
            <a:pPr marL="0" indent="0">
              <a:buNone/>
            </a:pPr>
            <a:r>
              <a:rPr lang="en-US" b="1" dirty="0" smtClean="0"/>
              <a:t>Author</a:t>
            </a:r>
            <a:r>
              <a:rPr lang="en-US" dirty="0"/>
              <a:t>: Mr. Vijay D. </a:t>
            </a:r>
            <a:r>
              <a:rPr lang="en-US" dirty="0" smtClean="0"/>
              <a:t>Chougule , </a:t>
            </a:r>
            <a:r>
              <a:rPr lang="en-US" dirty="0"/>
              <a:t>Mrs. Anis N. Mulla</a:t>
            </a:r>
          </a:p>
          <a:p>
            <a:pPr marL="0" indent="0">
              <a:buNone/>
            </a:pPr>
            <a:r>
              <a:rPr lang="en-US" b="1" dirty="0"/>
              <a:t>Publication details</a:t>
            </a:r>
            <a:r>
              <a:rPr lang="en-US" dirty="0"/>
              <a:t>: International Research Journal of Engineering and Technology(IRJET),Volume 3 Issue:8, Nov-2015,Pages 1-5</a:t>
            </a:r>
          </a:p>
          <a:p>
            <a:pPr marL="0" indent="0">
              <a:buNone/>
            </a:pPr>
            <a:r>
              <a:rPr lang="en-US" b="1" dirty="0"/>
              <a:t>Description</a:t>
            </a:r>
            <a:r>
              <a:rPr lang="en-US" dirty="0" smtClean="0"/>
              <a:t>:</a:t>
            </a:r>
          </a:p>
          <a:p>
            <a:pPr>
              <a:buFont typeface="+mj-lt"/>
              <a:buAutoNum type="arabicPeriod"/>
            </a:pPr>
            <a:r>
              <a:rPr lang="en-US" dirty="0" smtClean="0"/>
              <a:t> Data mining technology have widely been applied in various businesses and manufacturing companies. Sharing data has become a trend among business partnerships, as it is supposed to be a mutually beneficial way of increasing productivity .</a:t>
            </a:r>
          </a:p>
          <a:p>
            <a:pPr>
              <a:buFont typeface="+mj-lt"/>
              <a:buAutoNum type="arabicPeriod"/>
            </a:pPr>
            <a:r>
              <a:rPr lang="en-US" dirty="0"/>
              <a:t>S</a:t>
            </a:r>
            <a:r>
              <a:rPr lang="en-US" dirty="0" smtClean="0"/>
              <a:t>entiment </a:t>
            </a:r>
            <a:r>
              <a:rPr lang="en-US" dirty="0"/>
              <a:t>analysis and prediction modeling </a:t>
            </a:r>
            <a:r>
              <a:rPr lang="en-US" dirty="0" smtClean="0"/>
              <a:t>is use to determine </a:t>
            </a:r>
            <a:r>
              <a:rPr lang="en-US" dirty="0"/>
              <a:t>future scope of product</a:t>
            </a:r>
            <a:r>
              <a:rPr lang="en-US" dirty="0" smtClean="0"/>
              <a:t>.</a:t>
            </a:r>
          </a:p>
          <a:p>
            <a:pPr>
              <a:buFont typeface="+mj-lt"/>
              <a:buAutoNum type="arabicPeriod"/>
            </a:pPr>
            <a:r>
              <a:rPr lang="en-US" dirty="0" smtClean="0"/>
              <a:t> </a:t>
            </a:r>
            <a:r>
              <a:rPr lang="en-US" dirty="0"/>
              <a:t>For sentiment analysis we take as an example online review of peoples towards the product they bought and services they received. Analysis of different online reviews on large scale will help to produce useful actionable knowledge. </a:t>
            </a:r>
          </a:p>
        </p:txBody>
      </p:sp>
    </p:spTree>
    <p:extLst>
      <p:ext uri="{BB962C8B-B14F-4D97-AF65-F5344CB8AC3E}">
        <p14:creationId xmlns:p14="http://schemas.microsoft.com/office/powerpoint/2010/main" val="943709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smtClean="0"/>
              <a:t>Software Design Methodology Used</a:t>
            </a:r>
            <a:endParaRPr lang="en-US" dirty="0"/>
          </a:p>
        </p:txBody>
      </p:sp>
      <p:sp>
        <p:nvSpPr>
          <p:cNvPr id="3" name="Content Placeholder 2"/>
          <p:cNvSpPr>
            <a:spLocks noGrp="1"/>
          </p:cNvSpPr>
          <p:nvPr>
            <p:ph idx="1"/>
          </p:nvPr>
        </p:nvSpPr>
        <p:spPr>
          <a:xfrm>
            <a:off x="677334" y="1403797"/>
            <a:ext cx="8596668" cy="4637565"/>
          </a:xfrm>
        </p:spPr>
        <p:txBody>
          <a:bodyPr/>
          <a:lstStyle/>
          <a:p>
            <a:r>
              <a:rPr lang="en-US" dirty="0"/>
              <a:t>A software development methodology is a framework that is used to structure, </a:t>
            </a:r>
            <a:r>
              <a:rPr lang="en-US" dirty="0" smtClean="0"/>
              <a:t>plan and </a:t>
            </a:r>
            <a:r>
              <a:rPr lang="en-US" dirty="0"/>
              <a:t>control the process of developing an information system</a:t>
            </a:r>
            <a:r>
              <a:rPr lang="en-US" dirty="0" smtClean="0"/>
              <a:t>.</a:t>
            </a:r>
          </a:p>
          <a:p>
            <a:r>
              <a:rPr lang="en-US" dirty="0"/>
              <a:t>The software development methodology followed here is the Spiral model</a:t>
            </a:r>
            <a:r>
              <a:rPr lang="en-US" dirty="0" smtClean="0"/>
              <a:t>.</a:t>
            </a:r>
          </a:p>
          <a:p>
            <a:r>
              <a:rPr lang="en-US" dirty="0" smtClean="0"/>
              <a:t>Spiral model </a:t>
            </a:r>
            <a:r>
              <a:rPr lang="en-US" dirty="0"/>
              <a:t>is a combination of iterative development process model and sequential </a:t>
            </a:r>
            <a:r>
              <a:rPr lang="en-US" dirty="0" smtClean="0"/>
              <a:t>linear development </a:t>
            </a:r>
            <a:r>
              <a:rPr lang="en-US" dirty="0"/>
              <a:t>model (Waterfall model</a:t>
            </a:r>
            <a:r>
              <a:rPr lang="en-US" dirty="0" smtClean="0"/>
              <a:t>).</a:t>
            </a:r>
          </a:p>
          <a:p>
            <a:r>
              <a:rPr lang="en-US" dirty="0"/>
              <a:t>Spiral model is best suited for this project as the project is going to be </a:t>
            </a:r>
            <a:r>
              <a:rPr lang="en-US" dirty="0" smtClean="0"/>
              <a:t>released in </a:t>
            </a:r>
            <a:r>
              <a:rPr lang="en-US" dirty="0"/>
              <a:t>an evolutionary manner</a:t>
            </a:r>
            <a:r>
              <a:rPr lang="en-US" dirty="0" smtClean="0"/>
              <a:t>.</a:t>
            </a:r>
          </a:p>
          <a:p>
            <a:r>
              <a:rPr lang="en-US" dirty="0" smtClean="0"/>
              <a:t>Spiral model have 4 phases they are:</a:t>
            </a:r>
          </a:p>
          <a:p>
            <a:pPr>
              <a:buFont typeface="+mj-lt"/>
              <a:buAutoNum type="arabicPeriod"/>
            </a:pPr>
            <a:r>
              <a:rPr lang="en-US" dirty="0" smtClean="0"/>
              <a:t>Requirement Gathering</a:t>
            </a:r>
          </a:p>
          <a:p>
            <a:pPr>
              <a:buFont typeface="+mj-lt"/>
              <a:buAutoNum type="arabicPeriod"/>
            </a:pPr>
            <a:r>
              <a:rPr lang="en-US" dirty="0" smtClean="0"/>
              <a:t>Design</a:t>
            </a:r>
          </a:p>
          <a:p>
            <a:pPr>
              <a:buFont typeface="+mj-lt"/>
              <a:buAutoNum type="arabicPeriod"/>
            </a:pPr>
            <a:r>
              <a:rPr lang="en-US" dirty="0" smtClean="0"/>
              <a:t>Construct or build</a:t>
            </a:r>
          </a:p>
          <a:p>
            <a:pPr>
              <a:buFont typeface="+mj-lt"/>
              <a:buAutoNum type="arabicPeriod"/>
            </a:pPr>
            <a:r>
              <a:rPr lang="en-US" dirty="0" smtClean="0"/>
              <a:t>Risk Analysis</a:t>
            </a:r>
          </a:p>
          <a:p>
            <a:pPr marL="0" indent="0">
              <a:buNone/>
            </a:pPr>
            <a:endParaRPr lang="en-US" dirty="0"/>
          </a:p>
        </p:txBody>
      </p:sp>
    </p:spTree>
    <p:extLst>
      <p:ext uri="{BB962C8B-B14F-4D97-AF65-F5344CB8AC3E}">
        <p14:creationId xmlns:p14="http://schemas.microsoft.com/office/powerpoint/2010/main" val="947693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1240</TotalTime>
  <Words>1598</Words>
  <Application>Microsoft Office PowerPoint</Application>
  <PresentationFormat>Widescreen</PresentationFormat>
  <Paragraphs>223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Times New Roman</vt:lpstr>
      <vt:lpstr>Trebuchet MS</vt:lpstr>
      <vt:lpstr>Wingdings</vt:lpstr>
      <vt:lpstr>Wingdings 3</vt:lpstr>
      <vt:lpstr>Facet</vt:lpstr>
      <vt:lpstr>PREDICTIVE ANALYSIS OF AMAZON PRODUCTS</vt:lpstr>
      <vt:lpstr>PowerPoint Presentation</vt:lpstr>
      <vt:lpstr>Motivation and Relevance</vt:lpstr>
      <vt:lpstr>Problem Statement</vt:lpstr>
      <vt:lpstr>Objectives</vt:lpstr>
      <vt:lpstr>Literature Survey</vt:lpstr>
      <vt:lpstr>Mining and summarizing customer reviews </vt:lpstr>
      <vt:lpstr>Predictive Modeling and Sentiment Analysis: Data Mining Approach </vt:lpstr>
      <vt:lpstr>Software Design Methodology Used</vt:lpstr>
      <vt:lpstr>PowerPoint Presentation</vt:lpstr>
      <vt:lpstr>PowerPoint Presentation</vt:lpstr>
      <vt:lpstr>Data Flow Diagram</vt:lpstr>
      <vt:lpstr>PowerPoint Presentation</vt:lpstr>
      <vt:lpstr>UML Sequence Diagram</vt:lpstr>
      <vt:lpstr>Algorithm</vt:lpstr>
      <vt:lpstr>Algorithm</vt:lpstr>
      <vt:lpstr>Algorithm</vt:lpstr>
      <vt:lpstr>Algorithm</vt:lpstr>
      <vt:lpstr>Interface Design</vt:lpstr>
      <vt:lpstr>Tools and Technology</vt:lpstr>
      <vt:lpstr>Tools and Technology (cont…)</vt:lpstr>
      <vt:lpstr>Time Series Modeling</vt:lpstr>
      <vt:lpstr>PowerPoint Presentation</vt:lpstr>
      <vt:lpstr>ARMA Time Series Modeling </vt:lpstr>
      <vt:lpstr>Coding and Testing Details</vt:lpstr>
      <vt:lpstr>PowerPoint Presentation</vt:lpstr>
      <vt:lpstr>Test case : 01</vt:lpstr>
      <vt:lpstr>Test case : 02</vt:lpstr>
      <vt:lpstr>Test case : 03</vt:lpstr>
      <vt:lpstr>Result Obtained</vt:lpstr>
      <vt:lpstr>Time series model output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DENIAL OF SERVICE</dc:title>
  <dc:creator>COYG</dc:creator>
  <cp:lastModifiedBy>COYG</cp:lastModifiedBy>
  <cp:revision>101</cp:revision>
  <dcterms:created xsi:type="dcterms:W3CDTF">2017-02-07T22:36:26Z</dcterms:created>
  <dcterms:modified xsi:type="dcterms:W3CDTF">2017-03-30T00:17:40Z</dcterms:modified>
</cp:coreProperties>
</file>