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BE28-59A2-4315-89C6-26532ED61974}" type="datetimeFigureOut">
              <a:rPr lang="en-CA" smtClean="0"/>
              <a:pPr/>
              <a:t>2022-05-06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C439-7893-454F-A900-7B8B7CE03EB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63068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BE28-59A2-4315-89C6-26532ED61974}" type="datetimeFigureOut">
              <a:rPr lang="en-CA" smtClean="0"/>
              <a:pPr/>
              <a:t>2022-05-06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C439-7893-454F-A900-7B8B7CE03EB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19453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BE28-59A2-4315-89C6-26532ED61974}" type="datetimeFigureOut">
              <a:rPr lang="en-CA" smtClean="0"/>
              <a:pPr/>
              <a:t>2022-05-06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C439-7893-454F-A900-7B8B7CE03EB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35676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BE28-59A2-4315-89C6-26532ED61974}" type="datetimeFigureOut">
              <a:rPr lang="en-CA" smtClean="0"/>
              <a:pPr/>
              <a:t>2022-05-06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C439-7893-454F-A900-7B8B7CE03EB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60446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BE28-59A2-4315-89C6-26532ED61974}" type="datetimeFigureOut">
              <a:rPr lang="en-CA" smtClean="0"/>
              <a:pPr/>
              <a:t>2022-05-06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C439-7893-454F-A900-7B8B7CE03EB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361928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BE28-59A2-4315-89C6-26532ED61974}" type="datetimeFigureOut">
              <a:rPr lang="en-CA" smtClean="0"/>
              <a:pPr/>
              <a:t>2022-05-06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C439-7893-454F-A900-7B8B7CE03EB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52266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BE28-59A2-4315-89C6-26532ED61974}" type="datetimeFigureOut">
              <a:rPr lang="en-CA" smtClean="0"/>
              <a:pPr/>
              <a:t>2022-05-06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C439-7893-454F-A900-7B8B7CE03EB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927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BE28-59A2-4315-89C6-26532ED61974}" type="datetimeFigureOut">
              <a:rPr lang="en-CA" smtClean="0"/>
              <a:pPr/>
              <a:t>2022-05-06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C439-7893-454F-A900-7B8B7CE03EB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4650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BE28-59A2-4315-89C6-26532ED61974}" type="datetimeFigureOut">
              <a:rPr lang="en-CA" smtClean="0"/>
              <a:pPr/>
              <a:t>2022-05-06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C439-7893-454F-A900-7B8B7CE03EB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4672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BE28-59A2-4315-89C6-26532ED61974}" type="datetimeFigureOut">
              <a:rPr lang="en-CA" smtClean="0"/>
              <a:pPr/>
              <a:t>2022-05-06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C439-7893-454F-A900-7B8B7CE03EB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042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5FFBE28-59A2-4315-89C6-26532ED61974}" type="datetimeFigureOut">
              <a:rPr lang="en-CA" smtClean="0"/>
              <a:pPr/>
              <a:t>2022-05-06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C439-7893-454F-A900-7B8B7CE03EB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56578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5FFBE28-59A2-4315-89C6-26532ED61974}" type="datetimeFigureOut">
              <a:rPr lang="en-CA" smtClean="0"/>
              <a:pPr/>
              <a:t>2022-05-06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4CAC439-7893-454F-A900-7B8B7CE03EB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76773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AC853E-8045-F98F-F7D5-C5B897A750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Nowcasting Macroeconomic   Indicators using Google Trends</a:t>
            </a:r>
            <a:endParaRPr lang="en-CA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9E96667-3971-4023-C756-6982116E88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A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  <a:r>
              <a:rPr lang="en-CA" sz="16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 By : </a:t>
            </a:r>
            <a:r>
              <a:rPr lang="en-CA" sz="1600" b="1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Aishwarya</a:t>
            </a:r>
            <a:r>
              <a:rPr lang="en-CA" sz="16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Sharma</a:t>
            </a:r>
            <a:r>
              <a:rPr lang="en-CA" sz="16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600" b="1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Harpreet</a:t>
            </a:r>
            <a:r>
              <a:rPr lang="en-CA" sz="16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Kaur</a:t>
            </a:r>
            <a:r>
              <a:rPr lang="en-CA" sz="16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600" b="1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Jagdeep</a:t>
            </a:r>
            <a:r>
              <a:rPr lang="en-CA" sz="16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Brar </a:t>
            </a:r>
            <a:endParaRPr lang="en-CA" sz="1600" dirty="0">
              <a:solidFill>
                <a:schemeClr val="bg1"/>
              </a:solidFill>
            </a:endParaRPr>
          </a:p>
        </p:txBody>
      </p:sp>
      <p:pic>
        <p:nvPicPr>
          <p:cNvPr id="4" name="Picture 3" descr="Text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oel="http://schemas.microsoft.com/office/2019/extlst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004017" y="605712"/>
            <a:ext cx="2249786" cy="1285592"/>
          </a:xfrm>
          <a:prstGeom prst="rect">
            <a:avLst/>
          </a:prstGeom>
        </p:spPr>
      </p:pic>
      <p:pic>
        <p:nvPicPr>
          <p:cNvPr id="5" name="Picture 4" descr="A picture containing schematic&#10;&#10;Description automatically generated"/>
          <p:cNvPicPr/>
          <p:nvPr/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oel="http://schemas.microsoft.com/office/2019/extlst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8918917" y="578222"/>
            <a:ext cx="2110154" cy="1306850"/>
          </a:xfrm>
          <a:prstGeom prst="rect">
            <a:avLst/>
          </a:prstGeom>
        </p:spPr>
      </p:pic>
      <p:pic>
        <p:nvPicPr>
          <p:cNvPr id="6" name="Picture 5" descr="Icon&#10;&#10;Description automatically generated"/>
          <p:cNvPicPr/>
          <p:nvPr/>
        </p:nvPicPr>
        <p:blipFill>
          <a:blip r:embed="rId4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oel="http://schemas.microsoft.com/office/2019/extlst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8356208" y="3143738"/>
            <a:ext cx="772673" cy="51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999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2742" y="206250"/>
            <a:ext cx="9245990" cy="1073909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8461" y="1871004"/>
            <a:ext cx="9228407" cy="4614202"/>
          </a:xfrm>
          <a:noFill/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CA" sz="2800" dirty="0" smtClean="0">
                <a:solidFill>
                  <a:schemeClr val="bg1"/>
                </a:solidFill>
              </a:rPr>
              <a:t> Goal:  To </a:t>
            </a:r>
            <a:r>
              <a:rPr lang="en-CA" sz="2800" dirty="0" smtClean="0">
                <a:solidFill>
                  <a:schemeClr val="bg1"/>
                </a:solidFill>
              </a:rPr>
              <a:t>develop a methodology to predict macroeconomic factors in real time using Google Trends. </a:t>
            </a:r>
            <a:endParaRPr lang="en-CA" sz="2800" dirty="0" smtClean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CA" sz="2800" dirty="0" smtClean="0">
                <a:solidFill>
                  <a:schemeClr val="bg1"/>
                </a:solidFill>
              </a:rPr>
              <a:t> </a:t>
            </a:r>
            <a:r>
              <a:rPr lang="en-CA" sz="2800" dirty="0" smtClean="0">
                <a:solidFill>
                  <a:schemeClr val="bg1"/>
                </a:solidFill>
              </a:rPr>
              <a:t>Factors: GDP, </a:t>
            </a:r>
            <a:r>
              <a:rPr lang="en-CA" sz="2800" dirty="0" smtClean="0">
                <a:solidFill>
                  <a:schemeClr val="bg1"/>
                </a:solidFill>
              </a:rPr>
              <a:t>retail trade </a:t>
            </a:r>
            <a:r>
              <a:rPr lang="en-CA" sz="2800" dirty="0" smtClean="0">
                <a:solidFill>
                  <a:schemeClr val="bg1"/>
                </a:solidFill>
              </a:rPr>
              <a:t>and </a:t>
            </a:r>
            <a:r>
              <a:rPr lang="en-CA" sz="2800" dirty="0" smtClean="0">
                <a:solidFill>
                  <a:schemeClr val="bg1"/>
                </a:solidFill>
              </a:rPr>
              <a:t>retail e-commerce </a:t>
            </a:r>
            <a:r>
              <a:rPr lang="en-CA" sz="2800" dirty="0" smtClean="0">
                <a:solidFill>
                  <a:schemeClr val="bg1"/>
                </a:solidFill>
              </a:rPr>
              <a:t>sales.</a:t>
            </a:r>
          </a:p>
          <a:p>
            <a:pPr algn="l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CA" sz="2800" dirty="0" smtClean="0">
                <a:solidFill>
                  <a:schemeClr val="bg1"/>
                </a:solidFill>
              </a:rPr>
              <a:t> Google Trends </a:t>
            </a:r>
            <a:r>
              <a:rPr lang="en-CA" sz="2800" dirty="0" smtClean="0">
                <a:solidFill>
                  <a:schemeClr val="bg1"/>
                </a:solidFill>
              </a:rPr>
              <a:t>has </a:t>
            </a:r>
            <a:r>
              <a:rPr lang="en-CA" sz="2800" dirty="0" smtClean="0">
                <a:solidFill>
                  <a:schemeClr val="bg1"/>
                </a:solidFill>
              </a:rPr>
              <a:t>daily, weekly, and monthly reports </a:t>
            </a:r>
            <a:r>
              <a:rPr lang="en-CA" sz="2800" dirty="0" smtClean="0">
                <a:solidFill>
                  <a:schemeClr val="bg1"/>
                </a:solidFill>
              </a:rPr>
              <a:t>for Google queries volume. </a:t>
            </a:r>
          </a:p>
          <a:p>
            <a:pPr algn="l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CA" sz="2800" dirty="0" smtClean="0">
                <a:solidFill>
                  <a:schemeClr val="bg1"/>
                </a:solidFill>
              </a:rPr>
              <a:t> Study will involve queries related </a:t>
            </a:r>
            <a:r>
              <a:rPr lang="en-CA" sz="2800" dirty="0" smtClean="0">
                <a:solidFill>
                  <a:schemeClr val="bg1"/>
                </a:solidFill>
              </a:rPr>
              <a:t>to different industries </a:t>
            </a:r>
            <a:r>
              <a:rPr lang="en-CA" sz="2800" dirty="0" smtClean="0">
                <a:solidFill>
                  <a:schemeClr val="bg1"/>
                </a:solidFill>
              </a:rPr>
              <a:t>depicting </a:t>
            </a:r>
            <a:r>
              <a:rPr lang="en-CA" sz="2800" dirty="0" smtClean="0">
                <a:solidFill>
                  <a:schemeClr val="bg1"/>
                </a:solidFill>
              </a:rPr>
              <a:t>business </a:t>
            </a:r>
            <a:r>
              <a:rPr lang="en-CA" sz="2800" dirty="0" smtClean="0">
                <a:solidFill>
                  <a:schemeClr val="bg1"/>
                </a:solidFill>
              </a:rPr>
              <a:t>cycles for estimating </a:t>
            </a:r>
            <a:r>
              <a:rPr lang="en-CA" sz="2800" dirty="0" smtClean="0">
                <a:solidFill>
                  <a:schemeClr val="bg1"/>
                </a:solidFill>
              </a:rPr>
              <a:t>economic factors in real time</a:t>
            </a:r>
            <a:r>
              <a:rPr lang="en-CA" sz="2800" dirty="0" smtClean="0">
                <a:solidFill>
                  <a:schemeClr val="bg1"/>
                </a:solidFill>
              </a:rPr>
              <a:t>. </a:t>
            </a:r>
          </a:p>
          <a:p>
            <a:pPr algn="l">
              <a:buClrTx/>
            </a:pPr>
            <a:r>
              <a:rPr lang="en-CA" dirty="0" smtClean="0">
                <a:solidFill>
                  <a:schemeClr val="bg1"/>
                </a:solidFill>
              </a:rPr>
              <a:t> </a:t>
            </a:r>
            <a:endParaRPr lang="en-CA" dirty="0" smtClean="0">
              <a:solidFill>
                <a:schemeClr val="bg1"/>
              </a:solidFill>
            </a:endParaRPr>
          </a:p>
          <a:p>
            <a:pPr algn="l"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2742" y="206250"/>
            <a:ext cx="9245990" cy="1073909"/>
          </a:xfrm>
        </p:spPr>
        <p:txBody>
          <a:bodyPr/>
          <a:lstStyle/>
          <a:p>
            <a:r>
              <a:rPr lang="en-IN" dirty="0" smtClean="0"/>
              <a:t>Goals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1687" y="1617785"/>
            <a:ext cx="10241280" cy="4783015"/>
          </a:xfrm>
          <a:noFill/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buClrTx/>
              <a:buFont typeface="Wingdings" pitchFamily="2" charset="2"/>
              <a:buChar char="Ø"/>
            </a:pPr>
            <a:r>
              <a:rPr lang="en-IN" sz="2300" b="1" dirty="0" err="1" smtClean="0">
                <a:solidFill>
                  <a:schemeClr val="bg1"/>
                </a:solidFill>
              </a:rPr>
              <a:t>Nowcasting</a:t>
            </a:r>
            <a:r>
              <a:rPr lang="en-IN" sz="2300" b="1" dirty="0" smtClean="0">
                <a:solidFill>
                  <a:schemeClr val="bg1"/>
                </a:solidFill>
              </a:rPr>
              <a:t> </a:t>
            </a:r>
            <a:r>
              <a:rPr lang="en-IN" sz="2300" b="1" dirty="0" smtClean="0">
                <a:solidFill>
                  <a:schemeClr val="bg1"/>
                </a:solidFill>
              </a:rPr>
              <a:t>quarterly GDP: </a:t>
            </a:r>
            <a:r>
              <a:rPr lang="en-IN" sz="2300" dirty="0" smtClean="0">
                <a:solidFill>
                  <a:schemeClr val="bg1"/>
                </a:solidFill>
              </a:rPr>
              <a:t>To </a:t>
            </a:r>
            <a:r>
              <a:rPr lang="en-IN" sz="2300" dirty="0" err="1" smtClean="0">
                <a:solidFill>
                  <a:schemeClr val="bg1"/>
                </a:solidFill>
              </a:rPr>
              <a:t>nowcast</a:t>
            </a:r>
            <a:r>
              <a:rPr lang="en-IN" sz="2300" dirty="0" smtClean="0">
                <a:solidFill>
                  <a:schemeClr val="bg1"/>
                </a:solidFill>
              </a:rPr>
              <a:t> the macroeconomic indicator GDP quarterly at national level by using the real time Google Trends. </a:t>
            </a:r>
          </a:p>
          <a:p>
            <a:pPr algn="l">
              <a:lnSpc>
                <a:spcPct val="120000"/>
              </a:lnSpc>
              <a:buClrTx/>
              <a:buFont typeface="Wingdings" pitchFamily="2" charset="2"/>
              <a:buChar char="Ø"/>
            </a:pPr>
            <a:r>
              <a:rPr lang="en-IN" sz="2300" b="1" dirty="0" err="1" smtClean="0">
                <a:solidFill>
                  <a:schemeClr val="bg1"/>
                </a:solidFill>
              </a:rPr>
              <a:t>Nowcasting</a:t>
            </a:r>
            <a:r>
              <a:rPr lang="en-IN" sz="2300" b="1" dirty="0" smtClean="0">
                <a:solidFill>
                  <a:schemeClr val="bg1"/>
                </a:solidFill>
              </a:rPr>
              <a:t> </a:t>
            </a:r>
            <a:r>
              <a:rPr lang="en-IN" sz="2300" b="1" dirty="0" smtClean="0">
                <a:solidFill>
                  <a:schemeClr val="bg1"/>
                </a:solidFill>
              </a:rPr>
              <a:t>monthly retail trade sales:</a:t>
            </a:r>
            <a:r>
              <a:rPr lang="en-IN" sz="2300" dirty="0" smtClean="0">
                <a:solidFill>
                  <a:schemeClr val="bg1"/>
                </a:solidFill>
              </a:rPr>
              <a:t> </a:t>
            </a:r>
            <a:r>
              <a:rPr lang="en-IN" sz="2300" dirty="0" smtClean="0">
                <a:solidFill>
                  <a:schemeClr val="bg1"/>
                </a:solidFill>
              </a:rPr>
              <a:t>To </a:t>
            </a:r>
            <a:r>
              <a:rPr lang="en-IN" sz="2300" dirty="0" err="1" smtClean="0">
                <a:solidFill>
                  <a:schemeClr val="bg1"/>
                </a:solidFill>
              </a:rPr>
              <a:t>nowcast</a:t>
            </a:r>
            <a:r>
              <a:rPr lang="en-IN" sz="2300" dirty="0" smtClean="0">
                <a:solidFill>
                  <a:schemeClr val="bg1"/>
                </a:solidFill>
              </a:rPr>
              <a:t> the monthly retail trade sales at national level.</a:t>
            </a:r>
          </a:p>
          <a:p>
            <a:pPr algn="l">
              <a:lnSpc>
                <a:spcPct val="120000"/>
              </a:lnSpc>
              <a:buClrTx/>
              <a:buFont typeface="Wingdings" pitchFamily="2" charset="2"/>
              <a:buChar char="Ø"/>
            </a:pPr>
            <a:r>
              <a:rPr lang="en-IN" sz="2300" b="1" dirty="0" err="1" smtClean="0">
                <a:solidFill>
                  <a:schemeClr val="bg1"/>
                </a:solidFill>
              </a:rPr>
              <a:t>Nowcasting</a:t>
            </a:r>
            <a:r>
              <a:rPr lang="en-IN" sz="2300" b="1" dirty="0" smtClean="0">
                <a:solidFill>
                  <a:schemeClr val="bg1"/>
                </a:solidFill>
              </a:rPr>
              <a:t> </a:t>
            </a:r>
            <a:r>
              <a:rPr lang="en-IN" sz="2300" b="1" dirty="0" smtClean="0">
                <a:solidFill>
                  <a:schemeClr val="bg1"/>
                </a:solidFill>
              </a:rPr>
              <a:t>retail e-commerce sales: </a:t>
            </a:r>
            <a:r>
              <a:rPr lang="en-IN" sz="2300" dirty="0" smtClean="0">
                <a:solidFill>
                  <a:schemeClr val="bg1"/>
                </a:solidFill>
              </a:rPr>
              <a:t>To </a:t>
            </a:r>
            <a:r>
              <a:rPr lang="en-IN" sz="2300" dirty="0" err="1" smtClean="0">
                <a:solidFill>
                  <a:schemeClr val="bg1"/>
                </a:solidFill>
              </a:rPr>
              <a:t>nowcast</a:t>
            </a:r>
            <a:r>
              <a:rPr lang="en-IN" sz="2300" dirty="0" smtClean="0">
                <a:solidFill>
                  <a:schemeClr val="bg1"/>
                </a:solidFill>
              </a:rPr>
              <a:t> the monthly retail e-commerce sales at national level.</a:t>
            </a:r>
          </a:p>
          <a:p>
            <a:pPr algn="l">
              <a:lnSpc>
                <a:spcPct val="120000"/>
              </a:lnSpc>
              <a:buClrTx/>
              <a:buFont typeface="Wingdings" pitchFamily="2" charset="2"/>
              <a:buChar char="Ø"/>
            </a:pPr>
            <a:r>
              <a:rPr lang="en-IN" sz="2300" b="1" dirty="0" err="1" smtClean="0">
                <a:solidFill>
                  <a:schemeClr val="bg1"/>
                </a:solidFill>
              </a:rPr>
              <a:t>Nowcasting</a:t>
            </a:r>
            <a:r>
              <a:rPr lang="en-IN" sz="2300" b="1" dirty="0" smtClean="0">
                <a:solidFill>
                  <a:schemeClr val="bg1"/>
                </a:solidFill>
              </a:rPr>
              <a:t> </a:t>
            </a:r>
            <a:r>
              <a:rPr lang="en-IN" sz="2300" b="1" dirty="0" smtClean="0">
                <a:solidFill>
                  <a:schemeClr val="bg1"/>
                </a:solidFill>
              </a:rPr>
              <a:t>economic indicators at industry level:</a:t>
            </a:r>
            <a:r>
              <a:rPr lang="en-IN" sz="2300" dirty="0" smtClean="0">
                <a:solidFill>
                  <a:schemeClr val="bg1"/>
                </a:solidFill>
              </a:rPr>
              <a:t> If time permits, </a:t>
            </a:r>
            <a:r>
              <a:rPr lang="en-IN" sz="2300" dirty="0" smtClean="0">
                <a:solidFill>
                  <a:schemeClr val="bg1"/>
                </a:solidFill>
              </a:rPr>
              <a:t>to </a:t>
            </a:r>
            <a:r>
              <a:rPr lang="en-IN" sz="2300" dirty="0" err="1" smtClean="0">
                <a:solidFill>
                  <a:schemeClr val="bg1"/>
                </a:solidFill>
              </a:rPr>
              <a:t>nowcast</a:t>
            </a:r>
            <a:r>
              <a:rPr lang="en-IN" sz="2300" dirty="0" smtClean="0">
                <a:solidFill>
                  <a:schemeClr val="bg1"/>
                </a:solidFill>
              </a:rPr>
              <a:t> quarterly GDP, monthly retail trade sales and monthly e-commerce retail sales at the industry level for a selection of key industries. </a:t>
            </a:r>
            <a:r>
              <a:rPr lang="en-IN" sz="2300" dirty="0" smtClean="0">
                <a:solidFill>
                  <a:schemeClr val="bg1"/>
                </a:solidFill>
              </a:rPr>
              <a:t> Also, we </a:t>
            </a:r>
            <a:r>
              <a:rPr lang="en-IN" sz="2300" dirty="0" smtClean="0">
                <a:solidFill>
                  <a:schemeClr val="bg1"/>
                </a:solidFill>
              </a:rPr>
              <a:t>will try to </a:t>
            </a:r>
            <a:r>
              <a:rPr lang="en-IN" sz="2300" dirty="0" err="1" smtClean="0">
                <a:solidFill>
                  <a:schemeClr val="bg1"/>
                </a:solidFill>
              </a:rPr>
              <a:t>nowcast</a:t>
            </a:r>
            <a:r>
              <a:rPr lang="en-IN" sz="2300" dirty="0" smtClean="0">
                <a:solidFill>
                  <a:schemeClr val="bg1"/>
                </a:solidFill>
              </a:rPr>
              <a:t> monthly GDP at national level. </a:t>
            </a:r>
          </a:p>
          <a:p>
            <a:pPr algn="l">
              <a:lnSpc>
                <a:spcPct val="150000"/>
              </a:lnSpc>
              <a:buClrTx/>
              <a:buFont typeface="Wingdings" pitchFamily="2" charset="2"/>
              <a:buChar char="Ø"/>
            </a:pPr>
            <a:endParaRPr lang="en-CA" sz="2300" dirty="0" smtClean="0">
              <a:solidFill>
                <a:schemeClr val="bg1"/>
              </a:solidFill>
            </a:endParaRPr>
          </a:p>
          <a:p>
            <a:pPr algn="l">
              <a:buClrTx/>
            </a:pPr>
            <a:r>
              <a:rPr lang="en-CA" sz="2300" dirty="0" smtClean="0">
                <a:solidFill>
                  <a:schemeClr val="bg1"/>
                </a:solidFill>
              </a:rPr>
              <a:t> </a:t>
            </a:r>
            <a:endParaRPr lang="en-CA" sz="2300" dirty="0" smtClean="0">
              <a:solidFill>
                <a:schemeClr val="bg1"/>
              </a:solidFill>
            </a:endParaRPr>
          </a:p>
          <a:p>
            <a:pPr algn="l">
              <a:buFont typeface="Wingdings" pitchFamily="2" charset="2"/>
              <a:buChar char="Ø"/>
            </a:pPr>
            <a:endParaRPr lang="en-IN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2742" y="206250"/>
            <a:ext cx="9245990" cy="1073909"/>
          </a:xfrm>
        </p:spPr>
        <p:txBody>
          <a:bodyPr/>
          <a:lstStyle/>
          <a:p>
            <a:r>
              <a:rPr lang="en-IN" dirty="0" err="1" smtClean="0"/>
              <a:t>DataSet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8461" y="1871004"/>
            <a:ext cx="9228407" cy="4614202"/>
          </a:xfrm>
          <a:noFill/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IN" sz="2600" dirty="0" smtClean="0">
                <a:solidFill>
                  <a:schemeClr val="bg1"/>
                </a:solidFill>
              </a:rPr>
              <a:t> Data </a:t>
            </a:r>
            <a:r>
              <a:rPr lang="en-IN" sz="2600" dirty="0" smtClean="0">
                <a:solidFill>
                  <a:schemeClr val="bg1"/>
                </a:solidFill>
              </a:rPr>
              <a:t>set for this project are </a:t>
            </a:r>
            <a:r>
              <a:rPr lang="en-IN" sz="2600" b="1" dirty="0" smtClean="0">
                <a:solidFill>
                  <a:schemeClr val="bg1"/>
                </a:solidFill>
              </a:rPr>
              <a:t>open </a:t>
            </a:r>
            <a:r>
              <a:rPr lang="en-IN" sz="2600" b="1" dirty="0" smtClean="0">
                <a:solidFill>
                  <a:schemeClr val="bg1"/>
                </a:solidFill>
              </a:rPr>
              <a:t>source</a:t>
            </a:r>
            <a:r>
              <a:rPr lang="en-IN" sz="2600" dirty="0" smtClean="0">
                <a:solidFill>
                  <a:schemeClr val="bg1"/>
                </a:solidFill>
              </a:rPr>
              <a:t>. </a:t>
            </a:r>
            <a:r>
              <a:rPr lang="en-CA" sz="2600" dirty="0" smtClean="0">
                <a:solidFill>
                  <a:schemeClr val="bg1"/>
                </a:solidFill>
              </a:rPr>
              <a:t> </a:t>
            </a:r>
          </a:p>
          <a:p>
            <a:pPr algn="l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CA" sz="2600" dirty="0" smtClean="0">
                <a:solidFill>
                  <a:schemeClr val="bg1"/>
                </a:solidFill>
              </a:rPr>
              <a:t> </a:t>
            </a:r>
            <a:r>
              <a:rPr lang="en-CA" sz="2600" dirty="0" smtClean="0">
                <a:solidFill>
                  <a:schemeClr val="bg1"/>
                </a:solidFill>
              </a:rPr>
              <a:t>There are 6 </a:t>
            </a:r>
            <a:r>
              <a:rPr lang="en-CA" sz="2600" dirty="0" err="1" smtClean="0">
                <a:solidFill>
                  <a:schemeClr val="bg1"/>
                </a:solidFill>
              </a:rPr>
              <a:t>csv</a:t>
            </a:r>
            <a:r>
              <a:rPr lang="en-CA" sz="2600" dirty="0" smtClean="0">
                <a:solidFill>
                  <a:schemeClr val="bg1"/>
                </a:solidFill>
              </a:rPr>
              <a:t> files including content as mentioned in goals.</a:t>
            </a:r>
          </a:p>
          <a:p>
            <a:pPr algn="l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CA" sz="2600" dirty="0" smtClean="0">
                <a:solidFill>
                  <a:schemeClr val="bg1"/>
                </a:solidFill>
              </a:rPr>
              <a:t> </a:t>
            </a:r>
            <a:r>
              <a:rPr lang="en-CA" sz="2600" dirty="0" smtClean="0">
                <a:solidFill>
                  <a:schemeClr val="bg1"/>
                </a:solidFill>
              </a:rPr>
              <a:t>Additionally, we have </a:t>
            </a:r>
            <a:r>
              <a:rPr lang="en-CA" sz="2600" b="1" dirty="0" smtClean="0">
                <a:solidFill>
                  <a:schemeClr val="bg1"/>
                </a:solidFill>
              </a:rPr>
              <a:t>Google Trends API</a:t>
            </a:r>
            <a:r>
              <a:rPr lang="en-IN" sz="2600" dirty="0" smtClean="0">
                <a:solidFill>
                  <a:schemeClr val="bg1"/>
                </a:solidFill>
              </a:rPr>
              <a:t>, website </a:t>
            </a:r>
            <a:r>
              <a:rPr lang="en-IN" sz="2600" dirty="0" smtClean="0">
                <a:solidFill>
                  <a:schemeClr val="bg1"/>
                </a:solidFill>
              </a:rPr>
              <a:t>to get real time data for </a:t>
            </a:r>
            <a:r>
              <a:rPr lang="en-IN" sz="2600" dirty="0" smtClean="0">
                <a:solidFill>
                  <a:schemeClr val="bg1"/>
                </a:solidFill>
              </a:rPr>
              <a:t>macroeconomic indicators.</a:t>
            </a:r>
          </a:p>
          <a:p>
            <a:pPr algn="l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IN" sz="2600" dirty="0" smtClean="0">
                <a:solidFill>
                  <a:schemeClr val="bg1"/>
                </a:solidFill>
              </a:rPr>
              <a:t> Our focus will be on the data starting from 2004 as we have Google trends available from that </a:t>
            </a:r>
            <a:r>
              <a:rPr lang="en-IN" sz="2600" dirty="0" smtClean="0">
                <a:solidFill>
                  <a:schemeClr val="bg1"/>
                </a:solidFill>
              </a:rPr>
              <a:t>period.</a:t>
            </a:r>
            <a:endParaRPr lang="en-CA" sz="2600" dirty="0" smtClean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ClrTx/>
            </a:pPr>
            <a:endParaRPr lang="en-CA" sz="2600" dirty="0" smtClean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2742" y="206250"/>
            <a:ext cx="9245990" cy="1073909"/>
          </a:xfrm>
        </p:spPr>
        <p:txBody>
          <a:bodyPr/>
          <a:lstStyle/>
          <a:p>
            <a:r>
              <a:rPr lang="en-IN" dirty="0" smtClean="0"/>
              <a:t>TOOLs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8461" y="1871004"/>
            <a:ext cx="9228407" cy="4614202"/>
          </a:xfrm>
          <a:noFill/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  <a:buClrTx/>
              <a:buFont typeface="Wingdings" pitchFamily="2" charset="2"/>
              <a:buChar char="Ø"/>
            </a:pPr>
            <a:r>
              <a:rPr lang="en-IN" sz="2600" dirty="0" smtClean="0">
                <a:solidFill>
                  <a:schemeClr val="bg1"/>
                </a:solidFill>
              </a:rPr>
              <a:t> </a:t>
            </a:r>
            <a:r>
              <a:rPr lang="en-IN" sz="2600" b="1" dirty="0" smtClean="0">
                <a:solidFill>
                  <a:schemeClr val="bg1"/>
                </a:solidFill>
              </a:rPr>
              <a:t>Programming Language:</a:t>
            </a:r>
            <a:r>
              <a:rPr lang="en-IN" sz="2600" dirty="0" smtClean="0">
                <a:solidFill>
                  <a:schemeClr val="bg1"/>
                </a:solidFill>
              </a:rPr>
              <a:t> </a:t>
            </a:r>
            <a:r>
              <a:rPr lang="en-IN" sz="2600" dirty="0" smtClean="0">
                <a:solidFill>
                  <a:schemeClr val="bg1"/>
                </a:solidFill>
              </a:rPr>
              <a:t>Python for </a:t>
            </a:r>
            <a:r>
              <a:rPr lang="en-IN" sz="2600" dirty="0" smtClean="0">
                <a:solidFill>
                  <a:schemeClr val="bg1"/>
                </a:solidFill>
              </a:rPr>
              <a:t>data cleaning, </a:t>
            </a:r>
            <a:r>
              <a:rPr lang="en-IN" sz="2600" dirty="0" smtClean="0">
                <a:solidFill>
                  <a:schemeClr val="bg1"/>
                </a:solidFill>
              </a:rPr>
              <a:t>model fitting </a:t>
            </a:r>
            <a:r>
              <a:rPr lang="en-IN" sz="2600" dirty="0" smtClean="0">
                <a:solidFill>
                  <a:schemeClr val="bg1"/>
                </a:solidFill>
              </a:rPr>
              <a:t>and Visualization.</a:t>
            </a:r>
          </a:p>
          <a:p>
            <a:pPr algn="l">
              <a:lnSpc>
                <a:spcPct val="300000"/>
              </a:lnSpc>
              <a:spcAft>
                <a:spcPts val="4200"/>
              </a:spcAft>
              <a:buClrTx/>
              <a:buFont typeface="Wingdings" pitchFamily="2" charset="2"/>
              <a:buChar char="Ø"/>
            </a:pPr>
            <a:r>
              <a:rPr lang="en-IN" sz="2600" dirty="0" smtClean="0">
                <a:solidFill>
                  <a:schemeClr val="bg1"/>
                </a:solidFill>
              </a:rPr>
              <a:t> </a:t>
            </a:r>
            <a:r>
              <a:rPr lang="en-IN" sz="2600" b="1" dirty="0" smtClean="0">
                <a:solidFill>
                  <a:schemeClr val="bg1"/>
                </a:solidFill>
              </a:rPr>
              <a:t>Workflow Channel:</a:t>
            </a:r>
            <a:r>
              <a:rPr lang="en-IN" sz="2600" dirty="0" smtClean="0">
                <a:solidFill>
                  <a:schemeClr val="bg1"/>
                </a:solidFill>
              </a:rPr>
              <a:t> Git Hub</a:t>
            </a:r>
          </a:p>
          <a:p>
            <a:pPr algn="l">
              <a:spcAft>
                <a:spcPts val="1200"/>
              </a:spcAft>
              <a:buClrTx/>
              <a:buFont typeface="Wingdings" pitchFamily="2" charset="2"/>
              <a:buChar char="Ø"/>
            </a:pPr>
            <a:r>
              <a:rPr lang="en-IN" sz="2600" b="1" dirty="0" smtClean="0">
                <a:solidFill>
                  <a:schemeClr val="bg1"/>
                </a:solidFill>
              </a:rPr>
              <a:t> Communication with Project Partners:</a:t>
            </a:r>
            <a:r>
              <a:rPr lang="en-IN" sz="2600" b="1" dirty="0" smtClean="0">
                <a:solidFill>
                  <a:schemeClr val="bg1"/>
                </a:solidFill>
              </a:rPr>
              <a:t> </a:t>
            </a:r>
            <a:r>
              <a:rPr lang="en-IN" sz="2600" dirty="0" smtClean="0">
                <a:solidFill>
                  <a:schemeClr val="bg1"/>
                </a:solidFill>
              </a:rPr>
              <a:t>MS Teams, Email, weekly meetings on Thursdays.</a:t>
            </a:r>
          </a:p>
          <a:p>
            <a:pPr algn="l">
              <a:lnSpc>
                <a:spcPct val="300000"/>
              </a:lnSpc>
              <a:spcAft>
                <a:spcPts val="1200"/>
              </a:spcAft>
              <a:buClrTx/>
            </a:pPr>
            <a:endParaRPr lang="en-CA" sz="2600" dirty="0" smtClean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2742" y="206250"/>
            <a:ext cx="9245990" cy="1073909"/>
          </a:xfrm>
        </p:spPr>
        <p:txBody>
          <a:bodyPr/>
          <a:lstStyle/>
          <a:p>
            <a:r>
              <a:rPr lang="en-IN" dirty="0" smtClean="0"/>
              <a:t>Workflow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8461" y="1871004"/>
            <a:ext cx="9228407" cy="4614202"/>
          </a:xfrm>
          <a:noFill/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buClrTx/>
            </a:pPr>
            <a:endParaRPr lang="en-CA" sz="2600" dirty="0" smtClean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endParaRPr lang="en-IN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2337" y="2785401"/>
            <a:ext cx="10539779" cy="248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2742" y="206250"/>
            <a:ext cx="9245990" cy="1073909"/>
          </a:xfrm>
        </p:spPr>
        <p:txBody>
          <a:bodyPr/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7785" y="2504050"/>
            <a:ext cx="9622301" cy="4614202"/>
          </a:xfrm>
          <a:noFill/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  <a:buClrTx/>
              <a:buFont typeface="Wingdings" pitchFamily="2" charset="2"/>
              <a:buChar char="Ø"/>
            </a:pPr>
            <a:r>
              <a:rPr lang="en-IN" sz="2600" dirty="0" smtClean="0">
                <a:solidFill>
                  <a:schemeClr val="bg1"/>
                </a:solidFill>
              </a:rPr>
              <a:t> </a:t>
            </a:r>
            <a:r>
              <a:rPr lang="en-IN" sz="2600" b="1" dirty="0" smtClean="0">
                <a:solidFill>
                  <a:schemeClr val="bg1"/>
                </a:solidFill>
              </a:rPr>
              <a:t>Econometric </a:t>
            </a:r>
            <a:r>
              <a:rPr lang="en-IN" sz="2600" b="1" dirty="0" smtClean="0">
                <a:solidFill>
                  <a:schemeClr val="bg1"/>
                </a:solidFill>
              </a:rPr>
              <a:t>models:</a:t>
            </a:r>
            <a:r>
              <a:rPr lang="en-IN" sz="2600" dirty="0" smtClean="0">
                <a:solidFill>
                  <a:schemeClr val="bg1"/>
                </a:solidFill>
              </a:rPr>
              <a:t> </a:t>
            </a:r>
            <a:r>
              <a:rPr lang="en-IN" sz="2600" dirty="0" smtClean="0">
                <a:solidFill>
                  <a:schemeClr val="bg1"/>
                </a:solidFill>
              </a:rPr>
              <a:t>Dynamic </a:t>
            </a:r>
            <a:r>
              <a:rPr lang="en-IN" sz="2600" dirty="0" smtClean="0">
                <a:solidFill>
                  <a:schemeClr val="bg1"/>
                </a:solidFill>
              </a:rPr>
              <a:t>Factor Model </a:t>
            </a:r>
            <a:r>
              <a:rPr lang="en-IN" sz="2600" dirty="0" smtClean="0">
                <a:solidFill>
                  <a:schemeClr val="bg1"/>
                </a:solidFill>
              </a:rPr>
              <a:t>and Autoregressive models. </a:t>
            </a:r>
          </a:p>
          <a:p>
            <a:pPr algn="l">
              <a:spcBef>
                <a:spcPts val="0"/>
              </a:spcBef>
              <a:spcAft>
                <a:spcPts val="1200"/>
              </a:spcAft>
              <a:buClrTx/>
            </a:pPr>
            <a:endParaRPr lang="en-IN" sz="2600" dirty="0" smtClean="0">
              <a:solidFill>
                <a:schemeClr val="bg1"/>
              </a:solidFill>
            </a:endParaRPr>
          </a:p>
          <a:p>
            <a:pPr algn="l">
              <a:spcBef>
                <a:spcPts val="1800"/>
              </a:spcBef>
              <a:buClrTx/>
              <a:buFont typeface="Wingdings" pitchFamily="2" charset="2"/>
              <a:buChar char="Ø"/>
            </a:pPr>
            <a:r>
              <a:rPr lang="en-IN" sz="2600" dirty="0" smtClean="0">
                <a:solidFill>
                  <a:schemeClr val="bg1"/>
                </a:solidFill>
              </a:rPr>
              <a:t> </a:t>
            </a:r>
            <a:r>
              <a:rPr lang="en-IN" sz="2600" b="1" dirty="0" smtClean="0">
                <a:solidFill>
                  <a:schemeClr val="bg1"/>
                </a:solidFill>
              </a:rPr>
              <a:t>Machine </a:t>
            </a:r>
            <a:r>
              <a:rPr lang="en-IN" sz="2600" b="1" dirty="0" smtClean="0">
                <a:solidFill>
                  <a:schemeClr val="bg1"/>
                </a:solidFill>
              </a:rPr>
              <a:t>learning models: </a:t>
            </a:r>
            <a:r>
              <a:rPr lang="en-IN" sz="2600" dirty="0" smtClean="0">
                <a:solidFill>
                  <a:schemeClr val="bg1"/>
                </a:solidFill>
              </a:rPr>
              <a:t>LASSO</a:t>
            </a:r>
            <a:r>
              <a:rPr lang="en-IN" sz="2600" dirty="0" smtClean="0">
                <a:solidFill>
                  <a:schemeClr val="bg1"/>
                </a:solidFill>
              </a:rPr>
              <a:t>, Random Forest </a:t>
            </a:r>
            <a:r>
              <a:rPr lang="en-IN" sz="2600" dirty="0" smtClean="0">
                <a:solidFill>
                  <a:schemeClr val="bg1"/>
                </a:solidFill>
              </a:rPr>
              <a:t>and Neural Networks </a:t>
            </a:r>
            <a:r>
              <a:rPr lang="en-IN" sz="2600" dirty="0" smtClean="0">
                <a:solidFill>
                  <a:schemeClr val="bg1"/>
                </a:solidFill>
              </a:rPr>
              <a:t>depending upon the time constraints. </a:t>
            </a:r>
            <a:endParaRPr lang="en-CA" sz="2600" dirty="0" smtClean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endParaRPr lang="en-IN" sz="2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2742" y="206250"/>
            <a:ext cx="9245990" cy="1073909"/>
          </a:xfrm>
        </p:spPr>
        <p:txBody>
          <a:bodyPr/>
          <a:lstStyle/>
          <a:p>
            <a:r>
              <a:rPr lang="en-IN" dirty="0" smtClean="0"/>
              <a:t>Timeline </a:t>
            </a:r>
            <a:endParaRPr lang="en-IN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760693" y="1914101"/>
            <a:ext cx="9228407" cy="46142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lvl="0" defTabSz="914400">
              <a:buFont typeface="Wingdings" pitchFamily="2" charset="2"/>
              <a:buChar char="Ø"/>
            </a:pPr>
            <a:r>
              <a:rPr lang="en-IN" sz="2600" b="1" dirty="0" smtClean="0">
                <a:solidFill>
                  <a:schemeClr val="bg1"/>
                </a:solidFill>
              </a:rPr>
              <a:t>Week </a:t>
            </a:r>
            <a:r>
              <a:rPr lang="en-IN" sz="2600" b="1" dirty="0" smtClean="0">
                <a:solidFill>
                  <a:schemeClr val="bg1"/>
                </a:solidFill>
                <a:latin typeface="Algerian" pitchFamily="82" charset="0"/>
              </a:rPr>
              <a:t>1</a:t>
            </a:r>
            <a:r>
              <a:rPr lang="en-IN" sz="2600" b="1" dirty="0" smtClean="0">
                <a:solidFill>
                  <a:schemeClr val="bg1"/>
                </a:solidFill>
              </a:rPr>
              <a:t>:</a:t>
            </a:r>
            <a:r>
              <a:rPr lang="en-IN" sz="2600" dirty="0" smtClean="0">
                <a:solidFill>
                  <a:schemeClr val="bg1"/>
                </a:solidFill>
              </a:rPr>
              <a:t> </a:t>
            </a:r>
            <a:r>
              <a:rPr lang="en-IN" sz="2600" dirty="0" smtClean="0">
                <a:solidFill>
                  <a:schemeClr val="bg1"/>
                </a:solidFill>
              </a:rPr>
              <a:t>Project and Data Understanding &amp; </a:t>
            </a:r>
            <a:r>
              <a:rPr lang="en-IN" sz="2600" dirty="0" smtClean="0">
                <a:solidFill>
                  <a:schemeClr val="bg1"/>
                </a:solidFill>
              </a:rPr>
              <a:t>Proposal writing</a:t>
            </a:r>
          </a:p>
          <a:p>
            <a:pPr lvl="2" defTabSz="914400">
              <a:spcAft>
                <a:spcPts val="400"/>
              </a:spcAft>
            </a:pPr>
            <a:r>
              <a:rPr lang="en-IN" sz="2600" dirty="0" smtClean="0">
                <a:solidFill>
                  <a:schemeClr val="bg1"/>
                </a:solidFill>
              </a:rPr>
              <a:t>• </a:t>
            </a:r>
            <a:r>
              <a:rPr lang="en-IN" sz="2200" dirty="0" smtClean="0">
                <a:solidFill>
                  <a:schemeClr val="bg1"/>
                </a:solidFill>
              </a:rPr>
              <a:t>Discussion </a:t>
            </a:r>
            <a:r>
              <a:rPr lang="en-IN" sz="2200" dirty="0" smtClean="0">
                <a:solidFill>
                  <a:schemeClr val="bg1"/>
                </a:solidFill>
              </a:rPr>
              <a:t>with project partners </a:t>
            </a:r>
            <a:r>
              <a:rPr lang="en-IN" sz="2200" dirty="0" smtClean="0">
                <a:solidFill>
                  <a:schemeClr val="bg1"/>
                </a:solidFill>
              </a:rPr>
              <a:t>for </a:t>
            </a:r>
            <a:r>
              <a:rPr lang="en-IN" sz="2200" dirty="0" smtClean="0">
                <a:solidFill>
                  <a:schemeClr val="bg1"/>
                </a:solidFill>
              </a:rPr>
              <a:t>scope of work – 2 days</a:t>
            </a:r>
          </a:p>
          <a:p>
            <a:pPr lvl="2" defTabSz="914400">
              <a:spcAft>
                <a:spcPts val="400"/>
              </a:spcAft>
            </a:pPr>
            <a:r>
              <a:rPr lang="en-IN" sz="2200" dirty="0" smtClean="0">
                <a:solidFill>
                  <a:schemeClr val="bg1"/>
                </a:solidFill>
              </a:rPr>
              <a:t>• Literature </a:t>
            </a:r>
            <a:r>
              <a:rPr lang="en-IN" sz="2200" dirty="0" smtClean="0">
                <a:solidFill>
                  <a:schemeClr val="bg1"/>
                </a:solidFill>
              </a:rPr>
              <a:t>review – </a:t>
            </a:r>
            <a:r>
              <a:rPr lang="en-IN" sz="2200" dirty="0" smtClean="0">
                <a:solidFill>
                  <a:schemeClr val="bg1"/>
                </a:solidFill>
                <a:latin typeface="Algerian" pitchFamily="82" charset="0"/>
              </a:rPr>
              <a:t>1</a:t>
            </a:r>
            <a:r>
              <a:rPr lang="en-IN" sz="2200" dirty="0" smtClean="0">
                <a:solidFill>
                  <a:schemeClr val="bg1"/>
                </a:solidFill>
              </a:rPr>
              <a:t> days </a:t>
            </a:r>
          </a:p>
          <a:p>
            <a:pPr lvl="2" defTabSz="914400">
              <a:spcAft>
                <a:spcPts val="400"/>
              </a:spcAft>
            </a:pPr>
            <a:r>
              <a:rPr lang="en-IN" sz="2200" dirty="0" smtClean="0">
                <a:solidFill>
                  <a:schemeClr val="bg1"/>
                </a:solidFill>
              </a:rPr>
              <a:t>• Proposal </a:t>
            </a:r>
            <a:r>
              <a:rPr lang="en-IN" sz="2200" dirty="0" smtClean="0">
                <a:solidFill>
                  <a:schemeClr val="bg1"/>
                </a:solidFill>
              </a:rPr>
              <a:t>document and review – 2 days</a:t>
            </a:r>
          </a:p>
          <a:p>
            <a:pPr marL="0" marR="0" lvl="0" indent="0" algn="l" defTabSz="914400" rtl="0" eaLnBrk="1" fontAlgn="auto" latinLnBrk="0" hangingPunct="1"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defTabSz="914400">
              <a:buFont typeface="Wingdings" pitchFamily="2" charset="2"/>
              <a:buChar char="Ø"/>
            </a:pPr>
            <a:r>
              <a:rPr lang="en-IN" sz="2600" b="1" dirty="0" smtClean="0">
                <a:solidFill>
                  <a:schemeClr val="bg1"/>
                </a:solidFill>
              </a:rPr>
              <a:t>Week </a:t>
            </a:r>
            <a:r>
              <a:rPr lang="en-IN" sz="2600" b="1" dirty="0" smtClean="0">
                <a:solidFill>
                  <a:schemeClr val="bg1"/>
                </a:solidFill>
              </a:rPr>
              <a:t>2</a:t>
            </a:r>
            <a:r>
              <a:rPr lang="en-IN" sz="2600" b="1" dirty="0" smtClean="0">
                <a:solidFill>
                  <a:schemeClr val="bg1"/>
                </a:solidFill>
              </a:rPr>
              <a:t>: </a:t>
            </a:r>
            <a:r>
              <a:rPr lang="en-IN" sz="2600" dirty="0" smtClean="0">
                <a:solidFill>
                  <a:schemeClr val="bg1"/>
                </a:solidFill>
              </a:rPr>
              <a:t>Data </a:t>
            </a:r>
            <a:r>
              <a:rPr lang="en-IN" sz="2600" dirty="0" smtClean="0">
                <a:solidFill>
                  <a:schemeClr val="bg1"/>
                </a:solidFill>
              </a:rPr>
              <a:t>Preparation and Exploratory Analysis</a:t>
            </a:r>
          </a:p>
          <a:p>
            <a:pPr lvl="2" defTabSz="914400">
              <a:spcAft>
                <a:spcPts val="400"/>
              </a:spcAft>
            </a:pPr>
            <a:r>
              <a:rPr lang="en-IN" sz="2600" dirty="0" smtClean="0">
                <a:solidFill>
                  <a:schemeClr val="bg1"/>
                </a:solidFill>
              </a:rPr>
              <a:t>• </a:t>
            </a:r>
            <a:r>
              <a:rPr lang="en-IN" sz="2200" dirty="0" smtClean="0">
                <a:solidFill>
                  <a:schemeClr val="bg1"/>
                </a:solidFill>
              </a:rPr>
              <a:t>Clean the dataset and extract the useful factors–</a:t>
            </a:r>
            <a:r>
              <a:rPr lang="en-IN" sz="2200" dirty="0" smtClean="0">
                <a:solidFill>
                  <a:schemeClr val="bg1"/>
                </a:solidFill>
                <a:latin typeface="Algerian" pitchFamily="82" charset="0"/>
              </a:rPr>
              <a:t>1</a:t>
            </a:r>
            <a:r>
              <a:rPr lang="en-IN" sz="2200" dirty="0" smtClean="0">
                <a:solidFill>
                  <a:schemeClr val="bg1"/>
                </a:solidFill>
              </a:rPr>
              <a:t> day</a:t>
            </a:r>
          </a:p>
          <a:p>
            <a:pPr lvl="2" defTabSz="914400">
              <a:spcAft>
                <a:spcPts val="400"/>
              </a:spcAft>
            </a:pPr>
            <a:r>
              <a:rPr lang="en-IN" sz="2200" dirty="0" smtClean="0">
                <a:solidFill>
                  <a:schemeClr val="bg1"/>
                </a:solidFill>
              </a:rPr>
              <a:t>• Handle the missing values using interpolation of the data – </a:t>
            </a:r>
            <a:r>
              <a:rPr lang="en-IN" sz="2200" dirty="0" smtClean="0">
                <a:solidFill>
                  <a:schemeClr val="bg1"/>
                </a:solidFill>
                <a:latin typeface="Algerian" pitchFamily="82" charset="0"/>
              </a:rPr>
              <a:t>1</a:t>
            </a:r>
            <a:r>
              <a:rPr lang="en-IN" sz="2200" dirty="0" smtClean="0">
                <a:solidFill>
                  <a:schemeClr val="bg1"/>
                </a:solidFill>
              </a:rPr>
              <a:t> day</a:t>
            </a:r>
          </a:p>
          <a:p>
            <a:pPr lvl="2" defTabSz="914400">
              <a:spcAft>
                <a:spcPts val="400"/>
              </a:spcAft>
            </a:pPr>
            <a:r>
              <a:rPr lang="en-IN" sz="2200" dirty="0" smtClean="0">
                <a:solidFill>
                  <a:schemeClr val="bg1"/>
                </a:solidFill>
              </a:rPr>
              <a:t>• Standardization and Transformation – 2 days</a:t>
            </a:r>
          </a:p>
          <a:p>
            <a:pPr lvl="2" defTabSz="914400">
              <a:spcAft>
                <a:spcPts val="400"/>
              </a:spcAft>
            </a:pPr>
            <a:r>
              <a:rPr lang="en-IN" sz="2200" dirty="0" smtClean="0">
                <a:solidFill>
                  <a:schemeClr val="bg1"/>
                </a:solidFill>
              </a:rPr>
              <a:t>• Exploratory analysis – </a:t>
            </a:r>
            <a:r>
              <a:rPr lang="en-IN" sz="2200" dirty="0" smtClean="0">
                <a:solidFill>
                  <a:schemeClr val="bg1"/>
                </a:solidFill>
                <a:latin typeface="Algerian" pitchFamily="82" charset="0"/>
              </a:rPr>
              <a:t>1</a:t>
            </a:r>
            <a:r>
              <a:rPr lang="en-IN" sz="2200" dirty="0" smtClean="0">
                <a:solidFill>
                  <a:schemeClr val="bg1"/>
                </a:solidFill>
              </a:rPr>
              <a:t> day</a:t>
            </a:r>
          </a:p>
          <a:p>
            <a:pPr lvl="2" defTabSz="914400">
              <a:spcAft>
                <a:spcPts val="400"/>
              </a:spcAft>
            </a:pPr>
            <a:r>
              <a:rPr lang="en-IN" sz="2200" dirty="0" smtClean="0">
                <a:solidFill>
                  <a:schemeClr val="bg1"/>
                </a:solidFill>
              </a:rPr>
              <a:t>• Follow-up meeting for review</a:t>
            </a:r>
          </a:p>
          <a:p>
            <a:pPr marL="0" marR="0" lvl="0" indent="0" algn="l" defTabSz="914400" rtl="0" eaLnBrk="1" fontAlgn="auto" latinLnBrk="0" hangingPunct="1"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AC853E-8045-F98F-F7D5-C5B897A750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7200" dirty="0" smtClean="0"/>
              <a:t>Thank YOU</a:t>
            </a:r>
            <a:endParaRPr lang="en-CA" sz="7200" dirty="0"/>
          </a:p>
        </p:txBody>
      </p:sp>
    </p:spTree>
    <p:extLst>
      <p:ext uri="{BB962C8B-B14F-4D97-AF65-F5344CB8AC3E}">
        <p14:creationId xmlns:p14="http://schemas.microsoft.com/office/powerpoint/2010/main" xmlns="" val="423999970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369</TotalTime>
  <Words>411</Words>
  <Application>Microsoft Office PowerPoint</Application>
  <PresentationFormat>Custom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Parcel</vt:lpstr>
      <vt:lpstr>Nowcasting Macroeconomic   Indicators using Google Trends</vt:lpstr>
      <vt:lpstr>INTRODUCTION</vt:lpstr>
      <vt:lpstr>Goals</vt:lpstr>
      <vt:lpstr>DataSet</vt:lpstr>
      <vt:lpstr>TOOLs</vt:lpstr>
      <vt:lpstr>Workflow</vt:lpstr>
      <vt:lpstr>Methodology</vt:lpstr>
      <vt:lpstr>Timeline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Nowcasting Macroeconomic   Indicators using Google Trends</dc:title>
  <dc:creator>jkaur87@student.ubc.ca</dc:creator>
  <cp:lastModifiedBy>hp</cp:lastModifiedBy>
  <cp:revision>17</cp:revision>
  <dcterms:created xsi:type="dcterms:W3CDTF">2022-05-06T18:34:37Z</dcterms:created>
  <dcterms:modified xsi:type="dcterms:W3CDTF">2022-05-07T00:46:37Z</dcterms:modified>
</cp:coreProperties>
</file>