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75" r:id="rId2"/>
    <p:sldId id="264" r:id="rId3"/>
    <p:sldId id="322" r:id="rId4"/>
    <p:sldId id="308" r:id="rId5"/>
    <p:sldId id="324" r:id="rId6"/>
    <p:sldId id="332" r:id="rId7"/>
    <p:sldId id="326" r:id="rId8"/>
    <p:sldId id="327" r:id="rId9"/>
    <p:sldId id="328" r:id="rId10"/>
    <p:sldId id="312" r:id="rId11"/>
    <p:sldId id="329" r:id="rId12"/>
    <p:sldId id="330" r:id="rId13"/>
    <p:sldId id="317" r:id="rId14"/>
    <p:sldId id="318" r:id="rId15"/>
    <p:sldId id="268" r:id="rId16"/>
    <p:sldId id="319" r:id="rId17"/>
    <p:sldId id="331" r:id="rId18"/>
    <p:sldId id="320" r:id="rId19"/>
    <p:sldId id="270" r:id="rId20"/>
    <p:sldId id="272" r:id="rId21"/>
    <p:sldId id="273" r:id="rId22"/>
    <p:sldId id="274" r:id="rId23"/>
    <p:sldId id="321" r:id="rId24"/>
    <p:sldId id="287" r:id="rId25"/>
    <p:sldId id="316" r:id="rId26"/>
    <p:sldId id="290" r:id="rId27"/>
    <p:sldId id="315" r:id="rId28"/>
    <p:sldId id="289" r:id="rId29"/>
    <p:sldId id="293" r:id="rId30"/>
    <p:sldId id="294" r:id="rId31"/>
    <p:sldId id="292" r:id="rId32"/>
    <p:sldId id="295" r:id="rId33"/>
    <p:sldId id="297" r:id="rId34"/>
    <p:sldId id="299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6A"/>
    <a:srgbClr val="FFC200"/>
    <a:srgbClr val="FD5200"/>
    <a:srgbClr val="007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4229E-4840-264D-8E34-D660EB1B5372}" type="doc">
      <dgm:prSet loTypeId="urn:microsoft.com/office/officeart/2008/layout/VerticalCurvedList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8C7282E-AFE0-1E4C-B8F3-E2D708D0F300}">
      <dgm:prSet phldrT="[Text]"/>
      <dgm:spPr/>
      <dgm:t>
        <a:bodyPr/>
        <a:lstStyle/>
        <a:p>
          <a:r>
            <a:rPr lang="en-GB" dirty="0"/>
            <a:t>INTRODUCTION TO TEAM AND CLIENT</a:t>
          </a:r>
        </a:p>
      </dgm:t>
    </dgm:pt>
    <dgm:pt modelId="{21A58D28-E588-E546-A30C-88024135AECF}" type="parTrans" cxnId="{375F5DA8-62F0-2C43-B09D-1CE9DF749A19}">
      <dgm:prSet/>
      <dgm:spPr/>
      <dgm:t>
        <a:bodyPr/>
        <a:lstStyle/>
        <a:p>
          <a:endParaRPr lang="en-GB"/>
        </a:p>
      </dgm:t>
    </dgm:pt>
    <dgm:pt modelId="{D50154E8-1975-E444-9AE0-2FC8BCC93AD7}" type="sibTrans" cxnId="{375F5DA8-62F0-2C43-B09D-1CE9DF749A19}">
      <dgm:prSet/>
      <dgm:spPr/>
      <dgm:t>
        <a:bodyPr/>
        <a:lstStyle/>
        <a:p>
          <a:endParaRPr lang="en-GB"/>
        </a:p>
      </dgm:t>
    </dgm:pt>
    <dgm:pt modelId="{745F6F59-73BF-F74C-BD26-6E127B98DA21}">
      <dgm:prSet phldrT="[Text]"/>
      <dgm:spPr/>
      <dgm:t>
        <a:bodyPr/>
        <a:lstStyle/>
        <a:p>
          <a:r>
            <a:rPr lang="en-GB" dirty="0"/>
            <a:t>OVERVIEW OF PROJECT</a:t>
          </a:r>
        </a:p>
      </dgm:t>
    </dgm:pt>
    <dgm:pt modelId="{367251B4-7C1C-A74C-88DD-B209448C25E7}" type="parTrans" cxnId="{0F8A628C-6869-E342-A15E-9C2287EE35DD}">
      <dgm:prSet/>
      <dgm:spPr/>
      <dgm:t>
        <a:bodyPr/>
        <a:lstStyle/>
        <a:p>
          <a:endParaRPr lang="en-GB"/>
        </a:p>
      </dgm:t>
    </dgm:pt>
    <dgm:pt modelId="{9AA0C288-C725-A54C-96BF-E45952BE5AF1}" type="sibTrans" cxnId="{0F8A628C-6869-E342-A15E-9C2287EE35DD}">
      <dgm:prSet/>
      <dgm:spPr/>
      <dgm:t>
        <a:bodyPr/>
        <a:lstStyle/>
        <a:p>
          <a:endParaRPr lang="en-GB"/>
        </a:p>
      </dgm:t>
    </dgm:pt>
    <dgm:pt modelId="{DDAFB79F-8111-8342-8368-07821F4A4436}">
      <dgm:prSet phldrT="[Text]"/>
      <dgm:spPr/>
      <dgm:t>
        <a:bodyPr/>
        <a:lstStyle/>
        <a:p>
          <a:r>
            <a:rPr lang="en-GB" dirty="0"/>
            <a:t>DATA SET</a:t>
          </a:r>
        </a:p>
      </dgm:t>
    </dgm:pt>
    <dgm:pt modelId="{5B8D3C7D-CE0F-1047-A921-EE80350F12D8}" type="parTrans" cxnId="{AD0F6002-2EB6-2C4E-B0A6-CE3BD6A9D9D2}">
      <dgm:prSet/>
      <dgm:spPr/>
      <dgm:t>
        <a:bodyPr/>
        <a:lstStyle/>
        <a:p>
          <a:endParaRPr lang="en-GB"/>
        </a:p>
      </dgm:t>
    </dgm:pt>
    <dgm:pt modelId="{80052556-05D2-934B-9790-6A0C97D945CF}" type="sibTrans" cxnId="{AD0F6002-2EB6-2C4E-B0A6-CE3BD6A9D9D2}">
      <dgm:prSet/>
      <dgm:spPr/>
      <dgm:t>
        <a:bodyPr/>
        <a:lstStyle/>
        <a:p>
          <a:endParaRPr lang="en-GB"/>
        </a:p>
      </dgm:t>
    </dgm:pt>
    <dgm:pt modelId="{DCB2385D-10AC-C34D-BBA4-EFB58ED3E87A}">
      <dgm:prSet/>
      <dgm:spPr/>
      <dgm:t>
        <a:bodyPr/>
        <a:lstStyle/>
        <a:p>
          <a:r>
            <a:rPr lang="en-GB" dirty="0"/>
            <a:t>METHODOLOGY</a:t>
          </a:r>
        </a:p>
      </dgm:t>
    </dgm:pt>
    <dgm:pt modelId="{4474B343-1AB8-E04E-B9C8-01F619448CA1}" type="parTrans" cxnId="{D1916CFC-C660-4744-8B88-FCBB67653E69}">
      <dgm:prSet/>
      <dgm:spPr/>
      <dgm:t>
        <a:bodyPr/>
        <a:lstStyle/>
        <a:p>
          <a:endParaRPr lang="en-GB"/>
        </a:p>
      </dgm:t>
    </dgm:pt>
    <dgm:pt modelId="{19C64856-8D18-9F4D-8AC1-DFD8992A6265}" type="sibTrans" cxnId="{D1916CFC-C660-4744-8B88-FCBB67653E69}">
      <dgm:prSet/>
      <dgm:spPr/>
      <dgm:t>
        <a:bodyPr/>
        <a:lstStyle/>
        <a:p>
          <a:endParaRPr lang="en-GB"/>
        </a:p>
      </dgm:t>
    </dgm:pt>
    <dgm:pt modelId="{4279EBEF-4718-8C4F-B3F3-5DEAF2D9EDC7}">
      <dgm:prSet phldrT="[Text]"/>
      <dgm:spPr/>
      <dgm:t>
        <a:bodyPr/>
        <a:lstStyle/>
        <a:p>
          <a:r>
            <a:rPr lang="en-GB" dirty="0"/>
            <a:t>OBTAINED RESULTS</a:t>
          </a:r>
        </a:p>
      </dgm:t>
    </dgm:pt>
    <dgm:pt modelId="{0FF66655-B981-F243-BCF5-0AE1C5B6C70A}" type="parTrans" cxnId="{7C4BA8E7-6FAE-2947-AA91-DCF2150370B6}">
      <dgm:prSet/>
      <dgm:spPr/>
      <dgm:t>
        <a:bodyPr/>
        <a:lstStyle/>
        <a:p>
          <a:endParaRPr lang="en-GB"/>
        </a:p>
      </dgm:t>
    </dgm:pt>
    <dgm:pt modelId="{B9685F6A-D7C7-3844-BD53-23BEE9ADF44F}" type="sibTrans" cxnId="{7C4BA8E7-6FAE-2947-AA91-DCF2150370B6}">
      <dgm:prSet/>
      <dgm:spPr/>
      <dgm:t>
        <a:bodyPr/>
        <a:lstStyle/>
        <a:p>
          <a:endParaRPr lang="en-GB"/>
        </a:p>
      </dgm:t>
    </dgm:pt>
    <dgm:pt modelId="{0FFD93B3-4139-C840-A78B-9B2E74AE4EDD}">
      <dgm:prSet phldrT="[Text]"/>
      <dgm:spPr/>
      <dgm:t>
        <a:bodyPr/>
        <a:lstStyle/>
        <a:p>
          <a:r>
            <a:rPr lang="en-GB" dirty="0"/>
            <a:t>ROADBLOCKS</a:t>
          </a:r>
        </a:p>
      </dgm:t>
    </dgm:pt>
    <dgm:pt modelId="{343682DC-968B-1E4A-8B2D-0002C34338D7}" type="parTrans" cxnId="{9EAEE8DF-64B4-2E43-956B-FB41851CE7CD}">
      <dgm:prSet/>
      <dgm:spPr/>
      <dgm:t>
        <a:bodyPr/>
        <a:lstStyle/>
        <a:p>
          <a:endParaRPr lang="en-GB"/>
        </a:p>
      </dgm:t>
    </dgm:pt>
    <dgm:pt modelId="{C2910E56-B232-6649-A860-2A52DE8113F1}" type="sibTrans" cxnId="{9EAEE8DF-64B4-2E43-956B-FB41851CE7CD}">
      <dgm:prSet/>
      <dgm:spPr/>
      <dgm:t>
        <a:bodyPr/>
        <a:lstStyle/>
        <a:p>
          <a:endParaRPr lang="en-GB"/>
        </a:p>
      </dgm:t>
    </dgm:pt>
    <dgm:pt modelId="{FE4B9D32-FE11-D54E-9D43-AFF08A0A6B58}">
      <dgm:prSet phldrT="[Text]"/>
      <dgm:spPr/>
      <dgm:t>
        <a:bodyPr/>
        <a:lstStyle/>
        <a:p>
          <a:r>
            <a:rPr lang="en-GB" dirty="0"/>
            <a:t>LEARNINGS AND FUTURE PLANS</a:t>
          </a:r>
        </a:p>
      </dgm:t>
    </dgm:pt>
    <dgm:pt modelId="{692C3A01-B29D-FB44-803A-12F836E6A0B1}" type="parTrans" cxnId="{B552DB7F-3F87-EC46-A44E-E3A7CB3309E0}">
      <dgm:prSet/>
      <dgm:spPr/>
      <dgm:t>
        <a:bodyPr/>
        <a:lstStyle/>
        <a:p>
          <a:endParaRPr lang="en-GB"/>
        </a:p>
      </dgm:t>
    </dgm:pt>
    <dgm:pt modelId="{AA586317-AFED-A848-813C-F9559EFEDB11}" type="sibTrans" cxnId="{B552DB7F-3F87-EC46-A44E-E3A7CB3309E0}">
      <dgm:prSet/>
      <dgm:spPr/>
      <dgm:t>
        <a:bodyPr/>
        <a:lstStyle/>
        <a:p>
          <a:endParaRPr lang="en-GB"/>
        </a:p>
      </dgm:t>
    </dgm:pt>
    <dgm:pt modelId="{D152CCD8-F155-C447-9A0B-8AEFD087D2E8}" type="pres">
      <dgm:prSet presAssocID="{54F4229E-4840-264D-8E34-D660EB1B5372}" presName="Name0" presStyleCnt="0">
        <dgm:presLayoutVars>
          <dgm:chMax val="7"/>
          <dgm:chPref val="7"/>
          <dgm:dir/>
        </dgm:presLayoutVars>
      </dgm:prSet>
      <dgm:spPr/>
    </dgm:pt>
    <dgm:pt modelId="{AD2AC280-761E-B14C-A3E0-5A8C6D9B1831}" type="pres">
      <dgm:prSet presAssocID="{54F4229E-4840-264D-8E34-D660EB1B5372}" presName="Name1" presStyleCnt="0"/>
      <dgm:spPr/>
    </dgm:pt>
    <dgm:pt modelId="{304DF326-3D75-D14F-A176-B5EEBC4BE998}" type="pres">
      <dgm:prSet presAssocID="{54F4229E-4840-264D-8E34-D660EB1B5372}" presName="cycle" presStyleCnt="0"/>
      <dgm:spPr/>
    </dgm:pt>
    <dgm:pt modelId="{A6DA2A5A-8B28-B24F-A6FB-CE652AF8E66A}" type="pres">
      <dgm:prSet presAssocID="{54F4229E-4840-264D-8E34-D660EB1B5372}" presName="srcNode" presStyleLbl="node1" presStyleIdx="0" presStyleCnt="7"/>
      <dgm:spPr/>
    </dgm:pt>
    <dgm:pt modelId="{741346E6-4C33-FB4A-A7E0-605A05697E21}" type="pres">
      <dgm:prSet presAssocID="{54F4229E-4840-264D-8E34-D660EB1B5372}" presName="conn" presStyleLbl="parChTrans1D2" presStyleIdx="0" presStyleCnt="1"/>
      <dgm:spPr/>
    </dgm:pt>
    <dgm:pt modelId="{94B6BD97-A33D-CA41-9F08-59A34595EE88}" type="pres">
      <dgm:prSet presAssocID="{54F4229E-4840-264D-8E34-D660EB1B5372}" presName="extraNode" presStyleLbl="node1" presStyleIdx="0" presStyleCnt="7"/>
      <dgm:spPr/>
    </dgm:pt>
    <dgm:pt modelId="{F10A6877-65B9-D747-AC83-1086C42AE59F}" type="pres">
      <dgm:prSet presAssocID="{54F4229E-4840-264D-8E34-D660EB1B5372}" presName="dstNode" presStyleLbl="node1" presStyleIdx="0" presStyleCnt="7"/>
      <dgm:spPr/>
    </dgm:pt>
    <dgm:pt modelId="{0FB936B3-8804-8949-A847-34C7E9A85B4E}" type="pres">
      <dgm:prSet presAssocID="{C8C7282E-AFE0-1E4C-B8F3-E2D708D0F300}" presName="text_1" presStyleLbl="node1" presStyleIdx="0" presStyleCnt="7">
        <dgm:presLayoutVars>
          <dgm:bulletEnabled val="1"/>
        </dgm:presLayoutVars>
      </dgm:prSet>
      <dgm:spPr/>
    </dgm:pt>
    <dgm:pt modelId="{39698CBE-8150-7C4A-822D-704246C2216E}" type="pres">
      <dgm:prSet presAssocID="{C8C7282E-AFE0-1E4C-B8F3-E2D708D0F300}" presName="accent_1" presStyleCnt="0"/>
      <dgm:spPr/>
    </dgm:pt>
    <dgm:pt modelId="{CE8EBD85-CA2F-4644-9DDD-019B5A846B88}" type="pres">
      <dgm:prSet presAssocID="{C8C7282E-AFE0-1E4C-B8F3-E2D708D0F300}" presName="accentRepeatNode" presStyleLbl="solidFgAcc1" presStyleIdx="0" presStyleCnt="7"/>
      <dgm:spPr/>
    </dgm:pt>
    <dgm:pt modelId="{6541EBBD-114B-FE4B-BE76-2FC2BD78CB73}" type="pres">
      <dgm:prSet presAssocID="{745F6F59-73BF-F74C-BD26-6E127B98DA21}" presName="text_2" presStyleLbl="node1" presStyleIdx="1" presStyleCnt="7">
        <dgm:presLayoutVars>
          <dgm:bulletEnabled val="1"/>
        </dgm:presLayoutVars>
      </dgm:prSet>
      <dgm:spPr/>
    </dgm:pt>
    <dgm:pt modelId="{7ACDD612-6930-B24D-A46D-82C2BF6E0C96}" type="pres">
      <dgm:prSet presAssocID="{745F6F59-73BF-F74C-BD26-6E127B98DA21}" presName="accent_2" presStyleCnt="0"/>
      <dgm:spPr/>
    </dgm:pt>
    <dgm:pt modelId="{CFCADCCA-02F2-8448-B71D-FDC5E2FEDCAA}" type="pres">
      <dgm:prSet presAssocID="{745F6F59-73BF-F74C-BD26-6E127B98DA21}" presName="accentRepeatNode" presStyleLbl="solidFgAcc1" presStyleIdx="1" presStyleCnt="7"/>
      <dgm:spPr/>
    </dgm:pt>
    <dgm:pt modelId="{5A4DB4B3-EF6F-6D4F-A79D-FC535907CDFE}" type="pres">
      <dgm:prSet presAssocID="{DDAFB79F-8111-8342-8368-07821F4A4436}" presName="text_3" presStyleLbl="node1" presStyleIdx="2" presStyleCnt="7">
        <dgm:presLayoutVars>
          <dgm:bulletEnabled val="1"/>
        </dgm:presLayoutVars>
      </dgm:prSet>
      <dgm:spPr/>
    </dgm:pt>
    <dgm:pt modelId="{3C64AF06-84D6-3345-8656-2595F5712098}" type="pres">
      <dgm:prSet presAssocID="{DDAFB79F-8111-8342-8368-07821F4A4436}" presName="accent_3" presStyleCnt="0"/>
      <dgm:spPr/>
    </dgm:pt>
    <dgm:pt modelId="{F7123927-CA88-5047-9437-BC89CB17CB66}" type="pres">
      <dgm:prSet presAssocID="{DDAFB79F-8111-8342-8368-07821F4A4436}" presName="accentRepeatNode" presStyleLbl="solidFgAcc1" presStyleIdx="2" presStyleCnt="7"/>
      <dgm:spPr/>
    </dgm:pt>
    <dgm:pt modelId="{321349F1-6ED5-3946-B264-B30EBBD14D97}" type="pres">
      <dgm:prSet presAssocID="{DCB2385D-10AC-C34D-BBA4-EFB58ED3E87A}" presName="text_4" presStyleLbl="node1" presStyleIdx="3" presStyleCnt="7">
        <dgm:presLayoutVars>
          <dgm:bulletEnabled val="1"/>
        </dgm:presLayoutVars>
      </dgm:prSet>
      <dgm:spPr/>
    </dgm:pt>
    <dgm:pt modelId="{D6123A3F-B9E4-304C-B013-004880BA6616}" type="pres">
      <dgm:prSet presAssocID="{DCB2385D-10AC-C34D-BBA4-EFB58ED3E87A}" presName="accent_4" presStyleCnt="0"/>
      <dgm:spPr/>
    </dgm:pt>
    <dgm:pt modelId="{73D82470-E2BF-414E-AA86-BD758965FCDA}" type="pres">
      <dgm:prSet presAssocID="{DCB2385D-10AC-C34D-BBA4-EFB58ED3E87A}" presName="accentRepeatNode" presStyleLbl="solidFgAcc1" presStyleIdx="3" presStyleCnt="7"/>
      <dgm:spPr/>
    </dgm:pt>
    <dgm:pt modelId="{E5205796-9BED-1445-8776-95DF36676D22}" type="pres">
      <dgm:prSet presAssocID="{4279EBEF-4718-8C4F-B3F3-5DEAF2D9EDC7}" presName="text_5" presStyleLbl="node1" presStyleIdx="4" presStyleCnt="7">
        <dgm:presLayoutVars>
          <dgm:bulletEnabled val="1"/>
        </dgm:presLayoutVars>
      </dgm:prSet>
      <dgm:spPr/>
    </dgm:pt>
    <dgm:pt modelId="{1FC0DDCA-6514-2D49-AA18-12371CE01FEA}" type="pres">
      <dgm:prSet presAssocID="{4279EBEF-4718-8C4F-B3F3-5DEAF2D9EDC7}" presName="accent_5" presStyleCnt="0"/>
      <dgm:spPr/>
    </dgm:pt>
    <dgm:pt modelId="{3944D812-2295-B345-9E45-A12FDB7D946A}" type="pres">
      <dgm:prSet presAssocID="{4279EBEF-4718-8C4F-B3F3-5DEAF2D9EDC7}" presName="accentRepeatNode" presStyleLbl="solidFgAcc1" presStyleIdx="4" presStyleCnt="7"/>
      <dgm:spPr/>
    </dgm:pt>
    <dgm:pt modelId="{1688CF8B-4D77-4348-B3C3-618F4202B037}" type="pres">
      <dgm:prSet presAssocID="{0FFD93B3-4139-C840-A78B-9B2E74AE4EDD}" presName="text_6" presStyleLbl="node1" presStyleIdx="5" presStyleCnt="7">
        <dgm:presLayoutVars>
          <dgm:bulletEnabled val="1"/>
        </dgm:presLayoutVars>
      </dgm:prSet>
      <dgm:spPr/>
    </dgm:pt>
    <dgm:pt modelId="{501E8A84-1141-C047-8D3D-86BA546335B8}" type="pres">
      <dgm:prSet presAssocID="{0FFD93B3-4139-C840-A78B-9B2E74AE4EDD}" presName="accent_6" presStyleCnt="0"/>
      <dgm:spPr/>
    </dgm:pt>
    <dgm:pt modelId="{F5CB0E09-6496-F349-91A1-6F584A8CF4DF}" type="pres">
      <dgm:prSet presAssocID="{0FFD93B3-4139-C840-A78B-9B2E74AE4EDD}" presName="accentRepeatNode" presStyleLbl="solidFgAcc1" presStyleIdx="5" presStyleCnt="7"/>
      <dgm:spPr/>
    </dgm:pt>
    <dgm:pt modelId="{D441B3B7-EED1-674B-8DA0-72BB9A433EB5}" type="pres">
      <dgm:prSet presAssocID="{FE4B9D32-FE11-D54E-9D43-AFF08A0A6B58}" presName="text_7" presStyleLbl="node1" presStyleIdx="6" presStyleCnt="7">
        <dgm:presLayoutVars>
          <dgm:bulletEnabled val="1"/>
        </dgm:presLayoutVars>
      </dgm:prSet>
      <dgm:spPr/>
    </dgm:pt>
    <dgm:pt modelId="{0FF83C86-3772-9543-91B3-964D48328BBA}" type="pres">
      <dgm:prSet presAssocID="{FE4B9D32-FE11-D54E-9D43-AFF08A0A6B58}" presName="accent_7" presStyleCnt="0"/>
      <dgm:spPr/>
    </dgm:pt>
    <dgm:pt modelId="{560EAF9A-1D36-0145-B982-CA4AD0325169}" type="pres">
      <dgm:prSet presAssocID="{FE4B9D32-FE11-D54E-9D43-AFF08A0A6B58}" presName="accentRepeatNode" presStyleLbl="solidFgAcc1" presStyleIdx="6" presStyleCnt="7"/>
      <dgm:spPr/>
    </dgm:pt>
  </dgm:ptLst>
  <dgm:cxnLst>
    <dgm:cxn modelId="{AD0F6002-2EB6-2C4E-B0A6-CE3BD6A9D9D2}" srcId="{54F4229E-4840-264D-8E34-D660EB1B5372}" destId="{DDAFB79F-8111-8342-8368-07821F4A4436}" srcOrd="2" destOrd="0" parTransId="{5B8D3C7D-CE0F-1047-A921-EE80350F12D8}" sibTransId="{80052556-05D2-934B-9790-6A0C97D945CF}"/>
    <dgm:cxn modelId="{B996E80B-CBD3-124E-A18F-970355667AA4}" type="presOf" srcId="{DDAFB79F-8111-8342-8368-07821F4A4436}" destId="{5A4DB4B3-EF6F-6D4F-A79D-FC535907CDFE}" srcOrd="0" destOrd="0" presId="urn:microsoft.com/office/officeart/2008/layout/VerticalCurvedList"/>
    <dgm:cxn modelId="{EB896D18-0474-E948-AE4A-A776AC7D323B}" type="presOf" srcId="{0FFD93B3-4139-C840-A78B-9B2E74AE4EDD}" destId="{1688CF8B-4D77-4348-B3C3-618F4202B037}" srcOrd="0" destOrd="0" presId="urn:microsoft.com/office/officeart/2008/layout/VerticalCurvedList"/>
    <dgm:cxn modelId="{609C2724-9A6C-B748-BD85-B68F7249F7BA}" type="presOf" srcId="{D50154E8-1975-E444-9AE0-2FC8BCC93AD7}" destId="{741346E6-4C33-FB4A-A7E0-605A05697E21}" srcOrd="0" destOrd="0" presId="urn:microsoft.com/office/officeart/2008/layout/VerticalCurvedList"/>
    <dgm:cxn modelId="{9143777B-B200-124D-A9D6-6F551C1423AF}" type="presOf" srcId="{FE4B9D32-FE11-D54E-9D43-AFF08A0A6B58}" destId="{D441B3B7-EED1-674B-8DA0-72BB9A433EB5}" srcOrd="0" destOrd="0" presId="urn:microsoft.com/office/officeart/2008/layout/VerticalCurvedList"/>
    <dgm:cxn modelId="{B552DB7F-3F87-EC46-A44E-E3A7CB3309E0}" srcId="{54F4229E-4840-264D-8E34-D660EB1B5372}" destId="{FE4B9D32-FE11-D54E-9D43-AFF08A0A6B58}" srcOrd="6" destOrd="0" parTransId="{692C3A01-B29D-FB44-803A-12F836E6A0B1}" sibTransId="{AA586317-AFED-A848-813C-F9559EFEDB11}"/>
    <dgm:cxn modelId="{1C881488-8F6E-F14C-A04C-D92E19D93FA1}" type="presOf" srcId="{DCB2385D-10AC-C34D-BBA4-EFB58ED3E87A}" destId="{321349F1-6ED5-3946-B264-B30EBBD14D97}" srcOrd="0" destOrd="0" presId="urn:microsoft.com/office/officeart/2008/layout/VerticalCurvedList"/>
    <dgm:cxn modelId="{0F8A628C-6869-E342-A15E-9C2287EE35DD}" srcId="{54F4229E-4840-264D-8E34-D660EB1B5372}" destId="{745F6F59-73BF-F74C-BD26-6E127B98DA21}" srcOrd="1" destOrd="0" parTransId="{367251B4-7C1C-A74C-88DD-B209448C25E7}" sibTransId="{9AA0C288-C725-A54C-96BF-E45952BE5AF1}"/>
    <dgm:cxn modelId="{5B4B1198-EA05-264C-8D7F-61711AEBFFA0}" type="presOf" srcId="{54F4229E-4840-264D-8E34-D660EB1B5372}" destId="{D152CCD8-F155-C447-9A0B-8AEFD087D2E8}" srcOrd="0" destOrd="0" presId="urn:microsoft.com/office/officeart/2008/layout/VerticalCurvedList"/>
    <dgm:cxn modelId="{375F5DA8-62F0-2C43-B09D-1CE9DF749A19}" srcId="{54F4229E-4840-264D-8E34-D660EB1B5372}" destId="{C8C7282E-AFE0-1E4C-B8F3-E2D708D0F300}" srcOrd="0" destOrd="0" parTransId="{21A58D28-E588-E546-A30C-88024135AECF}" sibTransId="{D50154E8-1975-E444-9AE0-2FC8BCC93AD7}"/>
    <dgm:cxn modelId="{4C03D3C1-CECF-7240-B934-030E2FB34C2E}" type="presOf" srcId="{C8C7282E-AFE0-1E4C-B8F3-E2D708D0F300}" destId="{0FB936B3-8804-8949-A847-34C7E9A85B4E}" srcOrd="0" destOrd="0" presId="urn:microsoft.com/office/officeart/2008/layout/VerticalCurvedList"/>
    <dgm:cxn modelId="{5F3F97CF-A0BC-FD4F-9265-B24245D930AC}" type="presOf" srcId="{745F6F59-73BF-F74C-BD26-6E127B98DA21}" destId="{6541EBBD-114B-FE4B-BE76-2FC2BD78CB73}" srcOrd="0" destOrd="0" presId="urn:microsoft.com/office/officeart/2008/layout/VerticalCurvedList"/>
    <dgm:cxn modelId="{9EAEE8DF-64B4-2E43-956B-FB41851CE7CD}" srcId="{54F4229E-4840-264D-8E34-D660EB1B5372}" destId="{0FFD93B3-4139-C840-A78B-9B2E74AE4EDD}" srcOrd="5" destOrd="0" parTransId="{343682DC-968B-1E4A-8B2D-0002C34338D7}" sibTransId="{C2910E56-B232-6649-A860-2A52DE8113F1}"/>
    <dgm:cxn modelId="{7C4BA8E7-6FAE-2947-AA91-DCF2150370B6}" srcId="{54F4229E-4840-264D-8E34-D660EB1B5372}" destId="{4279EBEF-4718-8C4F-B3F3-5DEAF2D9EDC7}" srcOrd="4" destOrd="0" parTransId="{0FF66655-B981-F243-BCF5-0AE1C5B6C70A}" sibTransId="{B9685F6A-D7C7-3844-BD53-23BEE9ADF44F}"/>
    <dgm:cxn modelId="{D1916CFC-C660-4744-8B88-FCBB67653E69}" srcId="{54F4229E-4840-264D-8E34-D660EB1B5372}" destId="{DCB2385D-10AC-C34D-BBA4-EFB58ED3E87A}" srcOrd="3" destOrd="0" parTransId="{4474B343-1AB8-E04E-B9C8-01F619448CA1}" sibTransId="{19C64856-8D18-9F4D-8AC1-DFD8992A6265}"/>
    <dgm:cxn modelId="{733709FD-AB82-6340-8707-BA22BDFA10A0}" type="presOf" srcId="{4279EBEF-4718-8C4F-B3F3-5DEAF2D9EDC7}" destId="{E5205796-9BED-1445-8776-95DF36676D22}" srcOrd="0" destOrd="0" presId="urn:microsoft.com/office/officeart/2008/layout/VerticalCurvedList"/>
    <dgm:cxn modelId="{4CA61D95-E272-AA42-B587-4DD0B7EDD009}" type="presParOf" srcId="{D152CCD8-F155-C447-9A0B-8AEFD087D2E8}" destId="{AD2AC280-761E-B14C-A3E0-5A8C6D9B1831}" srcOrd="0" destOrd="0" presId="urn:microsoft.com/office/officeart/2008/layout/VerticalCurvedList"/>
    <dgm:cxn modelId="{0C51AC3F-F15C-2F46-9C4F-8A6E55FE849E}" type="presParOf" srcId="{AD2AC280-761E-B14C-A3E0-5A8C6D9B1831}" destId="{304DF326-3D75-D14F-A176-B5EEBC4BE998}" srcOrd="0" destOrd="0" presId="urn:microsoft.com/office/officeart/2008/layout/VerticalCurvedList"/>
    <dgm:cxn modelId="{C0B4204D-8953-E047-88E8-B3C421B08B40}" type="presParOf" srcId="{304DF326-3D75-D14F-A176-B5EEBC4BE998}" destId="{A6DA2A5A-8B28-B24F-A6FB-CE652AF8E66A}" srcOrd="0" destOrd="0" presId="urn:microsoft.com/office/officeart/2008/layout/VerticalCurvedList"/>
    <dgm:cxn modelId="{77E8D9CB-3F3B-AA4B-A872-BD314578C2CA}" type="presParOf" srcId="{304DF326-3D75-D14F-A176-B5EEBC4BE998}" destId="{741346E6-4C33-FB4A-A7E0-605A05697E21}" srcOrd="1" destOrd="0" presId="urn:microsoft.com/office/officeart/2008/layout/VerticalCurvedList"/>
    <dgm:cxn modelId="{1AB3CC20-324A-3A49-9CE2-94051FF0B0D6}" type="presParOf" srcId="{304DF326-3D75-D14F-A176-B5EEBC4BE998}" destId="{94B6BD97-A33D-CA41-9F08-59A34595EE88}" srcOrd="2" destOrd="0" presId="urn:microsoft.com/office/officeart/2008/layout/VerticalCurvedList"/>
    <dgm:cxn modelId="{5DB9BE0C-4E1B-7541-88DF-BFDB3E949429}" type="presParOf" srcId="{304DF326-3D75-D14F-A176-B5EEBC4BE998}" destId="{F10A6877-65B9-D747-AC83-1086C42AE59F}" srcOrd="3" destOrd="0" presId="urn:microsoft.com/office/officeart/2008/layout/VerticalCurvedList"/>
    <dgm:cxn modelId="{5E6ACE21-CD66-4D4D-97B1-AE309EDA882D}" type="presParOf" srcId="{AD2AC280-761E-B14C-A3E0-5A8C6D9B1831}" destId="{0FB936B3-8804-8949-A847-34C7E9A85B4E}" srcOrd="1" destOrd="0" presId="urn:microsoft.com/office/officeart/2008/layout/VerticalCurvedList"/>
    <dgm:cxn modelId="{AE431A9C-89C6-4D44-ADBF-3BF8268338C8}" type="presParOf" srcId="{AD2AC280-761E-B14C-A3E0-5A8C6D9B1831}" destId="{39698CBE-8150-7C4A-822D-704246C2216E}" srcOrd="2" destOrd="0" presId="urn:microsoft.com/office/officeart/2008/layout/VerticalCurvedList"/>
    <dgm:cxn modelId="{0984E9EF-6407-2143-A37F-480423EEEE2F}" type="presParOf" srcId="{39698CBE-8150-7C4A-822D-704246C2216E}" destId="{CE8EBD85-CA2F-4644-9DDD-019B5A846B88}" srcOrd="0" destOrd="0" presId="urn:microsoft.com/office/officeart/2008/layout/VerticalCurvedList"/>
    <dgm:cxn modelId="{61A9FE1C-D2BD-FF48-92B4-2970A7B317B7}" type="presParOf" srcId="{AD2AC280-761E-B14C-A3E0-5A8C6D9B1831}" destId="{6541EBBD-114B-FE4B-BE76-2FC2BD78CB73}" srcOrd="3" destOrd="0" presId="urn:microsoft.com/office/officeart/2008/layout/VerticalCurvedList"/>
    <dgm:cxn modelId="{DB8391ED-01F7-4044-BD75-E783AC0FF6FF}" type="presParOf" srcId="{AD2AC280-761E-B14C-A3E0-5A8C6D9B1831}" destId="{7ACDD612-6930-B24D-A46D-82C2BF6E0C96}" srcOrd="4" destOrd="0" presId="urn:microsoft.com/office/officeart/2008/layout/VerticalCurvedList"/>
    <dgm:cxn modelId="{1B8A2BF3-5901-4E48-BA84-A4525DB021AE}" type="presParOf" srcId="{7ACDD612-6930-B24D-A46D-82C2BF6E0C96}" destId="{CFCADCCA-02F2-8448-B71D-FDC5E2FEDCAA}" srcOrd="0" destOrd="0" presId="urn:microsoft.com/office/officeart/2008/layout/VerticalCurvedList"/>
    <dgm:cxn modelId="{B9484BE8-E90A-B948-A99A-A9B9CCBF2937}" type="presParOf" srcId="{AD2AC280-761E-B14C-A3E0-5A8C6D9B1831}" destId="{5A4DB4B3-EF6F-6D4F-A79D-FC535907CDFE}" srcOrd="5" destOrd="0" presId="urn:microsoft.com/office/officeart/2008/layout/VerticalCurvedList"/>
    <dgm:cxn modelId="{1A99018D-ACEA-134B-ACE5-C7D610CD73A1}" type="presParOf" srcId="{AD2AC280-761E-B14C-A3E0-5A8C6D9B1831}" destId="{3C64AF06-84D6-3345-8656-2595F5712098}" srcOrd="6" destOrd="0" presId="urn:microsoft.com/office/officeart/2008/layout/VerticalCurvedList"/>
    <dgm:cxn modelId="{3F1D05C1-9066-4646-906F-DBF1ED122E38}" type="presParOf" srcId="{3C64AF06-84D6-3345-8656-2595F5712098}" destId="{F7123927-CA88-5047-9437-BC89CB17CB66}" srcOrd="0" destOrd="0" presId="urn:microsoft.com/office/officeart/2008/layout/VerticalCurvedList"/>
    <dgm:cxn modelId="{10E815C3-8D11-4F44-A2AE-C210EC058BDF}" type="presParOf" srcId="{AD2AC280-761E-B14C-A3E0-5A8C6D9B1831}" destId="{321349F1-6ED5-3946-B264-B30EBBD14D97}" srcOrd="7" destOrd="0" presId="urn:microsoft.com/office/officeart/2008/layout/VerticalCurvedList"/>
    <dgm:cxn modelId="{E948968C-FF74-A145-BDB5-67CA021AE26C}" type="presParOf" srcId="{AD2AC280-761E-B14C-A3E0-5A8C6D9B1831}" destId="{D6123A3F-B9E4-304C-B013-004880BA6616}" srcOrd="8" destOrd="0" presId="urn:microsoft.com/office/officeart/2008/layout/VerticalCurvedList"/>
    <dgm:cxn modelId="{C622E6C3-D6D2-2442-BE9D-EA05644D04DB}" type="presParOf" srcId="{D6123A3F-B9E4-304C-B013-004880BA6616}" destId="{73D82470-E2BF-414E-AA86-BD758965FCDA}" srcOrd="0" destOrd="0" presId="urn:microsoft.com/office/officeart/2008/layout/VerticalCurvedList"/>
    <dgm:cxn modelId="{0D6F9699-FE5E-2442-8AC6-63786F192403}" type="presParOf" srcId="{AD2AC280-761E-B14C-A3E0-5A8C6D9B1831}" destId="{E5205796-9BED-1445-8776-95DF36676D22}" srcOrd="9" destOrd="0" presId="urn:microsoft.com/office/officeart/2008/layout/VerticalCurvedList"/>
    <dgm:cxn modelId="{70D79D3D-3946-D84C-A390-EE8A9F5B7EF3}" type="presParOf" srcId="{AD2AC280-761E-B14C-A3E0-5A8C6D9B1831}" destId="{1FC0DDCA-6514-2D49-AA18-12371CE01FEA}" srcOrd="10" destOrd="0" presId="urn:microsoft.com/office/officeart/2008/layout/VerticalCurvedList"/>
    <dgm:cxn modelId="{D00A5F8E-40DF-0F43-886D-F8643C1809F4}" type="presParOf" srcId="{1FC0DDCA-6514-2D49-AA18-12371CE01FEA}" destId="{3944D812-2295-B345-9E45-A12FDB7D946A}" srcOrd="0" destOrd="0" presId="urn:microsoft.com/office/officeart/2008/layout/VerticalCurvedList"/>
    <dgm:cxn modelId="{5C4EBC97-D8A3-AB4B-8938-A77571D8BAFB}" type="presParOf" srcId="{AD2AC280-761E-B14C-A3E0-5A8C6D9B1831}" destId="{1688CF8B-4D77-4348-B3C3-618F4202B037}" srcOrd="11" destOrd="0" presId="urn:microsoft.com/office/officeart/2008/layout/VerticalCurvedList"/>
    <dgm:cxn modelId="{BA94656F-A12E-A041-8471-04577A69A331}" type="presParOf" srcId="{AD2AC280-761E-B14C-A3E0-5A8C6D9B1831}" destId="{501E8A84-1141-C047-8D3D-86BA546335B8}" srcOrd="12" destOrd="0" presId="urn:microsoft.com/office/officeart/2008/layout/VerticalCurvedList"/>
    <dgm:cxn modelId="{37ED8328-54B9-0943-A71D-B14BD687C9F0}" type="presParOf" srcId="{501E8A84-1141-C047-8D3D-86BA546335B8}" destId="{F5CB0E09-6496-F349-91A1-6F584A8CF4DF}" srcOrd="0" destOrd="0" presId="urn:microsoft.com/office/officeart/2008/layout/VerticalCurvedList"/>
    <dgm:cxn modelId="{6092BDBD-AC98-2B4B-8EBA-0CF610DF97FF}" type="presParOf" srcId="{AD2AC280-761E-B14C-A3E0-5A8C6D9B1831}" destId="{D441B3B7-EED1-674B-8DA0-72BB9A433EB5}" srcOrd="13" destOrd="0" presId="urn:microsoft.com/office/officeart/2008/layout/VerticalCurvedList"/>
    <dgm:cxn modelId="{2AC41F39-AD06-114E-936A-964A4B3496FD}" type="presParOf" srcId="{AD2AC280-761E-B14C-A3E0-5A8C6D9B1831}" destId="{0FF83C86-3772-9543-91B3-964D48328BBA}" srcOrd="14" destOrd="0" presId="urn:microsoft.com/office/officeart/2008/layout/VerticalCurvedList"/>
    <dgm:cxn modelId="{2754D539-D5ED-6E4D-A6C6-FC921999678B}" type="presParOf" srcId="{0FF83C86-3772-9543-91B3-964D48328BBA}" destId="{560EAF9A-1D36-0145-B982-CA4AD03251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6FC34F-C918-864D-A84E-AEBCF7375EFC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BA3A9BA0-327F-5E4C-B930-00B73ABFB970}">
      <dgm:prSet phldrT="[Text]"/>
      <dgm:spPr/>
      <dgm:t>
        <a:bodyPr/>
        <a:lstStyle/>
        <a:p>
          <a:r>
            <a:rPr lang="en-GB" dirty="0"/>
            <a:t>MODELLING</a:t>
          </a:r>
        </a:p>
      </dgm:t>
    </dgm:pt>
    <dgm:pt modelId="{AB8D7DDB-BDE6-594B-9DEA-0BF407F287F2}" type="parTrans" cxnId="{371AEF0D-21AA-414B-AADD-7E8A2A1CEE4B}">
      <dgm:prSet/>
      <dgm:spPr/>
      <dgm:t>
        <a:bodyPr/>
        <a:lstStyle/>
        <a:p>
          <a:endParaRPr lang="en-GB"/>
        </a:p>
      </dgm:t>
    </dgm:pt>
    <dgm:pt modelId="{72451BCD-B567-B44E-8CFF-F42AAFE8FC75}" type="sibTrans" cxnId="{371AEF0D-21AA-414B-AADD-7E8A2A1CEE4B}">
      <dgm:prSet/>
      <dgm:spPr/>
      <dgm:t>
        <a:bodyPr/>
        <a:lstStyle/>
        <a:p>
          <a:endParaRPr lang="en-GB"/>
        </a:p>
      </dgm:t>
    </dgm:pt>
    <dgm:pt modelId="{D89B583A-D472-A045-B581-25E8DCE9E120}">
      <dgm:prSet phldrT="[Text]"/>
      <dgm:spPr/>
      <dgm:t>
        <a:bodyPr/>
        <a:lstStyle/>
        <a:p>
          <a:r>
            <a:rPr lang="en-GB" dirty="0"/>
            <a:t>ECONOMETRIC </a:t>
          </a:r>
        </a:p>
        <a:p>
          <a:r>
            <a:rPr lang="en-GB" dirty="0"/>
            <a:t>MODELS</a:t>
          </a:r>
        </a:p>
      </dgm:t>
    </dgm:pt>
    <dgm:pt modelId="{81304D44-20F8-3242-AD19-718A1CB6D979}" type="parTrans" cxnId="{2D351206-1CB4-2847-B690-621362C143C0}">
      <dgm:prSet/>
      <dgm:spPr/>
      <dgm:t>
        <a:bodyPr/>
        <a:lstStyle/>
        <a:p>
          <a:endParaRPr lang="en-GB"/>
        </a:p>
      </dgm:t>
    </dgm:pt>
    <dgm:pt modelId="{E271D467-F15F-894A-AF83-2614455047DE}" type="sibTrans" cxnId="{2D351206-1CB4-2847-B690-621362C143C0}">
      <dgm:prSet/>
      <dgm:spPr/>
      <dgm:t>
        <a:bodyPr/>
        <a:lstStyle/>
        <a:p>
          <a:endParaRPr lang="en-GB"/>
        </a:p>
      </dgm:t>
    </dgm:pt>
    <dgm:pt modelId="{DC9E9F97-BA01-594E-930B-DB7C7EF64A3E}">
      <dgm:prSet phldrT="[Text]"/>
      <dgm:spPr/>
      <dgm:t>
        <a:bodyPr/>
        <a:lstStyle/>
        <a:p>
          <a:r>
            <a:rPr lang="en-GB" dirty="0"/>
            <a:t>MACHINE LEARNING MODELS</a:t>
          </a:r>
        </a:p>
      </dgm:t>
    </dgm:pt>
    <dgm:pt modelId="{AC174A7C-9121-8548-85F1-B5105C8618F4}" type="parTrans" cxnId="{571AB01B-E6ED-F940-9BD3-5E0BF24255DD}">
      <dgm:prSet/>
      <dgm:spPr/>
      <dgm:t>
        <a:bodyPr/>
        <a:lstStyle/>
        <a:p>
          <a:endParaRPr lang="en-GB"/>
        </a:p>
      </dgm:t>
    </dgm:pt>
    <dgm:pt modelId="{01BD2D36-1E26-9C41-87D4-0D8CAE750769}" type="sibTrans" cxnId="{571AB01B-E6ED-F940-9BD3-5E0BF24255DD}">
      <dgm:prSet/>
      <dgm:spPr/>
      <dgm:t>
        <a:bodyPr/>
        <a:lstStyle/>
        <a:p>
          <a:endParaRPr lang="en-GB"/>
        </a:p>
      </dgm:t>
    </dgm:pt>
    <dgm:pt modelId="{00E0BBB2-8492-B347-8C51-928C6BDA2D6C}" type="pres">
      <dgm:prSet presAssocID="{006FC34F-C918-864D-A84E-AEBCF7375E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C6D0FE-0482-8544-9DC9-A5061911747B}" type="pres">
      <dgm:prSet presAssocID="{BA3A9BA0-327F-5E4C-B930-00B73ABFB970}" presName="hierRoot1" presStyleCnt="0"/>
      <dgm:spPr/>
    </dgm:pt>
    <dgm:pt modelId="{E7109CDE-DB20-294A-8C89-A8C89CAFB670}" type="pres">
      <dgm:prSet presAssocID="{BA3A9BA0-327F-5E4C-B930-00B73ABFB970}" presName="composite" presStyleCnt="0"/>
      <dgm:spPr/>
    </dgm:pt>
    <dgm:pt modelId="{0FC189E6-2C4D-4F4C-9F3A-213B0AB648E5}" type="pres">
      <dgm:prSet presAssocID="{BA3A9BA0-327F-5E4C-B930-00B73ABFB970}" presName="background" presStyleLbl="node0" presStyleIdx="0" presStyleCnt="1"/>
      <dgm:spPr/>
    </dgm:pt>
    <dgm:pt modelId="{47987FFA-043F-334F-A30F-5C9B888264E8}" type="pres">
      <dgm:prSet presAssocID="{BA3A9BA0-327F-5E4C-B930-00B73ABFB970}" presName="text" presStyleLbl="fgAcc0" presStyleIdx="0" presStyleCnt="1">
        <dgm:presLayoutVars>
          <dgm:chPref val="3"/>
        </dgm:presLayoutVars>
      </dgm:prSet>
      <dgm:spPr/>
    </dgm:pt>
    <dgm:pt modelId="{D7855905-E77F-CA4C-9C40-1F321FD92B66}" type="pres">
      <dgm:prSet presAssocID="{BA3A9BA0-327F-5E4C-B930-00B73ABFB970}" presName="hierChild2" presStyleCnt="0"/>
      <dgm:spPr/>
    </dgm:pt>
    <dgm:pt modelId="{2D34B4F7-F792-E448-9C70-1F6CC0F81EF1}" type="pres">
      <dgm:prSet presAssocID="{81304D44-20F8-3242-AD19-718A1CB6D979}" presName="Name10" presStyleLbl="parChTrans1D2" presStyleIdx="0" presStyleCnt="2"/>
      <dgm:spPr/>
    </dgm:pt>
    <dgm:pt modelId="{3527B437-D0BD-CA42-A8AD-7761B200839B}" type="pres">
      <dgm:prSet presAssocID="{D89B583A-D472-A045-B581-25E8DCE9E120}" presName="hierRoot2" presStyleCnt="0"/>
      <dgm:spPr/>
    </dgm:pt>
    <dgm:pt modelId="{18C32C48-B6B6-8847-B107-1CF479FB7975}" type="pres">
      <dgm:prSet presAssocID="{D89B583A-D472-A045-B581-25E8DCE9E120}" presName="composite2" presStyleCnt="0"/>
      <dgm:spPr/>
    </dgm:pt>
    <dgm:pt modelId="{049EF80E-B36A-FB44-8D46-2730D73E8395}" type="pres">
      <dgm:prSet presAssocID="{D89B583A-D472-A045-B581-25E8DCE9E120}" presName="background2" presStyleLbl="node2" presStyleIdx="0" presStyleCnt="2"/>
      <dgm:spPr/>
    </dgm:pt>
    <dgm:pt modelId="{E09BE7BA-A7CF-0448-939B-08418274D7FA}" type="pres">
      <dgm:prSet presAssocID="{D89B583A-D472-A045-B581-25E8DCE9E120}" presName="text2" presStyleLbl="fgAcc2" presStyleIdx="0" presStyleCnt="2">
        <dgm:presLayoutVars>
          <dgm:chPref val="3"/>
        </dgm:presLayoutVars>
      </dgm:prSet>
      <dgm:spPr/>
    </dgm:pt>
    <dgm:pt modelId="{3F6C33FF-D1B8-E449-8CB4-23D942FCC1A1}" type="pres">
      <dgm:prSet presAssocID="{D89B583A-D472-A045-B581-25E8DCE9E120}" presName="hierChild3" presStyleCnt="0"/>
      <dgm:spPr/>
    </dgm:pt>
    <dgm:pt modelId="{7549F146-5607-8E4F-AD81-C33E0B2C04C3}" type="pres">
      <dgm:prSet presAssocID="{AC174A7C-9121-8548-85F1-B5105C8618F4}" presName="Name10" presStyleLbl="parChTrans1D2" presStyleIdx="1" presStyleCnt="2"/>
      <dgm:spPr/>
    </dgm:pt>
    <dgm:pt modelId="{475A4AEC-C6CB-E847-819D-B3F796D229D6}" type="pres">
      <dgm:prSet presAssocID="{DC9E9F97-BA01-594E-930B-DB7C7EF64A3E}" presName="hierRoot2" presStyleCnt="0"/>
      <dgm:spPr/>
    </dgm:pt>
    <dgm:pt modelId="{85DEBE1D-27A7-0F42-8C1D-B02B24598196}" type="pres">
      <dgm:prSet presAssocID="{DC9E9F97-BA01-594E-930B-DB7C7EF64A3E}" presName="composite2" presStyleCnt="0"/>
      <dgm:spPr/>
    </dgm:pt>
    <dgm:pt modelId="{9ABA3CE5-5292-094A-BA94-63F48A12522C}" type="pres">
      <dgm:prSet presAssocID="{DC9E9F97-BA01-594E-930B-DB7C7EF64A3E}" presName="background2" presStyleLbl="node2" presStyleIdx="1" presStyleCnt="2"/>
      <dgm:spPr/>
    </dgm:pt>
    <dgm:pt modelId="{DC6D639C-4F75-D34B-8528-543B99CD8886}" type="pres">
      <dgm:prSet presAssocID="{DC9E9F97-BA01-594E-930B-DB7C7EF64A3E}" presName="text2" presStyleLbl="fgAcc2" presStyleIdx="1" presStyleCnt="2">
        <dgm:presLayoutVars>
          <dgm:chPref val="3"/>
        </dgm:presLayoutVars>
      </dgm:prSet>
      <dgm:spPr/>
    </dgm:pt>
    <dgm:pt modelId="{21B6E09C-FAD7-5449-8F48-03E4E9F8FEC6}" type="pres">
      <dgm:prSet presAssocID="{DC9E9F97-BA01-594E-930B-DB7C7EF64A3E}" presName="hierChild3" presStyleCnt="0"/>
      <dgm:spPr/>
    </dgm:pt>
  </dgm:ptLst>
  <dgm:cxnLst>
    <dgm:cxn modelId="{2D351206-1CB4-2847-B690-621362C143C0}" srcId="{BA3A9BA0-327F-5E4C-B930-00B73ABFB970}" destId="{D89B583A-D472-A045-B581-25E8DCE9E120}" srcOrd="0" destOrd="0" parTransId="{81304D44-20F8-3242-AD19-718A1CB6D979}" sibTransId="{E271D467-F15F-894A-AF83-2614455047DE}"/>
    <dgm:cxn modelId="{371AEF0D-21AA-414B-AADD-7E8A2A1CEE4B}" srcId="{006FC34F-C918-864D-A84E-AEBCF7375EFC}" destId="{BA3A9BA0-327F-5E4C-B930-00B73ABFB970}" srcOrd="0" destOrd="0" parTransId="{AB8D7DDB-BDE6-594B-9DEA-0BF407F287F2}" sibTransId="{72451BCD-B567-B44E-8CFF-F42AAFE8FC75}"/>
    <dgm:cxn modelId="{571AB01B-E6ED-F940-9BD3-5E0BF24255DD}" srcId="{BA3A9BA0-327F-5E4C-B930-00B73ABFB970}" destId="{DC9E9F97-BA01-594E-930B-DB7C7EF64A3E}" srcOrd="1" destOrd="0" parTransId="{AC174A7C-9121-8548-85F1-B5105C8618F4}" sibTransId="{01BD2D36-1E26-9C41-87D4-0D8CAE750769}"/>
    <dgm:cxn modelId="{BC1E343D-1F8C-B34F-AEDB-65B1F334FDFD}" type="presOf" srcId="{BA3A9BA0-327F-5E4C-B930-00B73ABFB970}" destId="{47987FFA-043F-334F-A30F-5C9B888264E8}" srcOrd="0" destOrd="0" presId="urn:microsoft.com/office/officeart/2005/8/layout/hierarchy1"/>
    <dgm:cxn modelId="{E551EC47-98B2-0E46-BBBE-818778314CF7}" type="presOf" srcId="{D89B583A-D472-A045-B581-25E8DCE9E120}" destId="{E09BE7BA-A7CF-0448-939B-08418274D7FA}" srcOrd="0" destOrd="0" presId="urn:microsoft.com/office/officeart/2005/8/layout/hierarchy1"/>
    <dgm:cxn modelId="{9C073D5B-5C0A-C04D-B12D-5A2EC29A5A60}" type="presOf" srcId="{81304D44-20F8-3242-AD19-718A1CB6D979}" destId="{2D34B4F7-F792-E448-9C70-1F6CC0F81EF1}" srcOrd="0" destOrd="0" presId="urn:microsoft.com/office/officeart/2005/8/layout/hierarchy1"/>
    <dgm:cxn modelId="{0BF27D80-1DD5-2E43-88AC-4D4DC3C0E477}" type="presOf" srcId="{AC174A7C-9121-8548-85F1-B5105C8618F4}" destId="{7549F146-5607-8E4F-AD81-C33E0B2C04C3}" srcOrd="0" destOrd="0" presId="urn:microsoft.com/office/officeart/2005/8/layout/hierarchy1"/>
    <dgm:cxn modelId="{38271399-BE6E-6646-9C81-31C5F4BD5B44}" type="presOf" srcId="{006FC34F-C918-864D-A84E-AEBCF7375EFC}" destId="{00E0BBB2-8492-B347-8C51-928C6BDA2D6C}" srcOrd="0" destOrd="0" presId="urn:microsoft.com/office/officeart/2005/8/layout/hierarchy1"/>
    <dgm:cxn modelId="{BA2764CE-FA58-8D48-94C5-FEA252ABF36C}" type="presOf" srcId="{DC9E9F97-BA01-594E-930B-DB7C7EF64A3E}" destId="{DC6D639C-4F75-D34B-8528-543B99CD8886}" srcOrd="0" destOrd="0" presId="urn:microsoft.com/office/officeart/2005/8/layout/hierarchy1"/>
    <dgm:cxn modelId="{A5EC5DC5-C9DE-C740-9DE7-1F2FCC39DC74}" type="presParOf" srcId="{00E0BBB2-8492-B347-8C51-928C6BDA2D6C}" destId="{74C6D0FE-0482-8544-9DC9-A5061911747B}" srcOrd="0" destOrd="0" presId="urn:microsoft.com/office/officeart/2005/8/layout/hierarchy1"/>
    <dgm:cxn modelId="{4A3C6512-2E1E-BE43-8347-08645DBD18FB}" type="presParOf" srcId="{74C6D0FE-0482-8544-9DC9-A5061911747B}" destId="{E7109CDE-DB20-294A-8C89-A8C89CAFB670}" srcOrd="0" destOrd="0" presId="urn:microsoft.com/office/officeart/2005/8/layout/hierarchy1"/>
    <dgm:cxn modelId="{2D6B0E48-F33A-604D-B007-DF9E1BB65A01}" type="presParOf" srcId="{E7109CDE-DB20-294A-8C89-A8C89CAFB670}" destId="{0FC189E6-2C4D-4F4C-9F3A-213B0AB648E5}" srcOrd="0" destOrd="0" presId="urn:microsoft.com/office/officeart/2005/8/layout/hierarchy1"/>
    <dgm:cxn modelId="{12B49DE6-404A-DE40-B3A4-5E8FFCF2D969}" type="presParOf" srcId="{E7109CDE-DB20-294A-8C89-A8C89CAFB670}" destId="{47987FFA-043F-334F-A30F-5C9B888264E8}" srcOrd="1" destOrd="0" presId="urn:microsoft.com/office/officeart/2005/8/layout/hierarchy1"/>
    <dgm:cxn modelId="{4DC3219D-56B4-CB4A-8D1E-0BCD195EBEE6}" type="presParOf" srcId="{74C6D0FE-0482-8544-9DC9-A5061911747B}" destId="{D7855905-E77F-CA4C-9C40-1F321FD92B66}" srcOrd="1" destOrd="0" presId="urn:microsoft.com/office/officeart/2005/8/layout/hierarchy1"/>
    <dgm:cxn modelId="{7EDB530C-A2D3-3147-B98B-CD44CFF419D2}" type="presParOf" srcId="{D7855905-E77F-CA4C-9C40-1F321FD92B66}" destId="{2D34B4F7-F792-E448-9C70-1F6CC0F81EF1}" srcOrd="0" destOrd="0" presId="urn:microsoft.com/office/officeart/2005/8/layout/hierarchy1"/>
    <dgm:cxn modelId="{D0092BD7-4CC7-264D-B65E-3A3AADFD46B7}" type="presParOf" srcId="{D7855905-E77F-CA4C-9C40-1F321FD92B66}" destId="{3527B437-D0BD-CA42-A8AD-7761B200839B}" srcOrd="1" destOrd="0" presId="urn:microsoft.com/office/officeart/2005/8/layout/hierarchy1"/>
    <dgm:cxn modelId="{1425400C-8E81-B74E-8B18-3278199F3DF7}" type="presParOf" srcId="{3527B437-D0BD-CA42-A8AD-7761B200839B}" destId="{18C32C48-B6B6-8847-B107-1CF479FB7975}" srcOrd="0" destOrd="0" presId="urn:microsoft.com/office/officeart/2005/8/layout/hierarchy1"/>
    <dgm:cxn modelId="{34D2A127-2372-604E-B05C-0131B1EC48A1}" type="presParOf" srcId="{18C32C48-B6B6-8847-B107-1CF479FB7975}" destId="{049EF80E-B36A-FB44-8D46-2730D73E8395}" srcOrd="0" destOrd="0" presId="urn:microsoft.com/office/officeart/2005/8/layout/hierarchy1"/>
    <dgm:cxn modelId="{79E6DA47-56A1-3A4D-900D-F6D2664DF895}" type="presParOf" srcId="{18C32C48-B6B6-8847-B107-1CF479FB7975}" destId="{E09BE7BA-A7CF-0448-939B-08418274D7FA}" srcOrd="1" destOrd="0" presId="urn:microsoft.com/office/officeart/2005/8/layout/hierarchy1"/>
    <dgm:cxn modelId="{04D33DE2-C6A9-4248-B959-002C96FB5391}" type="presParOf" srcId="{3527B437-D0BD-CA42-A8AD-7761B200839B}" destId="{3F6C33FF-D1B8-E449-8CB4-23D942FCC1A1}" srcOrd="1" destOrd="0" presId="urn:microsoft.com/office/officeart/2005/8/layout/hierarchy1"/>
    <dgm:cxn modelId="{EEF60196-9322-4244-A633-2AFF5283E001}" type="presParOf" srcId="{D7855905-E77F-CA4C-9C40-1F321FD92B66}" destId="{7549F146-5607-8E4F-AD81-C33E0B2C04C3}" srcOrd="2" destOrd="0" presId="urn:microsoft.com/office/officeart/2005/8/layout/hierarchy1"/>
    <dgm:cxn modelId="{996EEA41-FF27-CC49-8537-EDDDC11061C3}" type="presParOf" srcId="{D7855905-E77F-CA4C-9C40-1F321FD92B66}" destId="{475A4AEC-C6CB-E847-819D-B3F796D229D6}" srcOrd="3" destOrd="0" presId="urn:microsoft.com/office/officeart/2005/8/layout/hierarchy1"/>
    <dgm:cxn modelId="{931CDA0A-BEEB-F949-AD16-78ED6258F7DD}" type="presParOf" srcId="{475A4AEC-C6CB-E847-819D-B3F796D229D6}" destId="{85DEBE1D-27A7-0F42-8C1D-B02B24598196}" srcOrd="0" destOrd="0" presId="urn:microsoft.com/office/officeart/2005/8/layout/hierarchy1"/>
    <dgm:cxn modelId="{D7CE6BE6-85C3-FC48-B55F-054073B95F21}" type="presParOf" srcId="{85DEBE1D-27A7-0F42-8C1D-B02B24598196}" destId="{9ABA3CE5-5292-094A-BA94-63F48A12522C}" srcOrd="0" destOrd="0" presId="urn:microsoft.com/office/officeart/2005/8/layout/hierarchy1"/>
    <dgm:cxn modelId="{335B4B9D-EEB7-5448-82A1-2EC2E4537DEC}" type="presParOf" srcId="{85DEBE1D-27A7-0F42-8C1D-B02B24598196}" destId="{DC6D639C-4F75-D34B-8528-543B99CD8886}" srcOrd="1" destOrd="0" presId="urn:microsoft.com/office/officeart/2005/8/layout/hierarchy1"/>
    <dgm:cxn modelId="{226167A2-946E-4B4A-8477-C47E6832969E}" type="presParOf" srcId="{475A4AEC-C6CB-E847-819D-B3F796D229D6}" destId="{21B6E09C-FAD7-5449-8F48-03E4E9F8FE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349AB1-359B-0049-82A9-AC23272BF743}" type="doc">
      <dgm:prSet loTypeId="urn:microsoft.com/office/officeart/2005/8/layout/hierarchy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B0A67B73-A6EF-AD42-B9AA-328EC0A21743}">
      <dgm:prSet phldrT="[Text]"/>
      <dgm:spPr/>
      <dgm:t>
        <a:bodyPr/>
        <a:lstStyle/>
        <a:p>
          <a:r>
            <a:rPr lang="en-GB" dirty="0"/>
            <a:t>STATIONARY TIME SERIES</a:t>
          </a:r>
        </a:p>
      </dgm:t>
    </dgm:pt>
    <dgm:pt modelId="{A3503E60-6C24-CD47-8316-E24D283EB4F2}" type="parTrans" cxnId="{35C6735C-3DE4-0E42-87A0-F031849A0E12}">
      <dgm:prSet/>
      <dgm:spPr/>
      <dgm:t>
        <a:bodyPr/>
        <a:lstStyle/>
        <a:p>
          <a:endParaRPr lang="en-GB"/>
        </a:p>
      </dgm:t>
    </dgm:pt>
    <dgm:pt modelId="{7D4E3D04-3DE4-8148-B061-5AC06668FF39}" type="sibTrans" cxnId="{35C6735C-3DE4-0E42-87A0-F031849A0E12}">
      <dgm:prSet/>
      <dgm:spPr/>
      <dgm:t>
        <a:bodyPr/>
        <a:lstStyle/>
        <a:p>
          <a:endParaRPr lang="en-GB"/>
        </a:p>
      </dgm:t>
    </dgm:pt>
    <dgm:pt modelId="{F3DAEBA3-6544-1A49-99DB-B4E5FE1A2095}" type="pres">
      <dgm:prSet presAssocID="{CA349AB1-359B-0049-82A9-AC23272BF7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EBDF5B-DEDA-ED46-814F-21870AE95828}" type="pres">
      <dgm:prSet presAssocID="{B0A67B73-A6EF-AD42-B9AA-328EC0A21743}" presName="hierRoot1" presStyleCnt="0"/>
      <dgm:spPr/>
    </dgm:pt>
    <dgm:pt modelId="{96C0EA7A-4CCA-9440-BB19-415AA11E366C}" type="pres">
      <dgm:prSet presAssocID="{B0A67B73-A6EF-AD42-B9AA-328EC0A21743}" presName="composite" presStyleCnt="0"/>
      <dgm:spPr/>
    </dgm:pt>
    <dgm:pt modelId="{37A9A899-B07A-B248-9845-72705D77CFEB}" type="pres">
      <dgm:prSet presAssocID="{B0A67B73-A6EF-AD42-B9AA-328EC0A21743}" presName="background" presStyleLbl="node0" presStyleIdx="0" presStyleCnt="1"/>
      <dgm:spPr/>
    </dgm:pt>
    <dgm:pt modelId="{59D16EB5-9BB6-5345-92E8-47817DF953F0}" type="pres">
      <dgm:prSet presAssocID="{B0A67B73-A6EF-AD42-B9AA-328EC0A21743}" presName="text" presStyleLbl="fgAcc0" presStyleIdx="0" presStyleCnt="1">
        <dgm:presLayoutVars>
          <dgm:chPref val="3"/>
        </dgm:presLayoutVars>
      </dgm:prSet>
      <dgm:spPr/>
    </dgm:pt>
    <dgm:pt modelId="{4F41CDA9-9234-BE46-93BC-B30395813004}" type="pres">
      <dgm:prSet presAssocID="{B0A67B73-A6EF-AD42-B9AA-328EC0A21743}" presName="hierChild2" presStyleCnt="0"/>
      <dgm:spPr/>
    </dgm:pt>
  </dgm:ptLst>
  <dgm:cxnLst>
    <dgm:cxn modelId="{42E62A39-42FF-6245-8223-6352971F98DC}" type="presOf" srcId="{B0A67B73-A6EF-AD42-B9AA-328EC0A21743}" destId="{59D16EB5-9BB6-5345-92E8-47817DF953F0}" srcOrd="0" destOrd="0" presId="urn:microsoft.com/office/officeart/2005/8/layout/hierarchy1"/>
    <dgm:cxn modelId="{8303B85A-900C-1745-A22C-4F2CD88E9929}" type="presOf" srcId="{CA349AB1-359B-0049-82A9-AC23272BF743}" destId="{F3DAEBA3-6544-1A49-99DB-B4E5FE1A2095}" srcOrd="0" destOrd="0" presId="urn:microsoft.com/office/officeart/2005/8/layout/hierarchy1"/>
    <dgm:cxn modelId="{35C6735C-3DE4-0E42-87A0-F031849A0E12}" srcId="{CA349AB1-359B-0049-82A9-AC23272BF743}" destId="{B0A67B73-A6EF-AD42-B9AA-328EC0A21743}" srcOrd="0" destOrd="0" parTransId="{A3503E60-6C24-CD47-8316-E24D283EB4F2}" sibTransId="{7D4E3D04-3DE4-8148-B061-5AC06668FF39}"/>
    <dgm:cxn modelId="{FEF45715-7235-DB41-AF9B-CC654F70C66A}" type="presParOf" srcId="{F3DAEBA3-6544-1A49-99DB-B4E5FE1A2095}" destId="{3CEBDF5B-DEDA-ED46-814F-21870AE95828}" srcOrd="0" destOrd="0" presId="urn:microsoft.com/office/officeart/2005/8/layout/hierarchy1"/>
    <dgm:cxn modelId="{B1645CAE-26F2-C84F-A92B-11A795C4F684}" type="presParOf" srcId="{3CEBDF5B-DEDA-ED46-814F-21870AE95828}" destId="{96C0EA7A-4CCA-9440-BB19-415AA11E366C}" srcOrd="0" destOrd="0" presId="urn:microsoft.com/office/officeart/2005/8/layout/hierarchy1"/>
    <dgm:cxn modelId="{8AC082F8-4944-8D4A-B6A4-967792764EF8}" type="presParOf" srcId="{96C0EA7A-4CCA-9440-BB19-415AA11E366C}" destId="{37A9A899-B07A-B248-9845-72705D77CFEB}" srcOrd="0" destOrd="0" presId="urn:microsoft.com/office/officeart/2005/8/layout/hierarchy1"/>
    <dgm:cxn modelId="{CC28CA9A-761E-5449-AF4B-2FB5371946EA}" type="presParOf" srcId="{96C0EA7A-4CCA-9440-BB19-415AA11E366C}" destId="{59D16EB5-9BB6-5345-92E8-47817DF953F0}" srcOrd="1" destOrd="0" presId="urn:microsoft.com/office/officeart/2005/8/layout/hierarchy1"/>
    <dgm:cxn modelId="{86ADE79A-C830-1C49-B86F-0143D01F91DB}" type="presParOf" srcId="{3CEBDF5B-DEDA-ED46-814F-21870AE95828}" destId="{4F41CDA9-9234-BE46-93BC-B303958130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881829-FE0E-EB48-948C-42E7D3B988C0}" type="doc">
      <dgm:prSet loTypeId="urn:microsoft.com/office/officeart/2005/8/layout/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DDA7B9F-363F-C449-942D-4EA99888E038}">
      <dgm:prSet phldrT="[Text]"/>
      <dgm:spPr/>
      <dgm:t>
        <a:bodyPr/>
        <a:lstStyle/>
        <a:p>
          <a:r>
            <a:rPr lang="en-GB" dirty="0"/>
            <a:t>Normalized Data</a:t>
          </a:r>
        </a:p>
      </dgm:t>
    </dgm:pt>
    <dgm:pt modelId="{4E095A55-1AF8-7949-88C4-5BEDA7AADA17}" type="parTrans" cxnId="{36B7E70D-033D-F144-A968-0EE281D69038}">
      <dgm:prSet/>
      <dgm:spPr/>
      <dgm:t>
        <a:bodyPr/>
        <a:lstStyle/>
        <a:p>
          <a:endParaRPr lang="en-GB"/>
        </a:p>
      </dgm:t>
    </dgm:pt>
    <dgm:pt modelId="{702B6FCD-5707-354D-A3DD-F2485245E2A3}" type="sibTrans" cxnId="{36B7E70D-033D-F144-A968-0EE281D69038}">
      <dgm:prSet/>
      <dgm:spPr/>
      <dgm:t>
        <a:bodyPr/>
        <a:lstStyle/>
        <a:p>
          <a:endParaRPr lang="en-GB"/>
        </a:p>
      </dgm:t>
    </dgm:pt>
    <dgm:pt modelId="{8CE7F50C-7EBD-0241-A6D0-B9958F7490DF}">
      <dgm:prSet phldrT="[Text]"/>
      <dgm:spPr/>
      <dgm:t>
        <a:bodyPr/>
        <a:lstStyle/>
        <a:p>
          <a:r>
            <a:rPr lang="en-GB" dirty="0"/>
            <a:t>Removed Trend</a:t>
          </a:r>
        </a:p>
      </dgm:t>
    </dgm:pt>
    <dgm:pt modelId="{EF3417C0-5EAB-2846-8C87-217ABF38DB05}" type="parTrans" cxnId="{C79AED17-4A86-2247-BF83-9274DD09DC32}">
      <dgm:prSet/>
      <dgm:spPr/>
      <dgm:t>
        <a:bodyPr/>
        <a:lstStyle/>
        <a:p>
          <a:endParaRPr lang="en-GB"/>
        </a:p>
      </dgm:t>
    </dgm:pt>
    <dgm:pt modelId="{87CB7446-48AB-2C4B-AD09-1D9159645857}" type="sibTrans" cxnId="{C79AED17-4A86-2247-BF83-9274DD09DC32}">
      <dgm:prSet/>
      <dgm:spPr/>
      <dgm:t>
        <a:bodyPr/>
        <a:lstStyle/>
        <a:p>
          <a:endParaRPr lang="en-GB"/>
        </a:p>
      </dgm:t>
    </dgm:pt>
    <dgm:pt modelId="{2345EBEA-8C06-B04F-A93A-648FAE026E4E}">
      <dgm:prSet/>
      <dgm:spPr/>
      <dgm:t>
        <a:bodyPr/>
        <a:lstStyle/>
        <a:p>
          <a:r>
            <a:rPr lang="en-GB" dirty="0"/>
            <a:t>Removed Seasonality</a:t>
          </a:r>
        </a:p>
      </dgm:t>
    </dgm:pt>
    <dgm:pt modelId="{5EA2BDC9-BA0F-7C44-939F-AB2A927483A6}" type="parTrans" cxnId="{91B6EE58-7281-E94A-9A25-7FBCA511E316}">
      <dgm:prSet/>
      <dgm:spPr/>
      <dgm:t>
        <a:bodyPr/>
        <a:lstStyle/>
        <a:p>
          <a:endParaRPr lang="en-GB"/>
        </a:p>
      </dgm:t>
    </dgm:pt>
    <dgm:pt modelId="{B321650C-C55D-A148-8C5C-6947C94ACF8E}" type="sibTrans" cxnId="{91B6EE58-7281-E94A-9A25-7FBCA511E316}">
      <dgm:prSet/>
      <dgm:spPr/>
      <dgm:t>
        <a:bodyPr/>
        <a:lstStyle/>
        <a:p>
          <a:endParaRPr lang="en-GB"/>
        </a:p>
      </dgm:t>
    </dgm:pt>
    <dgm:pt modelId="{5222F607-9BA6-F54D-8B1A-F5A5F6728B10}" type="pres">
      <dgm:prSet presAssocID="{FA881829-FE0E-EB48-948C-42E7D3B988C0}" presName="linear" presStyleCnt="0">
        <dgm:presLayoutVars>
          <dgm:dir/>
          <dgm:animLvl val="lvl"/>
          <dgm:resizeHandles val="exact"/>
        </dgm:presLayoutVars>
      </dgm:prSet>
      <dgm:spPr/>
    </dgm:pt>
    <dgm:pt modelId="{D897CC8D-2206-0B4C-96EE-1430D0AAFBD5}" type="pres">
      <dgm:prSet presAssocID="{0DDA7B9F-363F-C449-942D-4EA99888E038}" presName="parentLin" presStyleCnt="0"/>
      <dgm:spPr/>
    </dgm:pt>
    <dgm:pt modelId="{FB05DC94-BF4E-8B47-98DD-32F14762C1BB}" type="pres">
      <dgm:prSet presAssocID="{0DDA7B9F-363F-C449-942D-4EA99888E038}" presName="parentLeftMargin" presStyleLbl="node1" presStyleIdx="0" presStyleCnt="3"/>
      <dgm:spPr/>
    </dgm:pt>
    <dgm:pt modelId="{D7977E7C-D77B-8A4C-9EFB-1FA3BC5A1FEA}" type="pres">
      <dgm:prSet presAssocID="{0DDA7B9F-363F-C449-942D-4EA99888E0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462767-DE4A-2342-847A-8D69915A5736}" type="pres">
      <dgm:prSet presAssocID="{0DDA7B9F-363F-C449-942D-4EA99888E038}" presName="negativeSpace" presStyleCnt="0"/>
      <dgm:spPr/>
    </dgm:pt>
    <dgm:pt modelId="{03C49E8A-3C55-814E-8737-EC31EA87357E}" type="pres">
      <dgm:prSet presAssocID="{0DDA7B9F-363F-C449-942D-4EA99888E038}" presName="childText" presStyleLbl="conFgAcc1" presStyleIdx="0" presStyleCnt="3">
        <dgm:presLayoutVars>
          <dgm:bulletEnabled val="1"/>
        </dgm:presLayoutVars>
      </dgm:prSet>
      <dgm:spPr/>
    </dgm:pt>
    <dgm:pt modelId="{11BB55A3-92E2-C645-9D95-D3796239DCDE}" type="pres">
      <dgm:prSet presAssocID="{702B6FCD-5707-354D-A3DD-F2485245E2A3}" presName="spaceBetweenRectangles" presStyleCnt="0"/>
      <dgm:spPr/>
    </dgm:pt>
    <dgm:pt modelId="{64293536-49D7-AC4C-A8B6-53C8BB946663}" type="pres">
      <dgm:prSet presAssocID="{8CE7F50C-7EBD-0241-A6D0-B9958F7490DF}" presName="parentLin" presStyleCnt="0"/>
      <dgm:spPr/>
    </dgm:pt>
    <dgm:pt modelId="{BB800C87-00B4-074F-A2DE-EA2160A9D15E}" type="pres">
      <dgm:prSet presAssocID="{8CE7F50C-7EBD-0241-A6D0-B9958F7490DF}" presName="parentLeftMargin" presStyleLbl="node1" presStyleIdx="0" presStyleCnt="3"/>
      <dgm:spPr/>
    </dgm:pt>
    <dgm:pt modelId="{88408239-B49C-2F4D-AE11-B7D90EF6AC1D}" type="pres">
      <dgm:prSet presAssocID="{8CE7F50C-7EBD-0241-A6D0-B9958F7490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8B8DE3-8A22-7848-AF6C-0E6F487FEF7E}" type="pres">
      <dgm:prSet presAssocID="{8CE7F50C-7EBD-0241-A6D0-B9958F7490DF}" presName="negativeSpace" presStyleCnt="0"/>
      <dgm:spPr/>
    </dgm:pt>
    <dgm:pt modelId="{BF7437DB-DB3E-3E40-A9C4-D6DAC820B6E2}" type="pres">
      <dgm:prSet presAssocID="{8CE7F50C-7EBD-0241-A6D0-B9958F7490DF}" presName="childText" presStyleLbl="conFgAcc1" presStyleIdx="1" presStyleCnt="3">
        <dgm:presLayoutVars>
          <dgm:bulletEnabled val="1"/>
        </dgm:presLayoutVars>
      </dgm:prSet>
      <dgm:spPr/>
    </dgm:pt>
    <dgm:pt modelId="{4AD0EAFA-3932-CD44-8585-D2631585DA48}" type="pres">
      <dgm:prSet presAssocID="{87CB7446-48AB-2C4B-AD09-1D9159645857}" presName="spaceBetweenRectangles" presStyleCnt="0"/>
      <dgm:spPr/>
    </dgm:pt>
    <dgm:pt modelId="{4415E8C1-1E9E-9D48-B815-F8493F1E678F}" type="pres">
      <dgm:prSet presAssocID="{2345EBEA-8C06-B04F-A93A-648FAE026E4E}" presName="parentLin" presStyleCnt="0"/>
      <dgm:spPr/>
    </dgm:pt>
    <dgm:pt modelId="{FC8AD704-8576-4E46-B667-72FDD9620705}" type="pres">
      <dgm:prSet presAssocID="{2345EBEA-8C06-B04F-A93A-648FAE026E4E}" presName="parentLeftMargin" presStyleLbl="node1" presStyleIdx="1" presStyleCnt="3"/>
      <dgm:spPr/>
    </dgm:pt>
    <dgm:pt modelId="{611853CF-D239-E04B-9390-CCED76563FBB}" type="pres">
      <dgm:prSet presAssocID="{2345EBEA-8C06-B04F-A93A-648FAE026E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0D24E5F-B022-144F-8FDC-65E8CAD30122}" type="pres">
      <dgm:prSet presAssocID="{2345EBEA-8C06-B04F-A93A-648FAE026E4E}" presName="negativeSpace" presStyleCnt="0"/>
      <dgm:spPr/>
    </dgm:pt>
    <dgm:pt modelId="{9B4F7CFF-A0C7-4E4A-81F6-24A2BF76BA81}" type="pres">
      <dgm:prSet presAssocID="{2345EBEA-8C06-B04F-A93A-648FAE026E4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1DC6508-8600-9545-BE7F-C38643A4BA61}" type="presOf" srcId="{0DDA7B9F-363F-C449-942D-4EA99888E038}" destId="{D7977E7C-D77B-8A4C-9EFB-1FA3BC5A1FEA}" srcOrd="1" destOrd="0" presId="urn:microsoft.com/office/officeart/2005/8/layout/list1"/>
    <dgm:cxn modelId="{A5D80D0D-4B4F-8046-A13D-BB0FDDC1BE57}" type="presOf" srcId="{2345EBEA-8C06-B04F-A93A-648FAE026E4E}" destId="{FC8AD704-8576-4E46-B667-72FDD9620705}" srcOrd="0" destOrd="0" presId="urn:microsoft.com/office/officeart/2005/8/layout/list1"/>
    <dgm:cxn modelId="{36B7E70D-033D-F144-A968-0EE281D69038}" srcId="{FA881829-FE0E-EB48-948C-42E7D3B988C0}" destId="{0DDA7B9F-363F-C449-942D-4EA99888E038}" srcOrd="0" destOrd="0" parTransId="{4E095A55-1AF8-7949-88C4-5BEDA7AADA17}" sibTransId="{702B6FCD-5707-354D-A3DD-F2485245E2A3}"/>
    <dgm:cxn modelId="{4B014110-02C6-F34C-8477-29F5239E695A}" type="presOf" srcId="{8CE7F50C-7EBD-0241-A6D0-B9958F7490DF}" destId="{BB800C87-00B4-074F-A2DE-EA2160A9D15E}" srcOrd="0" destOrd="0" presId="urn:microsoft.com/office/officeart/2005/8/layout/list1"/>
    <dgm:cxn modelId="{12408510-A697-8348-B406-D1D5D93E00BD}" type="presOf" srcId="{FA881829-FE0E-EB48-948C-42E7D3B988C0}" destId="{5222F607-9BA6-F54D-8B1A-F5A5F6728B10}" srcOrd="0" destOrd="0" presId="urn:microsoft.com/office/officeart/2005/8/layout/list1"/>
    <dgm:cxn modelId="{C79AED17-4A86-2247-BF83-9274DD09DC32}" srcId="{FA881829-FE0E-EB48-948C-42E7D3B988C0}" destId="{8CE7F50C-7EBD-0241-A6D0-B9958F7490DF}" srcOrd="1" destOrd="0" parTransId="{EF3417C0-5EAB-2846-8C87-217ABF38DB05}" sibTransId="{87CB7446-48AB-2C4B-AD09-1D9159645857}"/>
    <dgm:cxn modelId="{94B9F42D-C7A0-844E-BB9D-8149E6A6CA99}" type="presOf" srcId="{2345EBEA-8C06-B04F-A93A-648FAE026E4E}" destId="{611853CF-D239-E04B-9390-CCED76563FBB}" srcOrd="1" destOrd="0" presId="urn:microsoft.com/office/officeart/2005/8/layout/list1"/>
    <dgm:cxn modelId="{628A9536-63B8-8B4D-923D-8BD2344E52DC}" type="presOf" srcId="{0DDA7B9F-363F-C449-942D-4EA99888E038}" destId="{FB05DC94-BF4E-8B47-98DD-32F14762C1BB}" srcOrd="0" destOrd="0" presId="urn:microsoft.com/office/officeart/2005/8/layout/list1"/>
    <dgm:cxn modelId="{91B6EE58-7281-E94A-9A25-7FBCA511E316}" srcId="{FA881829-FE0E-EB48-948C-42E7D3B988C0}" destId="{2345EBEA-8C06-B04F-A93A-648FAE026E4E}" srcOrd="2" destOrd="0" parTransId="{5EA2BDC9-BA0F-7C44-939F-AB2A927483A6}" sibTransId="{B321650C-C55D-A148-8C5C-6947C94ACF8E}"/>
    <dgm:cxn modelId="{F4A9CFED-71C9-1E4A-8136-C6D9BCF3EEEE}" type="presOf" srcId="{8CE7F50C-7EBD-0241-A6D0-B9958F7490DF}" destId="{88408239-B49C-2F4D-AE11-B7D90EF6AC1D}" srcOrd="1" destOrd="0" presId="urn:microsoft.com/office/officeart/2005/8/layout/list1"/>
    <dgm:cxn modelId="{9A6159AC-0571-1B42-BBE6-58562F039729}" type="presParOf" srcId="{5222F607-9BA6-F54D-8B1A-F5A5F6728B10}" destId="{D897CC8D-2206-0B4C-96EE-1430D0AAFBD5}" srcOrd="0" destOrd="0" presId="urn:microsoft.com/office/officeart/2005/8/layout/list1"/>
    <dgm:cxn modelId="{A2AFAB3B-CCD4-2846-83A7-CE4F09FAE671}" type="presParOf" srcId="{D897CC8D-2206-0B4C-96EE-1430D0AAFBD5}" destId="{FB05DC94-BF4E-8B47-98DD-32F14762C1BB}" srcOrd="0" destOrd="0" presId="urn:microsoft.com/office/officeart/2005/8/layout/list1"/>
    <dgm:cxn modelId="{AF4BAB8C-0579-5842-9A92-E041D0E49EAA}" type="presParOf" srcId="{D897CC8D-2206-0B4C-96EE-1430D0AAFBD5}" destId="{D7977E7C-D77B-8A4C-9EFB-1FA3BC5A1FEA}" srcOrd="1" destOrd="0" presId="urn:microsoft.com/office/officeart/2005/8/layout/list1"/>
    <dgm:cxn modelId="{07F7906F-FF7C-1441-93A4-99B7D640FA4B}" type="presParOf" srcId="{5222F607-9BA6-F54D-8B1A-F5A5F6728B10}" destId="{62462767-DE4A-2342-847A-8D69915A5736}" srcOrd="1" destOrd="0" presId="urn:microsoft.com/office/officeart/2005/8/layout/list1"/>
    <dgm:cxn modelId="{81A53C58-9A6E-3240-9502-9F22FF247CA4}" type="presParOf" srcId="{5222F607-9BA6-F54D-8B1A-F5A5F6728B10}" destId="{03C49E8A-3C55-814E-8737-EC31EA87357E}" srcOrd="2" destOrd="0" presId="urn:microsoft.com/office/officeart/2005/8/layout/list1"/>
    <dgm:cxn modelId="{30C4EAE7-93A9-0B47-AC77-4E4D2CBCA5B0}" type="presParOf" srcId="{5222F607-9BA6-F54D-8B1A-F5A5F6728B10}" destId="{11BB55A3-92E2-C645-9D95-D3796239DCDE}" srcOrd="3" destOrd="0" presId="urn:microsoft.com/office/officeart/2005/8/layout/list1"/>
    <dgm:cxn modelId="{E8C96E94-780D-794E-ACFF-324009689CB5}" type="presParOf" srcId="{5222F607-9BA6-F54D-8B1A-F5A5F6728B10}" destId="{64293536-49D7-AC4C-A8B6-53C8BB946663}" srcOrd="4" destOrd="0" presId="urn:microsoft.com/office/officeart/2005/8/layout/list1"/>
    <dgm:cxn modelId="{3885DD09-13B8-4946-814E-CD64015FA446}" type="presParOf" srcId="{64293536-49D7-AC4C-A8B6-53C8BB946663}" destId="{BB800C87-00B4-074F-A2DE-EA2160A9D15E}" srcOrd="0" destOrd="0" presId="urn:microsoft.com/office/officeart/2005/8/layout/list1"/>
    <dgm:cxn modelId="{CA30F032-BAAA-634D-86E4-772FF2303FC4}" type="presParOf" srcId="{64293536-49D7-AC4C-A8B6-53C8BB946663}" destId="{88408239-B49C-2F4D-AE11-B7D90EF6AC1D}" srcOrd="1" destOrd="0" presId="urn:microsoft.com/office/officeart/2005/8/layout/list1"/>
    <dgm:cxn modelId="{A42C4450-4E97-174C-9D24-54A837B71879}" type="presParOf" srcId="{5222F607-9BA6-F54D-8B1A-F5A5F6728B10}" destId="{C78B8DE3-8A22-7848-AF6C-0E6F487FEF7E}" srcOrd="5" destOrd="0" presId="urn:microsoft.com/office/officeart/2005/8/layout/list1"/>
    <dgm:cxn modelId="{356CE6C2-68A3-AF48-9F62-58083729EA89}" type="presParOf" srcId="{5222F607-9BA6-F54D-8B1A-F5A5F6728B10}" destId="{BF7437DB-DB3E-3E40-A9C4-D6DAC820B6E2}" srcOrd="6" destOrd="0" presId="urn:microsoft.com/office/officeart/2005/8/layout/list1"/>
    <dgm:cxn modelId="{FA360626-7490-F94D-A843-A20EE1D5B546}" type="presParOf" srcId="{5222F607-9BA6-F54D-8B1A-F5A5F6728B10}" destId="{4AD0EAFA-3932-CD44-8585-D2631585DA48}" srcOrd="7" destOrd="0" presId="urn:microsoft.com/office/officeart/2005/8/layout/list1"/>
    <dgm:cxn modelId="{5A0A5EDB-1334-B842-9E9E-2B8A286E5C92}" type="presParOf" srcId="{5222F607-9BA6-F54D-8B1A-F5A5F6728B10}" destId="{4415E8C1-1E9E-9D48-B815-F8493F1E678F}" srcOrd="8" destOrd="0" presId="urn:microsoft.com/office/officeart/2005/8/layout/list1"/>
    <dgm:cxn modelId="{D7AF2358-7A64-AF4F-93AC-B6A8E0D55144}" type="presParOf" srcId="{4415E8C1-1E9E-9D48-B815-F8493F1E678F}" destId="{FC8AD704-8576-4E46-B667-72FDD9620705}" srcOrd="0" destOrd="0" presId="urn:microsoft.com/office/officeart/2005/8/layout/list1"/>
    <dgm:cxn modelId="{4C6698B0-399D-9049-854F-AF38C4E201A9}" type="presParOf" srcId="{4415E8C1-1E9E-9D48-B815-F8493F1E678F}" destId="{611853CF-D239-E04B-9390-CCED76563FBB}" srcOrd="1" destOrd="0" presId="urn:microsoft.com/office/officeart/2005/8/layout/list1"/>
    <dgm:cxn modelId="{E13B5B0A-9DF5-6749-9C19-188A3D8CA3E0}" type="presParOf" srcId="{5222F607-9BA6-F54D-8B1A-F5A5F6728B10}" destId="{D0D24E5F-B022-144F-8FDC-65E8CAD30122}" srcOrd="9" destOrd="0" presId="urn:microsoft.com/office/officeart/2005/8/layout/list1"/>
    <dgm:cxn modelId="{DA2ABC4F-78D8-8741-9DCA-D3FCC2A59327}" type="presParOf" srcId="{5222F607-9BA6-F54D-8B1A-F5A5F6728B10}" destId="{9B4F7CFF-A0C7-4E4A-81F6-24A2BF76BA8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346E6-4C33-FB4A-A7E0-605A05697E21}">
      <dsp:nvSpPr>
        <dsp:cNvPr id="0" name=""/>
        <dsp:cNvSpPr/>
      </dsp:nvSpPr>
      <dsp:spPr>
        <a:xfrm>
          <a:off x="-5892928" y="-902397"/>
          <a:ext cx="7019899" cy="7019899"/>
        </a:xfrm>
        <a:prstGeom prst="blockArc">
          <a:avLst>
            <a:gd name="adj1" fmla="val 18900000"/>
            <a:gd name="adj2" fmla="val 2700000"/>
            <a:gd name="adj3" fmla="val 308"/>
          </a:avLst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936B3-8804-8949-A847-34C7E9A85B4E}">
      <dsp:nvSpPr>
        <dsp:cNvPr id="0" name=""/>
        <dsp:cNvSpPr/>
      </dsp:nvSpPr>
      <dsp:spPr>
        <a:xfrm>
          <a:off x="365839" y="237078"/>
          <a:ext cx="5203132" cy="4739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INTRODUCTION TO TEAM AND CLIENT</a:t>
          </a:r>
        </a:p>
      </dsp:txBody>
      <dsp:txXfrm>
        <a:off x="365839" y="237078"/>
        <a:ext cx="5203132" cy="473948"/>
      </dsp:txXfrm>
    </dsp:sp>
    <dsp:sp modelId="{CE8EBD85-CA2F-4644-9DDD-019B5A846B88}">
      <dsp:nvSpPr>
        <dsp:cNvPr id="0" name=""/>
        <dsp:cNvSpPr/>
      </dsp:nvSpPr>
      <dsp:spPr>
        <a:xfrm>
          <a:off x="69621" y="177835"/>
          <a:ext cx="592435" cy="59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1EBBD-114B-FE4B-BE76-2FC2BD78CB73}">
      <dsp:nvSpPr>
        <dsp:cNvPr id="0" name=""/>
        <dsp:cNvSpPr/>
      </dsp:nvSpPr>
      <dsp:spPr>
        <a:xfrm>
          <a:off x="795042" y="948418"/>
          <a:ext cx="4773929" cy="473948"/>
        </a:xfrm>
        <a:prstGeom prst="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OVERVIEW OF PROJECT</a:t>
          </a:r>
        </a:p>
      </dsp:txBody>
      <dsp:txXfrm>
        <a:off x="795042" y="948418"/>
        <a:ext cx="4773929" cy="473948"/>
      </dsp:txXfrm>
    </dsp:sp>
    <dsp:sp modelId="{CFCADCCA-02F2-8448-B71D-FDC5E2FEDCAA}">
      <dsp:nvSpPr>
        <dsp:cNvPr id="0" name=""/>
        <dsp:cNvSpPr/>
      </dsp:nvSpPr>
      <dsp:spPr>
        <a:xfrm>
          <a:off x="498824" y="889175"/>
          <a:ext cx="592435" cy="59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DB4B3-EF6F-6D4F-A79D-FC535907CDFE}">
      <dsp:nvSpPr>
        <dsp:cNvPr id="0" name=""/>
        <dsp:cNvSpPr/>
      </dsp:nvSpPr>
      <dsp:spPr>
        <a:xfrm>
          <a:off x="1030243" y="1659237"/>
          <a:ext cx="4538728" cy="473948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DATA SET</a:t>
          </a:r>
        </a:p>
      </dsp:txBody>
      <dsp:txXfrm>
        <a:off x="1030243" y="1659237"/>
        <a:ext cx="4538728" cy="473948"/>
      </dsp:txXfrm>
    </dsp:sp>
    <dsp:sp modelId="{F7123927-CA88-5047-9437-BC89CB17CB66}">
      <dsp:nvSpPr>
        <dsp:cNvPr id="0" name=""/>
        <dsp:cNvSpPr/>
      </dsp:nvSpPr>
      <dsp:spPr>
        <a:xfrm>
          <a:off x="734025" y="1599993"/>
          <a:ext cx="592435" cy="59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349F1-6ED5-3946-B264-B30EBBD14D97}">
      <dsp:nvSpPr>
        <dsp:cNvPr id="0" name=""/>
        <dsp:cNvSpPr/>
      </dsp:nvSpPr>
      <dsp:spPr>
        <a:xfrm>
          <a:off x="1105341" y="2370577"/>
          <a:ext cx="4463631" cy="473948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METHODOLOGY</a:t>
          </a:r>
        </a:p>
      </dsp:txBody>
      <dsp:txXfrm>
        <a:off x="1105341" y="2370577"/>
        <a:ext cx="4463631" cy="473948"/>
      </dsp:txXfrm>
    </dsp:sp>
    <dsp:sp modelId="{73D82470-E2BF-414E-AA86-BD758965FCDA}">
      <dsp:nvSpPr>
        <dsp:cNvPr id="0" name=""/>
        <dsp:cNvSpPr/>
      </dsp:nvSpPr>
      <dsp:spPr>
        <a:xfrm>
          <a:off x="809123" y="2311334"/>
          <a:ext cx="592435" cy="59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05796-9BED-1445-8776-95DF36676D22}">
      <dsp:nvSpPr>
        <dsp:cNvPr id="0" name=""/>
        <dsp:cNvSpPr/>
      </dsp:nvSpPr>
      <dsp:spPr>
        <a:xfrm>
          <a:off x="1030243" y="3081917"/>
          <a:ext cx="4538728" cy="473948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OBTAINED RESULTS</a:t>
          </a:r>
        </a:p>
      </dsp:txBody>
      <dsp:txXfrm>
        <a:off x="1030243" y="3081917"/>
        <a:ext cx="4538728" cy="473948"/>
      </dsp:txXfrm>
    </dsp:sp>
    <dsp:sp modelId="{3944D812-2295-B345-9E45-A12FDB7D946A}">
      <dsp:nvSpPr>
        <dsp:cNvPr id="0" name=""/>
        <dsp:cNvSpPr/>
      </dsp:nvSpPr>
      <dsp:spPr>
        <a:xfrm>
          <a:off x="734025" y="3022674"/>
          <a:ext cx="592435" cy="59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8CF8B-4D77-4348-B3C3-618F4202B037}">
      <dsp:nvSpPr>
        <dsp:cNvPr id="0" name=""/>
        <dsp:cNvSpPr/>
      </dsp:nvSpPr>
      <dsp:spPr>
        <a:xfrm>
          <a:off x="795042" y="3792736"/>
          <a:ext cx="4773929" cy="473948"/>
        </a:xfrm>
        <a:prstGeom prst="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ROADBLOCKS</a:t>
          </a:r>
        </a:p>
      </dsp:txBody>
      <dsp:txXfrm>
        <a:off x="795042" y="3792736"/>
        <a:ext cx="4773929" cy="473948"/>
      </dsp:txXfrm>
    </dsp:sp>
    <dsp:sp modelId="{F5CB0E09-6496-F349-91A1-6F584A8CF4DF}">
      <dsp:nvSpPr>
        <dsp:cNvPr id="0" name=""/>
        <dsp:cNvSpPr/>
      </dsp:nvSpPr>
      <dsp:spPr>
        <a:xfrm>
          <a:off x="498824" y="3733492"/>
          <a:ext cx="592435" cy="59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1B3B7-EED1-674B-8DA0-72BB9A433EB5}">
      <dsp:nvSpPr>
        <dsp:cNvPr id="0" name=""/>
        <dsp:cNvSpPr/>
      </dsp:nvSpPr>
      <dsp:spPr>
        <a:xfrm>
          <a:off x="365839" y="4504076"/>
          <a:ext cx="5203132" cy="473948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LEARNINGS AND FUTURE PLANS</a:t>
          </a:r>
        </a:p>
      </dsp:txBody>
      <dsp:txXfrm>
        <a:off x="365839" y="4504076"/>
        <a:ext cx="5203132" cy="473948"/>
      </dsp:txXfrm>
    </dsp:sp>
    <dsp:sp modelId="{560EAF9A-1D36-0145-B982-CA4AD0325169}">
      <dsp:nvSpPr>
        <dsp:cNvPr id="0" name=""/>
        <dsp:cNvSpPr/>
      </dsp:nvSpPr>
      <dsp:spPr>
        <a:xfrm>
          <a:off x="69621" y="4444833"/>
          <a:ext cx="592435" cy="59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9F146-5607-8E4F-AD81-C33E0B2C04C3}">
      <dsp:nvSpPr>
        <dsp:cNvPr id="0" name=""/>
        <dsp:cNvSpPr/>
      </dsp:nvSpPr>
      <dsp:spPr>
        <a:xfrm>
          <a:off x="2484398" y="1732628"/>
          <a:ext cx="1366068" cy="650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040"/>
              </a:lnTo>
              <a:lnTo>
                <a:pt x="1366068" y="443040"/>
              </a:lnTo>
              <a:lnTo>
                <a:pt x="1366068" y="65012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4B4F7-F792-E448-9C70-1F6CC0F81EF1}">
      <dsp:nvSpPr>
        <dsp:cNvPr id="0" name=""/>
        <dsp:cNvSpPr/>
      </dsp:nvSpPr>
      <dsp:spPr>
        <a:xfrm>
          <a:off x="1118329" y="1732628"/>
          <a:ext cx="1366068" cy="650124"/>
        </a:xfrm>
        <a:custGeom>
          <a:avLst/>
          <a:gdLst/>
          <a:ahLst/>
          <a:cxnLst/>
          <a:rect l="0" t="0" r="0" b="0"/>
          <a:pathLst>
            <a:path>
              <a:moveTo>
                <a:pt x="1366068" y="0"/>
              </a:moveTo>
              <a:lnTo>
                <a:pt x="1366068" y="443040"/>
              </a:lnTo>
              <a:lnTo>
                <a:pt x="0" y="443040"/>
              </a:lnTo>
              <a:lnTo>
                <a:pt x="0" y="65012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189E6-2C4D-4F4C-9F3A-213B0AB648E5}">
      <dsp:nvSpPr>
        <dsp:cNvPr id="0" name=""/>
        <dsp:cNvSpPr/>
      </dsp:nvSpPr>
      <dsp:spPr>
        <a:xfrm>
          <a:off x="1366705" y="313158"/>
          <a:ext cx="2235385" cy="1419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987FFA-043F-334F-A30F-5C9B888264E8}">
      <dsp:nvSpPr>
        <dsp:cNvPr id="0" name=""/>
        <dsp:cNvSpPr/>
      </dsp:nvSpPr>
      <dsp:spPr>
        <a:xfrm>
          <a:off x="1615081" y="549115"/>
          <a:ext cx="2235385" cy="141946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MODELLING</a:t>
          </a:r>
        </a:p>
      </dsp:txBody>
      <dsp:txXfrm>
        <a:off x="1656656" y="590690"/>
        <a:ext cx="2152235" cy="1336319"/>
      </dsp:txXfrm>
    </dsp:sp>
    <dsp:sp modelId="{049EF80E-B36A-FB44-8D46-2730D73E8395}">
      <dsp:nvSpPr>
        <dsp:cNvPr id="0" name=""/>
        <dsp:cNvSpPr/>
      </dsp:nvSpPr>
      <dsp:spPr>
        <a:xfrm>
          <a:off x="636" y="2382752"/>
          <a:ext cx="2235385" cy="1419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9BE7BA-A7CF-0448-939B-08418274D7FA}">
      <dsp:nvSpPr>
        <dsp:cNvPr id="0" name=""/>
        <dsp:cNvSpPr/>
      </dsp:nvSpPr>
      <dsp:spPr>
        <a:xfrm>
          <a:off x="249013" y="2618709"/>
          <a:ext cx="2235385" cy="141946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ECONOMETRIC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MODELS</a:t>
          </a:r>
        </a:p>
      </dsp:txBody>
      <dsp:txXfrm>
        <a:off x="290588" y="2660284"/>
        <a:ext cx="2152235" cy="1336319"/>
      </dsp:txXfrm>
    </dsp:sp>
    <dsp:sp modelId="{9ABA3CE5-5292-094A-BA94-63F48A12522C}">
      <dsp:nvSpPr>
        <dsp:cNvPr id="0" name=""/>
        <dsp:cNvSpPr/>
      </dsp:nvSpPr>
      <dsp:spPr>
        <a:xfrm>
          <a:off x="2732774" y="2382752"/>
          <a:ext cx="2235385" cy="1419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6D639C-4F75-D34B-8528-543B99CD8886}">
      <dsp:nvSpPr>
        <dsp:cNvPr id="0" name=""/>
        <dsp:cNvSpPr/>
      </dsp:nvSpPr>
      <dsp:spPr>
        <a:xfrm>
          <a:off x="2981150" y="2618709"/>
          <a:ext cx="2235385" cy="141946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MACHINE LEARNING MODELS</a:t>
          </a:r>
        </a:p>
      </dsp:txBody>
      <dsp:txXfrm>
        <a:off x="3022725" y="2660284"/>
        <a:ext cx="2152235" cy="1336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9A899-B07A-B248-9845-72705D77CFEB}">
      <dsp:nvSpPr>
        <dsp:cNvPr id="0" name=""/>
        <dsp:cNvSpPr/>
      </dsp:nvSpPr>
      <dsp:spPr>
        <a:xfrm>
          <a:off x="0" y="289917"/>
          <a:ext cx="1675668" cy="10640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16EB5-9BB6-5345-92E8-47817DF953F0}">
      <dsp:nvSpPr>
        <dsp:cNvPr id="0" name=""/>
        <dsp:cNvSpPr/>
      </dsp:nvSpPr>
      <dsp:spPr>
        <a:xfrm>
          <a:off x="186185" y="466793"/>
          <a:ext cx="1675668" cy="106404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STATIONARY TIME SERIES</a:t>
          </a:r>
        </a:p>
      </dsp:txBody>
      <dsp:txXfrm>
        <a:off x="217350" y="497958"/>
        <a:ext cx="1613338" cy="10017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49E8A-3C55-814E-8737-EC31EA87357E}">
      <dsp:nvSpPr>
        <dsp:cNvPr id="0" name=""/>
        <dsp:cNvSpPr/>
      </dsp:nvSpPr>
      <dsp:spPr>
        <a:xfrm>
          <a:off x="0" y="939033"/>
          <a:ext cx="6127191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77E7C-D77B-8A4C-9EFB-1FA3BC5A1FEA}">
      <dsp:nvSpPr>
        <dsp:cNvPr id="0" name=""/>
        <dsp:cNvSpPr/>
      </dsp:nvSpPr>
      <dsp:spPr>
        <a:xfrm>
          <a:off x="306359" y="422433"/>
          <a:ext cx="4289033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15" tIns="0" rIns="16211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Normalized Data</a:t>
          </a:r>
        </a:p>
      </dsp:txBody>
      <dsp:txXfrm>
        <a:off x="356796" y="472870"/>
        <a:ext cx="4188159" cy="932326"/>
      </dsp:txXfrm>
    </dsp:sp>
    <dsp:sp modelId="{BF7437DB-DB3E-3E40-A9C4-D6DAC820B6E2}">
      <dsp:nvSpPr>
        <dsp:cNvPr id="0" name=""/>
        <dsp:cNvSpPr/>
      </dsp:nvSpPr>
      <dsp:spPr>
        <a:xfrm>
          <a:off x="0" y="2526633"/>
          <a:ext cx="6127191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08239-B49C-2F4D-AE11-B7D90EF6AC1D}">
      <dsp:nvSpPr>
        <dsp:cNvPr id="0" name=""/>
        <dsp:cNvSpPr/>
      </dsp:nvSpPr>
      <dsp:spPr>
        <a:xfrm>
          <a:off x="306359" y="2010033"/>
          <a:ext cx="4289033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15" tIns="0" rIns="16211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Removed Trend</a:t>
          </a:r>
        </a:p>
      </dsp:txBody>
      <dsp:txXfrm>
        <a:off x="356796" y="2060470"/>
        <a:ext cx="4188159" cy="932326"/>
      </dsp:txXfrm>
    </dsp:sp>
    <dsp:sp modelId="{9B4F7CFF-A0C7-4E4A-81F6-24A2BF76BA81}">
      <dsp:nvSpPr>
        <dsp:cNvPr id="0" name=""/>
        <dsp:cNvSpPr/>
      </dsp:nvSpPr>
      <dsp:spPr>
        <a:xfrm>
          <a:off x="0" y="4114233"/>
          <a:ext cx="6127191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853CF-D239-E04B-9390-CCED76563FBB}">
      <dsp:nvSpPr>
        <dsp:cNvPr id="0" name=""/>
        <dsp:cNvSpPr/>
      </dsp:nvSpPr>
      <dsp:spPr>
        <a:xfrm>
          <a:off x="306359" y="3597633"/>
          <a:ext cx="4289033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15" tIns="0" rIns="16211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Removed Seasonality</a:t>
          </a:r>
        </a:p>
      </dsp:txBody>
      <dsp:txXfrm>
        <a:off x="356796" y="3648070"/>
        <a:ext cx="4188159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0989-0D06-44D1-9A76-9F46300BD95B}" type="datetimeFigureOut">
              <a:rPr lang="en-CA" smtClean="0"/>
              <a:pPr/>
              <a:t>2022-05-30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F6E7D-6DFD-4598-81E6-97B35AADC7F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79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D98E-0DBF-2EAE-984E-B9BFA592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96F5F-D944-B7FA-742D-58A9E5D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E599-AB16-0B1F-AF9F-2D8F05A4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3435-1217-4E5F-A0A3-CCE40DFDD927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12F7-40B7-A0B1-78F6-E234C8AA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C6EA-9330-9515-586A-C2011396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61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53A-93DC-FD74-807D-240EACFF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32C84-3E72-737B-5308-647D5B0F5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86326-D33B-17A9-40BF-0F1FCE7F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E45-F43A-42DF-813D-F038FC1F696E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8CB8-1967-6FF5-5E9B-7BAAD97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8E67-F938-F44B-2E3B-B4CE10DE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29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F4C13-4A57-F508-C79E-C9694D5BA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194DD-3568-351D-714B-054209E7B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7325-BA4E-835B-2C61-900AC5F8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AAF-80CC-4392-A119-CCF95FAEA93F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E32F-7516-AC44-AF5D-8B9C1FCA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F414-FC69-05C9-0B9F-8AC25DF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43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451A-8CFB-282B-2219-641B321C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4C2B-50F0-419D-72F3-A3D823E6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470A-683D-A27F-DEC9-8F01F5BD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70A-B42C-4244-B244-D68E827E72FC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5B99-7991-F315-F98A-C3EFD13A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DF9ED-A7DA-FC68-349E-D91021A3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36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596E-2362-B04E-88A7-45E0DACC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C8EDB-8E8C-C669-EEEC-4D349F1A5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8222-CED5-378C-F37D-1AA8E25E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613B-BAB7-450F-B1F4-C538F0F104F5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7AEA-12D4-5EAB-AE87-2E233437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08E7-B1D9-07F8-BEF1-0120DDCF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6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CFEE-1715-DF9C-03CD-127EC80A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F6E6-BC3C-B3B7-AB74-AB026F85B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418FC-F4C6-C9FF-B587-97A4C519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360F-28E7-B037-1C6F-7A738A47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95C-4F39-4ACE-8D92-69168662D4D3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4FB0B-B17E-3C71-6FDC-B7D8B948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B8117-56F4-E8EF-9115-2E271BE4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78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7DBF-4416-7F97-139A-0AD6D305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D5FD1-D1CC-0108-8E72-77E6385ED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38F2B-F574-4A95-2CB0-DEE343C2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3E822-A947-B697-7BD2-0AD611FAA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CF18F-5DE2-090E-2BB7-6D135F010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40FAA-E7CA-6901-6FAF-30307B3E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582A-D92B-4D98-8359-5D8A1D725399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142C9-F33F-A8F6-6A7E-BBA820F7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8380F-E78E-4FA2-E67E-2D0042AE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22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4F70-A455-2410-0F90-0F3E2C71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A423E-FE94-2E17-5A63-584AE4AC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113-75BE-4C02-9BC4-BA29EDD4AA64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6EF25-2C92-68CB-F695-69442B3F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183E7-3C01-DE68-E3CF-DF083AB5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02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36802-554B-8D5A-8983-8A47E123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64F-5F87-4803-B905-3B17DF7C42B4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1AC95-5BE1-590F-1273-B575D7E3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2FE34-2330-73DC-67DC-D671ABEB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12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DA40-627A-9133-9EC9-A5936649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5BCE-76CD-6E69-9AA8-104BDFB7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334BF-BEB4-F274-87E2-94386B8A2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C3735-D57D-5E9F-D596-AE351DED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5D95-BD25-4ED3-9EC0-F68075D20C42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5F8AB-6225-3D27-D0BA-739CA687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5A914-7C38-08BC-F7F6-83965D3B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6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D078-4731-2D31-F78E-3D4983D5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F6985-1467-C2BC-2875-A73CEE1B4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D7A9-F2B4-960A-469D-CDBD6CEC2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4269B-C098-66CD-DE9B-C40A3861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49C-68D0-41F3-AD1C-BE1E0139BE65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5B89-CE4F-EDAB-E178-304268FE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0BF50-2E21-F50D-4F5A-3DA40F0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4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DFF39-CCDA-DDB7-11AA-6FD2973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AEC50-F4A4-E23F-E9E7-04E1A674B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463BE-EF48-3043-2E49-644A6BEF3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4B8B-2E8A-4A97-A9C6-2AEAC82F547C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429D-F4B4-6A02-9D56-19B1A3601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6FA8-5A03-4781-5DBA-061A7563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diagramData" Target="../diagrams/data1.xml"/><Relationship Id="rId21" Type="http://schemas.openxmlformats.org/officeDocument/2006/relationships/image" Target="../media/image19.svg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5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42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rippledscholar.com/2020/05/30/statistics-canada-isnt-collecting-information-on-disability-during-the-pandemic/" TargetMode="External"/><Relationship Id="rId2" Type="http://schemas.openxmlformats.org/officeDocument/2006/relationships/hyperlink" Target="https://www.abdn.ac.uk/study/undergraduate/canada-university-of-british-columbia-4250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google-trends-api-for-python-a84bc25db88f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35" name="Rectangle 7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 descr="Free download 5 Definitive Enterprise Digital Trends in 2018 The Higher  Pitch [1600x864] for your Desktop, Mobile &amp; Tablet | Explore 29+ Enterprise  Background | New Enterprise Wallpaper, Starship Enterprise Wallpapers, Uss  Enterprise Wallpaper">
            <a:extLst>
              <a:ext uri="{FF2B5EF4-FFF2-40B4-BE49-F238E27FC236}">
                <a16:creationId xmlns:a16="http://schemas.microsoft.com/office/drawing/2014/main" id="{8125FA6C-D0FD-1CFE-3C2C-4DCC3B767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/>
          <a:stretch/>
        </p:blipFill>
        <p:spPr bwMode="auto">
          <a:xfrm>
            <a:off x="17756" y="1052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6" name="Freeform: Shape 75">
            <a:extLst>
              <a:ext uri="{FF2B5EF4-FFF2-40B4-BE49-F238E27FC236}">
                <a16:creationId xmlns:a16="http://schemas.microsoft.com/office/drawing/2014/main" id="{615A59BC-530D-4881-A29E-CB9EE2D49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5499" y="1073777"/>
            <a:ext cx="4994062" cy="4412648"/>
          </a:xfrm>
          <a:custGeom>
            <a:avLst/>
            <a:gdLst>
              <a:gd name="connsiteX0" fmla="*/ 1437823 w 4994062"/>
              <a:gd name="connsiteY0" fmla="*/ 0 h 4412648"/>
              <a:gd name="connsiteX1" fmla="*/ 3556238 w 4994062"/>
              <a:gd name="connsiteY1" fmla="*/ 0 h 4412648"/>
              <a:gd name="connsiteX2" fmla="*/ 3885668 w 4994062"/>
              <a:gd name="connsiteY2" fmla="*/ 191458 h 4412648"/>
              <a:gd name="connsiteX3" fmla="*/ 4942588 w 4994062"/>
              <a:gd name="connsiteY3" fmla="*/ 2019425 h 4412648"/>
              <a:gd name="connsiteX4" fmla="*/ 4942588 w 4994062"/>
              <a:gd name="connsiteY4" fmla="*/ 2393224 h 4412648"/>
              <a:gd name="connsiteX5" fmla="*/ 4550147 w 4994062"/>
              <a:gd name="connsiteY5" fmla="*/ 3071961 h 4412648"/>
              <a:gd name="connsiteX6" fmla="*/ 4549818 w 4994062"/>
              <a:gd name="connsiteY6" fmla="*/ 3072530 h 4412648"/>
              <a:gd name="connsiteX7" fmla="*/ 4539741 w 4994062"/>
              <a:gd name="connsiteY7" fmla="*/ 3072530 h 4412648"/>
              <a:gd name="connsiteX8" fmla="*/ 3588169 w 4994062"/>
              <a:gd name="connsiteY8" fmla="*/ 3072530 h 4412648"/>
              <a:gd name="connsiteX9" fmla="*/ 3432811 w 4994062"/>
              <a:gd name="connsiteY9" fmla="*/ 3158889 h 4412648"/>
              <a:gd name="connsiteX10" fmla="*/ 2889055 w 4994062"/>
              <a:gd name="connsiteY10" fmla="*/ 4089642 h 4412648"/>
              <a:gd name="connsiteX11" fmla="*/ 2889055 w 4994062"/>
              <a:gd name="connsiteY11" fmla="*/ 4268756 h 4412648"/>
              <a:gd name="connsiteX12" fmla="*/ 2957025 w 4994062"/>
              <a:gd name="connsiteY12" fmla="*/ 4385100 h 4412648"/>
              <a:gd name="connsiteX13" fmla="*/ 2973119 w 4994062"/>
              <a:gd name="connsiteY13" fmla="*/ 4412648 h 4412648"/>
              <a:gd name="connsiteX14" fmla="*/ 2913734 w 4994062"/>
              <a:gd name="connsiteY14" fmla="*/ 4412648 h 4412648"/>
              <a:gd name="connsiteX15" fmla="*/ 1437823 w 4994062"/>
              <a:gd name="connsiteY15" fmla="*/ 4412648 h 4412648"/>
              <a:gd name="connsiteX16" fmla="*/ 1112968 w 4994062"/>
              <a:gd name="connsiteY16" fmla="*/ 4221190 h 4412648"/>
              <a:gd name="connsiteX17" fmla="*/ 51474 w 4994062"/>
              <a:gd name="connsiteY17" fmla="*/ 2393224 h 4412648"/>
              <a:gd name="connsiteX18" fmla="*/ 51474 w 4994062"/>
              <a:gd name="connsiteY18" fmla="*/ 2019425 h 4412648"/>
              <a:gd name="connsiteX19" fmla="*/ 1112968 w 4994062"/>
              <a:gd name="connsiteY19" fmla="*/ 191458 h 4412648"/>
              <a:gd name="connsiteX20" fmla="*/ 1437823 w 4994062"/>
              <a:gd name="connsiteY20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94062" h="4412648"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E7168-0EC9-E5D9-46B4-A3A78ED88925}"/>
              </a:ext>
            </a:extLst>
          </p:cNvPr>
          <p:cNvSpPr/>
          <p:nvPr/>
        </p:nvSpPr>
        <p:spPr>
          <a:xfrm>
            <a:off x="6153826" y="2798747"/>
            <a:ext cx="3930503" cy="17922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40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Nowcasting Macroeconomic Indicators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40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using Google Trends </a:t>
            </a:r>
            <a:endParaRPr lang="en-US" sz="4000" b="1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7" name="Freeform: Shape 77">
            <a:extLst>
              <a:ext uri="{FF2B5EF4-FFF2-40B4-BE49-F238E27FC236}">
                <a16:creationId xmlns:a16="http://schemas.microsoft.com/office/drawing/2014/main" id="{B30C4DF2-5ED3-49D9-B858-DF035235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0626" y="296419"/>
            <a:ext cx="1780451" cy="1559449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2611AFA9-4785-AC63-7E93-5A7B414CC4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15396"/>
          <a:stretch/>
        </p:blipFill>
        <p:spPr>
          <a:xfrm>
            <a:off x="4560674" y="384049"/>
            <a:ext cx="1580356" cy="1384190"/>
          </a:xfrm>
          <a:custGeom>
            <a:avLst/>
            <a:gdLst/>
            <a:ahLst/>
            <a:cxnLst/>
            <a:rect l="l" t="t" r="r" b="b"/>
            <a:pathLst>
              <a:path w="1580356" h="1384190">
                <a:moveTo>
                  <a:pt x="450880" y="0"/>
                </a:moveTo>
                <a:cubicBezTo>
                  <a:pt x="1130995" y="0"/>
                  <a:pt x="1130995" y="0"/>
                  <a:pt x="1130995" y="0"/>
                </a:cubicBezTo>
                <a:cubicBezTo>
                  <a:pt x="1165405" y="0"/>
                  <a:pt x="1209937" y="24003"/>
                  <a:pt x="1228154" y="54008"/>
                </a:cubicBezTo>
                <a:cubicBezTo>
                  <a:pt x="1568211" y="636088"/>
                  <a:pt x="1568211" y="636088"/>
                  <a:pt x="1568211" y="636088"/>
                </a:cubicBezTo>
                <a:cubicBezTo>
                  <a:pt x="1584405" y="668092"/>
                  <a:pt x="1584405" y="716098"/>
                  <a:pt x="1568211" y="748103"/>
                </a:cubicBezTo>
                <a:cubicBezTo>
                  <a:pt x="1228154" y="1330182"/>
                  <a:pt x="1228154" y="1330182"/>
                  <a:pt x="1228154" y="1330182"/>
                </a:cubicBezTo>
                <a:cubicBezTo>
                  <a:pt x="1209937" y="1360187"/>
                  <a:pt x="1165405" y="1384190"/>
                  <a:pt x="1130995" y="1384190"/>
                </a:cubicBezTo>
                <a:lnTo>
                  <a:pt x="450880" y="1384190"/>
                </a:lnTo>
                <a:cubicBezTo>
                  <a:pt x="414446" y="1384190"/>
                  <a:pt x="369914" y="1360187"/>
                  <a:pt x="353721" y="1330182"/>
                </a:cubicBezTo>
                <a:cubicBezTo>
                  <a:pt x="13664" y="748103"/>
                  <a:pt x="13664" y="748103"/>
                  <a:pt x="13664" y="748103"/>
                </a:cubicBezTo>
                <a:cubicBezTo>
                  <a:pt x="-4554" y="716098"/>
                  <a:pt x="-4554" y="668092"/>
                  <a:pt x="13664" y="636088"/>
                </a:cubicBezTo>
                <a:cubicBezTo>
                  <a:pt x="353721" y="54008"/>
                  <a:pt x="353721" y="54008"/>
                  <a:pt x="353721" y="54008"/>
                </a:cubicBezTo>
                <a:cubicBezTo>
                  <a:pt x="369914" y="24003"/>
                  <a:pt x="414446" y="0"/>
                  <a:pt x="450880" y="0"/>
                </a:cubicBezTo>
                <a:close/>
              </a:path>
            </a:pathLst>
          </a:custGeom>
        </p:spPr>
      </p:pic>
      <p:sp>
        <p:nvSpPr>
          <p:cNvPr id="22538" name="Freeform: Shape 79">
            <a:extLst>
              <a:ext uri="{FF2B5EF4-FFF2-40B4-BE49-F238E27FC236}">
                <a16:creationId xmlns:a16="http://schemas.microsoft.com/office/drawing/2014/main" id="{25E816B0-A826-4F6C-B444-91E42AB2A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8131" y="1127731"/>
            <a:ext cx="2143461" cy="187740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853" y="4122951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1E50AD96-633D-B8C9-A4CC-1AE0BCD6B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5" b="7558"/>
          <a:stretch/>
        </p:blipFill>
        <p:spPr>
          <a:xfrm>
            <a:off x="9795182" y="1073777"/>
            <a:ext cx="2298408" cy="2013116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46F2E0-6947-D91C-C0CD-39B2EAF48BB7}"/>
              </a:ext>
            </a:extLst>
          </p:cNvPr>
          <p:cNvSpPr txBox="1"/>
          <p:nvPr/>
        </p:nvSpPr>
        <p:spPr>
          <a:xfrm>
            <a:off x="267526" y="5225086"/>
            <a:ext cx="3045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Presented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Aishwarya Sharma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Harpreet Kaur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Jagdeep Brar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68F00-8EB2-1F6E-A688-64D1B8DB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454" y="4702210"/>
            <a:ext cx="1947803" cy="910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8D71B-E550-2B0E-0EAA-ABC2FE6842BE}"/>
              </a:ext>
            </a:extLst>
          </p:cNvPr>
          <p:cNvSpPr txBox="1"/>
          <p:nvPr/>
        </p:nvSpPr>
        <p:spPr>
          <a:xfrm>
            <a:off x="4396748" y="6585870"/>
            <a:ext cx="2885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IMAGE: https://wallpapersafari.com/w/swTjG4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A7E5B-8896-23DB-3DC5-3254F2B017AC}"/>
              </a:ext>
            </a:extLst>
          </p:cNvPr>
          <p:cNvSpPr txBox="1"/>
          <p:nvPr/>
        </p:nvSpPr>
        <p:spPr>
          <a:xfrm>
            <a:off x="9947292" y="6377788"/>
            <a:ext cx="30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Date: 31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May, 2022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9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A6DD4-D65F-6546-7369-90CB32F81A12}"/>
              </a:ext>
            </a:extLst>
          </p:cNvPr>
          <p:cNvSpPr/>
          <p:nvPr/>
        </p:nvSpPr>
        <p:spPr>
          <a:xfrm>
            <a:off x="-420414" y="181017"/>
            <a:ext cx="592783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 OF PROJECT</a:t>
            </a:r>
          </a:p>
          <a:p>
            <a:pPr algn="ctr"/>
            <a:endParaRPr lang="en-GB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id="{6C0DF9D8-0F7C-C63A-D917-FC62C4F6BB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" y="2897503"/>
            <a:ext cx="768575" cy="52322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C565CF57-64E5-30BE-85DC-08AB54C21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" y="1559345"/>
            <a:ext cx="768575" cy="523221"/>
          </a:xfrm>
          <a:prstGeom prst="rect">
            <a:avLst/>
          </a:prstGeom>
        </p:spPr>
      </p:pic>
      <p:pic>
        <p:nvPicPr>
          <p:cNvPr id="18" name="Graphic 17" descr="Play with solid fill">
            <a:extLst>
              <a:ext uri="{FF2B5EF4-FFF2-40B4-BE49-F238E27FC236}">
                <a16:creationId xmlns:a16="http://schemas.microsoft.com/office/drawing/2014/main" id="{97425CFD-E759-3D64-33DA-DAB7FA4236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05836"/>
            <a:ext cx="768575" cy="5232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E7A2A9-CF19-C7FE-2BA6-06B4EA70BBAC}"/>
              </a:ext>
            </a:extLst>
          </p:cNvPr>
          <p:cNvSpPr txBox="1"/>
          <p:nvPr/>
        </p:nvSpPr>
        <p:spPr>
          <a:xfrm>
            <a:off x="657555" y="1554046"/>
            <a:ext cx="9439214" cy="133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Economic indicators are crucial indicators for a country`s policy and decision making but information contains a lag.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206E11-B297-A6A0-AB0D-829D0A94DDB6}"/>
              </a:ext>
            </a:extLst>
          </p:cNvPr>
          <p:cNvSpPr txBox="1"/>
          <p:nvPr/>
        </p:nvSpPr>
        <p:spPr>
          <a:xfrm>
            <a:off x="657555" y="2869763"/>
            <a:ext cx="10151369" cy="179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Aim to develop a model for StatsCan to nowcast macroeconomic factors in real time using Google search trends.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28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Economic indicators</a:t>
            </a:r>
            <a:r>
              <a:rPr lang="en-CA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: </a:t>
            </a:r>
            <a:r>
              <a:rPr lang="en-C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Retail trade sales, E-commerce sales and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			     Gross Domestic Product</a:t>
            </a:r>
            <a:endParaRPr lang="en-US" sz="280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A48A6C-19DB-897F-CC0B-B2C3E0F4D3FD}"/>
              </a:ext>
            </a:extLst>
          </p:cNvPr>
          <p:cNvSpPr txBox="1"/>
          <p:nvPr/>
        </p:nvSpPr>
        <p:spPr>
          <a:xfrm>
            <a:off x="657555" y="5023677"/>
            <a:ext cx="8903834" cy="133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related queries, topics, keywords of different industrial categories to capture business cycles for economic factors.</a:t>
            </a:r>
            <a:endParaRPr lang="en-GB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CA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81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A6DD4-D65F-6546-7369-90CB32F81A12}"/>
              </a:ext>
            </a:extLst>
          </p:cNvPr>
          <p:cNvSpPr/>
          <p:nvPr/>
        </p:nvSpPr>
        <p:spPr>
          <a:xfrm>
            <a:off x="-277346" y="233805"/>
            <a:ext cx="57132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 QUESTIONS</a:t>
            </a:r>
            <a:endParaRPr lang="en-GB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D1EC2-56BF-9885-87A1-A9401EEB312F}"/>
              </a:ext>
            </a:extLst>
          </p:cNvPr>
          <p:cNvSpPr txBox="1"/>
          <p:nvPr/>
        </p:nvSpPr>
        <p:spPr>
          <a:xfrm>
            <a:off x="629406" y="1659695"/>
            <a:ext cx="6864470" cy="1091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Nowcast quarterly Gross Domestic Produce (GDP)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6D2BA-9245-45C0-C828-74DD3265E1DA}"/>
              </a:ext>
            </a:extLst>
          </p:cNvPr>
          <p:cNvSpPr txBox="1"/>
          <p:nvPr/>
        </p:nvSpPr>
        <p:spPr>
          <a:xfrm>
            <a:off x="644362" y="2949696"/>
            <a:ext cx="933783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Nowcast monthly retail trade sales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56762-A7D1-B535-CABB-B1766FEC0DA8}"/>
              </a:ext>
            </a:extLst>
          </p:cNvPr>
          <p:cNvSpPr txBox="1"/>
          <p:nvPr/>
        </p:nvSpPr>
        <p:spPr>
          <a:xfrm>
            <a:off x="629406" y="3986851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Nowcast monthly retail e-commerce sales</a:t>
            </a:r>
            <a:endParaRPr lang="en-US" sz="280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34963-B36A-0D7A-0484-5B516C25AFA1}"/>
              </a:ext>
            </a:extLst>
          </p:cNvPr>
          <p:cNvSpPr txBox="1"/>
          <p:nvPr/>
        </p:nvSpPr>
        <p:spPr>
          <a:xfrm>
            <a:off x="1304870" y="4783940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Nowcast: “predicting the present”</a:t>
            </a:r>
            <a:endParaRPr lang="en-US" sz="280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F8FD0496-4462-F7AC-250D-EEA00EDBB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765777"/>
            <a:ext cx="768575" cy="52322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32A6E16E-CEE4-B2D2-8C3B-65C0B13140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42857"/>
            <a:ext cx="768575" cy="523221"/>
          </a:xfrm>
          <a:prstGeom prst="rect">
            <a:avLst/>
          </a:prstGeom>
        </p:spPr>
      </p:pic>
      <p:pic>
        <p:nvPicPr>
          <p:cNvPr id="18" name="Graphic 17" descr="Play with solid fill">
            <a:extLst>
              <a:ext uri="{FF2B5EF4-FFF2-40B4-BE49-F238E27FC236}">
                <a16:creationId xmlns:a16="http://schemas.microsoft.com/office/drawing/2014/main" id="{3D82FC7E-DDE4-CB84-B976-7D51480B01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224" y="3912087"/>
            <a:ext cx="768575" cy="523221"/>
          </a:xfrm>
          <a:prstGeom prst="rect">
            <a:avLst/>
          </a:prstGeom>
        </p:spPr>
      </p:pic>
      <p:pic>
        <p:nvPicPr>
          <p:cNvPr id="19" name="Picture 4" descr="How To do Investing when Stock Markets are High">
            <a:extLst>
              <a:ext uri="{FF2B5EF4-FFF2-40B4-BE49-F238E27FC236}">
                <a16:creationId xmlns:a16="http://schemas.microsoft.com/office/drawing/2014/main" id="{F74509E9-8A26-6628-8931-6B089A711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2132D"/>
              </a:clrFrom>
              <a:clrTo>
                <a:srgbClr val="02132D">
                  <a:alpha val="0"/>
                </a:srgbClr>
              </a:clrTo>
            </a:clrChange>
            <a:alphaModFix amt="70000"/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1" r="13858"/>
          <a:stretch/>
        </p:blipFill>
        <p:spPr bwMode="auto">
          <a:xfrm>
            <a:off x="7693572" y="0"/>
            <a:ext cx="4498428" cy="685800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solidFill>
            <a:schemeClr val="bg2"/>
          </a:solidFill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754ED2-D679-0BAF-68C3-BD1509B7EF34}"/>
              </a:ext>
            </a:extLst>
          </p:cNvPr>
          <p:cNvSpPr txBox="1"/>
          <p:nvPr/>
        </p:nvSpPr>
        <p:spPr>
          <a:xfrm>
            <a:off x="125497" y="6526207"/>
            <a:ext cx="5596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Image: https://www.etmoney.com/blog/how-to-invest-when-stock-market-is-at-all-time-high/</a:t>
            </a:r>
          </a:p>
        </p:txBody>
      </p:sp>
    </p:spTree>
    <p:extLst>
      <p:ext uri="{BB962C8B-B14F-4D97-AF65-F5344CB8AC3E}">
        <p14:creationId xmlns:p14="http://schemas.microsoft.com/office/powerpoint/2010/main" val="311178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A6DD4-D65F-6546-7369-90CB32F81A12}"/>
              </a:ext>
            </a:extLst>
          </p:cNvPr>
          <p:cNvSpPr/>
          <p:nvPr/>
        </p:nvSpPr>
        <p:spPr>
          <a:xfrm>
            <a:off x="-834187" y="109048"/>
            <a:ext cx="40889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D1EC2-56BF-9885-87A1-A9401EEB312F}"/>
              </a:ext>
            </a:extLst>
          </p:cNvPr>
          <p:cNvSpPr txBox="1"/>
          <p:nvPr/>
        </p:nvSpPr>
        <p:spPr>
          <a:xfrm>
            <a:off x="612516" y="2964397"/>
            <a:ext cx="6820771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Google Trends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extract in real time for different macroeconomic indicators as per the related queries, topics, and keywords.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6D2BA-9245-45C0-C828-74DD3265E1DA}"/>
              </a:ext>
            </a:extLst>
          </p:cNvPr>
          <p:cNvSpPr txBox="1"/>
          <p:nvPr/>
        </p:nvSpPr>
        <p:spPr>
          <a:xfrm>
            <a:off x="644362" y="1631331"/>
            <a:ext cx="678892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Stats Canada’s historical time series data for the indicators.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56762-A7D1-B535-CABB-B1766FEC0DA8}"/>
              </a:ext>
            </a:extLst>
          </p:cNvPr>
          <p:cNvSpPr txBox="1"/>
          <p:nvPr/>
        </p:nvSpPr>
        <p:spPr>
          <a:xfrm>
            <a:off x="612516" y="4770096"/>
            <a:ext cx="6820771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Google Trends data are extracted from the year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2004 onwards.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id="{078B6690-1391-D75F-6AB7-384943D01C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824" y="1629055"/>
            <a:ext cx="768575" cy="523221"/>
          </a:xfrm>
          <a:prstGeom prst="rect">
            <a:avLst/>
          </a:prstGeom>
        </p:spPr>
      </p:pic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A741DE02-6C78-E520-9FFA-8FCB91CD1C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825" y="3010728"/>
            <a:ext cx="768575" cy="523221"/>
          </a:xfrm>
          <a:prstGeom prst="rect">
            <a:avLst/>
          </a:prstGeom>
        </p:spPr>
      </p:pic>
      <p:pic>
        <p:nvPicPr>
          <p:cNvPr id="16" name="Graphic 15" descr="Play with solid fill">
            <a:extLst>
              <a:ext uri="{FF2B5EF4-FFF2-40B4-BE49-F238E27FC236}">
                <a16:creationId xmlns:a16="http://schemas.microsoft.com/office/drawing/2014/main" id="{5CF5C0D0-DBAE-FC71-3102-EDE138BA93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835132"/>
            <a:ext cx="768575" cy="523221"/>
          </a:xfrm>
          <a:prstGeom prst="rect">
            <a:avLst/>
          </a:prstGeom>
        </p:spPr>
      </p:pic>
      <p:pic>
        <p:nvPicPr>
          <p:cNvPr id="17" name="Picture 2" descr="IndiGo share price: Share market update: Infra stocks slide; Indigo slips  6% - The Economic Times">
            <a:extLst>
              <a:ext uri="{FF2B5EF4-FFF2-40B4-BE49-F238E27FC236}">
                <a16:creationId xmlns:a16="http://schemas.microsoft.com/office/drawing/2014/main" id="{CBDF3C9B-D2B0-EEA0-7EA7-E3E98BF33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"/>
          <a:stretch/>
        </p:blipFill>
        <p:spPr bwMode="auto">
          <a:xfrm>
            <a:off x="7463658" y="0"/>
            <a:ext cx="4734601" cy="685800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3D419F-93BA-F9C9-3A02-30A1109A4B27}"/>
              </a:ext>
            </a:extLst>
          </p:cNvPr>
          <p:cNvSpPr txBox="1"/>
          <p:nvPr/>
        </p:nvSpPr>
        <p:spPr>
          <a:xfrm>
            <a:off x="-25806" y="6452423"/>
            <a:ext cx="7459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Image: https://economictimes.indiatimes.com/markets/stocks/news/share-market-update-infra-stocks-slide-indigo-slips-6nbspnbspbr/articleshow/74607083.cms?from=mdr</a:t>
            </a:r>
          </a:p>
        </p:txBody>
      </p:sp>
    </p:spTree>
    <p:extLst>
      <p:ext uri="{BB962C8B-B14F-4D97-AF65-F5344CB8AC3E}">
        <p14:creationId xmlns:p14="http://schemas.microsoft.com/office/powerpoint/2010/main" val="24574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39AE341-686E-314D-FE87-1A4475BD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99807"/>
              </p:ext>
            </p:extLst>
          </p:nvPr>
        </p:nvGraphicFramePr>
        <p:xfrm>
          <a:off x="2037602" y="1179740"/>
          <a:ext cx="8116791" cy="1747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597">
                  <a:extLst>
                    <a:ext uri="{9D8B030D-6E8A-4147-A177-3AD203B41FA5}">
                      <a16:colId xmlns:a16="http://schemas.microsoft.com/office/drawing/2014/main" val="1348034430"/>
                    </a:ext>
                  </a:extLst>
                </a:gridCol>
                <a:gridCol w="2705597">
                  <a:extLst>
                    <a:ext uri="{9D8B030D-6E8A-4147-A177-3AD203B41FA5}">
                      <a16:colId xmlns:a16="http://schemas.microsoft.com/office/drawing/2014/main" val="3726976691"/>
                    </a:ext>
                  </a:extLst>
                </a:gridCol>
                <a:gridCol w="2705597">
                  <a:extLst>
                    <a:ext uri="{9D8B030D-6E8A-4147-A177-3AD203B41FA5}">
                      <a16:colId xmlns:a16="http://schemas.microsoft.com/office/drawing/2014/main" val="3772456516"/>
                    </a:ext>
                  </a:extLst>
                </a:gridCol>
              </a:tblGrid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Economic Indicator</a:t>
                      </a:r>
                      <a:endParaRPr lang="en-C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Timeline</a:t>
                      </a:r>
                      <a:endParaRPr lang="en-C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Frequency</a:t>
                      </a:r>
                      <a:endParaRPr lang="en-C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313195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Retail trade sales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1991-2022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Monthly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24623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E-commerce sales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2016-2022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Monthly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1534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GDP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1997-2021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Quarterly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106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91AD157-6A66-97C5-C686-96F59EFEA810}"/>
              </a:ext>
            </a:extLst>
          </p:cNvPr>
          <p:cNvSpPr/>
          <p:nvPr/>
        </p:nvSpPr>
        <p:spPr>
          <a:xfrm>
            <a:off x="3976639" y="563351"/>
            <a:ext cx="40889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Statistics </a:t>
            </a:r>
            <a:r>
              <a:rPr lang="en-GB" sz="28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Canada Data</a:t>
            </a:r>
            <a:endParaRPr lang="en-GB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6" name="Table 13">
            <a:extLst>
              <a:ext uri="{FF2B5EF4-FFF2-40B4-BE49-F238E27FC236}">
                <a16:creationId xmlns:a16="http://schemas.microsoft.com/office/drawing/2014/main" id="{9671DB94-C2E2-7E50-A1B7-D78F5E651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19145"/>
              </p:ext>
            </p:extLst>
          </p:nvPr>
        </p:nvGraphicFramePr>
        <p:xfrm>
          <a:off x="611646" y="4107047"/>
          <a:ext cx="10968705" cy="2011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741">
                  <a:extLst>
                    <a:ext uri="{9D8B030D-6E8A-4147-A177-3AD203B41FA5}">
                      <a16:colId xmlns:a16="http://schemas.microsoft.com/office/drawing/2014/main" val="1348034430"/>
                    </a:ext>
                  </a:extLst>
                </a:gridCol>
                <a:gridCol w="2193741">
                  <a:extLst>
                    <a:ext uri="{9D8B030D-6E8A-4147-A177-3AD203B41FA5}">
                      <a16:colId xmlns:a16="http://schemas.microsoft.com/office/drawing/2014/main" val="3726976691"/>
                    </a:ext>
                  </a:extLst>
                </a:gridCol>
                <a:gridCol w="2193741">
                  <a:extLst>
                    <a:ext uri="{9D8B030D-6E8A-4147-A177-3AD203B41FA5}">
                      <a16:colId xmlns:a16="http://schemas.microsoft.com/office/drawing/2014/main" val="3772456516"/>
                    </a:ext>
                  </a:extLst>
                </a:gridCol>
                <a:gridCol w="2193741">
                  <a:extLst>
                    <a:ext uri="{9D8B030D-6E8A-4147-A177-3AD203B41FA5}">
                      <a16:colId xmlns:a16="http://schemas.microsoft.com/office/drawing/2014/main" val="2791159076"/>
                    </a:ext>
                  </a:extLst>
                </a:gridCol>
                <a:gridCol w="2193741">
                  <a:extLst>
                    <a:ext uri="{9D8B030D-6E8A-4147-A177-3AD203B41FA5}">
                      <a16:colId xmlns:a16="http://schemas.microsoft.com/office/drawing/2014/main" val="4100380970"/>
                    </a:ext>
                  </a:extLst>
                </a:gridCol>
              </a:tblGrid>
              <a:tr h="4825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Economic Indicator</a:t>
                      </a:r>
                      <a:endParaRPr lang="en-C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Timeline</a:t>
                      </a:r>
                      <a:endParaRPr lang="en-C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Frequency</a:t>
                      </a:r>
                      <a:endParaRPr lang="en-C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Num. of observations</a:t>
                      </a:r>
                      <a:endParaRPr lang="en-C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Num. of predictors (trends)</a:t>
                      </a:r>
                      <a:endParaRPr lang="en-C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313195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Retail trade sales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2004-2022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Monthly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217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396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24623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E-commerce sales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2016-2022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Monthly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74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1534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GDP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2004-2022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Quarterly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446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106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B58467E7-E53D-0A0C-8D64-3D1284C55B68}"/>
              </a:ext>
            </a:extLst>
          </p:cNvPr>
          <p:cNvSpPr/>
          <p:nvPr/>
        </p:nvSpPr>
        <p:spPr>
          <a:xfrm>
            <a:off x="3732967" y="3346240"/>
            <a:ext cx="40889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GB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Selected D</a:t>
            </a:r>
            <a:r>
              <a:rPr lang="en-GB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for </a:t>
            </a:r>
            <a:r>
              <a:rPr lang="en-GB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GB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nalysis</a:t>
            </a:r>
          </a:p>
        </p:txBody>
      </p:sp>
    </p:spTree>
    <p:extLst>
      <p:ext uri="{BB962C8B-B14F-4D97-AF65-F5344CB8AC3E}">
        <p14:creationId xmlns:p14="http://schemas.microsoft.com/office/powerpoint/2010/main" val="281154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1AD157-6A66-97C5-C686-96F59EFEA810}"/>
              </a:ext>
            </a:extLst>
          </p:cNvPr>
          <p:cNvSpPr/>
          <p:nvPr/>
        </p:nvSpPr>
        <p:spPr>
          <a:xfrm>
            <a:off x="355108" y="1264688"/>
            <a:ext cx="20951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GDP time series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8467E7-E53D-0A0C-8D64-3D1284C55B68}"/>
              </a:ext>
            </a:extLst>
          </p:cNvPr>
          <p:cNvSpPr/>
          <p:nvPr/>
        </p:nvSpPr>
        <p:spPr>
          <a:xfrm>
            <a:off x="80035" y="4487209"/>
            <a:ext cx="26258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Trends time series</a:t>
            </a:r>
            <a:endParaRPr lang="en-GB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EF5CD56-46BC-5D03-7B06-4D5330962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998"/>
            <a:ext cx="10335375" cy="3445125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BF86694E-DACC-895B-634B-112B14EE7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37" y="3258598"/>
            <a:ext cx="10308063" cy="333456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D3D7629-8D8C-92A5-B12B-F24F9B329BB1}"/>
              </a:ext>
            </a:extLst>
          </p:cNvPr>
          <p:cNvSpPr/>
          <p:nvPr/>
        </p:nvSpPr>
        <p:spPr>
          <a:xfrm>
            <a:off x="407517" y="1963185"/>
            <a:ext cx="2131495" cy="3733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76EDE40-E37D-FE69-BBD3-9944C9829C29}"/>
              </a:ext>
            </a:extLst>
          </p:cNvPr>
          <p:cNvSpPr/>
          <p:nvPr/>
        </p:nvSpPr>
        <p:spPr>
          <a:xfrm>
            <a:off x="434149" y="5192278"/>
            <a:ext cx="2131495" cy="3733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26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96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2" name="Picture 4" descr="Stock Market Today: Dow Up 6 Straight Days, S&amp;P Sets Another Record |  Kiplinger">
            <a:extLst>
              <a:ext uri="{FF2B5EF4-FFF2-40B4-BE49-F238E27FC236}">
                <a16:creationId xmlns:a16="http://schemas.microsoft.com/office/drawing/2014/main" id="{067492A6-32CE-0530-AE04-407E0217A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6" r="30085" b="2"/>
          <a:stretch/>
        </p:blipFill>
        <p:spPr bwMode="auto">
          <a:xfrm>
            <a:off x="725166" y="1466961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81" name="Group 75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182" name="Freeform: Shape 7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FCE18ABA-C241-8019-84DE-9A13BE1836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508391"/>
              </p:ext>
            </p:extLst>
          </p:nvPr>
        </p:nvGraphicFramePr>
        <p:xfrm>
          <a:off x="6234868" y="1820369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1F2D692-C869-55E8-346B-76225EC68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382825"/>
              </p:ext>
            </p:extLst>
          </p:nvPr>
        </p:nvGraphicFramePr>
        <p:xfrm>
          <a:off x="7912526" y="223696"/>
          <a:ext cx="1861854" cy="182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42021570-FC55-88DC-1091-35C28B7768D5}"/>
              </a:ext>
            </a:extLst>
          </p:cNvPr>
          <p:cNvSpPr/>
          <p:nvPr/>
        </p:nvSpPr>
        <p:spPr>
          <a:xfrm>
            <a:off x="1861854" y="296485"/>
            <a:ext cx="4820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2E744-CDD5-F849-E0CA-59814A792820}"/>
              </a:ext>
            </a:extLst>
          </p:cNvPr>
          <p:cNvSpPr txBox="1"/>
          <p:nvPr/>
        </p:nvSpPr>
        <p:spPr>
          <a:xfrm>
            <a:off x="1166150" y="6608108"/>
            <a:ext cx="7071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IMAGE: https://</a:t>
            </a:r>
            <a:r>
              <a:rPr lang="en-US" sz="1100" dirty="0" err="1">
                <a:solidFill>
                  <a:schemeClr val="bg1"/>
                </a:solidFill>
              </a:rPr>
              <a:t>www.kiplinger.com</a:t>
            </a:r>
            <a:r>
              <a:rPr lang="en-US" sz="1100" dirty="0">
                <a:solidFill>
                  <a:schemeClr val="bg1"/>
                </a:solidFill>
              </a:rPr>
              <a:t>/investing/stocks/604003/stock-market-today-122921-dow-up-6-days-sp-500-record</a:t>
            </a:r>
          </a:p>
        </p:txBody>
      </p:sp>
    </p:spTree>
    <p:extLst>
      <p:ext uri="{BB962C8B-B14F-4D97-AF65-F5344CB8AC3E}">
        <p14:creationId xmlns:p14="http://schemas.microsoft.com/office/powerpoint/2010/main" val="385530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4" name="Picture 4" descr="How To do Investing when Stock Markets are High">
            <a:extLst>
              <a:ext uri="{FF2B5EF4-FFF2-40B4-BE49-F238E27FC236}">
                <a16:creationId xmlns:a16="http://schemas.microsoft.com/office/drawing/2014/main" id="{E06B8DF8-09B0-2302-B1C0-CC2709999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2132D"/>
              </a:clrFrom>
              <a:clrTo>
                <a:srgbClr val="02132D">
                  <a:alpha val="0"/>
                </a:srgbClr>
              </a:clrTo>
            </a:clrChange>
            <a:alphaModFix amt="70000"/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1" r="13858"/>
          <a:stretch/>
        </p:blipFill>
        <p:spPr bwMode="auto">
          <a:xfrm>
            <a:off x="7693572" y="0"/>
            <a:ext cx="4498428" cy="685800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solidFill>
            <a:schemeClr val="bg2"/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7FDC9C-BF7D-A48E-19ED-E6AE0D2BE864}"/>
              </a:ext>
            </a:extLst>
          </p:cNvPr>
          <p:cNvSpPr/>
          <p:nvPr/>
        </p:nvSpPr>
        <p:spPr>
          <a:xfrm>
            <a:off x="278699" y="150562"/>
            <a:ext cx="6127191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Series Stationary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D920B12-3ECB-51C5-3788-8A6A45858D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868094"/>
              </p:ext>
            </p:extLst>
          </p:nvPr>
        </p:nvGraphicFramePr>
        <p:xfrm>
          <a:off x="464737" y="963127"/>
          <a:ext cx="612719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E477758-2677-89A6-2C33-C1415A80172E}"/>
              </a:ext>
            </a:extLst>
          </p:cNvPr>
          <p:cNvSpPr txBox="1"/>
          <p:nvPr/>
        </p:nvSpPr>
        <p:spPr>
          <a:xfrm>
            <a:off x="125497" y="6526207"/>
            <a:ext cx="5596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Image: https://www.etmoney.com/blog/how-to-invest-when-stock-market-is-at-all-time-high/</a:t>
            </a:r>
          </a:p>
        </p:txBody>
      </p:sp>
    </p:spTree>
    <p:extLst>
      <p:ext uri="{BB962C8B-B14F-4D97-AF65-F5344CB8AC3E}">
        <p14:creationId xmlns:p14="http://schemas.microsoft.com/office/powerpoint/2010/main" val="58050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6B8FEF2-1166-4001-8604-5999A6307F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1AD157-6A66-97C5-C686-96F59EFEA810}"/>
              </a:ext>
            </a:extLst>
          </p:cNvPr>
          <p:cNvSpPr/>
          <p:nvPr/>
        </p:nvSpPr>
        <p:spPr>
          <a:xfrm>
            <a:off x="379692" y="901972"/>
            <a:ext cx="209513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Stationary time series (GDP Growth rate)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8467E7-E53D-0A0C-8D64-3D1284C55B68}"/>
              </a:ext>
            </a:extLst>
          </p:cNvPr>
          <p:cNvSpPr/>
          <p:nvPr/>
        </p:nvSpPr>
        <p:spPr>
          <a:xfrm>
            <a:off x="230954" y="4138240"/>
            <a:ext cx="23080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 Stationary Google Trends time series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D3D7629-8D8C-92A5-B12B-F24F9B329BB1}"/>
              </a:ext>
            </a:extLst>
          </p:cNvPr>
          <p:cNvSpPr/>
          <p:nvPr/>
        </p:nvSpPr>
        <p:spPr>
          <a:xfrm>
            <a:off x="407517" y="1963185"/>
            <a:ext cx="2131495" cy="3733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76EDE40-E37D-FE69-BBD3-9944C9829C29}"/>
              </a:ext>
            </a:extLst>
          </p:cNvPr>
          <p:cNvSpPr/>
          <p:nvPr/>
        </p:nvSpPr>
        <p:spPr>
          <a:xfrm>
            <a:off x="434149" y="5192278"/>
            <a:ext cx="2131495" cy="3733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5DB3875-2B93-537F-D26F-C9B07798D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49" y="76325"/>
            <a:ext cx="10164565" cy="3388188"/>
          </a:xfrm>
          <a:prstGeom prst="rect">
            <a:avLst/>
          </a:prstGeom>
        </p:spPr>
      </p:pic>
      <p:pic>
        <p:nvPicPr>
          <p:cNvPr id="7" name="Picture 6" descr="A picture containing arrow&#10;&#10;Description automatically generated">
            <a:extLst>
              <a:ext uri="{FF2B5EF4-FFF2-40B4-BE49-F238E27FC236}">
                <a16:creationId xmlns:a16="http://schemas.microsoft.com/office/drawing/2014/main" id="{D72733BC-CEFF-953F-DB1E-A667B0204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49" y="3163514"/>
            <a:ext cx="10175575" cy="33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8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2860F-DB29-F040-5FF6-3B37F1B0AF61}"/>
              </a:ext>
            </a:extLst>
          </p:cNvPr>
          <p:cNvSpPr/>
          <p:nvPr/>
        </p:nvSpPr>
        <p:spPr>
          <a:xfrm>
            <a:off x="-273870" y="151149"/>
            <a:ext cx="61004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ECONOMETRIC MODELS</a:t>
            </a:r>
          </a:p>
        </p:txBody>
      </p:sp>
      <p:pic>
        <p:nvPicPr>
          <p:cNvPr id="9" name="Graphic 8" descr="Badge 1 outline">
            <a:extLst>
              <a:ext uri="{FF2B5EF4-FFF2-40B4-BE49-F238E27FC236}">
                <a16:creationId xmlns:a16="http://schemas.microsoft.com/office/drawing/2014/main" id="{EA4D821E-D21A-1AED-DCE2-A5EC546A27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25" y="1275033"/>
            <a:ext cx="768575" cy="5751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A80D6D-D5F3-F27C-269A-E14587AFC2BB}"/>
              </a:ext>
            </a:extLst>
          </p:cNvPr>
          <p:cNvSpPr/>
          <p:nvPr/>
        </p:nvSpPr>
        <p:spPr>
          <a:xfrm>
            <a:off x="-420841" y="1225876"/>
            <a:ext cx="78844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 Factor Model</a:t>
            </a:r>
            <a:r>
              <a:rPr lang="en-GB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36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(DFM)</a:t>
            </a:r>
          </a:p>
        </p:txBody>
      </p:sp>
      <p:pic>
        <p:nvPicPr>
          <p:cNvPr id="11" name="Graphic 10" descr="Play with solid fill">
            <a:extLst>
              <a:ext uri="{FF2B5EF4-FFF2-40B4-BE49-F238E27FC236}">
                <a16:creationId xmlns:a16="http://schemas.microsoft.com/office/drawing/2014/main" id="{31C6E624-D687-26BE-0035-1218C185FD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29" y="2475358"/>
            <a:ext cx="768575" cy="523221"/>
          </a:xfrm>
          <a:prstGeom prst="rect">
            <a:avLst/>
          </a:prstGeom>
        </p:spPr>
      </p:pic>
      <p:pic>
        <p:nvPicPr>
          <p:cNvPr id="12" name="Graphic 11" descr="Play with solid fill">
            <a:extLst>
              <a:ext uri="{FF2B5EF4-FFF2-40B4-BE49-F238E27FC236}">
                <a16:creationId xmlns:a16="http://schemas.microsoft.com/office/drawing/2014/main" id="{C4043513-0B49-7A70-E3C2-69CF8A9AC2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25" y="3823640"/>
            <a:ext cx="768575" cy="523221"/>
          </a:xfrm>
          <a:prstGeom prst="rect">
            <a:avLst/>
          </a:prstGeom>
        </p:spPr>
      </p:pic>
      <p:pic>
        <p:nvPicPr>
          <p:cNvPr id="13" name="Graphic 12" descr="Play with solid fill">
            <a:extLst>
              <a:ext uri="{FF2B5EF4-FFF2-40B4-BE49-F238E27FC236}">
                <a16:creationId xmlns:a16="http://schemas.microsoft.com/office/drawing/2014/main" id="{ED12C089-310E-9678-161E-4A29B1DD61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25" y="5214607"/>
            <a:ext cx="768575" cy="5232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7A7FD7-0801-617E-9F2E-E0C2E7E86A66}"/>
              </a:ext>
            </a:extLst>
          </p:cNvPr>
          <p:cNvSpPr/>
          <p:nvPr/>
        </p:nvSpPr>
        <p:spPr>
          <a:xfrm>
            <a:off x="755694" y="2416788"/>
            <a:ext cx="665679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suited model for time series when predictors are more than samples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DBCB0A-1E21-24F3-DC4A-F56D3F00DA55}"/>
              </a:ext>
            </a:extLst>
          </p:cNvPr>
          <p:cNvSpPr/>
          <p:nvPr/>
        </p:nvSpPr>
        <p:spPr>
          <a:xfrm>
            <a:off x="755694" y="3789749"/>
            <a:ext cx="633588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Reduces dimensionality of time series data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E3C177-036F-0626-B472-EA6C46A83647}"/>
              </a:ext>
            </a:extLst>
          </p:cNvPr>
          <p:cNvSpPr/>
          <p:nvPr/>
        </p:nvSpPr>
        <p:spPr>
          <a:xfrm>
            <a:off x="811566" y="5121086"/>
            <a:ext cx="697413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Resultant factors work as efficient predictors for ARIMA model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EA3822-982D-B00A-876B-A84D49E1CE59}"/>
              </a:ext>
            </a:extLst>
          </p:cNvPr>
          <p:cNvSpPr txBox="1"/>
          <p:nvPr/>
        </p:nvSpPr>
        <p:spPr>
          <a:xfrm>
            <a:off x="-25806" y="6452423"/>
            <a:ext cx="7459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Image: https://economictimes.indiatimes.com/markets/stocks/news/share-market-update-infra-stocks-slide-indigo-slips-6nbspnbspbr/articleshow/74607083.cms?from=mdr</a:t>
            </a:r>
          </a:p>
        </p:txBody>
      </p:sp>
      <p:pic>
        <p:nvPicPr>
          <p:cNvPr id="22" name="Picture 2" descr="IndiGo share price: Share market update: Infra stocks slide; Indigo slips  6% - The Economic Times">
            <a:extLst>
              <a:ext uri="{FF2B5EF4-FFF2-40B4-BE49-F238E27FC236}">
                <a16:creationId xmlns:a16="http://schemas.microsoft.com/office/drawing/2014/main" id="{18306D4F-E1FD-FA2B-1C45-0BBB4CF87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"/>
          <a:stretch/>
        </p:blipFill>
        <p:spPr bwMode="auto">
          <a:xfrm>
            <a:off x="7463658" y="0"/>
            <a:ext cx="4734601" cy="685800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66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731134-8D9C-1529-ECE3-C64D55334A82}"/>
              </a:ext>
            </a:extLst>
          </p:cNvPr>
          <p:cNvSpPr/>
          <p:nvPr/>
        </p:nvSpPr>
        <p:spPr>
          <a:xfrm>
            <a:off x="406189" y="382649"/>
            <a:ext cx="727626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Autoregressive Integrated Moving Average (ARIMA)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61189-EB38-B9A3-A8A0-6639540D6AFA}"/>
              </a:ext>
            </a:extLst>
          </p:cNvPr>
          <p:cNvSpPr txBox="1"/>
          <p:nvPr/>
        </p:nvSpPr>
        <p:spPr>
          <a:xfrm>
            <a:off x="-25806" y="6452423"/>
            <a:ext cx="5928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Image: https://www.bigstockphoto.com/image-328633948/stock-photo-conceptual-temporal-realm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09F64A-2108-E19A-2815-3BEDAE136DF7}"/>
              </a:ext>
            </a:extLst>
          </p:cNvPr>
          <p:cNvSpPr/>
          <p:nvPr/>
        </p:nvSpPr>
        <p:spPr>
          <a:xfrm>
            <a:off x="-163374" y="2022575"/>
            <a:ext cx="788449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Widely used model for time series data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298C86-5EF4-7595-2836-A939CAC640C4}"/>
              </a:ext>
            </a:extLst>
          </p:cNvPr>
          <p:cNvSpPr/>
          <p:nvPr/>
        </p:nvSpPr>
        <p:spPr>
          <a:xfrm>
            <a:off x="691748" y="2973911"/>
            <a:ext cx="668315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Lag selection for AR </a:t>
            </a:r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MA order by using PACF and ACF plots 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75246D-8FC1-1383-B375-5CD1D1145FB3}"/>
              </a:ext>
            </a:extLst>
          </p:cNvPr>
          <p:cNvSpPr/>
          <p:nvPr/>
        </p:nvSpPr>
        <p:spPr>
          <a:xfrm>
            <a:off x="716875" y="4045718"/>
            <a:ext cx="670709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factors of Google Trends data as </a:t>
            </a:r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predictors 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2" descr="Conceptual Temporal Image &amp; Photo (Free Trial) | Bigstock">
            <a:extLst>
              <a:ext uri="{FF2B5EF4-FFF2-40B4-BE49-F238E27FC236}">
                <a16:creationId xmlns:a16="http://schemas.microsoft.com/office/drawing/2014/main" id="{7B21CBBA-9C79-CF11-D83D-2BA71C588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4" r="1" b="8575"/>
          <a:stretch/>
        </p:blipFill>
        <p:spPr bwMode="auto">
          <a:xfrm>
            <a:off x="7494992" y="0"/>
            <a:ext cx="4697008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Badge outline">
            <a:extLst>
              <a:ext uri="{FF2B5EF4-FFF2-40B4-BE49-F238E27FC236}">
                <a16:creationId xmlns:a16="http://schemas.microsoft.com/office/drawing/2014/main" id="{81A8FDEF-0DB9-D954-CF6B-61CAB85E04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01" y="385294"/>
            <a:ext cx="820400" cy="7151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491E30E-67AA-891B-FBD7-807ED16428DA}"/>
              </a:ext>
            </a:extLst>
          </p:cNvPr>
          <p:cNvSpPr/>
          <p:nvPr/>
        </p:nvSpPr>
        <p:spPr>
          <a:xfrm>
            <a:off x="714648" y="5123444"/>
            <a:ext cx="67470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Implemented one-step ahead rolling prediction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Graphic 15" descr="Play with solid fill">
            <a:extLst>
              <a:ext uri="{FF2B5EF4-FFF2-40B4-BE49-F238E27FC236}">
                <a16:creationId xmlns:a16="http://schemas.microsoft.com/office/drawing/2014/main" id="{227B4F13-0100-09F6-8E3C-F7A3FE9747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5806" y="2117021"/>
            <a:ext cx="768575" cy="523221"/>
          </a:xfrm>
          <a:prstGeom prst="rect">
            <a:avLst/>
          </a:prstGeom>
        </p:spPr>
      </p:pic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34BA81A2-1C77-ADF7-E0DC-2363C14954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630" y="3029103"/>
            <a:ext cx="768575" cy="523221"/>
          </a:xfrm>
          <a:prstGeom prst="rect">
            <a:avLst/>
          </a:prstGeom>
        </p:spPr>
      </p:pic>
      <p:pic>
        <p:nvPicPr>
          <p:cNvPr id="23" name="Graphic 22" descr="Play with solid fill">
            <a:extLst>
              <a:ext uri="{FF2B5EF4-FFF2-40B4-BE49-F238E27FC236}">
                <a16:creationId xmlns:a16="http://schemas.microsoft.com/office/drawing/2014/main" id="{DEB9908D-C09B-6DA6-B7C7-8FD358A159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02" y="4055735"/>
            <a:ext cx="768575" cy="523221"/>
          </a:xfrm>
          <a:prstGeom prst="rect">
            <a:avLst/>
          </a:prstGeom>
        </p:spPr>
      </p:pic>
      <p:pic>
        <p:nvPicPr>
          <p:cNvPr id="26" name="Graphic 25" descr="Play with solid fill">
            <a:extLst>
              <a:ext uri="{FF2B5EF4-FFF2-40B4-BE49-F238E27FC236}">
                <a16:creationId xmlns:a16="http://schemas.microsoft.com/office/drawing/2014/main" id="{EDBB9CD2-84E8-E369-8FA7-0C73664E75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03" y="5197108"/>
            <a:ext cx="768575" cy="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9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Trends in Technology in Cleaning and Restoration | Cleanfax">
            <a:extLst>
              <a:ext uri="{FF2B5EF4-FFF2-40B4-BE49-F238E27FC236}">
                <a16:creationId xmlns:a16="http://schemas.microsoft.com/office/drawing/2014/main" id="{BE439402-6C84-2AD1-565E-902BF10CB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51" b="1"/>
          <a:stretch/>
        </p:blipFill>
        <p:spPr bwMode="auto">
          <a:xfrm>
            <a:off x="739959" y="1186681"/>
            <a:ext cx="5356042" cy="4985026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0" name="Group 72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C45C2-E008-5D31-AFD1-C0262280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CA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A">
              <a:solidFill>
                <a:schemeClr val="bg1"/>
              </a:solidFill>
            </a:endParaRPr>
          </a:p>
        </p:txBody>
      </p:sp>
      <p:grpSp>
        <p:nvGrpSpPr>
          <p:cNvPr id="1041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D4EE2B-58C3-1F74-22B7-9D56602F2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152626"/>
              </p:ext>
            </p:extLst>
          </p:nvPr>
        </p:nvGraphicFramePr>
        <p:xfrm>
          <a:off x="5813448" y="956603"/>
          <a:ext cx="5638594" cy="5215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B154039-9845-E8DF-77D0-130DCC88672A}"/>
              </a:ext>
            </a:extLst>
          </p:cNvPr>
          <p:cNvSpPr/>
          <p:nvPr/>
        </p:nvSpPr>
        <p:spPr>
          <a:xfrm>
            <a:off x="1861854" y="304560"/>
            <a:ext cx="2720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OUTLINE</a:t>
            </a:r>
          </a:p>
        </p:txBody>
      </p:sp>
      <p:pic>
        <p:nvPicPr>
          <p:cNvPr id="14" name="Graphic 13" descr="Badge 1 with solid fill">
            <a:extLst>
              <a:ext uri="{FF2B5EF4-FFF2-40B4-BE49-F238E27FC236}">
                <a16:creationId xmlns:a16="http://schemas.microsoft.com/office/drawing/2014/main" id="{C29F63A9-913C-218F-C8B9-E439727D65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4330" y="955356"/>
            <a:ext cx="914400" cy="914400"/>
          </a:xfrm>
          <a:prstGeom prst="rect">
            <a:avLst/>
          </a:prstGeom>
        </p:spPr>
      </p:pic>
      <p:pic>
        <p:nvPicPr>
          <p:cNvPr id="16" name="Graphic 15" descr="Badge with solid fill">
            <a:extLst>
              <a:ext uri="{FF2B5EF4-FFF2-40B4-BE49-F238E27FC236}">
                <a16:creationId xmlns:a16="http://schemas.microsoft.com/office/drawing/2014/main" id="{D5DCA615-0858-C846-A6E1-63AF998068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9546" y="1695915"/>
            <a:ext cx="914400" cy="914400"/>
          </a:xfrm>
          <a:prstGeom prst="rect">
            <a:avLst/>
          </a:prstGeom>
        </p:spPr>
      </p:pic>
      <p:pic>
        <p:nvPicPr>
          <p:cNvPr id="18" name="Graphic 17" descr="Badge 3 with solid fill">
            <a:extLst>
              <a:ext uri="{FF2B5EF4-FFF2-40B4-BE49-F238E27FC236}">
                <a16:creationId xmlns:a16="http://schemas.microsoft.com/office/drawing/2014/main" id="{A51C459C-E253-8BB4-D1EB-F15C5BC2DF3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65644" y="2411496"/>
            <a:ext cx="914400" cy="914400"/>
          </a:xfrm>
          <a:prstGeom prst="rect">
            <a:avLst/>
          </a:prstGeom>
        </p:spPr>
      </p:pic>
      <p:pic>
        <p:nvPicPr>
          <p:cNvPr id="20" name="Graphic 19" descr="Badge 4 with solid fill">
            <a:extLst>
              <a:ext uri="{FF2B5EF4-FFF2-40B4-BE49-F238E27FC236}">
                <a16:creationId xmlns:a16="http://schemas.microsoft.com/office/drawing/2014/main" id="{86F3349C-66BB-F43B-3EA4-87D40F451CA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92015" y="3095425"/>
            <a:ext cx="914400" cy="914400"/>
          </a:xfrm>
          <a:prstGeom prst="rect">
            <a:avLst/>
          </a:prstGeom>
        </p:spPr>
      </p:pic>
      <p:pic>
        <p:nvPicPr>
          <p:cNvPr id="22" name="Graphic 21" descr="Badge 5 with solid fill">
            <a:extLst>
              <a:ext uri="{FF2B5EF4-FFF2-40B4-BE49-F238E27FC236}">
                <a16:creationId xmlns:a16="http://schemas.microsoft.com/office/drawing/2014/main" id="{FC880DB4-595F-7FC0-85A0-8D947DE756D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41993" y="3807489"/>
            <a:ext cx="914400" cy="914400"/>
          </a:xfrm>
          <a:prstGeom prst="rect">
            <a:avLst/>
          </a:prstGeom>
        </p:spPr>
      </p:pic>
      <p:pic>
        <p:nvPicPr>
          <p:cNvPr id="24" name="Graphic 23" descr="Badge 6 with solid fill">
            <a:extLst>
              <a:ext uri="{FF2B5EF4-FFF2-40B4-BE49-F238E27FC236}">
                <a16:creationId xmlns:a16="http://schemas.microsoft.com/office/drawing/2014/main" id="{1C5F76B8-FFA6-6AE1-B5B1-B2C57EE6DB2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34661" y="4491418"/>
            <a:ext cx="914400" cy="914400"/>
          </a:xfrm>
          <a:prstGeom prst="rect">
            <a:avLst/>
          </a:prstGeom>
        </p:spPr>
      </p:pic>
      <p:pic>
        <p:nvPicPr>
          <p:cNvPr id="26" name="Graphic 25" descr="Badge 7 with solid fill">
            <a:extLst>
              <a:ext uri="{FF2B5EF4-FFF2-40B4-BE49-F238E27FC236}">
                <a16:creationId xmlns:a16="http://schemas.microsoft.com/office/drawing/2014/main" id="{DCD99109-57B7-ED11-5899-B9173972209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67702" y="5260421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7F828F-0638-9BED-5342-2C53D2C4B437}"/>
              </a:ext>
            </a:extLst>
          </p:cNvPr>
          <p:cNvSpPr txBox="1"/>
          <p:nvPr/>
        </p:nvSpPr>
        <p:spPr>
          <a:xfrm>
            <a:off x="2401625" y="6525573"/>
            <a:ext cx="5282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 link: https://</a:t>
            </a:r>
            <a:r>
              <a:rPr lang="en-US" sz="1100" dirty="0" err="1">
                <a:solidFill>
                  <a:schemeClr val="bg1"/>
                </a:solidFill>
              </a:rPr>
              <a:t>cleanfax.com</a:t>
            </a:r>
            <a:r>
              <a:rPr lang="en-US" sz="1100" dirty="0">
                <a:solidFill>
                  <a:schemeClr val="bg1"/>
                </a:solidFill>
              </a:rPr>
              <a:t>/science-and-technology/trends-restoration-technology/</a:t>
            </a:r>
          </a:p>
        </p:txBody>
      </p:sp>
    </p:spTree>
    <p:extLst>
      <p:ext uri="{BB962C8B-B14F-4D97-AF65-F5344CB8AC3E}">
        <p14:creationId xmlns:p14="http://schemas.microsoft.com/office/powerpoint/2010/main" val="288872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731134-8D9C-1529-ECE3-C64D55334A82}"/>
              </a:ext>
            </a:extLst>
          </p:cNvPr>
          <p:cNvSpPr/>
          <p:nvPr/>
        </p:nvSpPr>
        <p:spPr>
          <a:xfrm>
            <a:off x="-79521" y="963806"/>
            <a:ext cx="29055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LASSO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61189-EB38-B9A3-A8A0-6639540D6AFA}"/>
              </a:ext>
            </a:extLst>
          </p:cNvPr>
          <p:cNvSpPr txBox="1"/>
          <p:nvPr/>
        </p:nvSpPr>
        <p:spPr>
          <a:xfrm>
            <a:off x="230015" y="6464028"/>
            <a:ext cx="7026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Image: https://admiralmarkets.com/education/articles/forex-basics/forex-predictions-how-to-predict-the-forex-market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09F64A-2108-E19A-2815-3BEDAE136DF7}"/>
              </a:ext>
            </a:extLst>
          </p:cNvPr>
          <p:cNvSpPr/>
          <p:nvPr/>
        </p:nvSpPr>
        <p:spPr>
          <a:xfrm>
            <a:off x="616452" y="3243909"/>
            <a:ext cx="688636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Rolling predictions to predict growth rate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298C86-5EF4-7595-2836-A939CAC640C4}"/>
              </a:ext>
            </a:extLst>
          </p:cNvPr>
          <p:cNvSpPr/>
          <p:nvPr/>
        </p:nvSpPr>
        <p:spPr>
          <a:xfrm>
            <a:off x="608347" y="2021438"/>
            <a:ext cx="676721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Fitted model on growth rate f</a:t>
            </a:r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three economic indicators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75246D-8FC1-1383-B375-5CD1D1145FB3}"/>
              </a:ext>
            </a:extLst>
          </p:cNvPr>
          <p:cNvSpPr/>
          <p:nvPr/>
        </p:nvSpPr>
        <p:spPr>
          <a:xfrm>
            <a:off x="618291" y="4168209"/>
            <a:ext cx="676721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Calculated original values from using predicted growth rate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1E30E-67AA-891B-FBD7-807ED16428DA}"/>
              </a:ext>
            </a:extLst>
          </p:cNvPr>
          <p:cNvSpPr/>
          <p:nvPr/>
        </p:nvSpPr>
        <p:spPr>
          <a:xfrm>
            <a:off x="171073" y="5410846"/>
            <a:ext cx="67470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cross validation to tune parameter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Graphic 15" descr="Badge 1 outline">
            <a:extLst>
              <a:ext uri="{FF2B5EF4-FFF2-40B4-BE49-F238E27FC236}">
                <a16:creationId xmlns:a16="http://schemas.microsoft.com/office/drawing/2014/main" id="{AC4C63F3-346A-7B3A-FE30-D48AFB1AA7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9580" y="1000410"/>
            <a:ext cx="768575" cy="609728"/>
          </a:xfrm>
          <a:prstGeom prst="rect">
            <a:avLst/>
          </a:prstGeom>
        </p:spPr>
      </p:pic>
      <p:pic>
        <p:nvPicPr>
          <p:cNvPr id="20" name="Picture 2" descr="Forex Trend: How To Predict the Forex market in 2021">
            <a:extLst>
              <a:ext uri="{FF2B5EF4-FFF2-40B4-BE49-F238E27FC236}">
                <a16:creationId xmlns:a16="http://schemas.microsoft.com/office/drawing/2014/main" id="{92AC5AA8-EACF-3146-B74F-1F26339A9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60"/>
          <a:stretch/>
        </p:blipFill>
        <p:spPr bwMode="auto">
          <a:xfrm>
            <a:off x="7392537" y="10"/>
            <a:ext cx="478996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BABB4E4-67D8-C91B-DB7D-2B9A7041EE9D}"/>
              </a:ext>
            </a:extLst>
          </p:cNvPr>
          <p:cNvSpPr/>
          <p:nvPr/>
        </p:nvSpPr>
        <p:spPr>
          <a:xfrm>
            <a:off x="-368464" y="87396"/>
            <a:ext cx="73620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MODELS</a:t>
            </a:r>
          </a:p>
        </p:txBody>
      </p:sp>
      <p:pic>
        <p:nvPicPr>
          <p:cNvPr id="26" name="Graphic 25" descr="Play with solid fill">
            <a:extLst>
              <a:ext uri="{FF2B5EF4-FFF2-40B4-BE49-F238E27FC236}">
                <a16:creationId xmlns:a16="http://schemas.microsoft.com/office/drawing/2014/main" id="{50832A61-0455-BA00-C8A5-3B59C4C319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5806" y="2117021"/>
            <a:ext cx="768575" cy="523221"/>
          </a:xfrm>
          <a:prstGeom prst="rect">
            <a:avLst/>
          </a:prstGeom>
        </p:spPr>
      </p:pic>
      <p:pic>
        <p:nvPicPr>
          <p:cNvPr id="27" name="Graphic 26" descr="Play with solid fill">
            <a:extLst>
              <a:ext uri="{FF2B5EF4-FFF2-40B4-BE49-F238E27FC236}">
                <a16:creationId xmlns:a16="http://schemas.microsoft.com/office/drawing/2014/main" id="{D9B4E193-3BE5-CC24-756C-914E3F1EDF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2702" y="3259298"/>
            <a:ext cx="768575" cy="523221"/>
          </a:xfrm>
          <a:prstGeom prst="rect">
            <a:avLst/>
          </a:prstGeom>
        </p:spPr>
      </p:pic>
      <p:pic>
        <p:nvPicPr>
          <p:cNvPr id="28" name="Graphic 27" descr="Play with solid fill">
            <a:extLst>
              <a:ext uri="{FF2B5EF4-FFF2-40B4-BE49-F238E27FC236}">
                <a16:creationId xmlns:a16="http://schemas.microsoft.com/office/drawing/2014/main" id="{3E88F387-AF7D-364C-1186-DC9F0DB5C6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9412" y="4248093"/>
            <a:ext cx="768575" cy="523221"/>
          </a:xfrm>
          <a:prstGeom prst="rect">
            <a:avLst/>
          </a:prstGeom>
        </p:spPr>
      </p:pic>
      <p:pic>
        <p:nvPicPr>
          <p:cNvPr id="29" name="Graphic 28" descr="Play with solid fill">
            <a:extLst>
              <a:ext uri="{FF2B5EF4-FFF2-40B4-BE49-F238E27FC236}">
                <a16:creationId xmlns:a16="http://schemas.microsoft.com/office/drawing/2014/main" id="{2008912F-04FE-DF85-F652-0A2E9D2D4F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5436184"/>
            <a:ext cx="768575" cy="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29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61189-EB38-B9A3-A8A0-6639540D6AFA}"/>
              </a:ext>
            </a:extLst>
          </p:cNvPr>
          <p:cNvSpPr txBox="1"/>
          <p:nvPr/>
        </p:nvSpPr>
        <p:spPr>
          <a:xfrm>
            <a:off x="230015" y="6464028"/>
            <a:ext cx="5152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Image: https://</a:t>
            </a:r>
            <a:r>
              <a:rPr lang="en-US" sz="1100" dirty="0" err="1"/>
              <a:t>medium.com</a:t>
            </a:r>
            <a:r>
              <a:rPr lang="en-US" sz="1100" dirty="0"/>
              <a:t>/analytics-</a:t>
            </a:r>
            <a:r>
              <a:rPr lang="en-US" sz="1100" dirty="0" err="1"/>
              <a:t>vidhya</a:t>
            </a:r>
            <a:r>
              <a:rPr lang="en-US" sz="1100" dirty="0"/>
              <a:t>/random-forest-simplified-98da251c7522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298C86-5EF4-7595-2836-A939CAC640C4}"/>
              </a:ext>
            </a:extLst>
          </p:cNvPr>
          <p:cNvSpPr/>
          <p:nvPr/>
        </p:nvSpPr>
        <p:spPr>
          <a:xfrm>
            <a:off x="619016" y="2629726"/>
            <a:ext cx="681560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itted model on components to predict growth rate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75246D-8FC1-1383-B375-5CD1D1145FB3}"/>
              </a:ext>
            </a:extLst>
          </p:cNvPr>
          <p:cNvSpPr/>
          <p:nvPr/>
        </p:nvSpPr>
        <p:spPr>
          <a:xfrm>
            <a:off x="619016" y="3789935"/>
            <a:ext cx="694142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Calculated original values using predicted growth rate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1E30E-67AA-891B-FBD7-807ED16428DA}"/>
              </a:ext>
            </a:extLst>
          </p:cNvPr>
          <p:cNvSpPr/>
          <p:nvPr/>
        </p:nvSpPr>
        <p:spPr>
          <a:xfrm>
            <a:off x="621026" y="5008853"/>
            <a:ext cx="583236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 validation to get appropriate number of trees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Graphic 22" descr="Badge outline">
            <a:extLst>
              <a:ext uri="{FF2B5EF4-FFF2-40B4-BE49-F238E27FC236}">
                <a16:creationId xmlns:a16="http://schemas.microsoft.com/office/drawing/2014/main" id="{BAAF040F-D620-3460-0F2C-D788248E3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88" y="82028"/>
            <a:ext cx="820400" cy="677411"/>
          </a:xfrm>
          <a:prstGeom prst="rect">
            <a:avLst/>
          </a:prstGeom>
        </p:spPr>
      </p:pic>
      <p:pic>
        <p:nvPicPr>
          <p:cNvPr id="26" name="Picture 4" descr="Random Forest: Simplified. Random Forest is a mainstream AI… | by Tanvi  Penumudy | Analytics Vidhya | Medium">
            <a:extLst>
              <a:ext uri="{FF2B5EF4-FFF2-40B4-BE49-F238E27FC236}">
                <a16:creationId xmlns:a16="http://schemas.microsoft.com/office/drawing/2014/main" id="{5E1ACCFA-2A21-1A08-CE50-A94F54E03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9" r="10062"/>
          <a:stretch/>
        </p:blipFill>
        <p:spPr bwMode="auto">
          <a:xfrm>
            <a:off x="7524392" y="0"/>
            <a:ext cx="4667613" cy="685800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895A28D-8878-BA12-5C40-212B5E7B253A}"/>
              </a:ext>
            </a:extLst>
          </p:cNvPr>
          <p:cNvSpPr/>
          <p:nvPr/>
        </p:nvSpPr>
        <p:spPr>
          <a:xfrm>
            <a:off x="619016" y="1362320"/>
            <a:ext cx="647314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 PCA on Google Trends data to get components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Graphic 15" descr="Play with solid fill">
            <a:extLst>
              <a:ext uri="{FF2B5EF4-FFF2-40B4-BE49-F238E27FC236}">
                <a16:creationId xmlns:a16="http://schemas.microsoft.com/office/drawing/2014/main" id="{504D83C1-9DD5-6FA9-FE51-1FCA2D448C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0" y="1452837"/>
            <a:ext cx="768575" cy="523221"/>
          </a:xfrm>
          <a:prstGeom prst="rect">
            <a:avLst/>
          </a:prstGeom>
        </p:spPr>
      </p:pic>
      <p:pic>
        <p:nvPicPr>
          <p:cNvPr id="19" name="Graphic 18" descr="Play with solid fill">
            <a:extLst>
              <a:ext uri="{FF2B5EF4-FFF2-40B4-BE49-F238E27FC236}">
                <a16:creationId xmlns:a16="http://schemas.microsoft.com/office/drawing/2014/main" id="{21BB499F-2AEE-72ED-41A7-2A05A243EA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0" y="2741354"/>
            <a:ext cx="768575" cy="523221"/>
          </a:xfrm>
          <a:prstGeom prst="rect">
            <a:avLst/>
          </a:prstGeom>
        </p:spPr>
      </p:pic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958377F2-A506-22DD-6BB6-4145DFF8C2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19" y="3867456"/>
            <a:ext cx="768575" cy="523221"/>
          </a:xfrm>
          <a:prstGeom prst="rect">
            <a:avLst/>
          </a:prstGeom>
        </p:spPr>
      </p:pic>
      <p:pic>
        <p:nvPicPr>
          <p:cNvPr id="27" name="Graphic 26" descr="Play with solid fill">
            <a:extLst>
              <a:ext uri="{FF2B5EF4-FFF2-40B4-BE49-F238E27FC236}">
                <a16:creationId xmlns:a16="http://schemas.microsoft.com/office/drawing/2014/main" id="{0C9C98F5-4B90-ED3B-3E09-4F318CDEF3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96" y="5165742"/>
            <a:ext cx="768575" cy="5232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D0F61F5-4E3C-D8F4-DD82-4EDF0B915682}"/>
              </a:ext>
            </a:extLst>
          </p:cNvPr>
          <p:cNvSpPr txBox="1"/>
          <p:nvPr/>
        </p:nvSpPr>
        <p:spPr>
          <a:xfrm>
            <a:off x="-713612" y="818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751827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61189-EB38-B9A3-A8A0-6639540D6AFA}"/>
              </a:ext>
            </a:extLst>
          </p:cNvPr>
          <p:cNvSpPr txBox="1"/>
          <p:nvPr/>
        </p:nvSpPr>
        <p:spPr>
          <a:xfrm>
            <a:off x="230015" y="6464028"/>
            <a:ext cx="4201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: https://www.istockphoto.com/photos/gross-domestic-product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09F64A-2108-E19A-2815-3BEDAE136DF7}"/>
              </a:ext>
            </a:extLst>
          </p:cNvPr>
          <p:cNvSpPr/>
          <p:nvPr/>
        </p:nvSpPr>
        <p:spPr>
          <a:xfrm>
            <a:off x="595879" y="1458739"/>
            <a:ext cx="638629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 PCA on Google Trends to get components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298C86-5EF4-7595-2836-A939CAC640C4}"/>
              </a:ext>
            </a:extLst>
          </p:cNvPr>
          <p:cNvSpPr/>
          <p:nvPr/>
        </p:nvSpPr>
        <p:spPr>
          <a:xfrm>
            <a:off x="595879" y="2678755"/>
            <a:ext cx="704092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Fitted model on components to predict growth rate f</a:t>
            </a:r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three economic indicators 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75246D-8FC1-1383-B375-5CD1D1145FB3}"/>
              </a:ext>
            </a:extLst>
          </p:cNvPr>
          <p:cNvSpPr/>
          <p:nvPr/>
        </p:nvSpPr>
        <p:spPr>
          <a:xfrm>
            <a:off x="631295" y="4036111"/>
            <a:ext cx="71135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Calculated original values by using predicted growth rate 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6" descr="6,470 Gross Domestic Product Stock Photos, Pictures &amp; Royalty-Free Images -  iStock">
            <a:extLst>
              <a:ext uri="{FF2B5EF4-FFF2-40B4-BE49-F238E27FC236}">
                <a16:creationId xmlns:a16="http://schemas.microsoft.com/office/drawing/2014/main" id="{1CC7CB17-C351-6FEA-70F7-4233538F8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0" r="6812"/>
          <a:stretch/>
        </p:blipFill>
        <p:spPr bwMode="auto">
          <a:xfrm>
            <a:off x="8008882" y="-1"/>
            <a:ext cx="4183118" cy="685800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Badge 3 outline">
            <a:extLst>
              <a:ext uri="{FF2B5EF4-FFF2-40B4-BE49-F238E27FC236}">
                <a16:creationId xmlns:a16="http://schemas.microsoft.com/office/drawing/2014/main" id="{6220F8B1-A11E-3FF4-48B7-08F78482E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514" y="153498"/>
            <a:ext cx="707886" cy="6014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1DDF980-BC3F-D6CC-460A-6C8176E091EB}"/>
              </a:ext>
            </a:extLst>
          </p:cNvPr>
          <p:cNvSpPr/>
          <p:nvPr/>
        </p:nvSpPr>
        <p:spPr>
          <a:xfrm>
            <a:off x="566496" y="5250069"/>
            <a:ext cx="647439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 validation to tune number of trees and penalty parameter (</a:t>
            </a:r>
            <a:r>
              <a:rPr lang="en-GB" sz="3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progress</a:t>
            </a:r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BF5C05-F466-0BCD-D2AD-2A31851A516C}"/>
              </a:ext>
            </a:extLst>
          </p:cNvPr>
          <p:cNvSpPr txBox="1"/>
          <p:nvPr/>
        </p:nvSpPr>
        <p:spPr>
          <a:xfrm>
            <a:off x="-1209702" y="77912"/>
            <a:ext cx="6111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 Boost</a:t>
            </a:r>
          </a:p>
        </p:txBody>
      </p:sp>
      <p:pic>
        <p:nvPicPr>
          <p:cNvPr id="23" name="Graphic 22" descr="Play with solid fill">
            <a:extLst>
              <a:ext uri="{FF2B5EF4-FFF2-40B4-BE49-F238E27FC236}">
                <a16:creationId xmlns:a16="http://schemas.microsoft.com/office/drawing/2014/main" id="{6BF52775-9508-8CA2-FF9A-C681049E3E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509091"/>
            <a:ext cx="768575" cy="523221"/>
          </a:xfrm>
          <a:prstGeom prst="rect">
            <a:avLst/>
          </a:prstGeom>
        </p:spPr>
      </p:pic>
      <p:pic>
        <p:nvPicPr>
          <p:cNvPr id="26" name="Graphic 25" descr="Play with solid fill">
            <a:extLst>
              <a:ext uri="{FF2B5EF4-FFF2-40B4-BE49-F238E27FC236}">
                <a16:creationId xmlns:a16="http://schemas.microsoft.com/office/drawing/2014/main" id="{82F10E0D-A381-0C06-9589-AF34185D61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2711488"/>
            <a:ext cx="768575" cy="523221"/>
          </a:xfrm>
          <a:prstGeom prst="rect">
            <a:avLst/>
          </a:prstGeom>
        </p:spPr>
      </p:pic>
      <p:pic>
        <p:nvPicPr>
          <p:cNvPr id="27" name="Graphic 26" descr="Play with solid fill">
            <a:extLst>
              <a:ext uri="{FF2B5EF4-FFF2-40B4-BE49-F238E27FC236}">
                <a16:creationId xmlns:a16="http://schemas.microsoft.com/office/drawing/2014/main" id="{DFD0B78B-5FF1-2AB1-172F-8A696E1659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965" y="4131962"/>
            <a:ext cx="768575" cy="523221"/>
          </a:xfrm>
          <a:prstGeom prst="rect">
            <a:avLst/>
          </a:prstGeom>
        </p:spPr>
      </p:pic>
      <p:pic>
        <p:nvPicPr>
          <p:cNvPr id="28" name="Graphic 27" descr="Play with solid fill">
            <a:extLst>
              <a:ext uri="{FF2B5EF4-FFF2-40B4-BE49-F238E27FC236}">
                <a16:creationId xmlns:a16="http://schemas.microsoft.com/office/drawing/2014/main" id="{DB9B8DB2-3BEB-9727-24DA-1C6CBA5A1D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5595" y="5271761"/>
            <a:ext cx="768575" cy="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30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nual Report Torn Paper Background. Stock Vector - Illustration of  economic, result: 83554513">
            <a:extLst>
              <a:ext uri="{FF2B5EF4-FFF2-40B4-BE49-F238E27FC236}">
                <a16:creationId xmlns:a16="http://schemas.microsoft.com/office/drawing/2014/main" id="{71FE9AE2-A3FE-4FE1-95A5-48B1CCAA9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8989"/>
          <a:stretch/>
        </p:blipFill>
        <p:spPr bwMode="auto">
          <a:xfrm>
            <a:off x="4458668" y="10"/>
            <a:ext cx="773333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021570-FC55-88DC-1091-35C28B7768D5}"/>
              </a:ext>
            </a:extLst>
          </p:cNvPr>
          <p:cNvSpPr/>
          <p:nvPr/>
        </p:nvSpPr>
        <p:spPr>
          <a:xfrm>
            <a:off x="477980" y="2567111"/>
            <a:ext cx="4829743" cy="1759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OBTAINED RESULTS</a:t>
            </a:r>
            <a:endParaRPr lang="en-US" sz="60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6B8FEF2-1166-4001-8604-5999A6307F98}" type="slidenum">
              <a:rPr lang="en-US" smtClean="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5FC6F-53E5-6DF0-F74F-C800D6F3F9B3}"/>
              </a:ext>
            </a:extLst>
          </p:cNvPr>
          <p:cNvSpPr txBox="1"/>
          <p:nvPr/>
        </p:nvSpPr>
        <p:spPr>
          <a:xfrm>
            <a:off x="188107" y="6528128"/>
            <a:ext cx="11525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: https://www.dreamstime.com/stock-illustration-annual-report-torn-paper-background-man-silhouette-ripping-charts-numbers-presenting-economic-results-vector-available-image83554513</a:t>
            </a:r>
          </a:p>
        </p:txBody>
      </p:sp>
    </p:spTree>
    <p:extLst>
      <p:ext uri="{BB962C8B-B14F-4D97-AF65-F5344CB8AC3E}">
        <p14:creationId xmlns:p14="http://schemas.microsoft.com/office/powerpoint/2010/main" val="149867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431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F1BD32-2CDD-EC77-A9DA-921BAA30CF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2BED4-5D9B-C933-8A8C-3C61AE338A5D}"/>
              </a:ext>
            </a:extLst>
          </p:cNvPr>
          <p:cNvSpPr/>
          <p:nvPr/>
        </p:nvSpPr>
        <p:spPr>
          <a:xfrm>
            <a:off x="-1040057" y="77999"/>
            <a:ext cx="626094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Retail Trade Sales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886D0-81B0-8002-B4B9-DA3312944365}"/>
              </a:ext>
            </a:extLst>
          </p:cNvPr>
          <p:cNvSpPr/>
          <p:nvPr/>
        </p:nvSpPr>
        <p:spPr>
          <a:xfrm>
            <a:off x="367103" y="1046661"/>
            <a:ext cx="907169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GB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Monthly retail trade sales growth rate</a:t>
            </a:r>
          </a:p>
          <a:p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</a:p>
          <a:p>
            <a:r>
              <a:rPr lang="en-GB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GB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Predictors</a:t>
            </a:r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GB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Categories &amp; Keywords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BCB10FE-E7C0-DC8F-2F08-E66F857BC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274067"/>
              </p:ext>
            </p:extLst>
          </p:nvPr>
        </p:nvGraphicFramePr>
        <p:xfrm>
          <a:off x="1210277" y="3088123"/>
          <a:ext cx="8733914" cy="2899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6173">
                  <a:extLst>
                    <a:ext uri="{9D8B030D-6E8A-4147-A177-3AD203B41FA5}">
                      <a16:colId xmlns:a16="http://schemas.microsoft.com/office/drawing/2014/main" val="1728743820"/>
                    </a:ext>
                  </a:extLst>
                </a:gridCol>
                <a:gridCol w="2982086">
                  <a:extLst>
                    <a:ext uri="{9D8B030D-6E8A-4147-A177-3AD203B41FA5}">
                      <a16:colId xmlns:a16="http://schemas.microsoft.com/office/drawing/2014/main" val="3435576341"/>
                    </a:ext>
                  </a:extLst>
                </a:gridCol>
                <a:gridCol w="2905655">
                  <a:extLst>
                    <a:ext uri="{9D8B030D-6E8A-4147-A177-3AD203B41FA5}">
                      <a16:colId xmlns:a16="http://schemas.microsoft.com/office/drawing/2014/main" val="3462526966"/>
                    </a:ext>
                  </a:extLst>
                </a:gridCol>
              </a:tblGrid>
              <a:tr h="7095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Method</a:t>
                      </a:r>
                      <a:endParaRPr lang="en-C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Prediction Error (RMSE)</a:t>
                      </a:r>
                      <a:endParaRPr lang="en-C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Parameter Tuning</a:t>
                      </a:r>
                      <a:endParaRPr lang="en-CA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59693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DFM + ARIMA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2,828,358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 of factors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77629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LASSO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2,379,342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Penalty parameter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06124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PCA + Random Forest</a:t>
                      </a:r>
                      <a:endParaRPr lang="en-CA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2,281,435</a:t>
                      </a:r>
                      <a:endParaRPr lang="en-CA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trees</a:t>
                      </a:r>
                      <a:endParaRPr lang="en-CA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16367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PCA + XGBoost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3,410,734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In progress</a:t>
                      </a:r>
                      <a:endParaRPr lang="en-CA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80543"/>
                  </a:ext>
                </a:extLst>
              </a:tr>
            </a:tbl>
          </a:graphicData>
        </a:graphic>
      </p:graphicFrame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9BD7FBE9-C647-07FD-6A09-8BF79C131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90" y="1945314"/>
            <a:ext cx="768575" cy="523221"/>
          </a:xfrm>
          <a:prstGeom prst="rect">
            <a:avLst/>
          </a:prstGeom>
        </p:spPr>
      </p:pic>
      <p:pic>
        <p:nvPicPr>
          <p:cNvPr id="11" name="Graphic 10" descr="Play with solid fill">
            <a:extLst>
              <a:ext uri="{FF2B5EF4-FFF2-40B4-BE49-F238E27FC236}">
                <a16:creationId xmlns:a16="http://schemas.microsoft.com/office/drawing/2014/main" id="{560B6C2C-56A1-92E0-3ABB-521E11591C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91" y="1083540"/>
            <a:ext cx="768575" cy="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49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AA04E-AF32-E9F9-5567-341B536F1ADB}"/>
              </a:ext>
            </a:extLst>
          </p:cNvPr>
          <p:cNvSpPr/>
          <p:nvPr/>
        </p:nvSpPr>
        <p:spPr>
          <a:xfrm>
            <a:off x="621437" y="3429000"/>
            <a:ext cx="1899821" cy="2927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198886E-7DFD-1BF8-BDA7-3225F84FD2F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34DB0-7C18-4B62-F5B8-180D200E690C}"/>
              </a:ext>
            </a:extLst>
          </p:cNvPr>
          <p:cNvSpPr txBox="1"/>
          <p:nvPr/>
        </p:nvSpPr>
        <p:spPr>
          <a:xfrm>
            <a:off x="506034" y="892944"/>
            <a:ext cx="261891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Retail Trade Sales</a:t>
            </a: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Growth Rate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Prediction</a:t>
            </a: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B76D9-A1E7-AB27-1017-7AD3B8ED9CFA}"/>
              </a:ext>
            </a:extLst>
          </p:cNvPr>
          <p:cNvSpPr txBox="1"/>
          <p:nvPr/>
        </p:nvSpPr>
        <p:spPr>
          <a:xfrm>
            <a:off x="506034" y="4649681"/>
            <a:ext cx="2556762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Retail Trade Sales</a:t>
            </a: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Value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Prediction</a:t>
            </a: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4125F5-52FC-D3A4-89C8-5AD248EC3D39}"/>
              </a:ext>
            </a:extLst>
          </p:cNvPr>
          <p:cNvSpPr/>
          <p:nvPr/>
        </p:nvSpPr>
        <p:spPr>
          <a:xfrm>
            <a:off x="541540" y="2140625"/>
            <a:ext cx="2095127" cy="437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4176ED6-4D01-92B5-16A4-548528E39C58}"/>
              </a:ext>
            </a:extLst>
          </p:cNvPr>
          <p:cNvSpPr/>
          <p:nvPr/>
        </p:nvSpPr>
        <p:spPr>
          <a:xfrm>
            <a:off x="725058" y="5411387"/>
            <a:ext cx="2095127" cy="437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F28F16D-4DA9-E8FA-AC8E-E17AAE7B5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38" y="10129"/>
            <a:ext cx="10356478" cy="3452159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C8EE44E0-303B-D9BE-C890-80858A90A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51" y="3223837"/>
            <a:ext cx="10356478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17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B3F7E7C-16AF-1B72-6E76-2F4C0355886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02DC7-ACF7-9BF5-6874-425CAC6DA7CB}"/>
              </a:ext>
            </a:extLst>
          </p:cNvPr>
          <p:cNvSpPr/>
          <p:nvPr/>
        </p:nvSpPr>
        <p:spPr>
          <a:xfrm>
            <a:off x="-1019038" y="114889"/>
            <a:ext cx="88586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E-Commerce Retail Trade Sales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F76BA-55E4-6409-F635-35F458AD7192}"/>
              </a:ext>
            </a:extLst>
          </p:cNvPr>
          <p:cNvSpPr/>
          <p:nvPr/>
        </p:nvSpPr>
        <p:spPr>
          <a:xfrm>
            <a:off x="348991" y="1020496"/>
            <a:ext cx="983517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GB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Monthly e-commerce retail trade sales growth rate</a:t>
            </a:r>
          </a:p>
          <a:p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GB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Predictors</a:t>
            </a:r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GB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 &amp; Keywords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BD5A3ED8-4121-78D8-A4B7-DE431D6F7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91" y="1083540"/>
            <a:ext cx="768575" cy="523221"/>
          </a:xfrm>
          <a:prstGeom prst="rect">
            <a:avLst/>
          </a:prstGeom>
        </p:spPr>
      </p:pic>
      <p:pic>
        <p:nvPicPr>
          <p:cNvPr id="11" name="Graphic 10" descr="Play with solid fill">
            <a:extLst>
              <a:ext uri="{FF2B5EF4-FFF2-40B4-BE49-F238E27FC236}">
                <a16:creationId xmlns:a16="http://schemas.microsoft.com/office/drawing/2014/main" id="{1F1BCEFB-8644-8D22-8459-191129ADB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90" y="1880948"/>
            <a:ext cx="768575" cy="523221"/>
          </a:xfrm>
          <a:prstGeom prst="rect">
            <a:avLst/>
          </a:prstGeom>
        </p:spPr>
      </p:pic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8B26E128-5653-3FB8-777A-097288E5E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18511"/>
              </p:ext>
            </p:extLst>
          </p:nvPr>
        </p:nvGraphicFramePr>
        <p:xfrm>
          <a:off x="1420025" y="3002646"/>
          <a:ext cx="8884833" cy="2899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354">
                  <a:extLst>
                    <a:ext uri="{9D8B030D-6E8A-4147-A177-3AD203B41FA5}">
                      <a16:colId xmlns:a16="http://schemas.microsoft.com/office/drawing/2014/main" val="1728743820"/>
                    </a:ext>
                  </a:extLst>
                </a:gridCol>
                <a:gridCol w="3033615">
                  <a:extLst>
                    <a:ext uri="{9D8B030D-6E8A-4147-A177-3AD203B41FA5}">
                      <a16:colId xmlns:a16="http://schemas.microsoft.com/office/drawing/2014/main" val="3435576341"/>
                    </a:ext>
                  </a:extLst>
                </a:gridCol>
                <a:gridCol w="2955864">
                  <a:extLst>
                    <a:ext uri="{9D8B030D-6E8A-4147-A177-3AD203B41FA5}">
                      <a16:colId xmlns:a16="http://schemas.microsoft.com/office/drawing/2014/main" val="3462526966"/>
                    </a:ext>
                  </a:extLst>
                </a:gridCol>
              </a:tblGrid>
              <a:tr h="7095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Method</a:t>
                      </a:r>
                      <a:endParaRPr lang="en-C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Prediction Error (RMSE)</a:t>
                      </a:r>
                      <a:endParaRPr lang="en-C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Parameter Tuning</a:t>
                      </a:r>
                      <a:endParaRPr lang="en-CA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59693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ARIMA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390,077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77629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LASSO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246,766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Penalty parameter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06124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Random Forest</a:t>
                      </a:r>
                      <a:endParaRPr lang="en-CA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260,128</a:t>
                      </a:r>
                      <a:endParaRPr lang="en-CA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trees</a:t>
                      </a:r>
                      <a:endParaRPr lang="en-CA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16367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XGBoost</a:t>
                      </a:r>
                      <a:endParaRPr lang="en-CA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212,289</a:t>
                      </a:r>
                      <a:endParaRPr lang="en-CA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In progress</a:t>
                      </a:r>
                      <a:endParaRPr lang="en-CA" sz="2400" i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88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17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AA04E-AF32-E9F9-5567-341B536F1ADB}"/>
              </a:ext>
            </a:extLst>
          </p:cNvPr>
          <p:cNvSpPr/>
          <p:nvPr/>
        </p:nvSpPr>
        <p:spPr>
          <a:xfrm>
            <a:off x="621437" y="3429000"/>
            <a:ext cx="1899821" cy="2927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198886E-7DFD-1BF8-BDA7-3225F84FD2F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34DB0-7C18-4B62-F5B8-180D200E690C}"/>
              </a:ext>
            </a:extLst>
          </p:cNvPr>
          <p:cNvSpPr txBox="1"/>
          <p:nvPr/>
        </p:nvSpPr>
        <p:spPr>
          <a:xfrm>
            <a:off x="621437" y="892944"/>
            <a:ext cx="189982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E-commerce</a:t>
            </a: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Growth Rate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Prediction</a:t>
            </a: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B76D9-A1E7-AB27-1017-7AD3B8ED9CFA}"/>
              </a:ext>
            </a:extLst>
          </p:cNvPr>
          <p:cNvSpPr txBox="1"/>
          <p:nvPr/>
        </p:nvSpPr>
        <p:spPr>
          <a:xfrm>
            <a:off x="541540" y="4756294"/>
            <a:ext cx="2278645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E-commerce</a:t>
            </a: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Value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Prediction</a:t>
            </a: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4125F5-52FC-D3A4-89C8-5AD248EC3D39}"/>
              </a:ext>
            </a:extLst>
          </p:cNvPr>
          <p:cNvSpPr/>
          <p:nvPr/>
        </p:nvSpPr>
        <p:spPr>
          <a:xfrm>
            <a:off x="541540" y="2140625"/>
            <a:ext cx="2095127" cy="437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4176ED6-4D01-92B5-16A4-548528E39C58}"/>
              </a:ext>
            </a:extLst>
          </p:cNvPr>
          <p:cNvSpPr/>
          <p:nvPr/>
        </p:nvSpPr>
        <p:spPr>
          <a:xfrm>
            <a:off x="725058" y="5411387"/>
            <a:ext cx="2095127" cy="437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 descr="Chart, line chart, histogram&#10;&#10;Description automatically generated">
            <a:extLst>
              <a:ext uri="{FF2B5EF4-FFF2-40B4-BE49-F238E27FC236}">
                <a16:creationId xmlns:a16="http://schemas.microsoft.com/office/drawing/2014/main" id="{AFA7D79E-8CEA-F735-C78E-6D316B63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45" y="136525"/>
            <a:ext cx="9735811" cy="324527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BB874EB-72D5-E0F9-B0D9-B25AA8EE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45" y="3451425"/>
            <a:ext cx="9892692" cy="32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49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50B834A-C4AF-A7B0-29C4-AFC51CAAC22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9C88A6-D08A-7100-85CD-CC6D39363FB8}"/>
              </a:ext>
            </a:extLst>
          </p:cNvPr>
          <p:cNvSpPr/>
          <p:nvPr/>
        </p:nvSpPr>
        <p:spPr>
          <a:xfrm>
            <a:off x="-998016" y="75172"/>
            <a:ext cx="88586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Gross Domestic Product (GDP)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6B9AD7-517F-E393-9AA4-B2661F4E9975}"/>
              </a:ext>
            </a:extLst>
          </p:cNvPr>
          <p:cNvSpPr/>
          <p:nvPr/>
        </p:nvSpPr>
        <p:spPr>
          <a:xfrm>
            <a:off x="237873" y="998921"/>
            <a:ext cx="983517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GB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Quarterly GDP growth rate</a:t>
            </a:r>
          </a:p>
          <a:p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GB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Predictors</a:t>
            </a:r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GB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Categories &amp; Keywords 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80AD742-3EFF-969A-317C-88A28583E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70286"/>
              </p:ext>
            </p:extLst>
          </p:nvPr>
        </p:nvGraphicFramePr>
        <p:xfrm>
          <a:off x="1210277" y="2959351"/>
          <a:ext cx="9081856" cy="2899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9559">
                  <a:extLst>
                    <a:ext uri="{9D8B030D-6E8A-4147-A177-3AD203B41FA5}">
                      <a16:colId xmlns:a16="http://schemas.microsoft.com/office/drawing/2014/main" val="1728743820"/>
                    </a:ext>
                  </a:extLst>
                </a:gridCol>
                <a:gridCol w="3100886">
                  <a:extLst>
                    <a:ext uri="{9D8B030D-6E8A-4147-A177-3AD203B41FA5}">
                      <a16:colId xmlns:a16="http://schemas.microsoft.com/office/drawing/2014/main" val="3435576341"/>
                    </a:ext>
                  </a:extLst>
                </a:gridCol>
                <a:gridCol w="3021411">
                  <a:extLst>
                    <a:ext uri="{9D8B030D-6E8A-4147-A177-3AD203B41FA5}">
                      <a16:colId xmlns:a16="http://schemas.microsoft.com/office/drawing/2014/main" val="3462526966"/>
                    </a:ext>
                  </a:extLst>
                </a:gridCol>
              </a:tblGrid>
              <a:tr h="7095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Method</a:t>
                      </a:r>
                      <a:endParaRPr lang="en-C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Prediction Error (RMSE)</a:t>
                      </a:r>
                      <a:endParaRPr lang="en-C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Parameter Tuning</a:t>
                      </a:r>
                      <a:endParaRPr lang="en-CA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59693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DFM + ARIMA</a:t>
                      </a:r>
                      <a:endParaRPr lang="en-CA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65,511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 of factors</a:t>
                      </a:r>
                      <a:endParaRPr lang="en-CA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877629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LASSO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84,146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Penalty parameter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06124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PCA + Random Forest</a:t>
                      </a:r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78,651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trees</a:t>
                      </a:r>
                      <a:endParaRPr lang="en-CA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016367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PCA + XGBoost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83,641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In progress</a:t>
                      </a:r>
                      <a:endParaRPr lang="en-CA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80543"/>
                  </a:ext>
                </a:extLst>
              </a:tr>
            </a:tbl>
          </a:graphicData>
        </a:graphic>
      </p:graphicFrame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4AE34C57-D6C9-9784-2BF5-09DC2326DF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75" y="1059930"/>
            <a:ext cx="768575" cy="523221"/>
          </a:xfrm>
          <a:prstGeom prst="rect">
            <a:avLst/>
          </a:prstGeom>
        </p:spPr>
      </p:pic>
      <p:pic>
        <p:nvPicPr>
          <p:cNvPr id="11" name="Graphic 10" descr="Play with solid fill">
            <a:extLst>
              <a:ext uri="{FF2B5EF4-FFF2-40B4-BE49-F238E27FC236}">
                <a16:creationId xmlns:a16="http://schemas.microsoft.com/office/drawing/2014/main" id="{DB3950BF-740B-13ED-71D7-7E60B3C10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45" y="1860695"/>
            <a:ext cx="768575" cy="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47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AA04E-AF32-E9F9-5567-341B536F1ADB}"/>
              </a:ext>
            </a:extLst>
          </p:cNvPr>
          <p:cNvSpPr/>
          <p:nvPr/>
        </p:nvSpPr>
        <p:spPr>
          <a:xfrm>
            <a:off x="621437" y="3429000"/>
            <a:ext cx="1899821" cy="2927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198886E-7DFD-1BF8-BDA7-3225F84FD2F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1B39F4F-92B2-1B46-9F9D-E3C63B650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37" y="116639"/>
            <a:ext cx="9937085" cy="33123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134DB0-7C18-4B62-F5B8-180D200E690C}"/>
              </a:ext>
            </a:extLst>
          </p:cNvPr>
          <p:cNvSpPr txBox="1"/>
          <p:nvPr/>
        </p:nvSpPr>
        <p:spPr>
          <a:xfrm>
            <a:off x="621437" y="892944"/>
            <a:ext cx="189982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GDP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Growth Rate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Prediction</a:t>
            </a: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B76D9-A1E7-AB27-1017-7AD3B8ED9CFA}"/>
              </a:ext>
            </a:extLst>
          </p:cNvPr>
          <p:cNvSpPr txBox="1"/>
          <p:nvPr/>
        </p:nvSpPr>
        <p:spPr>
          <a:xfrm>
            <a:off x="920364" y="4632002"/>
            <a:ext cx="1899821" cy="834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GDP Value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Prediction</a:t>
            </a: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4125F5-52FC-D3A4-89C8-5AD248EC3D39}"/>
              </a:ext>
            </a:extLst>
          </p:cNvPr>
          <p:cNvSpPr/>
          <p:nvPr/>
        </p:nvSpPr>
        <p:spPr>
          <a:xfrm>
            <a:off x="541540" y="2140625"/>
            <a:ext cx="2095127" cy="437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4176ED6-4D01-92B5-16A4-548528E39C58}"/>
              </a:ext>
            </a:extLst>
          </p:cNvPr>
          <p:cNvSpPr/>
          <p:nvPr/>
        </p:nvSpPr>
        <p:spPr>
          <a:xfrm>
            <a:off x="725058" y="5411387"/>
            <a:ext cx="2095127" cy="437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E5FEB7A-2F58-6BEC-A3BE-FCCB63120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73" y="3378737"/>
            <a:ext cx="10021812" cy="334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4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troduction to E-Learning Pathway for Data Analysts: Background">
            <a:extLst>
              <a:ext uri="{FF2B5EF4-FFF2-40B4-BE49-F238E27FC236}">
                <a16:creationId xmlns:a16="http://schemas.microsoft.com/office/drawing/2014/main" id="{D51A4C2F-44B6-8D83-0CD9-A1910DB8C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6" r="-1" b="20188"/>
          <a:stretch/>
        </p:blipFill>
        <p:spPr bwMode="auto"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034" name="Group 79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5" name="Group 80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036" name="Freeform: Shape 81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Freeform: Shape 82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28538-2244-EF0A-37BB-E01D23AF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B8FEF2-1166-4001-8604-5999A6307F98}" type="slidenum">
              <a:rPr lang="en-CA" sz="44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9D378C-93DD-2BEE-1438-FB3427DEEC28}"/>
              </a:ext>
            </a:extLst>
          </p:cNvPr>
          <p:cNvSpPr/>
          <p:nvPr/>
        </p:nvSpPr>
        <p:spPr>
          <a:xfrm>
            <a:off x="213731" y="1842728"/>
            <a:ext cx="39304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 </a:t>
            </a: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ECE17-9671-B94B-1766-EBA4505283A4}"/>
              </a:ext>
            </a:extLst>
          </p:cNvPr>
          <p:cNvSpPr txBox="1"/>
          <p:nvPr/>
        </p:nvSpPr>
        <p:spPr>
          <a:xfrm>
            <a:off x="0" y="6465586"/>
            <a:ext cx="4241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Image: https://</a:t>
            </a:r>
            <a:r>
              <a:rPr lang="en-US" sz="1100" dirty="0" err="1">
                <a:solidFill>
                  <a:schemeClr val="bg1"/>
                </a:solidFill>
              </a:rPr>
              <a:t>elearning.ihtsdotools.org</a:t>
            </a:r>
            <a:r>
              <a:rPr lang="en-US" sz="1100" dirty="0">
                <a:solidFill>
                  <a:schemeClr val="bg1"/>
                </a:solidFill>
              </a:rPr>
              <a:t>/mod/book/</a:t>
            </a:r>
            <a:r>
              <a:rPr lang="en-US" sz="1100" dirty="0" err="1">
                <a:solidFill>
                  <a:schemeClr val="bg1"/>
                </a:solidFill>
              </a:rPr>
              <a:t>view.php?id</a:t>
            </a:r>
            <a:r>
              <a:rPr lang="en-US" sz="1100" dirty="0">
                <a:solidFill>
                  <a:schemeClr val="bg1"/>
                </a:solidFill>
              </a:rPr>
              <a:t>=1772</a:t>
            </a:r>
          </a:p>
        </p:txBody>
      </p:sp>
    </p:spTree>
    <p:extLst>
      <p:ext uri="{BB962C8B-B14F-4D97-AF65-F5344CB8AC3E}">
        <p14:creationId xmlns:p14="http://schemas.microsoft.com/office/powerpoint/2010/main" val="353924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6084C1F-4A31-13DD-9647-7CD78D10624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B398C7-39C8-758B-C3B5-E91ACBB978EB}"/>
              </a:ext>
            </a:extLst>
          </p:cNvPr>
          <p:cNvSpPr/>
          <p:nvPr/>
        </p:nvSpPr>
        <p:spPr>
          <a:xfrm>
            <a:off x="-841949" y="67900"/>
            <a:ext cx="88586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Google Trends really help?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4B554B9-7262-D508-E15D-AFC411506912}"/>
              </a:ext>
            </a:extLst>
          </p:cNvPr>
          <p:cNvSpPr/>
          <p:nvPr/>
        </p:nvSpPr>
        <p:spPr>
          <a:xfrm>
            <a:off x="517892" y="5297226"/>
            <a:ext cx="2518268" cy="2601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519EC-3E92-A04B-0E72-EE204DC9353C}"/>
              </a:ext>
            </a:extLst>
          </p:cNvPr>
          <p:cNvSpPr txBox="1"/>
          <p:nvPr/>
        </p:nvSpPr>
        <p:spPr>
          <a:xfrm>
            <a:off x="609650" y="1722423"/>
            <a:ext cx="2104005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Model fit using Google Trends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A2EA78-5500-EDD5-43BA-9F1B6E85BC21}"/>
              </a:ext>
            </a:extLst>
          </p:cNvPr>
          <p:cNvSpPr/>
          <p:nvPr/>
        </p:nvSpPr>
        <p:spPr>
          <a:xfrm>
            <a:off x="568166" y="2460955"/>
            <a:ext cx="2497682" cy="2628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DD931-9CD6-DBFC-AFDF-538A51E7C095}"/>
              </a:ext>
            </a:extLst>
          </p:cNvPr>
          <p:cNvSpPr txBox="1"/>
          <p:nvPr/>
        </p:nvSpPr>
        <p:spPr>
          <a:xfrm>
            <a:off x="408374" y="4577360"/>
            <a:ext cx="266478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Model fit without using Google Trends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E1015A3C-DAB6-7829-55DD-6744473DA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736" y="658439"/>
            <a:ext cx="8598890" cy="3158454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4CE7F692-10F8-0C1F-F186-445FD07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48" y="3671135"/>
            <a:ext cx="8598893" cy="31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75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863DE-B553-514B-E611-F918A9712689}"/>
              </a:ext>
            </a:extLst>
          </p:cNvPr>
          <p:cNvSpPr/>
          <p:nvPr/>
        </p:nvSpPr>
        <p:spPr>
          <a:xfrm>
            <a:off x="621437" y="3429000"/>
            <a:ext cx="1899821" cy="2927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54BD448-8904-9CAD-A231-1180ECDAB59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F1A75-7031-A5F8-AE6E-1F0FFB89C52B}"/>
              </a:ext>
            </a:extLst>
          </p:cNvPr>
          <p:cNvSpPr/>
          <p:nvPr/>
        </p:nvSpPr>
        <p:spPr>
          <a:xfrm>
            <a:off x="-1215832" y="135127"/>
            <a:ext cx="528221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Roadblock</a:t>
            </a:r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444AE77-0F59-F0B6-F965-92F9C8BDA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4" y="2896029"/>
            <a:ext cx="10407599" cy="3469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5B0593-A414-3CCF-947C-3D7E6EB85CC2}"/>
              </a:ext>
            </a:extLst>
          </p:cNvPr>
          <p:cNvSpPr txBox="1"/>
          <p:nvPr/>
        </p:nvSpPr>
        <p:spPr>
          <a:xfrm>
            <a:off x="838200" y="1317585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API Calls on different days to extract trends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BBE76-51A3-2E16-2761-C1F59E467BB9}"/>
              </a:ext>
            </a:extLst>
          </p:cNvPr>
          <p:cNvSpPr txBox="1"/>
          <p:nvPr/>
        </p:nvSpPr>
        <p:spPr>
          <a:xfrm>
            <a:off x="864242" y="1991354"/>
            <a:ext cx="7214501" cy="94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Issue</a:t>
            </a: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:</a:t>
            </a:r>
            <a:r>
              <a:rPr lang="en-US" sz="28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</a:t>
            </a: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Many API calls, Require time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Solution</a:t>
            </a: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: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Move forward with one sample</a:t>
            </a:r>
            <a:endParaRPr lang="en-US" sz="280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12" name="Graphic 11" descr="Play with solid fill">
            <a:extLst>
              <a:ext uri="{FF2B5EF4-FFF2-40B4-BE49-F238E27FC236}">
                <a16:creationId xmlns:a16="http://schemas.microsoft.com/office/drawing/2014/main" id="{6867F629-E591-67EC-66A4-FE8A6F409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67" y="1296041"/>
            <a:ext cx="768575" cy="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64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A6DD4-D65F-6546-7369-90CB32F81A12}"/>
              </a:ext>
            </a:extLst>
          </p:cNvPr>
          <p:cNvSpPr/>
          <p:nvPr/>
        </p:nvSpPr>
        <p:spPr>
          <a:xfrm>
            <a:off x="-750311" y="138774"/>
            <a:ext cx="40889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D1EC2-56BF-9885-87A1-A9401EEB312F}"/>
              </a:ext>
            </a:extLst>
          </p:cNvPr>
          <p:cNvSpPr txBox="1"/>
          <p:nvPr/>
        </p:nvSpPr>
        <p:spPr>
          <a:xfrm>
            <a:off x="740206" y="1921379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Use of Google Trends/pytrends for nowcasting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6D2BA-9245-45C0-C828-74DD3265E1DA}"/>
              </a:ext>
            </a:extLst>
          </p:cNvPr>
          <p:cNvSpPr txBox="1"/>
          <p:nvPr/>
        </p:nvSpPr>
        <p:spPr>
          <a:xfrm>
            <a:off x="740206" y="3182975"/>
            <a:ext cx="9337838" cy="94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DFM for dimensionality reduction of time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series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56762-A7D1-B535-CABB-B1766FEC0DA8}"/>
              </a:ext>
            </a:extLst>
          </p:cNvPr>
          <p:cNvSpPr txBox="1"/>
          <p:nvPr/>
        </p:nvSpPr>
        <p:spPr>
          <a:xfrm>
            <a:off x="740205" y="4495362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Machine learning models for time series analysis</a:t>
            </a:r>
          </a:p>
        </p:txBody>
      </p:sp>
      <p:pic>
        <p:nvPicPr>
          <p:cNvPr id="16" name="Graphic 15" descr="Play with solid fill">
            <a:extLst>
              <a:ext uri="{FF2B5EF4-FFF2-40B4-BE49-F238E27FC236}">
                <a16:creationId xmlns:a16="http://schemas.microsoft.com/office/drawing/2014/main" id="{5473AD0D-3492-19B0-9D13-BF969051A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26" y="4444572"/>
            <a:ext cx="768575" cy="52322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C008E8CC-FBF5-57A7-E0C1-5856811BBF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26" y="3139168"/>
            <a:ext cx="768575" cy="523221"/>
          </a:xfrm>
          <a:prstGeom prst="rect">
            <a:avLst/>
          </a:prstGeom>
        </p:spPr>
      </p:pic>
      <p:pic>
        <p:nvPicPr>
          <p:cNvPr id="18" name="Graphic 17" descr="Play with solid fill">
            <a:extLst>
              <a:ext uri="{FF2B5EF4-FFF2-40B4-BE49-F238E27FC236}">
                <a16:creationId xmlns:a16="http://schemas.microsoft.com/office/drawing/2014/main" id="{29460765-7B8E-17EF-F6CC-9864E88E50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25" y="1890454"/>
            <a:ext cx="768575" cy="523221"/>
          </a:xfrm>
          <a:prstGeom prst="rect">
            <a:avLst/>
          </a:prstGeom>
        </p:spPr>
      </p:pic>
      <p:pic>
        <p:nvPicPr>
          <p:cNvPr id="19" name="Picture 6" descr="6,470 Gross Domestic Product Stock Photos, Pictures &amp; Royalty-Free Images -  iStock">
            <a:extLst>
              <a:ext uri="{FF2B5EF4-FFF2-40B4-BE49-F238E27FC236}">
                <a16:creationId xmlns:a16="http://schemas.microsoft.com/office/drawing/2014/main" id="{D93109F9-56F6-91DD-0F27-D3CA88655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0" r="6812"/>
          <a:stretch/>
        </p:blipFill>
        <p:spPr bwMode="auto">
          <a:xfrm>
            <a:off x="8008882" y="-1"/>
            <a:ext cx="4183118" cy="685800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99CE8A-80F2-E292-44CE-9BE8BB775638}"/>
              </a:ext>
            </a:extLst>
          </p:cNvPr>
          <p:cNvSpPr txBox="1"/>
          <p:nvPr/>
        </p:nvSpPr>
        <p:spPr>
          <a:xfrm>
            <a:off x="230015" y="6464028"/>
            <a:ext cx="4201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: https://www.istockphoto.com/photos/gross-domestic-product</a:t>
            </a:r>
          </a:p>
        </p:txBody>
      </p:sp>
    </p:spTree>
    <p:extLst>
      <p:ext uri="{BB962C8B-B14F-4D97-AF65-F5344CB8AC3E}">
        <p14:creationId xmlns:p14="http://schemas.microsoft.com/office/powerpoint/2010/main" val="3184193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A6DD4-D65F-6546-7369-90CB32F81A12}"/>
              </a:ext>
            </a:extLst>
          </p:cNvPr>
          <p:cNvSpPr/>
          <p:nvPr/>
        </p:nvSpPr>
        <p:spPr>
          <a:xfrm>
            <a:off x="-1569917" y="126261"/>
            <a:ext cx="61751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D1EC2-56BF-9885-87A1-A9401EEB312F}"/>
              </a:ext>
            </a:extLst>
          </p:cNvPr>
          <p:cNvSpPr txBox="1"/>
          <p:nvPr/>
        </p:nvSpPr>
        <p:spPr>
          <a:xfrm>
            <a:off x="747099" y="1965650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Cross Validation of XGBoost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6D2BA-9245-45C0-C828-74DD3265E1DA}"/>
              </a:ext>
            </a:extLst>
          </p:cNvPr>
          <p:cNvSpPr txBox="1"/>
          <p:nvPr/>
        </p:nvSpPr>
        <p:spPr>
          <a:xfrm>
            <a:off x="747099" y="2990244"/>
            <a:ext cx="933783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Bootstrap to get prediction interval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56762-A7D1-B535-CABB-B1766FEC0DA8}"/>
              </a:ext>
            </a:extLst>
          </p:cNvPr>
          <p:cNvSpPr txBox="1"/>
          <p:nvPr/>
        </p:nvSpPr>
        <p:spPr>
          <a:xfrm>
            <a:off x="748685" y="5059146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A detailed report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08A01-1E92-0DFD-B709-C6C974F7B9D9}"/>
              </a:ext>
            </a:extLst>
          </p:cNvPr>
          <p:cNvSpPr txBox="1"/>
          <p:nvPr/>
        </p:nvSpPr>
        <p:spPr>
          <a:xfrm>
            <a:off x="747098" y="4112330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Visualizations and dashboard</a:t>
            </a:r>
          </a:p>
        </p:txBody>
      </p:sp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3120C29D-F13C-2491-182E-2FA6334DF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25" y="1890454"/>
            <a:ext cx="768575" cy="523221"/>
          </a:xfrm>
          <a:prstGeom prst="rect">
            <a:avLst/>
          </a:prstGeom>
        </p:spPr>
      </p:pic>
      <p:pic>
        <p:nvPicPr>
          <p:cNvPr id="18" name="Graphic 17" descr="Play with solid fill">
            <a:extLst>
              <a:ext uri="{FF2B5EF4-FFF2-40B4-BE49-F238E27FC236}">
                <a16:creationId xmlns:a16="http://schemas.microsoft.com/office/drawing/2014/main" id="{1353EA1F-3A40-DAE1-BE52-432C56B413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29" y="2955023"/>
            <a:ext cx="768575" cy="523221"/>
          </a:xfrm>
          <a:prstGeom prst="rect">
            <a:avLst/>
          </a:prstGeom>
        </p:spPr>
      </p:pic>
      <p:pic>
        <p:nvPicPr>
          <p:cNvPr id="19" name="Graphic 18" descr="Play with solid fill">
            <a:extLst>
              <a:ext uri="{FF2B5EF4-FFF2-40B4-BE49-F238E27FC236}">
                <a16:creationId xmlns:a16="http://schemas.microsoft.com/office/drawing/2014/main" id="{C89824D9-D851-5D05-DE4D-8B5883215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4" y="4030315"/>
            <a:ext cx="768575" cy="523221"/>
          </a:xfrm>
          <a:prstGeom prst="rect">
            <a:avLst/>
          </a:prstGeom>
        </p:spPr>
      </p:pic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AA0DF7CC-026A-453A-8C1E-563D04D4D5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82" y="5016051"/>
            <a:ext cx="768575" cy="523221"/>
          </a:xfrm>
          <a:prstGeom prst="rect">
            <a:avLst/>
          </a:prstGeom>
        </p:spPr>
      </p:pic>
      <p:pic>
        <p:nvPicPr>
          <p:cNvPr id="21" name="Picture 2" descr="Conceptual Temporal Image &amp; Photo (Free Trial) | Bigstock">
            <a:extLst>
              <a:ext uri="{FF2B5EF4-FFF2-40B4-BE49-F238E27FC236}">
                <a16:creationId xmlns:a16="http://schemas.microsoft.com/office/drawing/2014/main" id="{54265484-2335-5EEF-895A-DBCC0F60F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4" r="1" b="8575"/>
          <a:stretch/>
        </p:blipFill>
        <p:spPr bwMode="auto">
          <a:xfrm>
            <a:off x="7494992" y="0"/>
            <a:ext cx="4697008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A6702E0-2F04-9E6C-E52D-10B64055060E}"/>
              </a:ext>
            </a:extLst>
          </p:cNvPr>
          <p:cNvSpPr txBox="1"/>
          <p:nvPr/>
        </p:nvSpPr>
        <p:spPr>
          <a:xfrm>
            <a:off x="-25806" y="6452423"/>
            <a:ext cx="5928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Image: https://www.bigstockphoto.com/image-328633948/stock-photo-conceptual-temporal-realm</a:t>
            </a:r>
          </a:p>
        </p:txBody>
      </p:sp>
    </p:spTree>
    <p:extLst>
      <p:ext uri="{BB962C8B-B14F-4D97-AF65-F5344CB8AC3E}">
        <p14:creationId xmlns:p14="http://schemas.microsoft.com/office/powerpoint/2010/main" val="1109819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A6DD4-D65F-6546-7369-90CB32F81A12}"/>
              </a:ext>
            </a:extLst>
          </p:cNvPr>
          <p:cNvSpPr/>
          <p:nvPr/>
        </p:nvSpPr>
        <p:spPr>
          <a:xfrm>
            <a:off x="-1064631" y="537571"/>
            <a:ext cx="61751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D1EC2-56BF-9885-87A1-A9401EEB312F}"/>
              </a:ext>
            </a:extLst>
          </p:cNvPr>
          <p:cNvSpPr txBox="1"/>
          <p:nvPr/>
        </p:nvSpPr>
        <p:spPr>
          <a:xfrm>
            <a:off x="543017" y="1245457"/>
            <a:ext cx="11105965" cy="4974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H. Choi, H. Varian, </a:t>
            </a:r>
            <a:r>
              <a:rPr lang="en-CA" sz="2000" b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Predicting the present with Google Trends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CA" sz="20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Economic record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CA" sz="20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88 (2012)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2-9.</a:t>
            </a:r>
            <a:endParaRPr lang="en-CA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Stock, J.H. and Watson, M.W., 2016. </a:t>
            </a:r>
            <a:r>
              <a:rPr lang="en-CA" sz="2000" b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Dynamic factor models, factor-augmented vector autoregressions, and structural vector autoregressions in macroeconomics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In </a:t>
            </a:r>
            <a:r>
              <a:rPr lang="en-CA" sz="20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Handbook of macroeconomics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(Vol. 2, pp. 415-525). Elsevier.</a:t>
            </a:r>
            <a:endParaRPr lang="en-CA" sz="2000" dirty="0">
              <a:solidFill>
                <a:srgbClr val="22222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Woloszko</a:t>
            </a: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N. (2020). </a:t>
            </a:r>
            <a:r>
              <a:rPr lang="en-CA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Tracking activity in real time with Google Trends</a:t>
            </a: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OECD Economics Department Working Papers, No. 1634, OECD Publishing, Paris.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Dauphin, M.J.F., </a:t>
            </a:r>
            <a:r>
              <a:rPr lang="en-CA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Dybczak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M.K., Maneely, M., </a:t>
            </a:r>
            <a:r>
              <a:rPr lang="en-CA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Sanjani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M.T., </a:t>
            </a:r>
            <a:r>
              <a:rPr lang="en-CA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Suphaphiphat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M.N., Wang, Y. and Zhang, H., 2022. </a:t>
            </a:r>
            <a:r>
              <a:rPr lang="en-CA" sz="2000" b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Nowcasting GDP-A Scalable Approach Using DFM, Machine Learning and Novel Data</a:t>
            </a:r>
            <a:r>
              <a:rPr lang="en-CA" sz="20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Applied to European Economies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International Monetary Fund.</a:t>
            </a:r>
            <a:endParaRPr lang="en-CA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Richardson, A., van </a:t>
            </a:r>
            <a:r>
              <a:rPr lang="en-CA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Florenstein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Mulder, T. and </a:t>
            </a:r>
            <a:r>
              <a:rPr lang="en-CA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Vehbi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T., 2021. </a:t>
            </a:r>
            <a:r>
              <a:rPr lang="en-CA" sz="2000" b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Nowcasting GDP using machine-learning algorithms: A real-time assessment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CA" sz="20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Forecasting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CA" sz="20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37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(2), pp.941-948.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Logo </a:t>
            </a:r>
            <a:r>
              <a:rPr lang="en-CA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CA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UBC Logo</a:t>
            </a:r>
            <a:r>
              <a:rPr lang="en-CA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CA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Statistics Canada</a:t>
            </a:r>
            <a:r>
              <a:rPr lang="en-CA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CA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Google Trends</a:t>
            </a:r>
            <a:endParaRPr lang="en-IN" u="sng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CA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3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mployment Screening FAQs">
            <a:extLst>
              <a:ext uri="{FF2B5EF4-FFF2-40B4-BE49-F238E27FC236}">
                <a16:creationId xmlns:a16="http://schemas.microsoft.com/office/drawing/2014/main" id="{57FA2700-7127-BC79-9372-26FC76E61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4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94964D-3105-4CC1-68B4-0726EC0FD002}"/>
              </a:ext>
            </a:extLst>
          </p:cNvPr>
          <p:cNvSpPr/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cap="none" spc="0" dirty="0">
                <a:ln w="22225">
                  <a:solidFill>
                    <a:srgbClr val="FFFFFF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 !!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A457B-944E-31A2-F33F-D9F85AD92E23}"/>
              </a:ext>
            </a:extLst>
          </p:cNvPr>
          <p:cNvSpPr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n w="22225">
                  <a:solidFill>
                    <a:srgbClr val="FFFFFF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871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6B8FEF2-1166-4001-8604-5999A6307F98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35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FDD3DC-D326-C623-1FBA-4562CEB2FE4A}"/>
              </a:ext>
            </a:extLst>
          </p:cNvPr>
          <p:cNvSpPr/>
          <p:nvPr/>
        </p:nvSpPr>
        <p:spPr>
          <a:xfrm>
            <a:off x="7534641" y="1065862"/>
            <a:ext cx="3860002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215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9F3BFEE-6275-7AD1-77CC-F759C3E141B5}"/>
              </a:ext>
            </a:extLst>
          </p:cNvPr>
          <p:cNvSpPr/>
          <p:nvPr/>
        </p:nvSpPr>
        <p:spPr>
          <a:xfrm>
            <a:off x="6307448" y="0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AISHWARYA SHARMA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MS in Data Science | American University, Washington, DC">
            <a:extLst>
              <a:ext uri="{FF2B5EF4-FFF2-40B4-BE49-F238E27FC236}">
                <a16:creationId xmlns:a16="http://schemas.microsoft.com/office/drawing/2014/main" id="{31DF9206-0324-4B7B-6229-BD650C177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r="25355"/>
          <a:stretch/>
        </p:blipFill>
        <p:spPr bwMode="auto">
          <a:xfrm>
            <a:off x="20" y="10"/>
            <a:ext cx="6019178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40" y="6309360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6B8FEF2-1166-4001-8604-5999A6307F98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4</a:t>
            </a:fld>
            <a:endParaRPr lang="en-US" sz="15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D315B-F9C5-2840-A456-C06952414EB7}"/>
              </a:ext>
            </a:extLst>
          </p:cNvPr>
          <p:cNvSpPr/>
          <p:nvPr/>
        </p:nvSpPr>
        <p:spPr>
          <a:xfrm>
            <a:off x="6096000" y="1437815"/>
            <a:ext cx="6172782" cy="4386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Bachelors in Computer Science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Former Software Developer in Hewlett Packard Enterprise (HPE)</a:t>
            </a: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Passion for data and loves to play guitar in free time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1856A-D305-A988-8246-23AB982C520D}"/>
              </a:ext>
            </a:extLst>
          </p:cNvPr>
          <p:cNvSpPr txBox="1"/>
          <p:nvPr/>
        </p:nvSpPr>
        <p:spPr>
          <a:xfrm>
            <a:off x="4088524" y="6558455"/>
            <a:ext cx="4076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: https://</a:t>
            </a:r>
            <a:r>
              <a:rPr lang="en-US" sz="1100" dirty="0" err="1"/>
              <a:t>www.american.edu</a:t>
            </a:r>
            <a:r>
              <a:rPr lang="en-US" sz="1100" dirty="0"/>
              <a:t>/programs/shared/data-science/</a:t>
            </a:r>
          </a:p>
        </p:txBody>
      </p:sp>
    </p:spTree>
    <p:extLst>
      <p:ext uri="{BB962C8B-B14F-4D97-AF65-F5344CB8AC3E}">
        <p14:creationId xmlns:p14="http://schemas.microsoft.com/office/powerpoint/2010/main" val="75496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9F3BFEE-6275-7AD1-77CC-F759C3E141B5}"/>
              </a:ext>
            </a:extLst>
          </p:cNvPr>
          <p:cNvSpPr/>
          <p:nvPr/>
        </p:nvSpPr>
        <p:spPr>
          <a:xfrm>
            <a:off x="6307448" y="0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JAGDEEP BRAR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MS in Data Science | American University, Washington, DC">
            <a:extLst>
              <a:ext uri="{FF2B5EF4-FFF2-40B4-BE49-F238E27FC236}">
                <a16:creationId xmlns:a16="http://schemas.microsoft.com/office/drawing/2014/main" id="{31DF9206-0324-4B7B-6229-BD650C177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r="25355"/>
          <a:stretch/>
        </p:blipFill>
        <p:spPr bwMode="auto">
          <a:xfrm>
            <a:off x="20" y="10"/>
            <a:ext cx="6019178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40" y="6309360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6B8FEF2-1166-4001-8604-5999A6307F98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5</a:t>
            </a:fld>
            <a:endParaRPr lang="en-US" sz="15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D315B-F9C5-2840-A456-C06952414EB7}"/>
              </a:ext>
            </a:extLst>
          </p:cNvPr>
          <p:cNvSpPr/>
          <p:nvPr/>
        </p:nvSpPr>
        <p:spPr>
          <a:xfrm>
            <a:off x="6307448" y="1433611"/>
            <a:ext cx="6172782" cy="4386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Ph.D. in Applied Mathematics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Worked on Credit Risk Management Projects as 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      a Postdoc</a:t>
            </a: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Likes model fitting and               cooking!!</a:t>
            </a:r>
          </a:p>
        </p:txBody>
      </p:sp>
    </p:spTree>
    <p:extLst>
      <p:ext uri="{BB962C8B-B14F-4D97-AF65-F5344CB8AC3E}">
        <p14:creationId xmlns:p14="http://schemas.microsoft.com/office/powerpoint/2010/main" val="4085937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9F3BFEE-6275-7AD1-77CC-F759C3E141B5}"/>
              </a:ext>
            </a:extLst>
          </p:cNvPr>
          <p:cNvSpPr/>
          <p:nvPr/>
        </p:nvSpPr>
        <p:spPr>
          <a:xfrm>
            <a:off x="6307448" y="0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HARPREET KAUR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MS in Data Science | American University, Washington, DC">
            <a:extLst>
              <a:ext uri="{FF2B5EF4-FFF2-40B4-BE49-F238E27FC236}">
                <a16:creationId xmlns:a16="http://schemas.microsoft.com/office/drawing/2014/main" id="{31DF9206-0324-4B7B-6229-BD650C177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r="25355"/>
          <a:stretch/>
        </p:blipFill>
        <p:spPr bwMode="auto">
          <a:xfrm>
            <a:off x="20" y="10"/>
            <a:ext cx="6019178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40" y="6309360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6B8FEF2-1166-4001-8604-5999A6307F98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D315B-F9C5-2840-A456-C06952414EB7}"/>
              </a:ext>
            </a:extLst>
          </p:cNvPr>
          <p:cNvSpPr/>
          <p:nvPr/>
        </p:nvSpPr>
        <p:spPr>
          <a:xfrm>
            <a:off x="6096000" y="2007475"/>
            <a:ext cx="6172782" cy="3648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prstClr val="white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Gold Medalist in Applied Mathematics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prstClr val="white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Former Software engineer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prstClr val="white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Love hiking, making and tinkering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310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troduction to E-Learning Pathway for Data Analysts: Background">
            <a:extLst>
              <a:ext uri="{FF2B5EF4-FFF2-40B4-BE49-F238E27FC236}">
                <a16:creationId xmlns:a16="http://schemas.microsoft.com/office/drawing/2014/main" id="{D51A4C2F-44B6-8D83-0CD9-A1910DB8C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6" r="-1" b="20188"/>
          <a:stretch/>
        </p:blipFill>
        <p:spPr bwMode="auto"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034" name="Group 79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5" name="Group 80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036" name="Freeform: Shape 81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Freeform: Shape 82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28538-2244-EF0A-37BB-E01D23AF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B8FEF2-1166-4001-8604-5999A6307F98}" type="slidenum">
              <a:rPr lang="en-CA" sz="44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9D378C-93DD-2BEE-1438-FB3427DEEC28}"/>
              </a:ext>
            </a:extLst>
          </p:cNvPr>
          <p:cNvSpPr/>
          <p:nvPr/>
        </p:nvSpPr>
        <p:spPr>
          <a:xfrm>
            <a:off x="0" y="1305341"/>
            <a:ext cx="3930435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 </a:t>
            </a: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 </a:t>
            </a:r>
            <a:r>
              <a:rPr lang="en-GB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Clients</a:t>
            </a:r>
          </a:p>
          <a:p>
            <a:pPr algn="ctr"/>
            <a:endParaRPr lang="en-GB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Statistics </a:t>
            </a: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Canada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ECE17-9671-B94B-1766-EBA4505283A4}"/>
              </a:ext>
            </a:extLst>
          </p:cNvPr>
          <p:cNvSpPr txBox="1"/>
          <p:nvPr/>
        </p:nvSpPr>
        <p:spPr>
          <a:xfrm>
            <a:off x="0" y="6465586"/>
            <a:ext cx="4241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Image: https://</a:t>
            </a:r>
            <a:r>
              <a:rPr lang="en-US" sz="1100" dirty="0" err="1">
                <a:solidFill>
                  <a:schemeClr val="bg1"/>
                </a:solidFill>
              </a:rPr>
              <a:t>elearning.ihtsdotools.org</a:t>
            </a:r>
            <a:r>
              <a:rPr lang="en-US" sz="1100" dirty="0">
                <a:solidFill>
                  <a:schemeClr val="bg1"/>
                </a:solidFill>
              </a:rPr>
              <a:t>/mod/book/</a:t>
            </a:r>
            <a:r>
              <a:rPr lang="en-US" sz="1100" dirty="0" err="1">
                <a:solidFill>
                  <a:schemeClr val="bg1"/>
                </a:solidFill>
              </a:rPr>
              <a:t>view.php?id</a:t>
            </a:r>
            <a:r>
              <a:rPr lang="en-US" sz="1100" dirty="0">
                <a:solidFill>
                  <a:schemeClr val="bg1"/>
                </a:solidFill>
              </a:rPr>
              <a:t>=1772</a:t>
            </a:r>
          </a:p>
        </p:txBody>
      </p:sp>
    </p:spTree>
    <p:extLst>
      <p:ext uri="{BB962C8B-B14F-4D97-AF65-F5344CB8AC3E}">
        <p14:creationId xmlns:p14="http://schemas.microsoft.com/office/powerpoint/2010/main" val="22014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9F3BFEE-6275-7AD1-77CC-F759C3E141B5}"/>
              </a:ext>
            </a:extLst>
          </p:cNvPr>
          <p:cNvSpPr/>
          <p:nvPr/>
        </p:nvSpPr>
        <p:spPr>
          <a:xfrm>
            <a:off x="6307448" y="0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NICK NEWSTEAD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MS in Data Science | American University, Washington, DC">
            <a:extLst>
              <a:ext uri="{FF2B5EF4-FFF2-40B4-BE49-F238E27FC236}">
                <a16:creationId xmlns:a16="http://schemas.microsoft.com/office/drawing/2014/main" id="{31DF9206-0324-4B7B-6229-BD650C177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r="25355"/>
          <a:stretch/>
        </p:blipFill>
        <p:spPr bwMode="auto">
          <a:xfrm>
            <a:off x="20" y="10"/>
            <a:ext cx="6019178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40" y="6309360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6B8FEF2-1166-4001-8604-5999A6307F98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8</a:t>
            </a:fld>
            <a:endParaRPr lang="en-US" sz="15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D315B-F9C5-2840-A456-C06952414EB7}"/>
              </a:ext>
            </a:extLst>
          </p:cNvPr>
          <p:cNvSpPr/>
          <p:nvPr/>
        </p:nvSpPr>
        <p:spPr>
          <a:xfrm>
            <a:off x="6172782" y="1545020"/>
            <a:ext cx="6172782" cy="43950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Economist, Sociologist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Exploration and Integration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Strong Data Science Background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5368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9F3BFEE-6275-7AD1-77CC-F759C3E141B5}"/>
              </a:ext>
            </a:extLst>
          </p:cNvPr>
          <p:cNvSpPr/>
          <p:nvPr/>
        </p:nvSpPr>
        <p:spPr>
          <a:xfrm>
            <a:off x="6307448" y="0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MARINA SMAILES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MS in Data Science | American University, Washington, DC">
            <a:extLst>
              <a:ext uri="{FF2B5EF4-FFF2-40B4-BE49-F238E27FC236}">
                <a16:creationId xmlns:a16="http://schemas.microsoft.com/office/drawing/2014/main" id="{31DF9206-0324-4B7B-6229-BD650C177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r="25355"/>
          <a:stretch/>
        </p:blipFill>
        <p:spPr bwMode="auto">
          <a:xfrm>
            <a:off x="20" y="10"/>
            <a:ext cx="6019178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40" y="6309360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6B8FEF2-1166-4001-8604-5999A6307F98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9</a:t>
            </a:fld>
            <a:endParaRPr lang="en-US" sz="15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D315B-F9C5-2840-A456-C06952414EB7}"/>
              </a:ext>
            </a:extLst>
          </p:cNvPr>
          <p:cNvSpPr/>
          <p:nvPr/>
        </p:nvSpPr>
        <p:spPr>
          <a:xfrm>
            <a:off x="6307448" y="1229711"/>
            <a:ext cx="6172782" cy="42478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Senior Analyst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Exploration and Integration Lab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Microdata, Demographic Analysis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1937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1363</Words>
  <Application>Microsoft Macintosh PowerPoint</Application>
  <PresentationFormat>Widescreen</PresentationFormat>
  <Paragraphs>317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jkaur87@student.ubc.ca</dc:creator>
  <cp:lastModifiedBy>aishwa01@student.ubc.ca</cp:lastModifiedBy>
  <cp:revision>253</cp:revision>
  <dcterms:created xsi:type="dcterms:W3CDTF">2022-05-27T22:58:12Z</dcterms:created>
  <dcterms:modified xsi:type="dcterms:W3CDTF">2022-05-30T22:13:36Z</dcterms:modified>
</cp:coreProperties>
</file>