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719"/>
  </p:normalViewPr>
  <p:slideViewPr>
    <p:cSldViewPr snapToGrid="0" snapToObjects="1">
      <p:cViewPr varScale="1">
        <p:scale>
          <a:sx n="120" d="100"/>
          <a:sy n="120" d="100"/>
        </p:scale>
        <p:origin x="256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B0DB3-A8FF-4ABB-9E2E-D96042226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25308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E0618-75D7-410F-859C-CDF53BC53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86729"/>
            <a:ext cx="9144000" cy="1135529"/>
          </a:xfr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37F11-76DB-4DD9-9747-3F38D05BA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pPr/>
              <a:t>6/14/22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9F581-81B0-44B3-ABA5-A25CA4BAE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0D591-ADCF-4300-8282-72AE357F3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194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E5C77-55F8-4677-A96C-E6D3F5545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A064EF-ADDA-4943-8F87-A7469D799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0D493-D1E7-4358-95E9-B5B80A49E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pPr/>
              <a:t>6/14/22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98326-3276-4B9E-960F-10C6677BF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C3AC2-288D-4FEE-BF80-0EAEDDFAB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144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333C6A-5417-40BD-BF7A-940583223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3BCB45-B343-46F6-9718-AA0D68CED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DA2A4-FD34-4E17-908F-4367B1E64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pPr/>
              <a:t>6/14/22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87AE3-776D-451D-AA52-C06B74724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0C4D5-BE1E-4D6A-9196-E0F9E42B2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87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75558-A264-444E-829B-51AAE6B4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D9373-37D1-4135-8D34-755E139F7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4A6B-1966-4E57-9FB8-8B111E97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pPr/>
              <a:t>6/14/22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FC3DD-F2BE-41FF-895B-00129AAB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F830C-8424-4FAF-A011-605AE1D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80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A1BE8-ECC1-4027-B16E-C7BECCA9D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6C7E1-471A-46AA-8068-98E68C0C2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C9F8F-EC48-4D16-B4C6-023A7B607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pPr/>
              <a:t>6/14/22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FA5B3-F726-417B-932A-B93E0C8F5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D21F1-1A24-43EA-AB09-3024C491E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517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16569-B648-4D50-BEB8-E8DAE24D6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831B3-A1FD-470C-BEEE-4CFB441502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F34A17-C244-438C-9AE3-FB9B3CE3B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FA3AA-3FC1-4B98-8F99-1726F1AC0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pPr/>
              <a:t>6/14/22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E10883-BACC-41A1-9067-ECFDB937D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660A2-13C9-4432-A6EB-A4FF3D78F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81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7C843-C993-4E9C-80DD-3620816E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A8E3-B066-4511-9C6E-A3435B64D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34325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86B63-4102-4802-94D7-F138F80F3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58237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924765-08A7-4A60-86DC-DC420F60BB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34325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A2795-EFB6-4000-8F25-FBB62646C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58237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942CFB-FE12-494A-9C41-3CB90F07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pPr/>
              <a:t>6/14/22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3A07E3-59E1-4EBD-9687-4B6ABE96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F7BB23-7539-4674-8B66-ACEFF946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246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41DB-C73C-4968-B434-A6AA14DA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8152BF-92C7-4BF5-A9DB-16A0BF0F5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pPr/>
              <a:t>6/14/22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89DB7-F492-4037-A439-D70F7E556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FA96F1-8B8A-4E83-B3C2-E10DE522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309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pPr/>
              <a:t>6/14/22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697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BE2C-9DAA-489D-AC88-15CBBA8A9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124BE-E494-445A-A4FB-A2A8F28F0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446DE-9A32-4774-9F7C-86678CA90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0115D-61B3-46D0-B4D3-30C374B52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pPr/>
              <a:t>6/14/22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C2AFC-D0F8-469F-B1E0-123C2E066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9BCDA-9EF7-4531-8021-AF7B30751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502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AE558-F89F-4688-94E5-77F37D49F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CD35AF-8CA2-49BB-BAE9-F29A0186EC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5CAA98-55BD-4118-A8AF-D60306078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FF4C5-82A8-4AD8-B7E2-2882F6576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pPr/>
              <a:t>6/14/22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0B401-B64F-417B-8AD6-581A22E5E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4BD4C-7149-44BF-8150-F72CAA95A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530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436E0F2-A64B-471E-93C0-8DFE08CC57C8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C1E3AB1-2A8C-4607-9FAE-D8BDB280FE1A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6D66059-832F-40B6-A35F-F56C8F38A1E7}"/>
              </a:ext>
            </a:extLst>
          </p:cNvPr>
          <p:cNvCxnSpPr>
            <a:cxnSpLocks/>
          </p:cNvCxnSpPr>
          <p:nvPr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515E2ED-7EA9-448D-83FA-54C3DF9723BD}"/>
              </a:ext>
            </a:extLst>
          </p:cNvPr>
          <p:cNvCxnSpPr>
            <a:cxnSpLocks/>
          </p:cNvCxnSpPr>
          <p:nvPr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0595356-EABD-4767-AC9D-EA21FF115EC0}"/>
              </a:ext>
            </a:extLst>
          </p:cNvPr>
          <p:cNvCxnSpPr>
            <a:cxnSpLocks/>
          </p:cNvCxnSpPr>
          <p:nvPr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8CD9F06-9628-469C-B788-A894E3E08281}"/>
              </a:ext>
            </a:extLst>
          </p:cNvPr>
          <p:cNvCxnSpPr>
            <a:cxnSpLocks/>
          </p:cNvCxnSpPr>
          <p:nvPr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550A431-0B61-421B-B4B7-24C0CFF0F938}"/>
              </a:ext>
            </a:extLst>
          </p:cNvPr>
          <p:cNvCxnSpPr>
            <a:cxnSpLocks/>
          </p:cNvCxnSpPr>
          <p:nvPr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5B94C5-D205-4339-B029-5D0FD2E5F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13821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6DC5C-BD34-4CE4-8AA7-A6A4B9516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009554"/>
            <a:ext cx="9906000" cy="4024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192A7-D622-449D-9FC2-48FDE4D690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11EAACC7-3B3F-47D1-959A-EF58926E955E}" type="datetimeFigureOut">
              <a:rPr lang="en-US" smtClean="0"/>
              <a:pPr/>
              <a:t>6/14/22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5B93C-2BE9-4847-BFE5-D3CBCC6E9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="1" spc="30" baseline="0">
                <a:solidFill>
                  <a:schemeClr val="tx2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70A99-395E-4F22-8AAB-6C7EE743D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312CC964-A50B-4C29-B4E4-2C30BB34CCF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998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C88933B-CFB2-4662-9CA9-2C1E08385B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909EEE1-52DB-4A86-AFCE-CCE9041848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2"/>
            <a:ext cx="12192000" cy="685734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Jigsaw puzzles in plastic figures">
            <a:extLst>
              <a:ext uri="{FF2B5EF4-FFF2-40B4-BE49-F238E27FC236}">
                <a16:creationId xmlns:a16="http://schemas.microsoft.com/office/drawing/2014/main" id="{0B382482-499B-AAA2-4F92-5BF136E102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792" r="23624"/>
          <a:stretch/>
        </p:blipFill>
        <p:spPr>
          <a:xfrm>
            <a:off x="-2573" y="10"/>
            <a:ext cx="4811317" cy="6857988"/>
          </a:xfrm>
          <a:custGeom>
            <a:avLst/>
            <a:gdLst/>
            <a:ahLst/>
            <a:cxnLst/>
            <a:rect l="l" t="t" r="r" b="b"/>
            <a:pathLst>
              <a:path w="4811317" h="6857998">
                <a:moveTo>
                  <a:pt x="0" y="0"/>
                </a:moveTo>
                <a:lnTo>
                  <a:pt x="4811317" y="0"/>
                </a:lnTo>
                <a:lnTo>
                  <a:pt x="2712446" y="6857998"/>
                </a:lnTo>
                <a:lnTo>
                  <a:pt x="0" y="6857998"/>
                </a:lnTo>
                <a:close/>
              </a:path>
            </a:pathLst>
          </a:cu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26FE4BA-3BD1-4AB3-A3EB-39FF16D964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418764" y="0"/>
            <a:ext cx="815637" cy="685734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BD85EF3-E980-4EF9-BF91-C0540D302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  <a:endCxn id="15" idx="2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468380"/>
            <a:ext cx="6096000" cy="1389619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4D79F445-5F9C-7E57-EE45-7B89C77D290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1415" y="855145"/>
            <a:ext cx="2249170" cy="1053282"/>
          </a:xfrm>
          <a:prstGeom prst="rect">
            <a:avLst/>
          </a:prstGeom>
        </p:spPr>
      </p:pic>
      <p:pic>
        <p:nvPicPr>
          <p:cNvPr id="12" name="Picture 11" descr="A picture containing schematic&#10;&#10;Description automatically generated">
            <a:extLst>
              <a:ext uri="{FF2B5EF4-FFF2-40B4-BE49-F238E27FC236}">
                <a16:creationId xmlns:a16="http://schemas.microsoft.com/office/drawing/2014/main" id="{9573D833-CAE5-A4C0-97D6-D07E2899F60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9749" y="824256"/>
            <a:ext cx="1951990" cy="111506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428D887-7BBE-7B1A-D34F-849D4DDC260C}"/>
              </a:ext>
            </a:extLst>
          </p:cNvPr>
          <p:cNvSpPr txBox="1"/>
          <p:nvPr/>
        </p:nvSpPr>
        <p:spPr>
          <a:xfrm>
            <a:off x="4880895" y="2339739"/>
            <a:ext cx="6129336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en-IN" dirty="0">
                <a:effectLst/>
                <a:latin typeface="Arial" panose="020B0604020202020204" pitchFamily="34" charset="0"/>
              </a:rPr>
            </a:br>
            <a:endParaRPr lang="en-IN" dirty="0">
              <a:effectLst/>
              <a:latin typeface="Arial" panose="020B0604020202020204" pitchFamily="34" charset="0"/>
            </a:endParaRPr>
          </a:p>
          <a:p>
            <a:pPr algn="ctr"/>
            <a:r>
              <a:rPr lang="en-IN" dirty="0">
                <a:effectLst/>
                <a:latin typeface="Arial" panose="020B0604020202020204" pitchFamily="34" charset="0"/>
              </a:rPr>
              <a:t> </a:t>
            </a:r>
            <a:r>
              <a:rPr lang="en-IN" sz="2800" b="1" dirty="0">
                <a:effectLst/>
                <a:latin typeface="Arial" panose="020B0604020202020204" pitchFamily="34" charset="0"/>
              </a:rPr>
              <a:t>Nowcasting Macroeconomic Indicators using Google Trends </a:t>
            </a:r>
            <a:endParaRPr lang="en-IN" sz="2800" dirty="0">
              <a:effectLst/>
              <a:latin typeface="Arial" panose="020B0604020202020204" pitchFamily="34" charset="0"/>
            </a:endParaRPr>
          </a:p>
        </p:txBody>
      </p:sp>
      <p:pic>
        <p:nvPicPr>
          <p:cNvPr id="16" name="Picture 15" descr="Icon&#10;&#10;Description automatically generated">
            <a:extLst>
              <a:ext uri="{FF2B5EF4-FFF2-40B4-BE49-F238E27FC236}">
                <a16:creationId xmlns:a16="http://schemas.microsoft.com/office/drawing/2014/main" id="{5B1B5A12-E8D6-093D-7150-3D5CD1E7406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4141" y="3068868"/>
            <a:ext cx="772180" cy="7196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300CD0A-A619-AEF7-FC0C-753042EAF6A1}"/>
              </a:ext>
            </a:extLst>
          </p:cNvPr>
          <p:cNvSpPr txBox="1"/>
          <p:nvPr/>
        </p:nvSpPr>
        <p:spPr>
          <a:xfrm>
            <a:off x="6862634" y="4763393"/>
            <a:ext cx="30455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Bradley Hand" pitchFamily="2" charset="77"/>
              </a:rPr>
              <a:t>Presented By: </a:t>
            </a:r>
          </a:p>
          <a:p>
            <a:r>
              <a:rPr lang="en-US" dirty="0">
                <a:latin typeface="Bradley Hand" pitchFamily="2" charset="77"/>
              </a:rPr>
              <a:t>Aishwarya Sharma</a:t>
            </a:r>
          </a:p>
          <a:p>
            <a:r>
              <a:rPr lang="en-US" dirty="0">
                <a:latin typeface="Bradley Hand" pitchFamily="2" charset="77"/>
              </a:rPr>
              <a:t>Harpreet Kaur</a:t>
            </a:r>
          </a:p>
          <a:p>
            <a:r>
              <a:rPr lang="en-US" dirty="0">
                <a:latin typeface="Bradley Hand" pitchFamily="2" charset="77"/>
              </a:rPr>
              <a:t>Jagdeep Brar</a:t>
            </a:r>
          </a:p>
        </p:txBody>
      </p:sp>
    </p:spTree>
    <p:extLst>
      <p:ext uri="{BB962C8B-B14F-4D97-AF65-F5344CB8AC3E}">
        <p14:creationId xmlns:p14="http://schemas.microsoft.com/office/powerpoint/2010/main" val="25170270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1A6B2-7A86-A686-76E2-25EB4ED04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radley Hand" pitchFamily="2" charset="77"/>
              </a:rPr>
              <a:t>Dashboard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E73255-0572-F9CB-7D6F-489CECC083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2879" y="2190307"/>
            <a:ext cx="9906000" cy="4024424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US" dirty="0">
                <a:latin typeface="Bradley Hand" pitchFamily="2" charset="77"/>
              </a:rPr>
              <a:t> The demo for our dashboard over deployed application</a:t>
            </a:r>
          </a:p>
          <a:p>
            <a:pPr>
              <a:buFont typeface="Wingdings" pitchFamily="2" charset="2"/>
              <a:buChar char="v"/>
            </a:pPr>
            <a:endParaRPr lang="en-US" dirty="0">
              <a:latin typeface="Bradley Hand" pitchFamily="2" charset="77"/>
            </a:endParaRPr>
          </a:p>
          <a:p>
            <a:pPr>
              <a:buFont typeface="Wingdings" pitchFamily="2" charset="2"/>
              <a:buChar char="v"/>
            </a:pPr>
            <a:endParaRPr lang="en-US" dirty="0">
              <a:latin typeface="Bradley Hand" pitchFamily="2" charset="77"/>
            </a:endParaRPr>
          </a:p>
          <a:p>
            <a:pPr>
              <a:buFont typeface="Wingdings" pitchFamily="2" charset="2"/>
              <a:buChar char="v"/>
            </a:pPr>
            <a:endParaRPr lang="en-US" dirty="0">
              <a:latin typeface="Bradley Hand" pitchFamily="2" charset="77"/>
            </a:endParaRPr>
          </a:p>
          <a:p>
            <a:pPr>
              <a:buFont typeface="Wingdings" pitchFamily="2" charset="2"/>
              <a:buChar char="v"/>
            </a:pPr>
            <a:endParaRPr lang="en-US" dirty="0">
              <a:latin typeface="Bradley Hand" pitchFamily="2" charset="77"/>
            </a:endParaRPr>
          </a:p>
          <a:p>
            <a:pPr>
              <a:buFont typeface="Wingdings" pitchFamily="2" charset="2"/>
              <a:buChar char="v"/>
            </a:pPr>
            <a:endParaRPr lang="en-US" dirty="0">
              <a:latin typeface="Bradley Hand" pitchFamily="2" charset="77"/>
            </a:endParaRPr>
          </a:p>
          <a:p>
            <a:pPr>
              <a:buFont typeface="Wingdings" pitchFamily="2" charset="2"/>
              <a:buChar char="v"/>
            </a:pPr>
            <a:endParaRPr lang="en-US" dirty="0">
              <a:latin typeface="Bradley Hand" pitchFamily="2" charset="77"/>
            </a:endParaRPr>
          </a:p>
          <a:p>
            <a:pPr>
              <a:buFont typeface="Wingdings" pitchFamily="2" charset="2"/>
              <a:buChar char="v"/>
            </a:pPr>
            <a:endParaRPr lang="en-US" dirty="0">
              <a:latin typeface="Bradley Hand" pitchFamily="2" charset="77"/>
            </a:endParaRPr>
          </a:p>
          <a:p>
            <a:pPr marL="0" indent="0">
              <a:buNone/>
            </a:pPr>
            <a:endParaRPr lang="en-US" sz="1400" dirty="0">
              <a:latin typeface="Bradley Hand" pitchFamily="2" charset="77"/>
            </a:endParaRPr>
          </a:p>
          <a:p>
            <a:pPr marL="0" indent="0">
              <a:buNone/>
            </a:pPr>
            <a:endParaRPr lang="en-US" sz="1400" dirty="0">
              <a:latin typeface="Bradley Hand" pitchFamily="2" charset="77"/>
            </a:endParaRPr>
          </a:p>
          <a:p>
            <a:pPr marL="0" indent="0">
              <a:buNone/>
            </a:pPr>
            <a:endParaRPr lang="en-US" sz="1400" dirty="0">
              <a:latin typeface="Bradley Hand" pitchFamily="2" charset="77"/>
            </a:endParaRPr>
          </a:p>
          <a:p>
            <a:pPr marL="0" indent="0">
              <a:buNone/>
            </a:pPr>
            <a:endParaRPr lang="en-US" sz="1200" b="1" dirty="0">
              <a:latin typeface="Bradley Hand" pitchFamily="2" charset="77"/>
            </a:endParaRPr>
          </a:p>
          <a:p>
            <a:pPr marL="0" indent="0">
              <a:buNone/>
            </a:pPr>
            <a:endParaRPr lang="en-US" sz="1200" b="1" dirty="0">
              <a:latin typeface="Bradley Hand" pitchFamily="2" charset="77"/>
            </a:endParaRPr>
          </a:p>
          <a:p>
            <a:pPr marL="0" indent="0">
              <a:buNone/>
            </a:pPr>
            <a:endParaRPr lang="en-US" sz="1200" b="1" dirty="0">
              <a:latin typeface="Bradley Hand" pitchFamily="2" charset="77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0BF374-7377-E211-89BA-41F7C9E08F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5386" y="2636823"/>
            <a:ext cx="7581014" cy="3687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785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B5C24-FF67-2902-DAC2-386F02203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radley Hand" pitchFamily="2" charset="77"/>
              </a:rPr>
              <a:t>Background: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515D74-5F54-F767-786B-6DF671562D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5921" y="2700670"/>
            <a:ext cx="9906000" cy="4024424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>
                <a:latin typeface="Bradley Hand" pitchFamily="2" charset="77"/>
              </a:rPr>
              <a:t> Main aim is to nowcast macroeconomic factors ( GDP, Retail Trade Sales and E- Commerce) using Google Trends Data</a:t>
            </a:r>
          </a:p>
          <a:p>
            <a:pPr marL="0" indent="0">
              <a:buNone/>
            </a:pPr>
            <a:endParaRPr lang="en-US" dirty="0">
              <a:latin typeface="Bradley Hand" pitchFamily="2" charset="77"/>
            </a:endParaRPr>
          </a:p>
          <a:p>
            <a:pPr>
              <a:buFont typeface="Wingdings" pitchFamily="2" charset="2"/>
              <a:buChar char="v"/>
            </a:pPr>
            <a:r>
              <a:rPr lang="en-US" dirty="0">
                <a:latin typeface="Bradley Hand" pitchFamily="2" charset="77"/>
              </a:rPr>
              <a:t> Using Pytrends package of python for fetching Google trends data</a:t>
            </a:r>
          </a:p>
          <a:p>
            <a:pPr marL="0" indent="0">
              <a:buNone/>
            </a:pPr>
            <a:endParaRPr lang="en-US" dirty="0">
              <a:latin typeface="Bradley Hand" pitchFamily="2" charset="77"/>
            </a:endParaRPr>
          </a:p>
          <a:p>
            <a:pPr>
              <a:buFont typeface="Wingdings" pitchFamily="2" charset="2"/>
              <a:buChar char="v"/>
            </a:pPr>
            <a:r>
              <a:rPr lang="en-US" dirty="0">
                <a:latin typeface="Bradley Hand" pitchFamily="2" charset="77"/>
              </a:rPr>
              <a:t> Need to present dashboard, report and presentation at the end.</a:t>
            </a:r>
          </a:p>
        </p:txBody>
      </p:sp>
    </p:spTree>
    <p:extLst>
      <p:ext uri="{BB962C8B-B14F-4D97-AF65-F5344CB8AC3E}">
        <p14:creationId xmlns:p14="http://schemas.microsoft.com/office/powerpoint/2010/main" val="2239736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C6F61-FADC-0AE2-03F1-A6A6DDB16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0"/>
            <a:ext cx="9906000" cy="1382156"/>
          </a:xfrm>
        </p:spPr>
        <p:txBody>
          <a:bodyPr/>
          <a:lstStyle/>
          <a:p>
            <a:r>
              <a:rPr lang="en-US" dirty="0">
                <a:latin typeface="Bradley Hand" pitchFamily="2" charset="77"/>
              </a:rPr>
              <a:t>Overall Progress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B038F1-77EF-C6A2-18CE-371B4F8B27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658679"/>
            <a:ext cx="9906000" cy="4935203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v"/>
            </a:pPr>
            <a:r>
              <a:rPr lang="en-US" dirty="0">
                <a:solidFill>
                  <a:schemeClr val="tx2">
                    <a:alpha val="30000"/>
                  </a:schemeClr>
                </a:solidFill>
                <a:effectLst>
                  <a:outerShdw blurRad="1270000" dist="50800" dir="5400000" sx="200000" sy="200000" algn="ctr" rotWithShape="0">
                    <a:srgbClr val="000000">
                      <a:alpha val="0"/>
                    </a:srgbClr>
                  </a:outerShdw>
                </a:effectLst>
                <a:latin typeface="Bradley Hand" pitchFamily="2" charset="77"/>
              </a:rPr>
              <a:t> Data Cleaning and Wrangling done</a:t>
            </a:r>
          </a:p>
          <a:p>
            <a:pPr marL="0" indent="0">
              <a:buNone/>
            </a:pPr>
            <a:endParaRPr lang="en-US" dirty="0">
              <a:solidFill>
                <a:schemeClr val="tx2">
                  <a:alpha val="30000"/>
                </a:schemeClr>
              </a:solidFill>
              <a:effectLst>
                <a:outerShdw blurRad="1270000" dist="50800" dir="5400000" sx="200000" sy="200000" algn="ctr" rotWithShape="0">
                  <a:srgbClr val="000000">
                    <a:alpha val="0"/>
                  </a:srgbClr>
                </a:outerShdw>
              </a:effectLst>
              <a:latin typeface="Bradley Hand" pitchFamily="2" charset="77"/>
            </a:endParaRPr>
          </a:p>
          <a:p>
            <a:pPr>
              <a:buFont typeface="Wingdings" pitchFamily="2" charset="2"/>
              <a:buChar char="v"/>
            </a:pPr>
            <a:r>
              <a:rPr lang="en-US" dirty="0">
                <a:solidFill>
                  <a:schemeClr val="tx2">
                    <a:alpha val="30000"/>
                  </a:schemeClr>
                </a:solidFill>
                <a:effectLst>
                  <a:outerShdw blurRad="1270000" dist="50800" dir="5400000" sx="200000" sy="200000" algn="ctr" rotWithShape="0">
                    <a:srgbClr val="000000">
                      <a:alpha val="0"/>
                    </a:srgbClr>
                  </a:outerShdw>
                </a:effectLst>
                <a:latin typeface="Bradley Hand" pitchFamily="2" charset="77"/>
              </a:rPr>
              <a:t> Time series for all the three factors made stationary</a:t>
            </a:r>
          </a:p>
          <a:p>
            <a:pPr>
              <a:buFont typeface="Wingdings" pitchFamily="2" charset="2"/>
              <a:buChar char="v"/>
            </a:pPr>
            <a:endParaRPr lang="en-US" dirty="0">
              <a:solidFill>
                <a:schemeClr val="tx2">
                  <a:alpha val="30000"/>
                </a:schemeClr>
              </a:solidFill>
              <a:effectLst>
                <a:outerShdw blurRad="1270000" dist="50800" dir="5400000" sx="200000" sy="200000" algn="ctr" rotWithShape="0">
                  <a:srgbClr val="000000">
                    <a:alpha val="0"/>
                  </a:srgbClr>
                </a:outerShdw>
              </a:effectLst>
              <a:latin typeface="Bradley Hand" pitchFamily="2" charset="77"/>
            </a:endParaRPr>
          </a:p>
          <a:p>
            <a:pPr>
              <a:buFont typeface="Wingdings" pitchFamily="2" charset="2"/>
              <a:buChar char="v"/>
            </a:pPr>
            <a:r>
              <a:rPr lang="en-US" dirty="0">
                <a:solidFill>
                  <a:schemeClr val="tx2">
                    <a:alpha val="30000"/>
                  </a:schemeClr>
                </a:solidFill>
                <a:effectLst>
                  <a:outerShdw blurRad="1270000" dist="50800" dir="5400000" sx="200000" sy="200000" algn="ctr" rotWithShape="0">
                    <a:srgbClr val="000000">
                      <a:alpha val="0"/>
                    </a:srgbClr>
                  </a:outerShdw>
                </a:effectLst>
                <a:latin typeface="Bradley Hand" pitchFamily="2" charset="77"/>
              </a:rPr>
              <a:t> Econometric Model fitting ( DFM, ARMA Model)</a:t>
            </a:r>
          </a:p>
          <a:p>
            <a:pPr marL="0" indent="0">
              <a:buNone/>
            </a:pPr>
            <a:endParaRPr lang="en-US" dirty="0">
              <a:latin typeface="Bradley Hand" pitchFamily="2" charset="77"/>
            </a:endParaRPr>
          </a:p>
          <a:p>
            <a:pPr>
              <a:buFont typeface="Wingdings" pitchFamily="2" charset="2"/>
              <a:buChar char="v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Bradley Hand" pitchFamily="2" charset="77"/>
              </a:rPr>
              <a:t> Machine Learning Model fitting ( LASSO, Random Forest,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Bradley Hand" pitchFamily="2" charset="77"/>
              </a:rPr>
              <a:t>Boosting)</a:t>
            </a:r>
          </a:p>
          <a:p>
            <a:pPr marL="0" indent="0">
              <a:buNone/>
            </a:pPr>
            <a:endParaRPr lang="en-US" dirty="0">
              <a:latin typeface="Bradley Hand" pitchFamily="2" charset="77"/>
            </a:endParaRPr>
          </a:p>
          <a:p>
            <a:pPr>
              <a:buFont typeface="Wingdings" pitchFamily="2" charset="2"/>
              <a:buChar char="v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Bradley Hand" pitchFamily="2" charset="77"/>
              </a:rPr>
              <a:t> Model Finalized for all the three indicators</a:t>
            </a:r>
          </a:p>
          <a:p>
            <a:pPr>
              <a:buFont typeface="Wingdings" pitchFamily="2" charset="2"/>
              <a:buChar char="v"/>
            </a:pPr>
            <a:endParaRPr lang="en-US" dirty="0">
              <a:latin typeface="Bradley Hand" pitchFamily="2" charset="77"/>
            </a:endParaRPr>
          </a:p>
          <a:p>
            <a:pPr>
              <a:buFont typeface="Wingdings" pitchFamily="2" charset="2"/>
              <a:buChar char="v"/>
            </a:pPr>
            <a:r>
              <a:rPr lang="en-US" dirty="0">
                <a:latin typeface="Bradley Hand" pitchFamily="2" charset="77"/>
              </a:rPr>
              <a:t> Created Dashboard</a:t>
            </a:r>
          </a:p>
          <a:p>
            <a:pPr marL="0" indent="0">
              <a:buNone/>
            </a:pPr>
            <a:endParaRPr lang="en-US" dirty="0">
              <a:latin typeface="Bradley Hand" pitchFamily="2" charset="77"/>
            </a:endParaRPr>
          </a:p>
        </p:txBody>
      </p:sp>
      <p:pic>
        <p:nvPicPr>
          <p:cNvPr id="5" name="Graphic 4" descr="Badge Tick1 outline">
            <a:extLst>
              <a:ext uri="{FF2B5EF4-FFF2-40B4-BE49-F238E27FC236}">
                <a16:creationId xmlns:a16="http://schemas.microsoft.com/office/drawing/2014/main" id="{E97B1F23-BF92-A751-26FE-2E212A4917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7788" y="1327119"/>
            <a:ext cx="795670" cy="795670"/>
          </a:xfrm>
          <a:prstGeom prst="rect">
            <a:avLst/>
          </a:prstGeom>
        </p:spPr>
      </p:pic>
      <p:pic>
        <p:nvPicPr>
          <p:cNvPr id="9" name="Graphic 8" descr="Badge Tick1 outline">
            <a:extLst>
              <a:ext uri="{FF2B5EF4-FFF2-40B4-BE49-F238E27FC236}">
                <a16:creationId xmlns:a16="http://schemas.microsoft.com/office/drawing/2014/main" id="{13D43608-62B7-83CE-E26D-E39BAADA7F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75381" y="5798211"/>
            <a:ext cx="795670" cy="795670"/>
          </a:xfrm>
          <a:prstGeom prst="rect">
            <a:avLst/>
          </a:prstGeom>
        </p:spPr>
      </p:pic>
      <p:pic>
        <p:nvPicPr>
          <p:cNvPr id="11" name="Graphic 10" descr="Badge Tick1 outline">
            <a:extLst>
              <a:ext uri="{FF2B5EF4-FFF2-40B4-BE49-F238E27FC236}">
                <a16:creationId xmlns:a16="http://schemas.microsoft.com/office/drawing/2014/main" id="{50B2438F-61EB-948C-E8C8-8D4BAF618D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7788" y="2141903"/>
            <a:ext cx="795670" cy="795670"/>
          </a:xfrm>
          <a:prstGeom prst="rect">
            <a:avLst/>
          </a:prstGeom>
        </p:spPr>
      </p:pic>
      <p:pic>
        <p:nvPicPr>
          <p:cNvPr id="12" name="Graphic 11" descr="Badge Tick1 outline">
            <a:extLst>
              <a:ext uri="{FF2B5EF4-FFF2-40B4-BE49-F238E27FC236}">
                <a16:creationId xmlns:a16="http://schemas.microsoft.com/office/drawing/2014/main" id="{4C9A3CAC-B2E5-C1EF-DC11-DD741C126D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7788" y="3000861"/>
            <a:ext cx="795670" cy="795670"/>
          </a:xfrm>
          <a:prstGeom prst="rect">
            <a:avLst/>
          </a:prstGeom>
        </p:spPr>
      </p:pic>
      <p:pic>
        <p:nvPicPr>
          <p:cNvPr id="10" name="Graphic 11" descr="Badge Tick1 outline">
            <a:extLst>
              <a:ext uri="{FF2B5EF4-FFF2-40B4-BE49-F238E27FC236}">
                <a16:creationId xmlns:a16="http://schemas.microsoft.com/office/drawing/2014/main" id="{4C9A3CAC-B2E5-C1EF-DC11-DD741C126D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75381" y="3796531"/>
            <a:ext cx="795670" cy="795670"/>
          </a:xfrm>
          <a:prstGeom prst="rect">
            <a:avLst/>
          </a:prstGeom>
        </p:spPr>
      </p:pic>
      <p:pic>
        <p:nvPicPr>
          <p:cNvPr id="13" name="Graphic 11" descr="Badge Tick1 outline">
            <a:extLst>
              <a:ext uri="{FF2B5EF4-FFF2-40B4-BE49-F238E27FC236}">
                <a16:creationId xmlns:a16="http://schemas.microsoft.com/office/drawing/2014/main" id="{4C9A3CAC-B2E5-C1EF-DC11-DD741C126D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75381" y="4797371"/>
            <a:ext cx="795670" cy="795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686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4A12C-E620-BFC9-29B8-1095AA3C4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radley Hand" pitchFamily="2" charset="77"/>
              </a:rPr>
              <a:t>previous week progress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13C5C4-6823-15B5-43AE-4B2DEB068B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6041" y="2222206"/>
            <a:ext cx="9906000" cy="4024424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b="1" dirty="0">
                <a:latin typeface="Bradley Hand" pitchFamily="2" charset="77"/>
              </a:rPr>
              <a:t> Scheduled Task for Last week : </a:t>
            </a:r>
            <a:r>
              <a:rPr lang="en-US" dirty="0">
                <a:latin typeface="Bradley Hand" pitchFamily="2" charset="77"/>
              </a:rPr>
              <a:t>Bootstrap and Dashboard creation.</a:t>
            </a:r>
          </a:p>
          <a:p>
            <a:pPr marL="0" indent="0">
              <a:buNone/>
            </a:pPr>
            <a:endParaRPr lang="en-US" dirty="0">
              <a:latin typeface="Bradley Hand" pitchFamily="2" charset="77"/>
            </a:endParaRPr>
          </a:p>
          <a:p>
            <a:pPr>
              <a:buFont typeface="Wingdings" pitchFamily="2" charset="2"/>
              <a:buChar char="v"/>
            </a:pPr>
            <a:r>
              <a:rPr lang="en-US" b="1" dirty="0">
                <a:latin typeface="Bradley Hand" pitchFamily="2" charset="77"/>
              </a:rPr>
              <a:t> Work Progress:</a:t>
            </a:r>
          </a:p>
          <a:p>
            <a:pPr lvl="1">
              <a:buFont typeface="Wingdings" pitchFamily="2" charset="2"/>
              <a:buChar char="Ø"/>
            </a:pPr>
            <a:r>
              <a:rPr lang="en-US" b="1" dirty="0">
                <a:latin typeface="Bradley Hand" pitchFamily="2" charset="77"/>
              </a:rPr>
              <a:t> Created script files for whole code</a:t>
            </a:r>
          </a:p>
          <a:p>
            <a:pPr lvl="1">
              <a:buFont typeface="Wingdings" pitchFamily="2" charset="2"/>
              <a:buChar char="Ø"/>
            </a:pPr>
            <a:r>
              <a:rPr lang="en-US" b="1" dirty="0">
                <a:latin typeface="Bradley Hand" pitchFamily="2" charset="77"/>
              </a:rPr>
              <a:t>Finalized the rough sketch for dashboard</a:t>
            </a:r>
          </a:p>
          <a:p>
            <a:pPr lvl="1">
              <a:buFont typeface="Wingdings" pitchFamily="2" charset="2"/>
              <a:buChar char="Ø"/>
            </a:pPr>
            <a:r>
              <a:rPr lang="en-US" b="1" dirty="0">
                <a:latin typeface="Bradley Hand" pitchFamily="2" charset="77"/>
              </a:rPr>
              <a:t>Created dashboard and deployed it on </a:t>
            </a:r>
            <a:r>
              <a:rPr lang="en-US" b="1" dirty="0" err="1">
                <a:latin typeface="Bradley Hand" pitchFamily="2" charset="77"/>
              </a:rPr>
              <a:t>heroku</a:t>
            </a:r>
            <a:endParaRPr lang="en-US" b="1" dirty="0">
              <a:latin typeface="Bradley Hand" pitchFamily="2" charset="77"/>
            </a:endParaRPr>
          </a:p>
          <a:p>
            <a:pPr marL="457200" lvl="1" indent="0">
              <a:buNone/>
            </a:pPr>
            <a:endParaRPr lang="en-US" b="1" dirty="0">
              <a:latin typeface="Bradley Hand" pitchFamily="2" charset="77"/>
            </a:endParaRPr>
          </a:p>
          <a:p>
            <a:pPr marL="0" indent="0">
              <a:buNone/>
            </a:pPr>
            <a:endParaRPr lang="en-US" dirty="0">
              <a:latin typeface="Bradley Hand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60679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11314-80CD-F4DC-BAAA-F787413E8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radley Hand" pitchFamily="2" charset="77"/>
              </a:rPr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6145D9-AECE-CC4B-FCEF-4AA67CF91F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>
                <a:latin typeface="Bradley Hand" pitchFamily="2" charset="77"/>
              </a:rPr>
              <a:t> Dashboard created and deployed on </a:t>
            </a:r>
            <a:r>
              <a:rPr lang="en-US" dirty="0" err="1">
                <a:latin typeface="Bradley Hand" pitchFamily="2" charset="77"/>
              </a:rPr>
              <a:t>heroku</a:t>
            </a:r>
            <a:endParaRPr lang="en-US" dirty="0">
              <a:latin typeface="Bradley Hand" pitchFamily="2" charset="77"/>
            </a:endParaRPr>
          </a:p>
          <a:p>
            <a:pPr>
              <a:buFont typeface="Wingdings" pitchFamily="2" charset="2"/>
              <a:buChar char="v"/>
            </a:pPr>
            <a:endParaRPr lang="en-US" dirty="0">
              <a:latin typeface="Bradley Hand" pitchFamily="2" charset="77"/>
            </a:endParaRPr>
          </a:p>
          <a:p>
            <a:pPr>
              <a:buNone/>
            </a:pPr>
            <a:r>
              <a:rPr lang="en-US" dirty="0">
                <a:latin typeface="Bradley Hand" pitchFamily="2" charset="77"/>
              </a:rPr>
              <a:t>Link for dashboard:</a:t>
            </a:r>
          </a:p>
          <a:p>
            <a:pPr>
              <a:buNone/>
            </a:pPr>
            <a:endParaRPr lang="en-US" dirty="0">
              <a:latin typeface="Bradley Hand" pitchFamily="2" charset="77"/>
            </a:endParaRPr>
          </a:p>
          <a:p>
            <a:pPr>
              <a:buNone/>
            </a:pPr>
            <a:r>
              <a:rPr lang="en-US" dirty="0">
                <a:latin typeface="Bradley Hand" pitchFamily="2" charset="77"/>
              </a:rPr>
              <a:t>https://nowcasting-indicators-</a:t>
            </a:r>
            <a:r>
              <a:rPr lang="en-US" dirty="0" err="1">
                <a:latin typeface="Bradley Hand" pitchFamily="2" charset="77"/>
              </a:rPr>
              <a:t>canada.herokuapp.com</a:t>
            </a:r>
            <a:r>
              <a:rPr lang="en-US" dirty="0">
                <a:latin typeface="Bradley Hand" pitchFamily="2" charset="77"/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37322223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3E01E-18F2-9CB3-0348-A5FB446C5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radley Hand" pitchFamily="2" charset="77"/>
              </a:rPr>
              <a:t>Roadblocks: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F07C0-62D3-85B8-2116-3593872DAE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7307" y="2300175"/>
            <a:ext cx="9906000" cy="4024424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>
                <a:solidFill>
                  <a:schemeClr val="tx2">
                    <a:alpha val="62000"/>
                  </a:schemeClr>
                </a:solidFill>
                <a:effectLst>
                  <a:outerShdw blurRad="50800" dist="50800" dir="5400000" algn="ctr" rotWithShape="0">
                    <a:srgbClr val="000000">
                      <a:alpha val="0"/>
                    </a:srgbClr>
                  </a:outerShdw>
                </a:effectLst>
                <a:latin typeface="Bradley Hand" pitchFamily="2" charset="77"/>
              </a:rPr>
              <a:t> Calling Google Trends API multiple times blocks</a:t>
            </a:r>
          </a:p>
          <a:p>
            <a:pPr>
              <a:buFont typeface="Wingdings" pitchFamily="2" charset="2"/>
              <a:buChar char="v"/>
            </a:pPr>
            <a:endParaRPr lang="en-US" dirty="0">
              <a:solidFill>
                <a:schemeClr val="tx2">
                  <a:alpha val="62000"/>
                </a:schemeClr>
              </a:solidFill>
              <a:effectLst>
                <a:outerShdw blurRad="50800" dist="50800" dir="5400000" algn="ctr" rotWithShape="0">
                  <a:srgbClr val="000000">
                    <a:alpha val="0"/>
                  </a:srgbClr>
                </a:outerShdw>
              </a:effectLst>
              <a:latin typeface="Bradley Hand" pitchFamily="2" charset="77"/>
            </a:endParaRPr>
          </a:p>
          <a:p>
            <a:pPr>
              <a:buFont typeface="Wingdings" pitchFamily="2" charset="2"/>
              <a:buChar char="v"/>
            </a:pPr>
            <a:r>
              <a:rPr lang="en-US" dirty="0">
                <a:solidFill>
                  <a:schemeClr val="tx2">
                    <a:alpha val="62000"/>
                  </a:schemeClr>
                </a:solidFill>
                <a:effectLst>
                  <a:outerShdw blurRad="50800" dist="50800" dir="5400000" algn="ctr" rotWithShape="0">
                    <a:srgbClr val="000000">
                      <a:alpha val="0"/>
                    </a:srgbClr>
                  </a:outerShdw>
                </a:effectLst>
                <a:latin typeface="Bradley Hand" pitchFamily="2" charset="77"/>
              </a:rPr>
              <a:t> </a:t>
            </a:r>
            <a:r>
              <a:rPr lang="en-US" b="1" dirty="0">
                <a:solidFill>
                  <a:schemeClr val="tx2">
                    <a:alpha val="62000"/>
                  </a:schemeClr>
                </a:solidFill>
                <a:effectLst>
                  <a:outerShdw blurRad="50800" dist="50800" dir="5400000" algn="ctr" rotWithShape="0">
                    <a:srgbClr val="000000">
                      <a:alpha val="0"/>
                    </a:srgbClr>
                  </a:outerShdw>
                </a:effectLst>
                <a:latin typeface="Bradley Hand" pitchFamily="2" charset="77"/>
              </a:rPr>
              <a:t>Solution as discussed with Partners : </a:t>
            </a:r>
            <a:r>
              <a:rPr lang="en-US" dirty="0">
                <a:solidFill>
                  <a:schemeClr val="tx2">
                    <a:alpha val="62000"/>
                  </a:schemeClr>
                </a:solidFill>
                <a:effectLst>
                  <a:outerShdw blurRad="50800" dist="50800" dir="5400000" algn="ctr" rotWithShape="0">
                    <a:srgbClr val="000000">
                      <a:alpha val="0"/>
                    </a:srgbClr>
                  </a:outerShdw>
                </a:effectLst>
                <a:latin typeface="Bradley Hand" pitchFamily="2" charset="77"/>
              </a:rPr>
              <a:t>To use only single sample rather than working with multiple</a:t>
            </a:r>
          </a:p>
          <a:p>
            <a:pPr>
              <a:buFont typeface="Wingdings" pitchFamily="2" charset="2"/>
              <a:buChar char="v"/>
            </a:pPr>
            <a:endParaRPr lang="en-US" dirty="0">
              <a:solidFill>
                <a:schemeClr val="tx2">
                  <a:alpha val="32338"/>
                </a:schemeClr>
              </a:solidFill>
              <a:effectLst>
                <a:outerShdw blurRad="50800" dist="50800" dir="5400000" algn="ctr" rotWithShape="0">
                  <a:srgbClr val="000000">
                    <a:alpha val="0"/>
                  </a:srgbClr>
                </a:outerShdw>
              </a:effectLst>
              <a:latin typeface="Bradley Hand" pitchFamily="2" charset="77"/>
            </a:endParaRPr>
          </a:p>
          <a:p>
            <a:pPr marL="0" indent="0">
              <a:buNone/>
            </a:pPr>
            <a:endParaRPr lang="en-US" dirty="0">
              <a:solidFill>
                <a:schemeClr val="tx2">
                  <a:alpha val="32338"/>
                </a:schemeClr>
              </a:solidFill>
              <a:effectLst>
                <a:outerShdw blurRad="50800" dist="50800" dir="5400000" algn="ctr" rotWithShape="0">
                  <a:srgbClr val="000000">
                    <a:alpha val="0"/>
                  </a:srgbClr>
                </a:outerShdw>
              </a:effectLst>
              <a:latin typeface="Bradley Hand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5280817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E1D0A-039C-0BCE-260E-3A879C590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radley Hand" pitchFamily="2" charset="77"/>
              </a:rPr>
              <a:t>Next week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DD3B8-CA5A-0BE8-36CC-37D1360701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8451" y="2300175"/>
            <a:ext cx="9906000" cy="4024424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>
                <a:latin typeface="Bradley Hand" pitchFamily="2" charset="77"/>
              </a:rPr>
              <a:t> Dashboard demo to the partners</a:t>
            </a:r>
          </a:p>
          <a:p>
            <a:pPr>
              <a:buNone/>
            </a:pPr>
            <a:endParaRPr lang="en-US" dirty="0">
              <a:latin typeface="Bradley Hand" pitchFamily="2" charset="77"/>
            </a:endParaRPr>
          </a:p>
          <a:p>
            <a:pPr>
              <a:buFont typeface="Wingdings" pitchFamily="2" charset="2"/>
              <a:buChar char="v"/>
            </a:pPr>
            <a:r>
              <a:rPr lang="en-US" dirty="0">
                <a:latin typeface="Bradley Hand" pitchFamily="2" charset="77"/>
              </a:rPr>
              <a:t> Create final report and presentation</a:t>
            </a:r>
          </a:p>
          <a:p>
            <a:pPr>
              <a:buFont typeface="Wingdings" pitchFamily="2" charset="2"/>
              <a:buChar char="v"/>
            </a:pPr>
            <a:endParaRPr lang="en-US" dirty="0">
              <a:latin typeface="Bradley Hand" pitchFamily="2" charset="77"/>
            </a:endParaRPr>
          </a:p>
          <a:p>
            <a:pPr>
              <a:buFont typeface="Wingdings" pitchFamily="2" charset="2"/>
              <a:buChar char="v"/>
            </a:pPr>
            <a:r>
              <a:rPr lang="en-US" dirty="0">
                <a:latin typeface="Bradley Hand" pitchFamily="2" charset="77"/>
              </a:rPr>
              <a:t> Prepare for presentation</a:t>
            </a:r>
          </a:p>
          <a:p>
            <a:pPr>
              <a:buFont typeface="Wingdings" pitchFamily="2" charset="2"/>
              <a:buChar char="v"/>
            </a:pPr>
            <a:endParaRPr lang="en-US" dirty="0">
              <a:latin typeface="Bradley Hand" pitchFamily="2" charset="77"/>
            </a:endParaRPr>
          </a:p>
          <a:p>
            <a:pPr>
              <a:buFont typeface="Wingdings" pitchFamily="2" charset="2"/>
              <a:buChar char="v"/>
            </a:pPr>
            <a:r>
              <a:rPr lang="en-US" dirty="0">
                <a:latin typeface="Bradley Hand" pitchFamily="2" charset="77"/>
              </a:rPr>
              <a:t> Enjoy completion of MDS degree 😀</a:t>
            </a:r>
          </a:p>
        </p:txBody>
      </p:sp>
    </p:spTree>
    <p:extLst>
      <p:ext uri="{BB962C8B-B14F-4D97-AF65-F5344CB8AC3E}">
        <p14:creationId xmlns:p14="http://schemas.microsoft.com/office/powerpoint/2010/main" val="34909189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48A6C-D37F-4052-B36E-60C275283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radley Hand" pitchFamily="2" charset="77"/>
              </a:rPr>
              <a:t>Are we on track?</a:t>
            </a:r>
            <a:br>
              <a:rPr lang="en-US" dirty="0">
                <a:latin typeface="Bradley Hand" pitchFamily="2" charset="77"/>
              </a:rPr>
            </a:br>
            <a:r>
              <a:rPr lang="en-US" dirty="0">
                <a:latin typeface="Bradley Hand" pitchFamily="2" charset="77"/>
              </a:rPr>
              <a:t>Meeting with the partners: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8F4AA-A86B-EA46-C1B5-C1588F5475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6674" y="2259341"/>
            <a:ext cx="9906000" cy="4024424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>
                <a:latin typeface="Bradley Hand" pitchFamily="2" charset="77"/>
              </a:rPr>
              <a:t> On Track as mentioned in the proposal document</a:t>
            </a:r>
          </a:p>
          <a:p>
            <a:pPr>
              <a:buFont typeface="Wingdings" pitchFamily="2" charset="2"/>
              <a:buChar char="v"/>
            </a:pPr>
            <a:endParaRPr lang="en-US" dirty="0">
              <a:latin typeface="Bradley Hand" pitchFamily="2" charset="77"/>
            </a:endParaRPr>
          </a:p>
          <a:p>
            <a:pPr>
              <a:buFont typeface="Wingdings" pitchFamily="2" charset="2"/>
              <a:buChar char="v"/>
            </a:pPr>
            <a:r>
              <a:rPr lang="en-US" dirty="0">
                <a:latin typeface="Bradley Hand" pitchFamily="2" charset="77"/>
              </a:rPr>
              <a:t> Scheduled weekly meetings on Thursday</a:t>
            </a:r>
          </a:p>
          <a:p>
            <a:pPr>
              <a:buFont typeface="Wingdings" pitchFamily="2" charset="2"/>
              <a:buChar char="v"/>
            </a:pPr>
            <a:endParaRPr lang="en-US" dirty="0">
              <a:latin typeface="Bradley Hand" pitchFamily="2" charset="77"/>
            </a:endParaRPr>
          </a:p>
          <a:p>
            <a:pPr>
              <a:buFont typeface="Wingdings" pitchFamily="2" charset="2"/>
              <a:buChar char="v"/>
            </a:pPr>
            <a:r>
              <a:rPr lang="en-US" dirty="0">
                <a:latin typeface="Bradley Hand" pitchFamily="2" charset="77"/>
              </a:rPr>
              <a:t> Partners are satisfied with what we have done so far</a:t>
            </a:r>
          </a:p>
          <a:p>
            <a:pPr>
              <a:buFont typeface="Wingdings" pitchFamily="2" charset="2"/>
              <a:buChar char="v"/>
            </a:pPr>
            <a:endParaRPr lang="en-US" dirty="0">
              <a:latin typeface="Bradley Hand" pitchFamily="2" charset="77"/>
            </a:endParaRPr>
          </a:p>
          <a:p>
            <a:pPr>
              <a:buFont typeface="Wingdings" pitchFamily="2" charset="2"/>
              <a:buChar char="v"/>
            </a:pPr>
            <a:r>
              <a:rPr lang="en-US" dirty="0">
                <a:latin typeface="Bradley Hand" pitchFamily="2" charset="77"/>
              </a:rPr>
              <a:t> Clear all the doubts as soon as we ask them over MS teams/ mails</a:t>
            </a:r>
          </a:p>
        </p:txBody>
      </p:sp>
    </p:spTree>
    <p:extLst>
      <p:ext uri="{BB962C8B-B14F-4D97-AF65-F5344CB8AC3E}">
        <p14:creationId xmlns:p14="http://schemas.microsoft.com/office/powerpoint/2010/main" val="36817093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0A378-1EB7-0030-1E75-D2C97DE50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radley Hand" pitchFamily="2" charset="77"/>
              </a:rPr>
              <a:t>Individual and team efforts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D913DD-0BF1-135A-6BF0-E53DFA1D92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>
                <a:latin typeface="Bradley Hand" pitchFamily="2" charset="77"/>
              </a:rPr>
              <a:t> Work assigned equally</a:t>
            </a:r>
          </a:p>
          <a:p>
            <a:pPr>
              <a:buNone/>
            </a:pPr>
            <a:endParaRPr lang="en-US" dirty="0">
              <a:latin typeface="Bradley Hand" pitchFamily="2" charset="77"/>
            </a:endParaRPr>
          </a:p>
          <a:p>
            <a:pPr>
              <a:buFont typeface="Wingdings" pitchFamily="2" charset="2"/>
              <a:buChar char="v"/>
            </a:pPr>
            <a:r>
              <a:rPr lang="en-US" dirty="0">
                <a:latin typeface="Bradley Hand" pitchFamily="2" charset="77"/>
              </a:rPr>
              <a:t> Divided segment of the dashboard.</a:t>
            </a:r>
          </a:p>
          <a:p>
            <a:pPr marL="457200" lvl="1" indent="0">
              <a:buNone/>
            </a:pPr>
            <a:endParaRPr lang="en-US" dirty="0">
              <a:latin typeface="Bradley Hand" pitchFamily="2" charset="77"/>
            </a:endParaRPr>
          </a:p>
          <a:p>
            <a:pPr marL="457200" lvl="1" indent="0">
              <a:buNone/>
            </a:pPr>
            <a:r>
              <a:rPr lang="en-US" dirty="0">
                <a:latin typeface="Bradley Hand" pitchFamily="2" charset="77"/>
              </a:rPr>
              <a:t>Timings for work: Monday to Friday,  9:30 AM – 5: 30 PM</a:t>
            </a:r>
          </a:p>
        </p:txBody>
      </p:sp>
    </p:spTree>
    <p:extLst>
      <p:ext uri="{BB962C8B-B14F-4D97-AF65-F5344CB8AC3E}">
        <p14:creationId xmlns:p14="http://schemas.microsoft.com/office/powerpoint/2010/main" val="4231021219"/>
      </p:ext>
    </p:extLst>
  </p:cSld>
  <p:clrMapOvr>
    <a:masterClrMapping/>
  </p:clrMapOvr>
</p:sld>
</file>

<file path=ppt/theme/theme1.xml><?xml version="1.0" encoding="utf-8"?>
<a:theme xmlns:a="http://schemas.openxmlformats.org/drawingml/2006/main" name="AngleLinesVTI">
  <a:themeElements>
    <a:clrScheme name="AnalogousFromLightSeedLeftStep">
      <a:dk1>
        <a:srgbClr val="000000"/>
      </a:dk1>
      <a:lt1>
        <a:srgbClr val="FFFFFF"/>
      </a:lt1>
      <a:dk2>
        <a:srgbClr val="1B2F2C"/>
      </a:dk2>
      <a:lt2>
        <a:srgbClr val="F0F0F3"/>
      </a:lt2>
      <a:accent1>
        <a:srgbClr val="A7A259"/>
      </a:accent1>
      <a:accent2>
        <a:srgbClr val="D99147"/>
      </a:accent2>
      <a:accent3>
        <a:srgbClr val="E38379"/>
      </a:accent3>
      <a:accent4>
        <a:srgbClr val="DD5C85"/>
      </a:accent4>
      <a:accent5>
        <a:srgbClr val="E379C8"/>
      </a:accent5>
      <a:accent6>
        <a:srgbClr val="C95CDD"/>
      </a:accent6>
      <a:hlink>
        <a:srgbClr val="6C71B0"/>
      </a:hlink>
      <a:folHlink>
        <a:srgbClr val="7F7F7F"/>
      </a:folHlink>
    </a:clrScheme>
    <a:fontScheme name="Walbaum Light Univers Light">
      <a:majorFont>
        <a:latin typeface="Walbaum Display Light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gleLinesVTI" id="{BC1FC193-C72F-4761-9899-1105EDF6BAE8}" vid="{64612625-F022-44B7-B9FA-9D26DEDBDC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323</Words>
  <Application>Microsoft Macintosh PowerPoint</Application>
  <PresentationFormat>Widescreen</PresentationFormat>
  <Paragraphs>77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Bradley Hand</vt:lpstr>
      <vt:lpstr>Univers Condensed Light</vt:lpstr>
      <vt:lpstr>Walbaum Display Light</vt:lpstr>
      <vt:lpstr>Wingdings</vt:lpstr>
      <vt:lpstr>AngleLinesVTI</vt:lpstr>
      <vt:lpstr>PowerPoint Presentation</vt:lpstr>
      <vt:lpstr>Background:</vt:lpstr>
      <vt:lpstr>Overall Progress</vt:lpstr>
      <vt:lpstr>previous week progress</vt:lpstr>
      <vt:lpstr>results</vt:lpstr>
      <vt:lpstr>Roadblocks:</vt:lpstr>
      <vt:lpstr>Next week plan</vt:lpstr>
      <vt:lpstr>Are we on track? Meeting with the partners:</vt:lpstr>
      <vt:lpstr>Individual and team efforts</vt:lpstr>
      <vt:lpstr>Dashboard 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aishwa01@student.ubc.ca</dc:creator>
  <cp:lastModifiedBy>aishwa01@student.ubc.ca</cp:lastModifiedBy>
  <cp:revision>49</cp:revision>
  <dcterms:created xsi:type="dcterms:W3CDTF">2022-05-20T17:17:08Z</dcterms:created>
  <dcterms:modified xsi:type="dcterms:W3CDTF">2022-06-14T17:52:47Z</dcterms:modified>
</cp:coreProperties>
</file>