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/>
    <p:restoredTop sz="94719"/>
  </p:normalViewPr>
  <p:slideViewPr>
    <p:cSldViewPr snapToGrid="0" snapToObjects="1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319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714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5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88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851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48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524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230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169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150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353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999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anada-nowcast-indicators.herokuapp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BC88933B-CFB2-4662-9CA9-2C1E08385B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909EEE1-52DB-4A86-AFCE-CCE9041848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Jigsaw puzzles in plastic figures">
            <a:extLst>
              <a:ext uri="{FF2B5EF4-FFF2-40B4-BE49-F238E27FC236}">
                <a16:creationId xmlns:a16="http://schemas.microsoft.com/office/drawing/2014/main" xmlns="" id="{0B382482-499B-AAA2-4F92-5BF136E102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92" r="23624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326FE4BA-3BD1-4AB3-A3EB-39FF16D964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CBD85EF3-E980-4EF9-BF91-C0540D302A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xmlns="" id="{4D79F445-5F9C-7E57-EE45-7B89C77D29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71415" y="855145"/>
            <a:ext cx="2249170" cy="1053282"/>
          </a:xfrm>
          <a:prstGeom prst="rect">
            <a:avLst/>
          </a:prstGeom>
        </p:spPr>
      </p:pic>
      <p:pic>
        <p:nvPicPr>
          <p:cNvPr id="12" name="Picture 11" descr="A picture containing schematic&#10;&#10;Description automatically generated">
            <a:extLst>
              <a:ext uri="{FF2B5EF4-FFF2-40B4-BE49-F238E27FC236}">
                <a16:creationId xmlns:a16="http://schemas.microsoft.com/office/drawing/2014/main" xmlns="" id="{9573D833-CAE5-A4C0-97D6-D07E2899F6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99749" y="824256"/>
            <a:ext cx="1951990" cy="11150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428D887-7BBE-7B1A-D34F-849D4DDC260C}"/>
              </a:ext>
            </a:extLst>
          </p:cNvPr>
          <p:cNvSpPr txBox="1"/>
          <p:nvPr/>
        </p:nvSpPr>
        <p:spPr>
          <a:xfrm>
            <a:off x="4880895" y="2339739"/>
            <a:ext cx="612933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effectLst/>
                <a:latin typeface="Arial" panose="020B0604020202020204" pitchFamily="34" charset="0"/>
              </a:rPr>
              <a:t/>
            </a:r>
            <a:br>
              <a:rPr lang="en-IN" dirty="0">
                <a:effectLst/>
                <a:latin typeface="Arial" panose="020B0604020202020204" pitchFamily="34" charset="0"/>
              </a:rPr>
            </a:br>
            <a:endParaRPr lang="en-IN" dirty="0">
              <a:effectLst/>
              <a:latin typeface="Arial" panose="020B0604020202020204" pitchFamily="34" charset="0"/>
            </a:endParaRPr>
          </a:p>
          <a:p>
            <a:pPr algn="ctr"/>
            <a:r>
              <a:rPr lang="en-IN" dirty="0">
                <a:effectLst/>
                <a:latin typeface="Arial" panose="020B0604020202020204" pitchFamily="34" charset="0"/>
              </a:rPr>
              <a:t> </a:t>
            </a:r>
            <a:r>
              <a:rPr lang="en-IN" sz="2800" b="1" dirty="0">
                <a:effectLst/>
                <a:latin typeface="Arial" panose="020B0604020202020204" pitchFamily="34" charset="0"/>
              </a:rPr>
              <a:t>Nowcasting Macroeconomic Indicators using Google Trends </a:t>
            </a:r>
            <a:endParaRPr lang="en-IN" sz="280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xmlns="" id="{5B1B5A12-E8D6-093D-7150-3D5CD1E740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24141" y="3068868"/>
            <a:ext cx="772180" cy="719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300CD0A-A619-AEF7-FC0C-753042EAF6A1}"/>
              </a:ext>
            </a:extLst>
          </p:cNvPr>
          <p:cNvSpPr txBox="1"/>
          <p:nvPr/>
        </p:nvSpPr>
        <p:spPr>
          <a:xfrm>
            <a:off x="6862634" y="4763393"/>
            <a:ext cx="3045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" pitchFamily="2" charset="77"/>
              </a:rPr>
              <a:t>Presented By: </a:t>
            </a:r>
          </a:p>
          <a:p>
            <a:r>
              <a:rPr lang="en-US" dirty="0">
                <a:latin typeface="Bradley Hand" pitchFamily="2" charset="77"/>
              </a:rPr>
              <a:t>Aishwarya Sharma</a:t>
            </a:r>
          </a:p>
          <a:p>
            <a:r>
              <a:rPr lang="en-US" dirty="0">
                <a:latin typeface="Bradley Hand" pitchFamily="2" charset="77"/>
              </a:rPr>
              <a:t>Harpreet Kaur</a:t>
            </a:r>
          </a:p>
          <a:p>
            <a:r>
              <a:rPr lang="en-US" dirty="0">
                <a:latin typeface="Bradley Hand" pitchFamily="2" charset="77"/>
              </a:rPr>
              <a:t>Jagdeep Brar</a:t>
            </a:r>
          </a:p>
        </p:txBody>
      </p:sp>
    </p:spTree>
    <p:extLst>
      <p:ext uri="{BB962C8B-B14F-4D97-AF65-F5344CB8AC3E}">
        <p14:creationId xmlns:p14="http://schemas.microsoft.com/office/powerpoint/2010/main" xmlns="" val="251702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61A6B2-7A86-A686-76E2-25EB4ED0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adley Hand" pitchFamily="2" charset="77"/>
              </a:rPr>
              <a:t>Brief explanation via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E73255-0572-F9CB-7D6F-489CECC08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879" y="2190307"/>
            <a:ext cx="9906000" cy="4024424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Brief Overview about the code we are doing is explained using jupyter notebook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 marL="0" indent="0">
              <a:buNone/>
            </a:pPr>
            <a:endParaRPr lang="en-US" sz="1400" dirty="0">
              <a:latin typeface="Bradley Hand" pitchFamily="2" charset="77"/>
            </a:endParaRPr>
          </a:p>
          <a:p>
            <a:pPr marL="0" indent="0">
              <a:buNone/>
            </a:pPr>
            <a:endParaRPr lang="en-US" sz="1400" dirty="0">
              <a:latin typeface="Bradley Hand" pitchFamily="2" charset="77"/>
            </a:endParaRPr>
          </a:p>
          <a:p>
            <a:pPr marL="0" indent="0">
              <a:buNone/>
            </a:pPr>
            <a:endParaRPr lang="en-US" sz="1400" dirty="0">
              <a:latin typeface="Bradley Hand" pitchFamily="2" charset="77"/>
            </a:endParaRPr>
          </a:p>
          <a:p>
            <a:pPr marL="0" indent="0">
              <a:buNone/>
            </a:pPr>
            <a:endParaRPr lang="en-US" sz="1200" b="1" dirty="0">
              <a:latin typeface="Bradley Hand" pitchFamily="2" charset="77"/>
            </a:endParaRPr>
          </a:p>
          <a:p>
            <a:pPr marL="0" indent="0">
              <a:buNone/>
            </a:pPr>
            <a:r>
              <a:rPr lang="en-US" sz="1200" b="1" dirty="0">
                <a:latin typeface="Bradley Hand" pitchFamily="2" charset="77"/>
              </a:rPr>
              <a:t>Link for image</a:t>
            </a:r>
            <a:r>
              <a:rPr lang="en-US" sz="1200" dirty="0">
                <a:latin typeface="Bradley Hand" pitchFamily="2" charset="77"/>
              </a:rPr>
              <a:t>: https://technology.amis.nl/data-analytics/quickest-way-to-try-out-jupyter-notebook-zero-install-3-cli-commands-and-5-minutes-to-action/</a:t>
            </a:r>
          </a:p>
        </p:txBody>
      </p:sp>
      <p:pic>
        <p:nvPicPr>
          <p:cNvPr id="1026" name="Picture 2" descr="Quickest way to try out Jupyter Notebook: zero install, 3 CLI commands and  5 minutes to action - AMIS, Data Driven Blog - Oracle &amp; Microsoft Azure">
            <a:extLst>
              <a:ext uri="{FF2B5EF4-FFF2-40B4-BE49-F238E27FC236}">
                <a16:creationId xmlns:a16="http://schemas.microsoft.com/office/drawing/2014/main" xmlns="" id="{E05E9722-3BB2-29CF-25F9-CE58F0B6F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59200" y="2626242"/>
            <a:ext cx="4673600" cy="314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4278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1B5C24-FF67-2902-DAC2-386F0220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adley Hand" pitchFamily="2" charset="77"/>
              </a:rPr>
              <a:t>Background: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515D74-5F54-F767-786B-6DF671562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921" y="2700670"/>
            <a:ext cx="9906000" cy="4024424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Main aim is to nowcast macroeconomic factors ( GDP, Retail Trade Sales and E- Commerce) using Google Trends Data</a:t>
            </a:r>
          </a:p>
          <a:p>
            <a:pPr marL="0" indent="0">
              <a:buNone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Using Pytrends package of python for fetching Google trends data</a:t>
            </a:r>
          </a:p>
          <a:p>
            <a:pPr marL="0" indent="0">
              <a:buNone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Need to present dashboard, report and presentation at the end.</a:t>
            </a:r>
          </a:p>
        </p:txBody>
      </p:sp>
    </p:spTree>
    <p:extLst>
      <p:ext uri="{BB962C8B-B14F-4D97-AF65-F5344CB8AC3E}">
        <p14:creationId xmlns:p14="http://schemas.microsoft.com/office/powerpoint/2010/main" xmlns="" val="223973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3C6F61-FADC-0AE2-03F1-A6A6DDB16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6000" cy="1382156"/>
          </a:xfrm>
        </p:spPr>
        <p:txBody>
          <a:bodyPr/>
          <a:lstStyle/>
          <a:p>
            <a:r>
              <a:rPr lang="en-US" dirty="0">
                <a:latin typeface="Bradley Hand" pitchFamily="2" charset="77"/>
              </a:rPr>
              <a:t>Overall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B038F1-77EF-C6A2-18CE-371B4F8B2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8679"/>
            <a:ext cx="9906000" cy="493520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tx2">
                    <a:alpha val="30000"/>
                  </a:schemeClr>
                </a:solidFill>
                <a:effectLst>
                  <a:outerShdw blurRad="1270000" dist="50800" dir="5400000" sx="200000" sy="200000" algn="ctr" rotWithShape="0">
                    <a:srgbClr val="000000">
                      <a:alpha val="0"/>
                    </a:srgbClr>
                  </a:outerShdw>
                </a:effectLst>
                <a:latin typeface="Bradley Hand" pitchFamily="2" charset="77"/>
              </a:rPr>
              <a:t> Data Cleaning and Wrangling done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alpha val="30000"/>
                </a:schemeClr>
              </a:solidFill>
              <a:effectLst>
                <a:outerShdw blurRad="1270000" dist="50800" dir="5400000" sx="200000" sy="200000" algn="ctr" rotWithShape="0">
                  <a:srgbClr val="000000">
                    <a:alpha val="0"/>
                  </a:srgbClr>
                </a:outerShdw>
              </a:effectLst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tx2">
                    <a:alpha val="30000"/>
                  </a:schemeClr>
                </a:solidFill>
                <a:effectLst>
                  <a:outerShdw blurRad="1270000" dist="50800" dir="5400000" sx="200000" sy="200000" algn="ctr" rotWithShape="0">
                    <a:srgbClr val="000000">
                      <a:alpha val="0"/>
                    </a:srgbClr>
                  </a:outerShdw>
                </a:effectLst>
                <a:latin typeface="Bradley Hand" pitchFamily="2" charset="77"/>
              </a:rPr>
              <a:t> Time series for all the three factors made stationary</a:t>
            </a:r>
          </a:p>
          <a:p>
            <a:pPr>
              <a:buFont typeface="Wingdings" pitchFamily="2" charset="2"/>
              <a:buChar char="v"/>
            </a:pPr>
            <a:endParaRPr lang="en-US" dirty="0">
              <a:solidFill>
                <a:schemeClr val="tx2">
                  <a:alpha val="30000"/>
                </a:schemeClr>
              </a:solidFill>
              <a:effectLst>
                <a:outerShdw blurRad="1270000" dist="50800" dir="5400000" sx="200000" sy="200000" algn="ctr" rotWithShape="0">
                  <a:srgbClr val="000000">
                    <a:alpha val="0"/>
                  </a:srgbClr>
                </a:outerShdw>
              </a:effectLst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tx2">
                    <a:alpha val="30000"/>
                  </a:schemeClr>
                </a:solidFill>
                <a:effectLst>
                  <a:outerShdw blurRad="1270000" dist="50800" dir="5400000" sx="200000" sy="200000" algn="ctr" rotWithShape="0">
                    <a:srgbClr val="000000">
                      <a:alpha val="0"/>
                    </a:srgbClr>
                  </a:outerShdw>
                </a:effectLst>
                <a:latin typeface="Bradley Hand" pitchFamily="2" charset="77"/>
              </a:rPr>
              <a:t> Econometric Model fitting ( DFM, ARMA Model)</a:t>
            </a:r>
          </a:p>
          <a:p>
            <a:pPr marL="0" indent="0">
              <a:buNone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radley Hand" pitchFamily="2" charset="77"/>
              </a:rPr>
              <a:t> Machine Learning Model fitting ( LASSO, Random Forest,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radley Hand" pitchFamily="2" charset="77"/>
              </a:rPr>
              <a:t>Boosting)</a:t>
            </a:r>
          </a:p>
          <a:p>
            <a:pPr marL="0" indent="0">
              <a:buNone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radley Hand" pitchFamily="2" charset="77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radley Hand" pitchFamily="2" charset="77"/>
              </a:rPr>
              <a:t>Model Finalized for all the three indicators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</a:t>
            </a:r>
            <a:r>
              <a:rPr lang="en-US" dirty="0" smtClean="0">
                <a:latin typeface="Bradley Hand" pitchFamily="2" charset="77"/>
              </a:rPr>
              <a:t>Dashboard</a:t>
            </a:r>
            <a:endParaRPr lang="en-US" dirty="0">
              <a:latin typeface="Bradley Hand" pitchFamily="2" charset="77"/>
            </a:endParaRPr>
          </a:p>
          <a:p>
            <a:pPr marL="0" indent="0">
              <a:buNone/>
            </a:pPr>
            <a:endParaRPr lang="en-US" dirty="0">
              <a:latin typeface="Bradley Hand" pitchFamily="2" charset="77"/>
            </a:endParaRPr>
          </a:p>
        </p:txBody>
      </p:sp>
      <p:pic>
        <p:nvPicPr>
          <p:cNvPr id="5" name="Graphic 4" descr="Badge Tick1 outline">
            <a:extLst>
              <a:ext uri="{FF2B5EF4-FFF2-40B4-BE49-F238E27FC236}">
                <a16:creationId xmlns:a16="http://schemas.microsoft.com/office/drawing/2014/main" xmlns="" id="{E97B1F23-BF92-A751-26FE-2E212A491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17788" y="1327119"/>
            <a:ext cx="795670" cy="795670"/>
          </a:xfrm>
          <a:prstGeom prst="rect">
            <a:avLst/>
          </a:prstGeom>
        </p:spPr>
      </p:pic>
      <p:pic>
        <p:nvPicPr>
          <p:cNvPr id="9" name="Graphic 8" descr="Badge Tick1 outline">
            <a:extLst>
              <a:ext uri="{FF2B5EF4-FFF2-40B4-BE49-F238E27FC236}">
                <a16:creationId xmlns:a16="http://schemas.microsoft.com/office/drawing/2014/main" xmlns="" id="{13D43608-62B7-83CE-E26D-E39BAADA7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475381" y="5798211"/>
            <a:ext cx="795670" cy="795670"/>
          </a:xfrm>
          <a:prstGeom prst="rect">
            <a:avLst/>
          </a:prstGeom>
        </p:spPr>
      </p:pic>
      <p:pic>
        <p:nvPicPr>
          <p:cNvPr id="11" name="Graphic 10" descr="Badge Tick1 outline">
            <a:extLst>
              <a:ext uri="{FF2B5EF4-FFF2-40B4-BE49-F238E27FC236}">
                <a16:creationId xmlns:a16="http://schemas.microsoft.com/office/drawing/2014/main" xmlns="" id="{50B2438F-61EB-948C-E8C8-8D4BAF618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17788" y="2141903"/>
            <a:ext cx="795670" cy="795670"/>
          </a:xfrm>
          <a:prstGeom prst="rect">
            <a:avLst/>
          </a:prstGeom>
        </p:spPr>
      </p:pic>
      <p:pic>
        <p:nvPicPr>
          <p:cNvPr id="12" name="Graphic 11" descr="Badge Tick1 outline">
            <a:extLst>
              <a:ext uri="{FF2B5EF4-FFF2-40B4-BE49-F238E27FC236}">
                <a16:creationId xmlns:a16="http://schemas.microsoft.com/office/drawing/2014/main" xmlns="" id="{4C9A3CAC-B2E5-C1EF-DC11-DD741C126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17788" y="3000861"/>
            <a:ext cx="795670" cy="795670"/>
          </a:xfrm>
          <a:prstGeom prst="rect">
            <a:avLst/>
          </a:prstGeom>
        </p:spPr>
      </p:pic>
      <p:pic>
        <p:nvPicPr>
          <p:cNvPr id="10" name="Graphic 11" descr="Badge Tick1 outline">
            <a:extLst>
              <a:ext uri="{FF2B5EF4-FFF2-40B4-BE49-F238E27FC236}">
                <a16:creationId xmlns:a16="http://schemas.microsoft.com/office/drawing/2014/main" xmlns="" id="{4C9A3CAC-B2E5-C1EF-DC11-DD741C126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75381" y="3796531"/>
            <a:ext cx="795670" cy="795670"/>
          </a:xfrm>
          <a:prstGeom prst="rect">
            <a:avLst/>
          </a:prstGeom>
        </p:spPr>
      </p:pic>
      <p:pic>
        <p:nvPicPr>
          <p:cNvPr id="13" name="Graphic 11" descr="Badge Tick1 outline">
            <a:extLst>
              <a:ext uri="{FF2B5EF4-FFF2-40B4-BE49-F238E27FC236}">
                <a16:creationId xmlns:a16="http://schemas.microsoft.com/office/drawing/2014/main" xmlns="" id="{4C9A3CAC-B2E5-C1EF-DC11-DD741C126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570188" y="4793375"/>
            <a:ext cx="795670" cy="79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368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B4A12C-E620-BFC9-29B8-1095AA3C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adley Hand" pitchFamily="2" charset="77"/>
              </a:rPr>
              <a:t>previous week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13C5C4-6823-15B5-43AE-4B2DEB068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041" y="2222206"/>
            <a:ext cx="9906000" cy="4024424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>
                <a:latin typeface="Bradley Hand" pitchFamily="2" charset="77"/>
              </a:rPr>
              <a:t> Scheduled Task for Last </a:t>
            </a:r>
            <a:r>
              <a:rPr lang="en-US" b="1" dirty="0" smtClean="0">
                <a:latin typeface="Bradley Hand" pitchFamily="2" charset="77"/>
              </a:rPr>
              <a:t>week : </a:t>
            </a:r>
            <a:r>
              <a:rPr lang="en-US" dirty="0" smtClean="0">
                <a:latin typeface="Bradley Hand" pitchFamily="2" charset="77"/>
              </a:rPr>
              <a:t>Bootstrap and Dashboard structure.</a:t>
            </a:r>
            <a:endParaRPr lang="en-US" dirty="0">
              <a:latin typeface="Bradley Hand" pitchFamily="2" charset="77"/>
            </a:endParaRPr>
          </a:p>
          <a:p>
            <a:pPr marL="0" indent="0">
              <a:buNone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radley Hand" pitchFamily="2" charset="77"/>
              </a:rPr>
              <a:t> Work Progress: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>
                <a:latin typeface="Bradley Hand" pitchFamily="2" charset="77"/>
              </a:rPr>
              <a:t>	Fitted machine learning models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>
                <a:latin typeface="Bradley Hand" pitchFamily="2" charset="77"/>
              </a:rPr>
              <a:t>    Used cross validation for tunning the parameters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>
                <a:latin typeface="Bradley Hand" pitchFamily="2" charset="77"/>
              </a:rPr>
              <a:t>    Finalized the models with approval from the partners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>
                <a:latin typeface="Bradley Hand" pitchFamily="2" charset="77"/>
              </a:rPr>
              <a:t>    Nowcasted the indicators 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>
                <a:latin typeface="Bradley Hand" pitchFamily="2" charset="77"/>
              </a:rPr>
              <a:t>    Applied bootstrap to the models </a:t>
            </a:r>
            <a:endParaRPr lang="en-US" b="1" dirty="0" smtClean="0">
              <a:latin typeface="Bradley Hand" pitchFamily="2" charset="77"/>
            </a:endParaRPr>
          </a:p>
          <a:p>
            <a:pPr lvl="1">
              <a:buFont typeface="Wingdings" pitchFamily="2" charset="2"/>
              <a:buChar char="Ø"/>
            </a:pPr>
            <a:r>
              <a:rPr lang="en-US" b="1" dirty="0" smtClean="0">
                <a:latin typeface="Bradley Hand" pitchFamily="2" charset="77"/>
              </a:rPr>
              <a:t> </a:t>
            </a:r>
            <a:r>
              <a:rPr lang="en-US" b="1" dirty="0" smtClean="0">
                <a:latin typeface="Bradley Hand" pitchFamily="2" charset="77"/>
              </a:rPr>
              <a:t>   Dashboard deployed</a:t>
            </a:r>
            <a:endParaRPr lang="en-US" b="1" dirty="0">
              <a:latin typeface="Bradley Hand" pitchFamily="2" charset="77"/>
            </a:endParaRPr>
          </a:p>
          <a:p>
            <a:pPr marL="457200" lvl="1" indent="0">
              <a:buNone/>
            </a:pPr>
            <a:endParaRPr lang="en-US" b="1" dirty="0">
              <a:latin typeface="Bradley Hand" pitchFamily="2" charset="77"/>
            </a:endParaRPr>
          </a:p>
          <a:p>
            <a:pPr marL="0" indent="0">
              <a:buNone/>
            </a:pPr>
            <a:endParaRPr lang="en-US" dirty="0">
              <a:latin typeface="Bradley H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0679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811314-80CD-F4DC-BAAA-F787413E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adley Hand" pitchFamily="2" charset="77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6145D9-AECE-CC4B-FCEF-4AA67CF91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</a:t>
            </a:r>
            <a:r>
              <a:rPr lang="en-US" dirty="0" smtClean="0">
                <a:latin typeface="Bradley Hand" pitchFamily="2" charset="77"/>
              </a:rPr>
              <a:t>Dashboard deployed</a:t>
            </a:r>
          </a:p>
          <a:p>
            <a:pPr>
              <a:buFont typeface="Wingdings" pitchFamily="2" charset="2"/>
              <a:buChar char="v"/>
            </a:pPr>
            <a:endParaRPr lang="en-US" dirty="0" smtClean="0">
              <a:latin typeface="Bradley Hand" pitchFamily="2" charset="77"/>
            </a:endParaRPr>
          </a:p>
          <a:p>
            <a:pPr algn="ctr">
              <a:buNone/>
            </a:pPr>
            <a:r>
              <a:rPr lang="en-IN" u="sng" dirty="0" smtClean="0">
                <a:hlinkClick r:id="rId2"/>
              </a:rPr>
              <a:t>https://canada-nowcast-indicators.herokuapp.com/</a:t>
            </a:r>
            <a:r>
              <a:rPr lang="en-US" dirty="0" smtClean="0">
                <a:latin typeface="Bradley Hand" pitchFamily="2" charset="77"/>
              </a:rPr>
              <a:t> </a:t>
            </a:r>
            <a:endParaRPr lang="en-US" dirty="0">
              <a:latin typeface="Bradley Hand" pitchFamily="2" charset="77"/>
            </a:endParaRPr>
          </a:p>
          <a:p>
            <a:pPr marL="0" indent="0">
              <a:buNone/>
            </a:pPr>
            <a:endParaRPr lang="en-US" dirty="0">
              <a:latin typeface="Bradley Hand" pitchFamily="2" charset="77"/>
            </a:endParaRPr>
          </a:p>
          <a:p>
            <a:pPr>
              <a:buNone/>
            </a:pPr>
            <a:endParaRPr lang="en-US" dirty="0">
              <a:latin typeface="Bradley H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2222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F3E01E-18F2-9CB3-0348-A5FB446C5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adley Hand" pitchFamily="2" charset="77"/>
              </a:rPr>
              <a:t>Roadblocks: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0F07C0-62D3-85B8-2116-3593872DA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307" y="2300175"/>
            <a:ext cx="9906000" cy="4024424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tx2">
                    <a:alpha val="62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latin typeface="Bradley Hand" pitchFamily="2" charset="77"/>
              </a:rPr>
              <a:t> Calling Google Trends API multiple times blocks</a:t>
            </a:r>
          </a:p>
          <a:p>
            <a:pPr>
              <a:buFont typeface="Wingdings" pitchFamily="2" charset="2"/>
              <a:buChar char="v"/>
            </a:pPr>
            <a:endParaRPr lang="en-US" dirty="0">
              <a:solidFill>
                <a:schemeClr val="tx2">
                  <a:alpha val="62000"/>
                </a:schemeClr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tx2">
                    <a:alpha val="62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latin typeface="Bradley Hand" pitchFamily="2" charset="77"/>
              </a:rPr>
              <a:t> </a:t>
            </a:r>
            <a:r>
              <a:rPr lang="en-US" b="1" dirty="0">
                <a:solidFill>
                  <a:schemeClr val="tx2">
                    <a:alpha val="62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latin typeface="Bradley Hand" pitchFamily="2" charset="77"/>
              </a:rPr>
              <a:t>Solution as discussed with Partners : </a:t>
            </a:r>
            <a:r>
              <a:rPr lang="en-US" dirty="0">
                <a:solidFill>
                  <a:schemeClr val="tx2">
                    <a:alpha val="62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latin typeface="Bradley Hand" pitchFamily="2" charset="77"/>
              </a:rPr>
              <a:t>To use only single sample rather than working with multiple</a:t>
            </a:r>
          </a:p>
          <a:p>
            <a:pPr>
              <a:buFont typeface="Wingdings" pitchFamily="2" charset="2"/>
              <a:buChar char="v"/>
            </a:pPr>
            <a:endParaRPr lang="en-US" dirty="0">
              <a:solidFill>
                <a:schemeClr val="tx2">
                  <a:alpha val="32338"/>
                </a:schemeClr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  <a:latin typeface="Bradley Hand" pitchFamily="2" charset="77"/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alpha val="32338"/>
                </a:schemeClr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  <a:latin typeface="Bradley H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808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DE1D0A-039C-0BCE-260E-3A879C59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adley Hand" pitchFamily="2" charset="77"/>
              </a:rPr>
              <a:t>Next week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DDD3B8-CA5A-0BE8-36CC-37D136070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451" y="2300175"/>
            <a:ext cx="9906000" cy="4024424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Bradley Hand" pitchFamily="2" charset="77"/>
              </a:rPr>
              <a:t>Final dashboard approval </a:t>
            </a:r>
            <a:r>
              <a:rPr lang="en-US" dirty="0">
                <a:latin typeface="Bradley Hand" pitchFamily="2" charset="77"/>
              </a:rPr>
              <a:t>with the </a:t>
            </a:r>
            <a:r>
              <a:rPr lang="en-US" dirty="0" smtClean="0">
                <a:latin typeface="Bradley Hand" pitchFamily="2" charset="77"/>
              </a:rPr>
              <a:t>partners</a:t>
            </a:r>
          </a:p>
          <a:p>
            <a:pPr>
              <a:buNone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Create </a:t>
            </a:r>
            <a:r>
              <a:rPr lang="en-US" dirty="0" smtClean="0">
                <a:latin typeface="Bradley Hand" pitchFamily="2" charset="77"/>
              </a:rPr>
              <a:t>final report and presentation</a:t>
            </a: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</a:t>
            </a:r>
            <a:r>
              <a:rPr lang="en-US" dirty="0" smtClean="0">
                <a:latin typeface="Bradley Hand" pitchFamily="2" charset="77"/>
              </a:rPr>
              <a:t>Prepare for presentation</a:t>
            </a:r>
          </a:p>
          <a:p>
            <a:pPr>
              <a:buFont typeface="Wingdings" pitchFamily="2" charset="2"/>
              <a:buChar char="v"/>
            </a:pPr>
            <a:endParaRPr lang="en-US" dirty="0" smtClean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Bradley Hand" pitchFamily="2" charset="77"/>
              </a:rPr>
              <a:t> Enjoy completion of MDS degree </a:t>
            </a:r>
            <a:endParaRPr lang="en-US" dirty="0">
              <a:latin typeface="Bradley Hand" pitchFamily="2" charset="77"/>
            </a:endParaRPr>
          </a:p>
        </p:txBody>
      </p:sp>
      <p:sp>
        <p:nvSpPr>
          <p:cNvPr id="4" name="Smiley Face 3"/>
          <p:cNvSpPr/>
          <p:nvPr/>
        </p:nvSpPr>
        <p:spPr>
          <a:xfrm>
            <a:off x="5880295" y="5275384"/>
            <a:ext cx="450166" cy="43609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9091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148A6C-D37F-4052-B36E-60C27528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adley Hand" pitchFamily="2" charset="77"/>
              </a:rPr>
              <a:t>Are we on track?</a:t>
            </a:r>
            <a:br>
              <a:rPr lang="en-US" dirty="0">
                <a:latin typeface="Bradley Hand" pitchFamily="2" charset="77"/>
              </a:rPr>
            </a:br>
            <a:r>
              <a:rPr lang="en-US" dirty="0">
                <a:latin typeface="Bradley Hand" pitchFamily="2" charset="77"/>
              </a:rPr>
              <a:t>Meeting with the partners: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68F4AA-A86B-EA46-C1B5-C1588F547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74" y="2259341"/>
            <a:ext cx="9906000" cy="4024424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On Track as mentioned in the proposal document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Scheduled weekly meetings on Thursday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Partners are satisfied with what we have done so far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Clear all the doubts as soon as we ask them over MS teams/ mails</a:t>
            </a:r>
          </a:p>
        </p:txBody>
      </p:sp>
    </p:spTree>
    <p:extLst>
      <p:ext uri="{BB962C8B-B14F-4D97-AF65-F5344CB8AC3E}">
        <p14:creationId xmlns:p14="http://schemas.microsoft.com/office/powerpoint/2010/main" xmlns="" val="368170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D0A378-1EB7-0030-1E75-D2C97DE50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adley Hand" pitchFamily="2" charset="77"/>
              </a:rPr>
              <a:t>Individual and team efforts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D913DD-0BF1-135A-6BF0-E53DFA1D9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Work assigned </a:t>
            </a:r>
            <a:r>
              <a:rPr lang="en-US" dirty="0" smtClean="0">
                <a:latin typeface="Bradley Hand" pitchFamily="2" charset="77"/>
              </a:rPr>
              <a:t>equally</a:t>
            </a:r>
          </a:p>
          <a:p>
            <a:pPr>
              <a:buNone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</a:t>
            </a:r>
            <a:r>
              <a:rPr lang="en-US" dirty="0" smtClean="0">
                <a:latin typeface="Bradley Hand" pitchFamily="2" charset="77"/>
              </a:rPr>
              <a:t>Divided segment of the dashboard.</a:t>
            </a:r>
            <a:endParaRPr lang="en-US" dirty="0">
              <a:latin typeface="Bradley Hand" pitchFamily="2" charset="77"/>
            </a:endParaRPr>
          </a:p>
          <a:p>
            <a:pPr marL="457200" lvl="1" indent="0">
              <a:buNone/>
            </a:pPr>
            <a:endParaRPr lang="en-US" dirty="0">
              <a:latin typeface="Bradley Hand" pitchFamily="2" charset="77"/>
            </a:endParaRPr>
          </a:p>
          <a:p>
            <a:pPr marL="457200" lvl="1" indent="0">
              <a:buNone/>
            </a:pPr>
            <a:r>
              <a:rPr lang="en-US" dirty="0">
                <a:latin typeface="Bradley Hand" pitchFamily="2" charset="77"/>
              </a:rPr>
              <a:t>Timings for work: Monday to Friday,  9:30 AM – 5: 30 PM</a:t>
            </a:r>
          </a:p>
        </p:txBody>
      </p:sp>
    </p:spTree>
    <p:extLst>
      <p:ext uri="{BB962C8B-B14F-4D97-AF65-F5344CB8AC3E}">
        <p14:creationId xmlns:p14="http://schemas.microsoft.com/office/powerpoint/2010/main" xmlns="" val="423102121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290</Words>
  <Application>Microsoft Macintosh PowerPoint</Application>
  <PresentationFormat>Custom</PresentationFormat>
  <Paragraphs>79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AngleLinesVTI</vt:lpstr>
      <vt:lpstr>Slide 1</vt:lpstr>
      <vt:lpstr>Background:</vt:lpstr>
      <vt:lpstr>Overall Progress</vt:lpstr>
      <vt:lpstr>previous week progress</vt:lpstr>
      <vt:lpstr>results</vt:lpstr>
      <vt:lpstr>Roadblocks:</vt:lpstr>
      <vt:lpstr>Next week plan</vt:lpstr>
      <vt:lpstr>Are we on track? Meeting with the partners:</vt:lpstr>
      <vt:lpstr>Individual and team efforts</vt:lpstr>
      <vt:lpstr>Brief explanation via code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aishwa01@student.ubc.ca</dc:creator>
  <cp:lastModifiedBy>hp</cp:lastModifiedBy>
  <cp:revision>43</cp:revision>
  <dcterms:created xsi:type="dcterms:W3CDTF">2022-05-20T17:17:08Z</dcterms:created>
  <dcterms:modified xsi:type="dcterms:W3CDTF">2022-06-14T17:26:18Z</dcterms:modified>
</cp:coreProperties>
</file>