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9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9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0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0B382482-499B-AAA2-4F92-5BF136E10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2" r="23624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D79F445-5F9C-7E57-EE45-7B89C77D2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15" y="855145"/>
            <a:ext cx="2249170" cy="1053282"/>
          </a:xfrm>
          <a:prstGeom prst="rect">
            <a:avLst/>
          </a:prstGeom>
        </p:spPr>
      </p:pic>
      <p:pic>
        <p:nvPicPr>
          <p:cNvPr id="12" name="Picture 1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9573D833-CAE5-A4C0-97D6-D07E2899F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49" y="824256"/>
            <a:ext cx="1951990" cy="1115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28D887-7BBE-7B1A-D34F-849D4DDC260C}"/>
              </a:ext>
            </a:extLst>
          </p:cNvPr>
          <p:cNvSpPr txBox="1"/>
          <p:nvPr/>
        </p:nvSpPr>
        <p:spPr>
          <a:xfrm>
            <a:off x="4880895" y="2339739"/>
            <a:ext cx="61293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>
                <a:effectLst/>
                <a:latin typeface="Arial" panose="020B0604020202020204" pitchFamily="34" charset="0"/>
              </a:rPr>
            </a:br>
            <a:endParaRPr lang="en-IN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 </a:t>
            </a:r>
            <a:r>
              <a:rPr lang="en-IN" sz="2800" b="1" dirty="0">
                <a:effectLst/>
                <a:latin typeface="Arial" panose="020B0604020202020204" pitchFamily="34" charset="0"/>
              </a:rPr>
              <a:t>Nowcasting Macroeconomic Indicators using Google Trends </a:t>
            </a:r>
            <a:endParaRPr lang="en-IN" sz="2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B1B5A12-E8D6-093D-7150-3D5CD1E74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141" y="3068868"/>
            <a:ext cx="772180" cy="71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0CD0A-A619-AEF7-FC0C-753042EAF6A1}"/>
              </a:ext>
            </a:extLst>
          </p:cNvPr>
          <p:cNvSpPr txBox="1"/>
          <p:nvPr/>
        </p:nvSpPr>
        <p:spPr>
          <a:xfrm>
            <a:off x="6862634" y="4763393"/>
            <a:ext cx="304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pitchFamily="2" charset="77"/>
              </a:rPr>
              <a:t>Presented By: </a:t>
            </a:r>
          </a:p>
          <a:p>
            <a:r>
              <a:rPr lang="en-US" dirty="0">
                <a:latin typeface="Bradley Hand" pitchFamily="2" charset="77"/>
              </a:rPr>
              <a:t>Aishwarya Sharma</a:t>
            </a:r>
          </a:p>
          <a:p>
            <a:r>
              <a:rPr lang="en-US" dirty="0">
                <a:latin typeface="Bradley Hand" pitchFamily="2" charset="77"/>
              </a:rPr>
              <a:t>Harpreet Kaur</a:t>
            </a:r>
          </a:p>
          <a:p>
            <a:r>
              <a:rPr lang="en-US" dirty="0">
                <a:latin typeface="Bradley Hand" pitchFamily="2" charset="77"/>
              </a:rPr>
              <a:t>Jagdeep Brar</a:t>
            </a:r>
          </a:p>
        </p:txBody>
      </p:sp>
    </p:spTree>
    <p:extLst>
      <p:ext uri="{BB962C8B-B14F-4D97-AF65-F5344CB8AC3E}">
        <p14:creationId xmlns:p14="http://schemas.microsoft.com/office/powerpoint/2010/main" val="251702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A6B2-7A86-A686-76E2-25EB4ED0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Brief explanation via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3255-0572-F9CB-7D6F-489CECC0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79" y="2190307"/>
            <a:ext cx="9906000" cy="402442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Brief Overview about the code we are doing is explained using jupyter notebook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200" b="1" dirty="0">
              <a:latin typeface="Bradley Hand" pitchFamily="2" charset="77"/>
            </a:endParaRPr>
          </a:p>
          <a:p>
            <a:pPr marL="0" indent="0">
              <a:buNone/>
            </a:pPr>
            <a:r>
              <a:rPr lang="en-US" sz="1200" b="1" dirty="0">
                <a:latin typeface="Bradley Hand" pitchFamily="2" charset="77"/>
              </a:rPr>
              <a:t>Link for image</a:t>
            </a:r>
            <a:r>
              <a:rPr lang="en-US" sz="1200" dirty="0">
                <a:latin typeface="Bradley Hand" pitchFamily="2" charset="77"/>
              </a:rPr>
              <a:t>: https://technology.amis.nl/data-analytics/quickest-way-to-try-out-jupyter-notebook-zero-install-3-cli-commands-and-5-minutes-to-action/</a:t>
            </a:r>
          </a:p>
        </p:txBody>
      </p:sp>
      <p:pic>
        <p:nvPicPr>
          <p:cNvPr id="1026" name="Picture 2" descr="Quickest way to try out Jupyter Notebook: zero install, 3 CLI commands and  5 minutes to action - AMIS, Data Driven Blog - Oracle &amp; Microsoft Azure">
            <a:extLst>
              <a:ext uri="{FF2B5EF4-FFF2-40B4-BE49-F238E27FC236}">
                <a16:creationId xmlns:a16="http://schemas.microsoft.com/office/drawing/2014/main" id="{E05E9722-3BB2-29CF-25F9-CE58F0B6F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2626242"/>
            <a:ext cx="4673600" cy="31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8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5C24-FF67-2902-DAC2-386F0220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5D74-5F54-F767-786B-6DF67156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21" y="2700670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Main aim is to nowcast macroeconomic factors ( GDP, Retail Trade Sales and E- Commerce) using Google Trends Data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Using Pytrends package of python for fetching Google trends data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Need to present dashboard, report and presentation at the end.</a:t>
            </a:r>
          </a:p>
        </p:txBody>
      </p:sp>
    </p:spTree>
    <p:extLst>
      <p:ext uri="{BB962C8B-B14F-4D97-AF65-F5344CB8AC3E}">
        <p14:creationId xmlns:p14="http://schemas.microsoft.com/office/powerpoint/2010/main" val="223973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6F61-FADC-0AE2-03F1-A6A6DDB1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Overall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38F1-77EF-C6A2-18CE-371B4F8B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Data Cleaning and Wrangling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Time series for all the three factors made stationary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Econometric Model fitting ( DFM, ARMA Model)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E97B1F23-BF92-A751-26FE-2E212A491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9711" y="1783093"/>
            <a:ext cx="795670" cy="79567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33A6BBE4-F9E9-C63A-8873-F67E402BB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9711" y="2844134"/>
            <a:ext cx="795670" cy="795670"/>
          </a:xfrm>
          <a:prstGeom prst="rect">
            <a:avLst/>
          </a:prstGeom>
        </p:spPr>
      </p:pic>
      <p:pic>
        <p:nvPicPr>
          <p:cNvPr id="8" name="Graphic 7" descr="Badge Tick1 outline">
            <a:extLst>
              <a:ext uri="{FF2B5EF4-FFF2-40B4-BE49-F238E27FC236}">
                <a16:creationId xmlns:a16="http://schemas.microsoft.com/office/drawing/2014/main" id="{86AF9F50-1158-E91A-87B4-1941FB15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9711" y="3911895"/>
            <a:ext cx="795670" cy="7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A12C-E620-BFC9-29B8-1095AA3C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previous week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C5C4-6823-15B5-43AE-4B2DEB06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041" y="2222206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latin typeface="Bradley Hand" pitchFamily="2" charset="77"/>
              </a:rPr>
              <a:t> Scheduled Task for Last week </a:t>
            </a:r>
            <a:r>
              <a:rPr lang="en-US" dirty="0">
                <a:latin typeface="Bradley Hand" pitchFamily="2" charset="77"/>
              </a:rPr>
              <a:t>: Making Data stationary and fitting econometric models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radley Hand" pitchFamily="2" charset="77"/>
              </a:rPr>
              <a:t> Work Progress: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	Time Series for all three factors are made stationary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Did rolling predictions to the time series data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Splitted data into training and testing sets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Fitted DFM models and ARMA model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Added Diagnostic plots to check accuracy</a:t>
            </a:r>
          </a:p>
          <a:p>
            <a:pPr marL="457200" lvl="1" indent="0">
              <a:buNone/>
            </a:pPr>
            <a:endParaRPr lang="en-US" b="1" dirty="0">
              <a:latin typeface="Bradley Hand" pitchFamily="2" charset="77"/>
            </a:endParaRP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067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314-80CD-F4DC-BAAA-F787413E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45D9-AECE-CC4B-FCEF-4AA67CF9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Did predictions using testing and training data sets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Predictions are overfitted and will have to improve it further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9418306-29D8-8E72-B5F0-2103D5E1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63" y="3753075"/>
            <a:ext cx="67056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2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E01E-18F2-9CB3-0348-A5FB446C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Roadblocks: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07C0-62D3-85B8-2116-3593872DA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307" y="2300175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Calling Google Trends API multiple times blocks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</a:t>
            </a:r>
            <a:r>
              <a:rPr lang="en-US" b="1" dirty="0">
                <a:latin typeface="Bradley Hand" pitchFamily="2" charset="77"/>
              </a:rPr>
              <a:t>Solution as discussed with Partners : </a:t>
            </a:r>
            <a:r>
              <a:rPr lang="en-US" dirty="0">
                <a:latin typeface="Bradley Hand" pitchFamily="2" charset="77"/>
              </a:rPr>
              <a:t>To use only single sample rather than working with multiple</a:t>
            </a:r>
          </a:p>
        </p:txBody>
      </p:sp>
    </p:spTree>
    <p:extLst>
      <p:ext uri="{BB962C8B-B14F-4D97-AF65-F5344CB8AC3E}">
        <p14:creationId xmlns:p14="http://schemas.microsoft.com/office/powerpoint/2010/main" val="52808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1D0A-039C-0BCE-260E-3A879C59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Next 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D3B8-CA5A-0BE8-36CC-37D13607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51" y="2300175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Implement machine Learning Models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Comparative study/ analysis for all the applied models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Finalize accurate predictions with appropriate chosen model</a:t>
            </a:r>
          </a:p>
        </p:txBody>
      </p:sp>
    </p:spTree>
    <p:extLst>
      <p:ext uri="{BB962C8B-B14F-4D97-AF65-F5344CB8AC3E}">
        <p14:creationId xmlns:p14="http://schemas.microsoft.com/office/powerpoint/2010/main" val="349091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8A6C-D37F-4052-B36E-60C27528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Are we on track?</a:t>
            </a:r>
            <a:br>
              <a:rPr lang="en-US" dirty="0">
                <a:latin typeface="Bradley Hand" pitchFamily="2" charset="77"/>
              </a:rPr>
            </a:br>
            <a:r>
              <a:rPr lang="en-US" dirty="0">
                <a:latin typeface="Bradley Hand" pitchFamily="2" charset="77"/>
              </a:rPr>
              <a:t>Meeting with the partners: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F4AA-A86B-EA46-C1B5-C1588F54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74" y="2259341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On Track as mentioned in the proposal document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Scheduled weekly meetings on Thursday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Partners are satisfied with what we have done so far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Clear all the doubts as soon as we ask them over MS teams/ mails</a:t>
            </a:r>
          </a:p>
        </p:txBody>
      </p:sp>
    </p:spTree>
    <p:extLst>
      <p:ext uri="{BB962C8B-B14F-4D97-AF65-F5344CB8AC3E}">
        <p14:creationId xmlns:p14="http://schemas.microsoft.com/office/powerpoint/2010/main" val="368170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378-1EB7-0030-1E75-D2C97DE5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Individual and team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13DD-0BF1-135A-6BF0-E53DFA1D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Work assigned equally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Three macroeconomic factors divided among three contributors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radley Hand" pitchFamily="2" charset="77"/>
              </a:rPr>
              <a:t>  Aishwarya Sharma                       Retail Trade Sales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radley Hand" pitchFamily="2" charset="77"/>
              </a:rPr>
              <a:t>  Harpreet Kaur                                 E- Commerce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radley Hand" pitchFamily="2" charset="77"/>
              </a:rPr>
              <a:t>  Jagdeep Brar                                    GDP</a:t>
            </a:r>
          </a:p>
          <a:p>
            <a:pPr marL="457200" lvl="1" indent="0">
              <a:buNone/>
            </a:pPr>
            <a:endParaRPr lang="en-US" dirty="0">
              <a:latin typeface="Bradley Hand" pitchFamily="2" charset="77"/>
            </a:endParaRPr>
          </a:p>
          <a:p>
            <a:pPr marL="457200" lvl="1" indent="0">
              <a:buNone/>
            </a:pPr>
            <a:r>
              <a:rPr lang="en-US" dirty="0">
                <a:latin typeface="Bradley Hand" pitchFamily="2" charset="77"/>
              </a:rPr>
              <a:t>All three factors have different data sets, keywords (Queries and Topics), categories and need different efforts but with similar goal.</a:t>
            </a:r>
          </a:p>
          <a:p>
            <a:pPr marL="457200" lvl="1" indent="0">
              <a:buNone/>
            </a:pPr>
            <a:endParaRPr lang="en-US" dirty="0">
              <a:latin typeface="Bradley Hand" pitchFamily="2" charset="77"/>
            </a:endParaRPr>
          </a:p>
          <a:p>
            <a:pPr marL="457200" lvl="1" indent="0">
              <a:buNone/>
            </a:pPr>
            <a:r>
              <a:rPr lang="en-US" dirty="0">
                <a:latin typeface="Bradley Hand" pitchFamily="2" charset="77"/>
              </a:rPr>
              <a:t>Timings for work: Monday to Friday,  9:30 AM – 5: </a:t>
            </a:r>
            <a:r>
              <a:rPr lang="en-US">
                <a:latin typeface="Bradley Hand" pitchFamily="2" charset="77"/>
              </a:rPr>
              <a:t>30 PM</a:t>
            </a:r>
            <a:endParaRPr lang="en-US" dirty="0">
              <a:latin typeface="Bradley Hand" pitchFamily="2" charset="77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E330E7-9EF7-8013-798E-7FE44F04D18B}"/>
              </a:ext>
            </a:extLst>
          </p:cNvPr>
          <p:cNvCxnSpPr>
            <a:cxnSpLocks/>
          </p:cNvCxnSpPr>
          <p:nvPr/>
        </p:nvCxnSpPr>
        <p:spPr>
          <a:xfrm>
            <a:off x="4316819" y="3125972"/>
            <a:ext cx="1339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2997F7-EA7C-5F1F-4BA6-3C7B6A3332B0}"/>
              </a:ext>
            </a:extLst>
          </p:cNvPr>
          <p:cNvCxnSpPr>
            <a:cxnSpLocks/>
          </p:cNvCxnSpPr>
          <p:nvPr/>
        </p:nvCxnSpPr>
        <p:spPr>
          <a:xfrm>
            <a:off x="3735573" y="3506972"/>
            <a:ext cx="192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508746-FD8A-9220-FB85-C2BBB97BFDF1}"/>
              </a:ext>
            </a:extLst>
          </p:cNvPr>
          <p:cNvCxnSpPr>
            <a:cxnSpLocks/>
          </p:cNvCxnSpPr>
          <p:nvPr/>
        </p:nvCxnSpPr>
        <p:spPr>
          <a:xfrm>
            <a:off x="3526466" y="3882656"/>
            <a:ext cx="2130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2121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385</Words>
  <Application>Microsoft Macintosh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Bradley Hand</vt:lpstr>
      <vt:lpstr>Univers Condensed Light</vt:lpstr>
      <vt:lpstr>Walbaum Display Light</vt:lpstr>
      <vt:lpstr>Wingdings</vt:lpstr>
      <vt:lpstr>AngleLinesVTI</vt:lpstr>
      <vt:lpstr>PowerPoint Presentation</vt:lpstr>
      <vt:lpstr>Background:</vt:lpstr>
      <vt:lpstr>Overall Progress</vt:lpstr>
      <vt:lpstr>previous week progress</vt:lpstr>
      <vt:lpstr>results</vt:lpstr>
      <vt:lpstr>Roadblocks:</vt:lpstr>
      <vt:lpstr>Next week plan</vt:lpstr>
      <vt:lpstr>Are we on track? Meeting with the partners:</vt:lpstr>
      <vt:lpstr>Individual and team efforts</vt:lpstr>
      <vt:lpstr>Brief explanation via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aishwa01@student.ubc.ca</dc:creator>
  <cp:lastModifiedBy>aishwa01@student.ubc.ca</cp:lastModifiedBy>
  <cp:revision>28</cp:revision>
  <dcterms:created xsi:type="dcterms:W3CDTF">2022-05-20T17:17:08Z</dcterms:created>
  <dcterms:modified xsi:type="dcterms:W3CDTF">2022-05-24T17:31:09Z</dcterms:modified>
</cp:coreProperties>
</file>