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8" r:id="rId8"/>
    <p:sldId id="264" r:id="rId9"/>
    <p:sldId id="265" r:id="rId10"/>
    <p:sldId id="266" r:id="rId11"/>
    <p:sldId id="269" r:id="rId12"/>
    <p:sldId id="267" r:id="rId13"/>
    <p:sldId id="274" r:id="rId14"/>
    <p:sldId id="271" r:id="rId15"/>
    <p:sldId id="272" r:id="rId16"/>
    <p:sldId id="270" r:id="rId17"/>
    <p:sldId id="273" r:id="rId18"/>
    <p:sldId id="27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4229E-4840-264D-8E34-D660EB1B5372}" type="doc">
      <dgm:prSet loTypeId="urn:microsoft.com/office/officeart/2008/layout/VerticalCurvedList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8C7282E-AFE0-1E4C-B8F3-E2D708D0F300}">
      <dgm:prSet phldrT="[Text]"/>
      <dgm:spPr/>
      <dgm:t>
        <a:bodyPr/>
        <a:lstStyle/>
        <a:p>
          <a:r>
            <a:rPr lang="en-GB" dirty="0"/>
            <a:t>INTRODUCTION TO TEAM AND CLIENT</a:t>
          </a:r>
        </a:p>
      </dgm:t>
    </dgm:pt>
    <dgm:pt modelId="{21A58D28-E588-E546-A30C-88024135AECF}" type="parTrans" cxnId="{375F5DA8-62F0-2C43-B09D-1CE9DF749A19}">
      <dgm:prSet/>
      <dgm:spPr/>
      <dgm:t>
        <a:bodyPr/>
        <a:lstStyle/>
        <a:p>
          <a:endParaRPr lang="en-GB"/>
        </a:p>
      </dgm:t>
    </dgm:pt>
    <dgm:pt modelId="{D50154E8-1975-E444-9AE0-2FC8BCC93AD7}" type="sibTrans" cxnId="{375F5DA8-62F0-2C43-B09D-1CE9DF749A19}">
      <dgm:prSet/>
      <dgm:spPr/>
      <dgm:t>
        <a:bodyPr/>
        <a:lstStyle/>
        <a:p>
          <a:endParaRPr lang="en-GB"/>
        </a:p>
      </dgm:t>
    </dgm:pt>
    <dgm:pt modelId="{745F6F59-73BF-F74C-BD26-6E127B98DA21}">
      <dgm:prSet phldrT="[Text]"/>
      <dgm:spPr/>
      <dgm:t>
        <a:bodyPr/>
        <a:lstStyle/>
        <a:p>
          <a:r>
            <a:rPr lang="en-GB" dirty="0"/>
            <a:t>OVERVIEW OF PROJECT</a:t>
          </a:r>
        </a:p>
      </dgm:t>
    </dgm:pt>
    <dgm:pt modelId="{367251B4-7C1C-A74C-88DD-B209448C25E7}" type="parTrans" cxnId="{0F8A628C-6869-E342-A15E-9C2287EE35DD}">
      <dgm:prSet/>
      <dgm:spPr/>
      <dgm:t>
        <a:bodyPr/>
        <a:lstStyle/>
        <a:p>
          <a:endParaRPr lang="en-GB"/>
        </a:p>
      </dgm:t>
    </dgm:pt>
    <dgm:pt modelId="{9AA0C288-C725-A54C-96BF-E45952BE5AF1}" type="sibTrans" cxnId="{0F8A628C-6869-E342-A15E-9C2287EE35DD}">
      <dgm:prSet/>
      <dgm:spPr/>
      <dgm:t>
        <a:bodyPr/>
        <a:lstStyle/>
        <a:p>
          <a:endParaRPr lang="en-GB"/>
        </a:p>
      </dgm:t>
    </dgm:pt>
    <dgm:pt modelId="{DDAFB79F-8111-8342-8368-07821F4A4436}">
      <dgm:prSet phldrT="[Text]"/>
      <dgm:spPr/>
      <dgm:t>
        <a:bodyPr/>
        <a:lstStyle/>
        <a:p>
          <a:r>
            <a:rPr lang="en-GB" dirty="0"/>
            <a:t>DATA SET</a:t>
          </a:r>
        </a:p>
      </dgm:t>
    </dgm:pt>
    <dgm:pt modelId="{5B8D3C7D-CE0F-1047-A921-EE80350F12D8}" type="parTrans" cxnId="{AD0F6002-2EB6-2C4E-B0A6-CE3BD6A9D9D2}">
      <dgm:prSet/>
      <dgm:spPr/>
      <dgm:t>
        <a:bodyPr/>
        <a:lstStyle/>
        <a:p>
          <a:endParaRPr lang="en-GB"/>
        </a:p>
      </dgm:t>
    </dgm:pt>
    <dgm:pt modelId="{80052556-05D2-934B-9790-6A0C97D945CF}" type="sibTrans" cxnId="{AD0F6002-2EB6-2C4E-B0A6-CE3BD6A9D9D2}">
      <dgm:prSet/>
      <dgm:spPr/>
      <dgm:t>
        <a:bodyPr/>
        <a:lstStyle/>
        <a:p>
          <a:endParaRPr lang="en-GB"/>
        </a:p>
      </dgm:t>
    </dgm:pt>
    <dgm:pt modelId="{DCB2385D-10AC-C34D-BBA4-EFB58ED3E87A}">
      <dgm:prSet/>
      <dgm:spPr/>
      <dgm:t>
        <a:bodyPr/>
        <a:lstStyle/>
        <a:p>
          <a:r>
            <a:rPr lang="en-GB" dirty="0"/>
            <a:t>METHODOLOGY</a:t>
          </a:r>
        </a:p>
      </dgm:t>
    </dgm:pt>
    <dgm:pt modelId="{4474B343-1AB8-E04E-B9C8-01F619448CA1}" type="parTrans" cxnId="{D1916CFC-C660-4744-8B88-FCBB67653E69}">
      <dgm:prSet/>
      <dgm:spPr/>
      <dgm:t>
        <a:bodyPr/>
        <a:lstStyle/>
        <a:p>
          <a:endParaRPr lang="en-GB"/>
        </a:p>
      </dgm:t>
    </dgm:pt>
    <dgm:pt modelId="{19C64856-8D18-9F4D-8AC1-DFD8992A6265}" type="sibTrans" cxnId="{D1916CFC-C660-4744-8B88-FCBB67653E69}">
      <dgm:prSet/>
      <dgm:spPr/>
      <dgm:t>
        <a:bodyPr/>
        <a:lstStyle/>
        <a:p>
          <a:endParaRPr lang="en-GB"/>
        </a:p>
      </dgm:t>
    </dgm:pt>
    <dgm:pt modelId="{4279EBEF-4718-8C4F-B3F3-5DEAF2D9EDC7}">
      <dgm:prSet phldrT="[Text]"/>
      <dgm:spPr/>
      <dgm:t>
        <a:bodyPr/>
        <a:lstStyle/>
        <a:p>
          <a:r>
            <a:rPr lang="en-GB" dirty="0"/>
            <a:t>OBTAINED RESULTS</a:t>
          </a:r>
        </a:p>
      </dgm:t>
    </dgm:pt>
    <dgm:pt modelId="{0FF66655-B981-F243-BCF5-0AE1C5B6C70A}" type="parTrans" cxnId="{7C4BA8E7-6FAE-2947-AA91-DCF2150370B6}">
      <dgm:prSet/>
      <dgm:spPr/>
      <dgm:t>
        <a:bodyPr/>
        <a:lstStyle/>
        <a:p>
          <a:endParaRPr lang="en-GB"/>
        </a:p>
      </dgm:t>
    </dgm:pt>
    <dgm:pt modelId="{B9685F6A-D7C7-3844-BD53-23BEE9ADF44F}" type="sibTrans" cxnId="{7C4BA8E7-6FAE-2947-AA91-DCF2150370B6}">
      <dgm:prSet/>
      <dgm:spPr/>
      <dgm:t>
        <a:bodyPr/>
        <a:lstStyle/>
        <a:p>
          <a:endParaRPr lang="en-GB"/>
        </a:p>
      </dgm:t>
    </dgm:pt>
    <dgm:pt modelId="{0FFD93B3-4139-C840-A78B-9B2E74AE4EDD}">
      <dgm:prSet phldrT="[Text]"/>
      <dgm:spPr/>
      <dgm:t>
        <a:bodyPr/>
        <a:lstStyle/>
        <a:p>
          <a:r>
            <a:rPr lang="en-GB" dirty="0"/>
            <a:t>ROADBLOCKS</a:t>
          </a:r>
        </a:p>
      </dgm:t>
    </dgm:pt>
    <dgm:pt modelId="{343682DC-968B-1E4A-8B2D-0002C34338D7}" type="parTrans" cxnId="{9EAEE8DF-64B4-2E43-956B-FB41851CE7CD}">
      <dgm:prSet/>
      <dgm:spPr/>
      <dgm:t>
        <a:bodyPr/>
        <a:lstStyle/>
        <a:p>
          <a:endParaRPr lang="en-GB"/>
        </a:p>
      </dgm:t>
    </dgm:pt>
    <dgm:pt modelId="{C2910E56-B232-6649-A860-2A52DE8113F1}" type="sibTrans" cxnId="{9EAEE8DF-64B4-2E43-956B-FB41851CE7CD}">
      <dgm:prSet/>
      <dgm:spPr/>
      <dgm:t>
        <a:bodyPr/>
        <a:lstStyle/>
        <a:p>
          <a:endParaRPr lang="en-GB"/>
        </a:p>
      </dgm:t>
    </dgm:pt>
    <dgm:pt modelId="{FE4B9D32-FE11-D54E-9D43-AFF08A0A6B58}">
      <dgm:prSet phldrT="[Text]"/>
      <dgm:spPr/>
      <dgm:t>
        <a:bodyPr/>
        <a:lstStyle/>
        <a:p>
          <a:r>
            <a:rPr lang="en-GB" dirty="0"/>
            <a:t>LEARNINGS AND FUTURE PLANS</a:t>
          </a:r>
        </a:p>
      </dgm:t>
    </dgm:pt>
    <dgm:pt modelId="{692C3A01-B29D-FB44-803A-12F836E6A0B1}" type="parTrans" cxnId="{B552DB7F-3F87-EC46-A44E-E3A7CB3309E0}">
      <dgm:prSet/>
      <dgm:spPr/>
      <dgm:t>
        <a:bodyPr/>
        <a:lstStyle/>
        <a:p>
          <a:endParaRPr lang="en-GB"/>
        </a:p>
      </dgm:t>
    </dgm:pt>
    <dgm:pt modelId="{AA586317-AFED-A848-813C-F9559EFEDB11}" type="sibTrans" cxnId="{B552DB7F-3F87-EC46-A44E-E3A7CB3309E0}">
      <dgm:prSet/>
      <dgm:spPr/>
      <dgm:t>
        <a:bodyPr/>
        <a:lstStyle/>
        <a:p>
          <a:endParaRPr lang="en-GB"/>
        </a:p>
      </dgm:t>
    </dgm:pt>
    <dgm:pt modelId="{D152CCD8-F155-C447-9A0B-8AEFD087D2E8}" type="pres">
      <dgm:prSet presAssocID="{54F4229E-4840-264D-8E34-D660EB1B53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AD2AC280-761E-B14C-A3E0-5A8C6D9B1831}" type="pres">
      <dgm:prSet presAssocID="{54F4229E-4840-264D-8E34-D660EB1B5372}" presName="Name1" presStyleCnt="0"/>
      <dgm:spPr/>
    </dgm:pt>
    <dgm:pt modelId="{304DF326-3D75-D14F-A176-B5EEBC4BE998}" type="pres">
      <dgm:prSet presAssocID="{54F4229E-4840-264D-8E34-D660EB1B5372}" presName="cycle" presStyleCnt="0"/>
      <dgm:spPr/>
    </dgm:pt>
    <dgm:pt modelId="{A6DA2A5A-8B28-B24F-A6FB-CE652AF8E66A}" type="pres">
      <dgm:prSet presAssocID="{54F4229E-4840-264D-8E34-D660EB1B5372}" presName="srcNode" presStyleLbl="node1" presStyleIdx="0" presStyleCnt="7"/>
      <dgm:spPr/>
    </dgm:pt>
    <dgm:pt modelId="{741346E6-4C33-FB4A-A7E0-605A05697E21}" type="pres">
      <dgm:prSet presAssocID="{54F4229E-4840-264D-8E34-D660EB1B5372}" presName="conn" presStyleLbl="parChTrans1D2" presStyleIdx="0" presStyleCnt="1"/>
      <dgm:spPr/>
      <dgm:t>
        <a:bodyPr/>
        <a:lstStyle/>
        <a:p>
          <a:endParaRPr lang="en-IN"/>
        </a:p>
      </dgm:t>
    </dgm:pt>
    <dgm:pt modelId="{94B6BD97-A33D-CA41-9F08-59A34595EE88}" type="pres">
      <dgm:prSet presAssocID="{54F4229E-4840-264D-8E34-D660EB1B5372}" presName="extraNode" presStyleLbl="node1" presStyleIdx="0" presStyleCnt="7"/>
      <dgm:spPr/>
    </dgm:pt>
    <dgm:pt modelId="{F10A6877-65B9-D747-AC83-1086C42AE59F}" type="pres">
      <dgm:prSet presAssocID="{54F4229E-4840-264D-8E34-D660EB1B5372}" presName="dstNode" presStyleLbl="node1" presStyleIdx="0" presStyleCnt="7"/>
      <dgm:spPr/>
    </dgm:pt>
    <dgm:pt modelId="{0FB936B3-8804-8949-A847-34C7E9A85B4E}" type="pres">
      <dgm:prSet presAssocID="{C8C7282E-AFE0-1E4C-B8F3-E2D708D0F300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698CBE-8150-7C4A-822D-704246C2216E}" type="pres">
      <dgm:prSet presAssocID="{C8C7282E-AFE0-1E4C-B8F3-E2D708D0F300}" presName="accent_1" presStyleCnt="0"/>
      <dgm:spPr/>
    </dgm:pt>
    <dgm:pt modelId="{CE8EBD85-CA2F-4644-9DDD-019B5A846B88}" type="pres">
      <dgm:prSet presAssocID="{C8C7282E-AFE0-1E4C-B8F3-E2D708D0F300}" presName="accentRepeatNode" presStyleLbl="solidFgAcc1" presStyleIdx="0" presStyleCnt="7"/>
      <dgm:spPr/>
    </dgm:pt>
    <dgm:pt modelId="{6541EBBD-114B-FE4B-BE76-2FC2BD78CB73}" type="pres">
      <dgm:prSet presAssocID="{745F6F59-73BF-F74C-BD26-6E127B98DA2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CDD612-6930-B24D-A46D-82C2BF6E0C96}" type="pres">
      <dgm:prSet presAssocID="{745F6F59-73BF-F74C-BD26-6E127B98DA21}" presName="accent_2" presStyleCnt="0"/>
      <dgm:spPr/>
    </dgm:pt>
    <dgm:pt modelId="{CFCADCCA-02F2-8448-B71D-FDC5E2FEDCAA}" type="pres">
      <dgm:prSet presAssocID="{745F6F59-73BF-F74C-BD26-6E127B98DA21}" presName="accentRepeatNode" presStyleLbl="solidFgAcc1" presStyleIdx="1" presStyleCnt="7"/>
      <dgm:spPr/>
    </dgm:pt>
    <dgm:pt modelId="{5A4DB4B3-EF6F-6D4F-A79D-FC535907CDFE}" type="pres">
      <dgm:prSet presAssocID="{DDAFB79F-8111-8342-8368-07821F4A443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4AF06-84D6-3345-8656-2595F5712098}" type="pres">
      <dgm:prSet presAssocID="{DDAFB79F-8111-8342-8368-07821F4A4436}" presName="accent_3" presStyleCnt="0"/>
      <dgm:spPr/>
    </dgm:pt>
    <dgm:pt modelId="{F7123927-CA88-5047-9437-BC89CB17CB66}" type="pres">
      <dgm:prSet presAssocID="{DDAFB79F-8111-8342-8368-07821F4A4436}" presName="accentRepeatNode" presStyleLbl="solidFgAcc1" presStyleIdx="2" presStyleCnt="7"/>
      <dgm:spPr/>
    </dgm:pt>
    <dgm:pt modelId="{321349F1-6ED5-3946-B264-B30EBBD14D97}" type="pres">
      <dgm:prSet presAssocID="{DCB2385D-10AC-C34D-BBA4-EFB58ED3E87A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23A3F-B9E4-304C-B013-004880BA6616}" type="pres">
      <dgm:prSet presAssocID="{DCB2385D-10AC-C34D-BBA4-EFB58ED3E87A}" presName="accent_4" presStyleCnt="0"/>
      <dgm:spPr/>
    </dgm:pt>
    <dgm:pt modelId="{73D82470-E2BF-414E-AA86-BD758965FCDA}" type="pres">
      <dgm:prSet presAssocID="{DCB2385D-10AC-C34D-BBA4-EFB58ED3E87A}" presName="accentRepeatNode" presStyleLbl="solidFgAcc1" presStyleIdx="3" presStyleCnt="7"/>
      <dgm:spPr/>
    </dgm:pt>
    <dgm:pt modelId="{E5205796-9BED-1445-8776-95DF36676D22}" type="pres">
      <dgm:prSet presAssocID="{4279EBEF-4718-8C4F-B3F3-5DEAF2D9EDC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C0DDCA-6514-2D49-AA18-12371CE01FEA}" type="pres">
      <dgm:prSet presAssocID="{4279EBEF-4718-8C4F-B3F3-5DEAF2D9EDC7}" presName="accent_5" presStyleCnt="0"/>
      <dgm:spPr/>
    </dgm:pt>
    <dgm:pt modelId="{3944D812-2295-B345-9E45-A12FDB7D946A}" type="pres">
      <dgm:prSet presAssocID="{4279EBEF-4718-8C4F-B3F3-5DEAF2D9EDC7}" presName="accentRepeatNode" presStyleLbl="solidFgAcc1" presStyleIdx="4" presStyleCnt="7"/>
      <dgm:spPr/>
    </dgm:pt>
    <dgm:pt modelId="{1688CF8B-4D77-4348-B3C3-618F4202B037}" type="pres">
      <dgm:prSet presAssocID="{0FFD93B3-4139-C840-A78B-9B2E74AE4ED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1E8A84-1141-C047-8D3D-86BA546335B8}" type="pres">
      <dgm:prSet presAssocID="{0FFD93B3-4139-C840-A78B-9B2E74AE4EDD}" presName="accent_6" presStyleCnt="0"/>
      <dgm:spPr/>
    </dgm:pt>
    <dgm:pt modelId="{F5CB0E09-6496-F349-91A1-6F584A8CF4DF}" type="pres">
      <dgm:prSet presAssocID="{0FFD93B3-4139-C840-A78B-9B2E74AE4EDD}" presName="accentRepeatNode" presStyleLbl="solidFgAcc1" presStyleIdx="5" presStyleCnt="7"/>
      <dgm:spPr/>
    </dgm:pt>
    <dgm:pt modelId="{D441B3B7-EED1-674B-8DA0-72BB9A433EB5}" type="pres">
      <dgm:prSet presAssocID="{FE4B9D32-FE11-D54E-9D43-AFF08A0A6B5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F83C86-3772-9543-91B3-964D48328BBA}" type="pres">
      <dgm:prSet presAssocID="{FE4B9D32-FE11-D54E-9D43-AFF08A0A6B58}" presName="accent_7" presStyleCnt="0"/>
      <dgm:spPr/>
    </dgm:pt>
    <dgm:pt modelId="{560EAF9A-1D36-0145-B982-CA4AD0325169}" type="pres">
      <dgm:prSet presAssocID="{FE4B9D32-FE11-D54E-9D43-AFF08A0A6B58}" presName="accentRepeatNode" presStyleLbl="solidFgAcc1" presStyleIdx="6" presStyleCnt="7"/>
      <dgm:spPr/>
    </dgm:pt>
  </dgm:ptLst>
  <dgm:cxnLst>
    <dgm:cxn modelId="{0F46DC72-68C7-4469-BA71-2CE81E78E265}" type="presOf" srcId="{4279EBEF-4718-8C4F-B3F3-5DEAF2D9EDC7}" destId="{E5205796-9BED-1445-8776-95DF36676D22}" srcOrd="0" destOrd="0" presId="urn:microsoft.com/office/officeart/2008/layout/VerticalCurvedList"/>
    <dgm:cxn modelId="{9EAEE8DF-64B4-2E43-956B-FB41851CE7CD}" srcId="{54F4229E-4840-264D-8E34-D660EB1B5372}" destId="{0FFD93B3-4139-C840-A78B-9B2E74AE4EDD}" srcOrd="5" destOrd="0" parTransId="{343682DC-968B-1E4A-8B2D-0002C34338D7}" sibTransId="{C2910E56-B232-6649-A860-2A52DE8113F1}"/>
    <dgm:cxn modelId="{B552DB7F-3F87-EC46-A44E-E3A7CB3309E0}" srcId="{54F4229E-4840-264D-8E34-D660EB1B5372}" destId="{FE4B9D32-FE11-D54E-9D43-AFF08A0A6B58}" srcOrd="6" destOrd="0" parTransId="{692C3A01-B29D-FB44-803A-12F836E6A0B1}" sibTransId="{AA586317-AFED-A848-813C-F9559EFEDB11}"/>
    <dgm:cxn modelId="{D08B42A1-A225-45B2-9EE6-7AD1E59D09A5}" type="presOf" srcId="{DDAFB79F-8111-8342-8368-07821F4A4436}" destId="{5A4DB4B3-EF6F-6D4F-A79D-FC535907CDFE}" srcOrd="0" destOrd="0" presId="urn:microsoft.com/office/officeart/2008/layout/VerticalCurvedList"/>
    <dgm:cxn modelId="{0D698BD6-613C-4AC5-8364-513AA9922F9E}" type="presOf" srcId="{745F6F59-73BF-F74C-BD26-6E127B98DA21}" destId="{6541EBBD-114B-FE4B-BE76-2FC2BD78CB73}" srcOrd="0" destOrd="0" presId="urn:microsoft.com/office/officeart/2008/layout/VerticalCurvedList"/>
    <dgm:cxn modelId="{E52C7438-EDAA-4042-9384-C06668BB197D}" type="presOf" srcId="{0FFD93B3-4139-C840-A78B-9B2E74AE4EDD}" destId="{1688CF8B-4D77-4348-B3C3-618F4202B037}" srcOrd="0" destOrd="0" presId="urn:microsoft.com/office/officeart/2008/layout/VerticalCurvedList"/>
    <dgm:cxn modelId="{B1C91905-9BBE-430B-97B8-6E229F1BD784}" type="presOf" srcId="{D50154E8-1975-E444-9AE0-2FC8BCC93AD7}" destId="{741346E6-4C33-FB4A-A7E0-605A05697E21}" srcOrd="0" destOrd="0" presId="urn:microsoft.com/office/officeart/2008/layout/VerticalCurvedList"/>
    <dgm:cxn modelId="{AD0F6002-2EB6-2C4E-B0A6-CE3BD6A9D9D2}" srcId="{54F4229E-4840-264D-8E34-D660EB1B5372}" destId="{DDAFB79F-8111-8342-8368-07821F4A4436}" srcOrd="2" destOrd="0" parTransId="{5B8D3C7D-CE0F-1047-A921-EE80350F12D8}" sibTransId="{80052556-05D2-934B-9790-6A0C97D945CF}"/>
    <dgm:cxn modelId="{D1916CFC-C660-4744-8B88-FCBB67653E69}" srcId="{54F4229E-4840-264D-8E34-D660EB1B5372}" destId="{DCB2385D-10AC-C34D-BBA4-EFB58ED3E87A}" srcOrd="3" destOrd="0" parTransId="{4474B343-1AB8-E04E-B9C8-01F619448CA1}" sibTransId="{19C64856-8D18-9F4D-8AC1-DFD8992A6265}"/>
    <dgm:cxn modelId="{A8A8AB1C-B864-4097-B05A-B30AE55414CD}" type="presOf" srcId="{C8C7282E-AFE0-1E4C-B8F3-E2D708D0F300}" destId="{0FB936B3-8804-8949-A847-34C7E9A85B4E}" srcOrd="0" destOrd="0" presId="urn:microsoft.com/office/officeart/2008/layout/VerticalCurvedList"/>
    <dgm:cxn modelId="{0F8A628C-6869-E342-A15E-9C2287EE35DD}" srcId="{54F4229E-4840-264D-8E34-D660EB1B5372}" destId="{745F6F59-73BF-F74C-BD26-6E127B98DA21}" srcOrd="1" destOrd="0" parTransId="{367251B4-7C1C-A74C-88DD-B209448C25E7}" sibTransId="{9AA0C288-C725-A54C-96BF-E45952BE5AF1}"/>
    <dgm:cxn modelId="{30F86E0E-E420-4A40-9C12-3791EB7F64C5}" type="presOf" srcId="{DCB2385D-10AC-C34D-BBA4-EFB58ED3E87A}" destId="{321349F1-6ED5-3946-B264-B30EBBD14D97}" srcOrd="0" destOrd="0" presId="urn:microsoft.com/office/officeart/2008/layout/VerticalCurvedList"/>
    <dgm:cxn modelId="{BE5917F9-592B-4CD5-B3A7-B36470DE70DB}" type="presOf" srcId="{FE4B9D32-FE11-D54E-9D43-AFF08A0A6B58}" destId="{D441B3B7-EED1-674B-8DA0-72BB9A433EB5}" srcOrd="0" destOrd="0" presId="urn:microsoft.com/office/officeart/2008/layout/VerticalCurvedList"/>
    <dgm:cxn modelId="{7C4BA8E7-6FAE-2947-AA91-DCF2150370B6}" srcId="{54F4229E-4840-264D-8E34-D660EB1B5372}" destId="{4279EBEF-4718-8C4F-B3F3-5DEAF2D9EDC7}" srcOrd="4" destOrd="0" parTransId="{0FF66655-B981-F243-BCF5-0AE1C5B6C70A}" sibTransId="{B9685F6A-D7C7-3844-BD53-23BEE9ADF44F}"/>
    <dgm:cxn modelId="{375F5DA8-62F0-2C43-B09D-1CE9DF749A19}" srcId="{54F4229E-4840-264D-8E34-D660EB1B5372}" destId="{C8C7282E-AFE0-1E4C-B8F3-E2D708D0F300}" srcOrd="0" destOrd="0" parTransId="{21A58D28-E588-E546-A30C-88024135AECF}" sibTransId="{D50154E8-1975-E444-9AE0-2FC8BCC93AD7}"/>
    <dgm:cxn modelId="{01F7A004-71AE-4D3E-B884-5266FF4AA9B9}" type="presOf" srcId="{54F4229E-4840-264D-8E34-D660EB1B5372}" destId="{D152CCD8-F155-C447-9A0B-8AEFD087D2E8}" srcOrd="0" destOrd="0" presId="urn:microsoft.com/office/officeart/2008/layout/VerticalCurvedList"/>
    <dgm:cxn modelId="{F42521E7-3D81-4233-AD5C-11A1AAFABD86}" type="presParOf" srcId="{D152CCD8-F155-C447-9A0B-8AEFD087D2E8}" destId="{AD2AC280-761E-B14C-A3E0-5A8C6D9B1831}" srcOrd="0" destOrd="0" presId="urn:microsoft.com/office/officeart/2008/layout/VerticalCurvedList"/>
    <dgm:cxn modelId="{0534C834-995B-40C4-8470-83CFCAFE54C8}" type="presParOf" srcId="{AD2AC280-761E-B14C-A3E0-5A8C6D9B1831}" destId="{304DF326-3D75-D14F-A176-B5EEBC4BE998}" srcOrd="0" destOrd="0" presId="urn:microsoft.com/office/officeart/2008/layout/VerticalCurvedList"/>
    <dgm:cxn modelId="{8368FCA0-D68D-453F-A778-41CB7F7845AF}" type="presParOf" srcId="{304DF326-3D75-D14F-A176-B5EEBC4BE998}" destId="{A6DA2A5A-8B28-B24F-A6FB-CE652AF8E66A}" srcOrd="0" destOrd="0" presId="urn:microsoft.com/office/officeart/2008/layout/VerticalCurvedList"/>
    <dgm:cxn modelId="{E0F43B68-7F03-4840-A377-3875348847D4}" type="presParOf" srcId="{304DF326-3D75-D14F-A176-B5EEBC4BE998}" destId="{741346E6-4C33-FB4A-A7E0-605A05697E21}" srcOrd="1" destOrd="0" presId="urn:microsoft.com/office/officeart/2008/layout/VerticalCurvedList"/>
    <dgm:cxn modelId="{EA105A33-9A2B-490F-B2AA-BE583277E487}" type="presParOf" srcId="{304DF326-3D75-D14F-A176-B5EEBC4BE998}" destId="{94B6BD97-A33D-CA41-9F08-59A34595EE88}" srcOrd="2" destOrd="0" presId="urn:microsoft.com/office/officeart/2008/layout/VerticalCurvedList"/>
    <dgm:cxn modelId="{BCAF5C84-8393-479E-90A7-B1BD21A52D69}" type="presParOf" srcId="{304DF326-3D75-D14F-A176-B5EEBC4BE998}" destId="{F10A6877-65B9-D747-AC83-1086C42AE59F}" srcOrd="3" destOrd="0" presId="urn:microsoft.com/office/officeart/2008/layout/VerticalCurvedList"/>
    <dgm:cxn modelId="{CE9148C8-0AF1-4750-B5D7-E41BB2023014}" type="presParOf" srcId="{AD2AC280-761E-B14C-A3E0-5A8C6D9B1831}" destId="{0FB936B3-8804-8949-A847-34C7E9A85B4E}" srcOrd="1" destOrd="0" presId="urn:microsoft.com/office/officeart/2008/layout/VerticalCurvedList"/>
    <dgm:cxn modelId="{2B2E01DF-78D5-446D-AEA7-68F611789DDD}" type="presParOf" srcId="{AD2AC280-761E-B14C-A3E0-5A8C6D9B1831}" destId="{39698CBE-8150-7C4A-822D-704246C2216E}" srcOrd="2" destOrd="0" presId="urn:microsoft.com/office/officeart/2008/layout/VerticalCurvedList"/>
    <dgm:cxn modelId="{EE753DCD-179F-4B09-B8E1-B55760173FC9}" type="presParOf" srcId="{39698CBE-8150-7C4A-822D-704246C2216E}" destId="{CE8EBD85-CA2F-4644-9DDD-019B5A846B88}" srcOrd="0" destOrd="0" presId="urn:microsoft.com/office/officeart/2008/layout/VerticalCurvedList"/>
    <dgm:cxn modelId="{AE4EA2EF-456E-40CB-8D91-3F3D6AB24808}" type="presParOf" srcId="{AD2AC280-761E-B14C-A3E0-5A8C6D9B1831}" destId="{6541EBBD-114B-FE4B-BE76-2FC2BD78CB73}" srcOrd="3" destOrd="0" presId="urn:microsoft.com/office/officeart/2008/layout/VerticalCurvedList"/>
    <dgm:cxn modelId="{CC1DCEE0-B0F8-43F0-B7FC-D6079CBD7CC4}" type="presParOf" srcId="{AD2AC280-761E-B14C-A3E0-5A8C6D9B1831}" destId="{7ACDD612-6930-B24D-A46D-82C2BF6E0C96}" srcOrd="4" destOrd="0" presId="urn:microsoft.com/office/officeart/2008/layout/VerticalCurvedList"/>
    <dgm:cxn modelId="{A494CB58-060D-4DFB-A6F7-C3EF347817ED}" type="presParOf" srcId="{7ACDD612-6930-B24D-A46D-82C2BF6E0C96}" destId="{CFCADCCA-02F2-8448-B71D-FDC5E2FEDCAA}" srcOrd="0" destOrd="0" presId="urn:microsoft.com/office/officeart/2008/layout/VerticalCurvedList"/>
    <dgm:cxn modelId="{E3AAC294-4D5D-484C-B99B-1FE47D2287D5}" type="presParOf" srcId="{AD2AC280-761E-B14C-A3E0-5A8C6D9B1831}" destId="{5A4DB4B3-EF6F-6D4F-A79D-FC535907CDFE}" srcOrd="5" destOrd="0" presId="urn:microsoft.com/office/officeart/2008/layout/VerticalCurvedList"/>
    <dgm:cxn modelId="{0B69275F-5D5B-4319-AC59-74F186B962FA}" type="presParOf" srcId="{AD2AC280-761E-B14C-A3E0-5A8C6D9B1831}" destId="{3C64AF06-84D6-3345-8656-2595F5712098}" srcOrd="6" destOrd="0" presId="urn:microsoft.com/office/officeart/2008/layout/VerticalCurvedList"/>
    <dgm:cxn modelId="{C0940571-D6B1-41AC-922B-4F7EB281F676}" type="presParOf" srcId="{3C64AF06-84D6-3345-8656-2595F5712098}" destId="{F7123927-CA88-5047-9437-BC89CB17CB66}" srcOrd="0" destOrd="0" presId="urn:microsoft.com/office/officeart/2008/layout/VerticalCurvedList"/>
    <dgm:cxn modelId="{76ED7EEE-ED04-44D3-9632-54BB09B3CEBA}" type="presParOf" srcId="{AD2AC280-761E-B14C-A3E0-5A8C6D9B1831}" destId="{321349F1-6ED5-3946-B264-B30EBBD14D97}" srcOrd="7" destOrd="0" presId="urn:microsoft.com/office/officeart/2008/layout/VerticalCurvedList"/>
    <dgm:cxn modelId="{3AAFDD09-1FF6-472C-A6AE-F888F8275544}" type="presParOf" srcId="{AD2AC280-761E-B14C-A3E0-5A8C6D9B1831}" destId="{D6123A3F-B9E4-304C-B013-004880BA6616}" srcOrd="8" destOrd="0" presId="urn:microsoft.com/office/officeart/2008/layout/VerticalCurvedList"/>
    <dgm:cxn modelId="{82CF5F60-29A9-4112-9AD6-BC5FFAB18E33}" type="presParOf" srcId="{D6123A3F-B9E4-304C-B013-004880BA6616}" destId="{73D82470-E2BF-414E-AA86-BD758965FCDA}" srcOrd="0" destOrd="0" presId="urn:microsoft.com/office/officeart/2008/layout/VerticalCurvedList"/>
    <dgm:cxn modelId="{CDC819DC-6DBF-4BA2-8C64-C096D125D075}" type="presParOf" srcId="{AD2AC280-761E-B14C-A3E0-5A8C6D9B1831}" destId="{E5205796-9BED-1445-8776-95DF36676D22}" srcOrd="9" destOrd="0" presId="urn:microsoft.com/office/officeart/2008/layout/VerticalCurvedList"/>
    <dgm:cxn modelId="{CB8FEDB7-518F-4597-BFE5-63680EBE6785}" type="presParOf" srcId="{AD2AC280-761E-B14C-A3E0-5A8C6D9B1831}" destId="{1FC0DDCA-6514-2D49-AA18-12371CE01FEA}" srcOrd="10" destOrd="0" presId="urn:microsoft.com/office/officeart/2008/layout/VerticalCurvedList"/>
    <dgm:cxn modelId="{C36F2E08-7C88-44C3-9615-2F6BE514D44E}" type="presParOf" srcId="{1FC0DDCA-6514-2D49-AA18-12371CE01FEA}" destId="{3944D812-2295-B345-9E45-A12FDB7D946A}" srcOrd="0" destOrd="0" presId="urn:microsoft.com/office/officeart/2008/layout/VerticalCurvedList"/>
    <dgm:cxn modelId="{89C83E32-24D8-4AE6-837F-3AB85385EC85}" type="presParOf" srcId="{AD2AC280-761E-B14C-A3E0-5A8C6D9B1831}" destId="{1688CF8B-4D77-4348-B3C3-618F4202B037}" srcOrd="11" destOrd="0" presId="urn:microsoft.com/office/officeart/2008/layout/VerticalCurvedList"/>
    <dgm:cxn modelId="{0455B653-4DD1-434D-9713-9AF6FB13B8C9}" type="presParOf" srcId="{AD2AC280-761E-B14C-A3E0-5A8C6D9B1831}" destId="{501E8A84-1141-C047-8D3D-86BA546335B8}" srcOrd="12" destOrd="0" presId="urn:microsoft.com/office/officeart/2008/layout/VerticalCurvedList"/>
    <dgm:cxn modelId="{91513BA7-132B-4B58-BE46-D2AE08D48540}" type="presParOf" srcId="{501E8A84-1141-C047-8D3D-86BA546335B8}" destId="{F5CB0E09-6496-F349-91A1-6F584A8CF4DF}" srcOrd="0" destOrd="0" presId="urn:microsoft.com/office/officeart/2008/layout/VerticalCurvedList"/>
    <dgm:cxn modelId="{0E9EE754-549E-463E-8E4A-86AB69E702BE}" type="presParOf" srcId="{AD2AC280-761E-B14C-A3E0-5A8C6D9B1831}" destId="{D441B3B7-EED1-674B-8DA0-72BB9A433EB5}" srcOrd="13" destOrd="0" presId="urn:microsoft.com/office/officeart/2008/layout/VerticalCurvedList"/>
    <dgm:cxn modelId="{9CD6EF42-2738-43DD-87C8-DE5A73494EE7}" type="presParOf" srcId="{AD2AC280-761E-B14C-A3E0-5A8C6D9B1831}" destId="{0FF83C86-3772-9543-91B3-964D48328BBA}" srcOrd="14" destOrd="0" presId="urn:microsoft.com/office/officeart/2008/layout/VerticalCurvedList"/>
    <dgm:cxn modelId="{2F080FA3-6FD6-4165-B46C-878A82E6505F}" type="presParOf" srcId="{0FF83C86-3772-9543-91B3-964D48328BBA}" destId="{560EAF9A-1D36-0145-B982-CA4AD0325169}" srcOrd="0" destOrd="0" presId="urn:microsoft.com/office/officeart/2008/layout/VerticalCurvedLis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3415-11E2-4AA1-AF7B-4CB9D8C17AFB}" type="datetimeFigureOut">
              <a:rPr lang="en-US" smtClean="0"/>
              <a:t>6/15/2022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EAE4-1C43-495E-B411-4C36855AAD2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7256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Nowcasting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Macroeconomic Indicators </a:t>
            </a:r>
            <a:b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Google Trends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b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46F2E0-6947-D91C-C0CD-39B2EAF48BB7}"/>
              </a:ext>
            </a:extLst>
          </p:cNvPr>
          <p:cNvSpPr txBox="1"/>
          <p:nvPr/>
        </p:nvSpPr>
        <p:spPr>
          <a:xfrm>
            <a:off x="214282" y="5143512"/>
            <a:ext cx="304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Presented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Jagdeep Brar</a:t>
            </a:r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xmlns="" id="{2611AFA9-4785-AC63-7E93-5A7B414C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25" r="15396"/>
          <a:stretch/>
        </p:blipFill>
        <p:spPr>
          <a:xfrm>
            <a:off x="0" y="1571612"/>
            <a:ext cx="1580356" cy="1384190"/>
          </a:xfrm>
          <a:custGeom>
            <a:avLst/>
            <a:gdLst/>
            <a:ahLst/>
            <a:cxnLst/>
            <a:rect l="l" t="t" r="r" b="b"/>
            <a:pathLst>
              <a:path w="1580356" h="1384190">
                <a:moveTo>
                  <a:pt x="450880" y="0"/>
                </a:moveTo>
                <a:cubicBezTo>
                  <a:pt x="1130995" y="0"/>
                  <a:pt x="1130995" y="0"/>
                  <a:pt x="1130995" y="0"/>
                </a:cubicBezTo>
                <a:cubicBezTo>
                  <a:pt x="1165405" y="0"/>
                  <a:pt x="1209937" y="24003"/>
                  <a:pt x="1228154" y="54008"/>
                </a:cubicBezTo>
                <a:cubicBezTo>
                  <a:pt x="1568211" y="636088"/>
                  <a:pt x="1568211" y="636088"/>
                  <a:pt x="1568211" y="636088"/>
                </a:cubicBezTo>
                <a:cubicBezTo>
                  <a:pt x="1584405" y="668092"/>
                  <a:pt x="1584405" y="716098"/>
                  <a:pt x="1568211" y="748103"/>
                </a:cubicBezTo>
                <a:cubicBezTo>
                  <a:pt x="1228154" y="1330182"/>
                  <a:pt x="1228154" y="1330182"/>
                  <a:pt x="1228154" y="1330182"/>
                </a:cubicBezTo>
                <a:cubicBezTo>
                  <a:pt x="1209937" y="1360187"/>
                  <a:pt x="1165405" y="1384190"/>
                  <a:pt x="1130995" y="1384190"/>
                </a:cubicBezTo>
                <a:lnTo>
                  <a:pt x="450880" y="1384190"/>
                </a:lnTo>
                <a:cubicBezTo>
                  <a:pt x="414446" y="1384190"/>
                  <a:pt x="369914" y="1360187"/>
                  <a:pt x="353721" y="1330182"/>
                </a:cubicBezTo>
                <a:cubicBezTo>
                  <a:pt x="13664" y="748103"/>
                  <a:pt x="13664" y="748103"/>
                  <a:pt x="13664" y="748103"/>
                </a:cubicBezTo>
                <a:cubicBezTo>
                  <a:pt x="-4554" y="716098"/>
                  <a:pt x="-4554" y="668092"/>
                  <a:pt x="13664" y="636088"/>
                </a:cubicBezTo>
                <a:cubicBezTo>
                  <a:pt x="353721" y="54008"/>
                  <a:pt x="353721" y="54008"/>
                  <a:pt x="353721" y="54008"/>
                </a:cubicBezTo>
                <a:cubicBezTo>
                  <a:pt x="369914" y="24003"/>
                  <a:pt x="414446" y="0"/>
                  <a:pt x="450880" y="0"/>
                </a:cubicBezTo>
                <a:close/>
              </a:path>
            </a:pathLst>
          </a:cu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xmlns="" id="{1E50AD96-633D-B8C9-A4CC-1AE0BCD6BC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855" b="7558"/>
          <a:stretch/>
        </p:blipFill>
        <p:spPr>
          <a:xfrm>
            <a:off x="6215074" y="1428736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368F00-8EB2-1F6E-A688-64D1B8DBA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1857364"/>
            <a:ext cx="1947803" cy="910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088D71B-E550-2B0E-0EAA-ABC2FE6842BE}"/>
              </a:ext>
            </a:extLst>
          </p:cNvPr>
          <p:cNvSpPr txBox="1"/>
          <p:nvPr/>
        </p:nvSpPr>
        <p:spPr>
          <a:xfrm>
            <a:off x="2571736" y="6357958"/>
            <a:ext cx="2885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https://wallpapersafari.com/w/swTjG4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BA7E5B-8896-23DB-3DC5-3254F2B017AC}"/>
              </a:ext>
            </a:extLst>
          </p:cNvPr>
          <p:cNvSpPr txBox="1"/>
          <p:nvPr/>
        </p:nvSpPr>
        <p:spPr>
          <a:xfrm>
            <a:off x="5929322" y="6215082"/>
            <a:ext cx="30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Date: 31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May, 2022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42872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MARINA SMAILES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0" y="1214422"/>
            <a:ext cx="5572132" cy="5214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Senior Analyst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Exploration and Integration Lab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Microdata, Demographic Analysis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MARINA SMAI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2857496"/>
            <a:ext cx="2862256" cy="2862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B670DBD5-770C-4383-9F54-5B86E86BD5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07708" y="0"/>
            <a:ext cx="7328585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0A6DD4-D65F-6546-7369-90CB32F81A12}"/>
              </a:ext>
            </a:extLst>
          </p:cNvPr>
          <p:cNvSpPr/>
          <p:nvPr/>
        </p:nvSpPr>
        <p:spPr>
          <a:xfrm>
            <a:off x="-315310" y="181018"/>
            <a:ext cx="688757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 OF PROJECT</a:t>
            </a:r>
          </a:p>
          <a:p>
            <a:pPr algn="ctr"/>
            <a:endParaRPr lang="en-GB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xmlns="" id="{6C0DF9D8-0F7C-C63A-D917-FC62C4F6B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3786190"/>
            <a:ext cx="576431" cy="52322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xmlns="" id="{C565CF57-64E5-30BE-85DC-08AB54C21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68" y="1559346"/>
            <a:ext cx="576431" cy="523221"/>
          </a:xfrm>
          <a:prstGeom prst="rect">
            <a:avLst/>
          </a:prstGeom>
        </p:spPr>
      </p:pic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xmlns="" id="{97425CFD-E759-3D64-33DA-DAB7FA423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68" y="5252782"/>
            <a:ext cx="576431" cy="5232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2E7A2A9-CF19-C7FE-2BA6-06B4EA70BBAC}"/>
              </a:ext>
            </a:extLst>
          </p:cNvPr>
          <p:cNvSpPr txBox="1"/>
          <p:nvPr/>
        </p:nvSpPr>
        <p:spPr>
          <a:xfrm>
            <a:off x="493166" y="1554047"/>
            <a:ext cx="7079411" cy="590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Economic indicators are crucial indicators for a country`s policy and decision making but information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A206E11-B297-A6A0-AB0D-829D0A94DDB6}"/>
              </a:ext>
            </a:extLst>
          </p:cNvPr>
          <p:cNvSpPr txBox="1"/>
          <p:nvPr/>
        </p:nvSpPr>
        <p:spPr>
          <a:xfrm>
            <a:off x="493167" y="2869763"/>
            <a:ext cx="7613527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8A48A6C-19DB-897F-CC0B-B2C3E0F4D3FD}"/>
              </a:ext>
            </a:extLst>
          </p:cNvPr>
          <p:cNvSpPr txBox="1"/>
          <p:nvPr/>
        </p:nvSpPr>
        <p:spPr>
          <a:xfrm>
            <a:off x="493166" y="5252782"/>
            <a:ext cx="6677876" cy="1720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related queries, topics, keywords of different industrial categories to capture business cycles for economic factors.</a:t>
            </a:r>
            <a:endParaRPr lang="en-GB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350043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 to develop a model for Statistics Canada to </a:t>
            </a:r>
            <a:r>
              <a:rPr lang="en-CA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nowcast</a:t>
            </a:r>
            <a:r>
              <a:rPr lang="en-C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much ahead of the actual time macroeconomic factors in real time using Google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0981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6508" t="8984" r="16508" b="5078"/>
          <a:stretch>
            <a:fillRect/>
          </a:stretch>
        </p:blipFill>
        <p:spPr bwMode="auto">
          <a:xfrm>
            <a:off x="357158" y="428603"/>
            <a:ext cx="8572560" cy="618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30A6DD4-D65F-6546-7369-90CB32F81A12}"/>
              </a:ext>
            </a:extLst>
          </p:cNvPr>
          <p:cNvSpPr/>
          <p:nvPr/>
        </p:nvSpPr>
        <p:spPr>
          <a:xfrm>
            <a:off x="-277346" y="233805"/>
            <a:ext cx="57132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QUESTIONS</a:t>
            </a:r>
            <a:endParaRPr lang="en-GB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2D1EC2-56BF-9885-87A1-A9401EEB312F}"/>
              </a:ext>
            </a:extLst>
          </p:cNvPr>
          <p:cNvSpPr txBox="1"/>
          <p:nvPr/>
        </p:nvSpPr>
        <p:spPr>
          <a:xfrm>
            <a:off x="500034" y="1428736"/>
            <a:ext cx="6864470" cy="109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quarterly Gross Domestic Product (GDP)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C6D2BA-9245-45C0-C828-74DD3265E1DA}"/>
              </a:ext>
            </a:extLst>
          </p:cNvPr>
          <p:cNvSpPr txBox="1"/>
          <p:nvPr/>
        </p:nvSpPr>
        <p:spPr>
          <a:xfrm>
            <a:off x="644362" y="2949696"/>
            <a:ext cx="933783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monthly retail trade sales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456762-A7D1-B535-CABB-B1766FEC0DA8}"/>
              </a:ext>
            </a:extLst>
          </p:cNvPr>
          <p:cNvSpPr txBox="1"/>
          <p:nvPr/>
        </p:nvSpPr>
        <p:spPr>
          <a:xfrm>
            <a:off x="629406" y="3986851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 monthly retail E-commerce sales</a:t>
            </a:r>
            <a:endParaRPr lang="en-US" sz="28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471" t="9765" r="15995" b="6250"/>
          <a:stretch>
            <a:fillRect/>
          </a:stretch>
        </p:blipFill>
        <p:spPr bwMode="auto">
          <a:xfrm>
            <a:off x="142844" y="214290"/>
            <a:ext cx="8786874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471" t="9765" r="15995" b="12109"/>
          <a:stretch>
            <a:fillRect/>
          </a:stretch>
        </p:blipFill>
        <p:spPr bwMode="auto">
          <a:xfrm>
            <a:off x="214282" y="357166"/>
            <a:ext cx="878687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143900" cy="751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Why use Google Trends for </a:t>
            </a:r>
            <a:r>
              <a:rPr lang="en-CA" sz="2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nowcasting</a:t>
            </a:r>
            <a:r>
              <a:rPr lang="en-CA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800" b="1" dirty="0" smtClean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800" b="1" dirty="0" smtClean="0"/>
          </a:p>
          <a:p>
            <a:r>
              <a:rPr lang="en-IN" sz="2800" b="1" dirty="0" smtClean="0"/>
              <a:t>Figure </a:t>
            </a:r>
            <a:r>
              <a:rPr lang="en-IN" sz="2800" b="1" dirty="0"/>
              <a:t>_ :</a:t>
            </a:r>
            <a:r>
              <a:rPr lang="en-IN" sz="2800" dirty="0"/>
              <a:t> GDP fitted and predicted value without using Google trends </a:t>
            </a:r>
          </a:p>
          <a:p>
            <a:r>
              <a:rPr lang="en-CA" sz="2800" b="1" dirty="0"/>
              <a:t> </a:t>
            </a:r>
            <a:endParaRPr lang="en-IN" sz="2800" dirty="0"/>
          </a:p>
          <a:p>
            <a:endParaRPr lang="en-CA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4CE7F692-10F8-0C1F-F186-445FD07D5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r="9336"/>
          <a:stretch>
            <a:fillRect/>
          </a:stretch>
        </p:blipFill>
        <p:spPr>
          <a:xfrm>
            <a:off x="1285852" y="1000108"/>
            <a:ext cx="7215238" cy="30352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E1015A3C-DAB6-7829-55DD-6744473DAC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r="10045"/>
          <a:stretch>
            <a:fillRect/>
          </a:stretch>
        </p:blipFill>
        <p:spPr>
          <a:xfrm>
            <a:off x="357158" y="214290"/>
            <a:ext cx="8507242" cy="2928958"/>
          </a:xfrm>
          <a:prstGeom prst="rect">
            <a:avLst/>
          </a:prstGeom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85918" y="3429000"/>
            <a:ext cx="5838846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Figure _ :</a:t>
            </a: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GDP fitted and predicted value with Google trends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9"/>
            <a:ext cx="7772400" cy="857255"/>
          </a:xfrm>
        </p:spPr>
        <p:txBody>
          <a:bodyPr/>
          <a:lstStyle/>
          <a:p>
            <a:r>
              <a:rPr lang="en-IN" b="1" dirty="0" smtClean="0"/>
              <a:t>What does </a:t>
            </a:r>
            <a:r>
              <a:rPr lang="en-IN" b="1" dirty="0" err="1" smtClean="0"/>
              <a:t>nowcasting</a:t>
            </a:r>
            <a:r>
              <a:rPr lang="en-IN" b="1" dirty="0" smtClean="0"/>
              <a:t> mean?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285860"/>
            <a:ext cx="7343804" cy="5286412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800" dirty="0"/>
              <a:t>forecasts are different from the </a:t>
            </a:r>
            <a:r>
              <a:rPr lang="en-IN" sz="1800" dirty="0" err="1"/>
              <a:t>nowcasts</a:t>
            </a:r>
            <a:endParaRPr lang="en-IN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err="1" smtClean="0">
                <a:solidFill>
                  <a:schemeClr val="tx1"/>
                </a:solidFill>
              </a:rPr>
              <a:t>Nowcasting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in meteorology is short-time forecasting typically referring to a horizon of +0-6h. </a:t>
            </a:r>
            <a:r>
              <a:rPr lang="en-IN" sz="1800" dirty="0" smtClean="0">
                <a:solidFill>
                  <a:schemeClr val="tx1"/>
                </a:solidFill>
              </a:rPr>
              <a:t>In </a:t>
            </a:r>
            <a:r>
              <a:rPr lang="en-IN" sz="1800" dirty="0">
                <a:solidFill>
                  <a:schemeClr val="tx1"/>
                </a:solidFill>
              </a:rPr>
              <a:t>a practical sense now, </a:t>
            </a:r>
            <a:r>
              <a:rPr lang="en-IN" sz="1800" dirty="0" err="1">
                <a:solidFill>
                  <a:schemeClr val="tx1"/>
                </a:solidFill>
              </a:rPr>
              <a:t>nowcasting</a:t>
            </a:r>
            <a:r>
              <a:rPr lang="en-IN" sz="1800" dirty="0">
                <a:solidFill>
                  <a:schemeClr val="tx1"/>
                </a:solidFill>
              </a:rPr>
              <a:t> tends to be fast and aims at short term warnings, while NWP is complex and computationally expensive</a:t>
            </a:r>
            <a:r>
              <a:rPr lang="en-IN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1800" dirty="0"/>
              <a:t> </a:t>
            </a:r>
            <a:r>
              <a:rPr lang="en-IN" sz="1800" b="1" dirty="0"/>
              <a:t>forecast</a:t>
            </a:r>
            <a:r>
              <a:rPr lang="en-IN" sz="1800" dirty="0"/>
              <a:t> is an estimation of a future </a:t>
            </a:r>
            <a:r>
              <a:rPr lang="en-IN" sz="1800" dirty="0" err="1" smtClean="0"/>
              <a:t>condition.</a:t>
            </a:r>
            <a:r>
              <a:rPr lang="en-IN" sz="1800" b="1" dirty="0" err="1" smtClean="0"/>
              <a:t>As</a:t>
            </a:r>
            <a:r>
              <a:rPr lang="en-IN" sz="1800" b="1" dirty="0" smtClean="0"/>
              <a:t> </a:t>
            </a:r>
            <a:r>
              <a:rPr lang="en-IN" sz="1800" b="1" dirty="0"/>
              <a:t>a verb forecast </a:t>
            </a:r>
            <a:r>
              <a:rPr lang="en-IN" sz="1800" b="1" dirty="0" smtClean="0"/>
              <a:t>is</a:t>
            </a:r>
            <a:r>
              <a:rPr lang="en-IN" sz="1800" dirty="0"/>
              <a:t> to estimate how something will be in the future.</a:t>
            </a:r>
            <a:endParaRPr lang="en-IN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 err="1"/>
              <a:t>Nowcasting</a:t>
            </a:r>
            <a:r>
              <a:rPr lang="en-IN" sz="1800" dirty="0"/>
              <a:t> is the economic discipline of determining a trend or a trend reversal objectively in real time. </a:t>
            </a:r>
            <a:r>
              <a:rPr lang="en-IN" sz="1800" dirty="0" err="1"/>
              <a:t>Nowcasting</a:t>
            </a:r>
            <a:r>
              <a:rPr lang="en-IN" sz="1800" dirty="0"/>
              <a:t> is fact-based, focuses on the known and knowable, and therefore avoids forecasting. </a:t>
            </a:r>
            <a:r>
              <a:rPr lang="en-IN" sz="1800" dirty="0" err="1"/>
              <a:t>Nowcasting</a:t>
            </a:r>
            <a:r>
              <a:rPr lang="en-IN" sz="1800" dirty="0"/>
              <a:t> is the basis of a robust decision-making process</a:t>
            </a:r>
            <a:r>
              <a:rPr lang="en-IN" sz="1800" dirty="0" smtClean="0"/>
              <a:t>.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&gt;</a:t>
            </a:r>
            <a:r>
              <a:rPr lang="en-IN" sz="1800" dirty="0"/>
              <a:t>NOWCASTING refers to a very short time about events...i.e. one day, two or three... based on quantitative data.</a:t>
            </a:r>
          </a:p>
          <a:p>
            <a:r>
              <a:rPr lang="en-IN" sz="1800" dirty="0"/>
              <a:t>Forecasting refers to a very long future.... </a:t>
            </a:r>
            <a:r>
              <a:rPr lang="en-IN" sz="1800" dirty="0" err="1"/>
              <a:t>i.e</a:t>
            </a:r>
            <a:r>
              <a:rPr lang="en-IN" sz="1800" dirty="0"/>
              <a:t>, one year, a decade, etc. normally based on qualitative data, like Delphi, etc. But, today we have good applications based on A.I. that use quantitative data to predict the future</a:t>
            </a:r>
            <a:r>
              <a:rPr lang="en-IN" sz="1800" dirty="0" smtClean="0"/>
              <a:t>.</a:t>
            </a:r>
          </a:p>
          <a:p>
            <a:pPr algn="l"/>
            <a:r>
              <a:rPr lang="en-IN" sz="1800" dirty="0" smtClean="0"/>
              <a:t>&gt; </a:t>
            </a:r>
            <a:r>
              <a:rPr lang="en-IN" sz="1800" dirty="0" err="1"/>
              <a:t>Nowcasting</a:t>
            </a:r>
            <a:r>
              <a:rPr lang="en-IN" sz="1800" dirty="0"/>
              <a:t> is more about understanding the current situation. 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714356"/>
            <a:ext cx="8358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Tools, Methodology, Techniques</a:t>
            </a:r>
            <a:endParaRPr lang="en-IN" dirty="0"/>
          </a:p>
          <a:p>
            <a:r>
              <a:rPr lang="en-IN" u="sng" dirty="0"/>
              <a:t>You will not have enough time to describe in detail all of your implementation/analysis.</a:t>
            </a:r>
            <a:r>
              <a:rPr lang="en-IN" dirty="0"/>
              <a:t> The goal of the presentation is to give a high-level overview project and the findings and outcomes. This is intended to convey a summary of the work completed. This section may include:</a:t>
            </a:r>
          </a:p>
          <a:p>
            <a:r>
              <a:rPr lang="en-IN" dirty="0"/>
              <a:t>A summary and overview similar to the section in your report, with the goal of providing details of the problem you are solving</a:t>
            </a:r>
          </a:p>
          <a:p>
            <a:r>
              <a:rPr lang="en-IN" dirty="0"/>
              <a:t>A summary of the details of your solution. It will include a presentation (or sample) of the collected data and analysis. Tables and Figures should be included as necessary.  </a:t>
            </a:r>
          </a:p>
          <a:p>
            <a:r>
              <a:rPr lang="en-IN" dirty="0"/>
              <a:t>Some specific of your project's implementation (technical details where needed and appropriate) and comments on how the project objectives were translated into a realistic work plan, utilizing team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en-GB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OUTLINE</a:t>
            </a:r>
            <a:br>
              <a:rPr lang="en-GB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7D4EE2B-58C3-1F74-22B7-9D56602F2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435152626"/>
              </p:ext>
            </p:extLst>
          </p:nvPr>
        </p:nvGraphicFramePr>
        <p:xfrm>
          <a:off x="3286116" y="1000108"/>
          <a:ext cx="5638594" cy="5215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0430" y="114298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1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29058" y="1928802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2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43372" y="2643182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3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14810" y="328612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4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2" y="400050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5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29058" y="471488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6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0" y="5500702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7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785918" y="1785926"/>
            <a:ext cx="57864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GB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Team</a:t>
            </a:r>
            <a:endParaRPr lang="en-GB" sz="60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643042" y="428604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AISHWARYA SHARMA</a:t>
            </a:r>
            <a:endParaRPr lang="en-US" sz="4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1000100" y="1857364"/>
            <a:ext cx="6172782" cy="4386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Bachelors in Computer Science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Former Software Developer in Hewlett Packard Enterprise (HPE)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Passion for data and loves to play guitar in free time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643042" y="21429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JAGDEEP BRAR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785786" y="1571612"/>
            <a:ext cx="6172782" cy="4386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Ph.D. in Applied Mathematics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Worked on Credit Risk Management Projects as 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   a Postdoc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Likes model fitting and               cooking!!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785918" y="357166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HARPREET KAUR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714348" y="1857364"/>
            <a:ext cx="6172782" cy="3648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Gold Medalist in Applied Mathematics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Former Software engineer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Love hiking, making and tinkering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Introduction, Motivation, Purpose, and Background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Who </a:t>
            </a:r>
            <a:r>
              <a:rPr lang="en-IN" dirty="0"/>
              <a:t>is your partner and what did they want from the project?</a:t>
            </a:r>
          </a:p>
          <a:p>
            <a:r>
              <a:rPr lang="en-IN" dirty="0"/>
              <a:t>Present the "big picture" of your work, describe what the problem/research statement is and the goals of the project</a:t>
            </a:r>
          </a:p>
          <a:p>
            <a:r>
              <a:rPr lang="en-IN" dirty="0"/>
              <a:t>Motivate the problem you are solving (why is it interesting/important), then go through a high-level description of the problem you are solving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9D378C-93DD-2BEE-1438-FB3427DEEC28}"/>
              </a:ext>
            </a:extLst>
          </p:cNvPr>
          <p:cNvSpPr/>
          <p:nvPr/>
        </p:nvSpPr>
        <p:spPr>
          <a:xfrm>
            <a:off x="0" y="1142985"/>
            <a:ext cx="4929190" cy="44096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</a:t>
            </a:r>
            <a:r>
              <a:rPr lang="en-GB" sz="5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Clients</a:t>
            </a:r>
          </a:p>
          <a:p>
            <a:pPr algn="ctr"/>
            <a:endParaRPr lang="en-GB" sz="5400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Statistics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Canada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857356" y="285728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NICK NEWSTEAD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214282" y="2462978"/>
            <a:ext cx="4643470" cy="4395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Economist, Sociologist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Exploration and Integration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Strong Data Science Background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NICK NEWST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28" y="1785927"/>
            <a:ext cx="3924179" cy="3929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409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Nowcasting Macroeconomic Indicators  using Google Trends  </vt:lpstr>
      <vt:lpstr>OUTLINE </vt:lpstr>
      <vt:lpstr>Slide 3</vt:lpstr>
      <vt:lpstr>Slide 4</vt:lpstr>
      <vt:lpstr>Slide 5</vt:lpstr>
      <vt:lpstr>Slide 6</vt:lpstr>
      <vt:lpstr>Introduction, Motivation, Purpose, and Background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What does nowcasting mean?</vt:lpstr>
      <vt:lpstr>Slide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Macroeconomic Indicators  using Google Trends</dc:title>
  <dc:creator>hp</dc:creator>
  <cp:lastModifiedBy>hp</cp:lastModifiedBy>
  <cp:revision>23</cp:revision>
  <dcterms:created xsi:type="dcterms:W3CDTF">2022-06-16T02:39:07Z</dcterms:created>
  <dcterms:modified xsi:type="dcterms:W3CDTF">2022-06-16T06:24:11Z</dcterms:modified>
</cp:coreProperties>
</file>