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92" r:id="rId5"/>
    <p:sldId id="275" r:id="rId6"/>
    <p:sldId id="299" r:id="rId7"/>
    <p:sldId id="296" r:id="rId8"/>
    <p:sldId id="298" r:id="rId9"/>
    <p:sldId id="297" r:id="rId10"/>
    <p:sldId id="289" r:id="rId11"/>
    <p:sldId id="27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FF0"/>
    <a:srgbClr val="EFEDEE"/>
    <a:srgbClr val="F0EEEF"/>
    <a:srgbClr val="446992"/>
    <a:srgbClr val="AEC2D8"/>
    <a:srgbClr val="98432A"/>
    <a:srgbClr val="D84400"/>
    <a:srgbClr val="44678D"/>
    <a:srgbClr val="263E5A"/>
    <a:srgbClr val="D6E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34"/>
  </p:normalViewPr>
  <p:slideViewPr>
    <p:cSldViewPr snapToGrid="0" showGuides="1">
      <p:cViewPr>
        <p:scale>
          <a:sx n="100" d="100"/>
          <a:sy n="100" d="100"/>
        </p:scale>
        <p:origin x="14" y="-259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8/1/2022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37" descr="People working in office">
            <a:extLst>
              <a:ext uri="{FF2B5EF4-FFF2-40B4-BE49-F238E27FC236}">
                <a16:creationId xmlns:a16="http://schemas.microsoft.com/office/drawing/2014/main" id="{8ED20CE4-7C79-95A8-0C78-B283EBCF6C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45221" y="771923"/>
            <a:ext cx="4600176" cy="5122307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Salary of Data Science Jobs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2537002" cy="760288"/>
          </a:xfrm>
        </p:spPr>
        <p:txBody>
          <a:bodyPr/>
          <a:lstStyle/>
          <a:p>
            <a:r>
              <a:rPr lang="en-US" dirty="0"/>
              <a:t>Presenter </a:t>
            </a:r>
          </a:p>
          <a:p>
            <a:r>
              <a:rPr lang="en-US" dirty="0"/>
              <a:t>Jagdish Vishwakarma</a:t>
            </a:r>
          </a:p>
        </p:txBody>
      </p:sp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885" y="2852993"/>
            <a:ext cx="4253399" cy="1740114"/>
          </a:xfrm>
        </p:spPr>
        <p:txBody>
          <a:bodyPr/>
          <a:lstStyle/>
          <a:p>
            <a:r>
              <a:rPr lang="en-US" sz="4800" dirty="0"/>
              <a:t>About Data ?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12264" y="1076241"/>
            <a:ext cx="2055043" cy="1054727"/>
          </a:xfrm>
        </p:spPr>
        <p:txBody>
          <a:bodyPr/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Work Year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260779" y="2852993"/>
            <a:ext cx="2013055" cy="1054728"/>
          </a:xfrm>
        </p:spPr>
        <p:txBody>
          <a:bodyPr/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Employment Type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367234" y="1014052"/>
            <a:ext cx="1914694" cy="1089194"/>
          </a:xfrm>
        </p:spPr>
        <p:txBody>
          <a:bodyPr/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Job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Company Location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Company Size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64F554-8F3F-2148-FE86-1FE8F66B856B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altLang="zh-CN" dirty="0"/>
              <a:t>Salary of Data Science Jobs</a:t>
            </a:r>
            <a:endParaRPr lang="en-US" noProof="0" dirty="0"/>
          </a:p>
        </p:txBody>
      </p:sp>
      <p:sp>
        <p:nvSpPr>
          <p:cNvPr id="10" name="Title 18">
            <a:extLst>
              <a:ext uri="{FF2B5EF4-FFF2-40B4-BE49-F238E27FC236}">
                <a16:creationId xmlns:a16="http://schemas.microsoft.com/office/drawing/2014/main" id="{41D8121D-B615-CC0F-8DD4-98B47FDDA3B2}"/>
              </a:ext>
            </a:extLst>
          </p:cNvPr>
          <p:cNvSpPr txBox="1">
            <a:spLocks/>
          </p:cNvSpPr>
          <p:nvPr/>
        </p:nvSpPr>
        <p:spPr>
          <a:xfrm>
            <a:off x="2542032" y="807799"/>
            <a:ext cx="3815937" cy="1740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Factors influencing the salary of Data Science Jobs</a:t>
            </a:r>
          </a:p>
        </p:txBody>
      </p:sp>
      <p:pic>
        <p:nvPicPr>
          <p:cNvPr id="11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9BB9C998-A14A-E579-9A5F-BE1C626C8B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75" r="2475"/>
          <a:stretch/>
        </p:blipFill>
        <p:spPr>
          <a:xfrm>
            <a:off x="543885" y="528918"/>
            <a:ext cx="1998147" cy="2297877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F87C-68CA-0293-06CE-676ADD18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1115434"/>
          </a:xfrm>
        </p:spPr>
        <p:txBody>
          <a:bodyPr/>
          <a:lstStyle/>
          <a:p>
            <a:r>
              <a:rPr lang="en-IN" dirty="0"/>
              <a:t>Tree Map of Job Profiles in Data Science Field 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48808-5F94-380D-313C-97184B96EC8B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dirty="0"/>
              <a:t>Salary of Data Science Jobs</a:t>
            </a:r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9C3C2-341F-232F-6009-6A6C19570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2852"/>
            <a:ext cx="12191999" cy="527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008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F87C-68CA-0293-06CE-676ADD18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1115434"/>
          </a:xfrm>
        </p:spPr>
        <p:txBody>
          <a:bodyPr/>
          <a:lstStyle/>
          <a:p>
            <a:r>
              <a:rPr lang="en-IN" dirty="0"/>
              <a:t>Tree Map of Data Science Employees Resident 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48808-5F94-380D-313C-97184B96EC8B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dirty="0"/>
              <a:t>Salary of Data Science Jobs</a:t>
            </a:r>
            <a:endParaRPr lang="en-US" noProof="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03D2754-C0B5-690A-73C2-9048B7401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024"/>
            <a:ext cx="12192000" cy="52690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B01305B-D83D-E272-72AD-83577DFB25C2}"/>
              </a:ext>
            </a:extLst>
          </p:cNvPr>
          <p:cNvSpPr txBox="1"/>
          <p:nvPr/>
        </p:nvSpPr>
        <p:spPr>
          <a:xfrm>
            <a:off x="1341120" y="3291840"/>
            <a:ext cx="397256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Maximum employees are from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UNITED STATES OF AMERICA</a:t>
            </a:r>
            <a:endParaRPr lang="en-IN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DA46FC-BF2D-2D94-3C8B-26FABBC2A07E}"/>
              </a:ext>
            </a:extLst>
          </p:cNvPr>
          <p:cNvSpPr txBox="1"/>
          <p:nvPr/>
        </p:nvSpPr>
        <p:spPr>
          <a:xfrm>
            <a:off x="6990080" y="2997200"/>
            <a:ext cx="93472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Great Britain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8CE98E-A30E-A8A6-B35D-C0A3DA265D93}"/>
              </a:ext>
            </a:extLst>
          </p:cNvPr>
          <p:cNvSpPr txBox="1"/>
          <p:nvPr/>
        </p:nvSpPr>
        <p:spPr>
          <a:xfrm>
            <a:off x="7091680" y="5372593"/>
            <a:ext cx="83312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India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232028-444A-2C5B-3D28-8E66B98E5527}"/>
              </a:ext>
            </a:extLst>
          </p:cNvPr>
          <p:cNvSpPr txBox="1"/>
          <p:nvPr/>
        </p:nvSpPr>
        <p:spPr>
          <a:xfrm>
            <a:off x="8422640" y="2905760"/>
            <a:ext cx="117856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Canada</a:t>
            </a:r>
            <a:endParaRPr lang="en-IN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0D3422-9508-E2EA-111E-EA6D7A08171A}"/>
              </a:ext>
            </a:extLst>
          </p:cNvPr>
          <p:cNvSpPr txBox="1"/>
          <p:nvPr/>
        </p:nvSpPr>
        <p:spPr>
          <a:xfrm>
            <a:off x="9865360" y="2905760"/>
            <a:ext cx="117856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Germany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35DFEE-5BAC-5EBA-E123-2769301A9B53}"/>
              </a:ext>
            </a:extLst>
          </p:cNvPr>
          <p:cNvSpPr txBox="1"/>
          <p:nvPr/>
        </p:nvSpPr>
        <p:spPr>
          <a:xfrm>
            <a:off x="11135360" y="2905760"/>
            <a:ext cx="965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France</a:t>
            </a:r>
          </a:p>
        </p:txBody>
      </p:sp>
    </p:spTree>
    <p:extLst>
      <p:ext uri="{BB962C8B-B14F-4D97-AF65-F5344CB8AC3E}">
        <p14:creationId xmlns:p14="http://schemas.microsoft.com/office/powerpoint/2010/main" val="8529774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F87C-68CA-0293-06CE-676ADD18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1115434"/>
          </a:xfrm>
        </p:spPr>
        <p:txBody>
          <a:bodyPr/>
          <a:lstStyle/>
          <a:p>
            <a:r>
              <a:rPr lang="en-IN" dirty="0"/>
              <a:t>Salary based on Job Title and Experience level 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48808-5F94-380D-313C-97184B96EC8B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dirty="0"/>
              <a:t>Salary of Data Science Jobs</a:t>
            </a:r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09BEB6-1B45-D604-0CEB-F37356190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3994"/>
            <a:ext cx="12192000" cy="42112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B44E997-E0DA-E219-C0E9-1A2127967D1F}"/>
              </a:ext>
            </a:extLst>
          </p:cNvPr>
          <p:cNvSpPr/>
          <p:nvPr/>
        </p:nvSpPr>
        <p:spPr>
          <a:xfrm>
            <a:off x="663388" y="1736988"/>
            <a:ext cx="10058400" cy="22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99DD63-C6CB-94A1-DECC-02690C52820E}"/>
              </a:ext>
            </a:extLst>
          </p:cNvPr>
          <p:cNvSpPr/>
          <p:nvPr/>
        </p:nvSpPr>
        <p:spPr>
          <a:xfrm>
            <a:off x="663388" y="1952797"/>
            <a:ext cx="10058400" cy="195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6CFCD6-2065-B987-BCB5-5E5DE24C62C9}"/>
              </a:ext>
            </a:extLst>
          </p:cNvPr>
          <p:cNvSpPr/>
          <p:nvPr/>
        </p:nvSpPr>
        <p:spPr>
          <a:xfrm>
            <a:off x="663388" y="2148003"/>
            <a:ext cx="10058400" cy="188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AD2BE5-A161-5459-D997-0F63C9439F76}"/>
              </a:ext>
            </a:extLst>
          </p:cNvPr>
          <p:cNvSpPr txBox="1"/>
          <p:nvPr/>
        </p:nvSpPr>
        <p:spPr>
          <a:xfrm>
            <a:off x="3373120" y="5428447"/>
            <a:ext cx="847344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We can conclude that Senior Level employees are getting higher salary.</a:t>
            </a:r>
            <a:endParaRPr lang="en-IN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5859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F87C-68CA-0293-06CE-676ADD18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1115434"/>
          </a:xfrm>
        </p:spPr>
        <p:txBody>
          <a:bodyPr/>
          <a:lstStyle/>
          <a:p>
            <a:r>
              <a:rPr lang="en-IN" dirty="0"/>
              <a:t>Salary based on Job Title and Work Year 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48808-5F94-380D-313C-97184B96EC8B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dirty="0"/>
              <a:t>Salary of Data Science Jobs</a:t>
            </a:r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EFF0B-BBAD-546D-7651-A66A8A886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0803"/>
            <a:ext cx="12209505" cy="37296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2B9DFC-0D6B-934D-1FA8-B486AFBCCC2A}"/>
              </a:ext>
            </a:extLst>
          </p:cNvPr>
          <p:cNvSpPr/>
          <p:nvPr/>
        </p:nvSpPr>
        <p:spPr>
          <a:xfrm>
            <a:off x="689087" y="1844153"/>
            <a:ext cx="10058400" cy="22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3E3F9A-9CDA-2DEE-44A0-4FB8E95F0051}"/>
              </a:ext>
            </a:extLst>
          </p:cNvPr>
          <p:cNvSpPr/>
          <p:nvPr/>
        </p:nvSpPr>
        <p:spPr>
          <a:xfrm>
            <a:off x="689087" y="1622053"/>
            <a:ext cx="10058400" cy="22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5CEF44-F655-D7CF-FD8A-DB5541162B8F}"/>
              </a:ext>
            </a:extLst>
          </p:cNvPr>
          <p:cNvSpPr txBox="1"/>
          <p:nvPr/>
        </p:nvSpPr>
        <p:spPr>
          <a:xfrm>
            <a:off x="3373120" y="5428447"/>
            <a:ext cx="847344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As compared to 2020 we can see people are getting paid more in year 2022. So, we can say that in coming years </a:t>
            </a:r>
          </a:p>
        </p:txBody>
      </p:sp>
    </p:spTree>
    <p:extLst>
      <p:ext uri="{BB962C8B-B14F-4D97-AF65-F5344CB8AC3E}">
        <p14:creationId xmlns:p14="http://schemas.microsoft.com/office/powerpoint/2010/main" val="30208838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4439" y="1736915"/>
            <a:ext cx="5055698" cy="1325563"/>
          </a:xfrm>
        </p:spPr>
        <p:txBody>
          <a:bodyPr/>
          <a:lstStyle/>
          <a:p>
            <a:r>
              <a:rPr lang="en-US" sz="5400" dirty="0"/>
              <a:t>Thank you</a:t>
            </a:r>
          </a:p>
        </p:txBody>
      </p:sp>
      <p:pic>
        <p:nvPicPr>
          <p:cNvPr id="14" name="图片占位符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图片占位符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图片占位符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6000" y="3093990"/>
            <a:ext cx="4226560" cy="1879791"/>
          </a:xfrm>
        </p:spPr>
        <p:txBody>
          <a:bodyPr/>
          <a:lstStyle/>
          <a:p>
            <a:r>
              <a:rPr lang="en-US" sz="2800" dirty="0"/>
              <a:t>Jagdish Vishwakarma</a:t>
            </a:r>
          </a:p>
          <a:p>
            <a:pPr lvl="0"/>
            <a:r>
              <a:rPr lang="en-US" dirty="0"/>
              <a:t>	jagdish21sept@gmail.com</a:t>
            </a:r>
          </a:p>
          <a:p>
            <a:endParaRPr lang="en-US" dirty="0"/>
          </a:p>
        </p:txBody>
      </p:sp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5750">
        <p15:prstTrans prst="origami" invX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2" y="14660"/>
            <a:ext cx="5117162" cy="1325563"/>
          </a:xfrm>
        </p:spPr>
        <p:txBody>
          <a:bodyPr/>
          <a:lstStyle/>
          <a:p>
            <a:r>
              <a:rPr lang="en-US" altLang="zh-CN" dirty="0"/>
              <a:t>Heat Map Sample :</a:t>
            </a:r>
            <a:endParaRPr lang="en-US" dirty="0"/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9AC624B-4FD9-E308-F182-08902D49A82B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2410244" y="6054161"/>
            <a:ext cx="4114800" cy="365125"/>
          </a:xfrm>
        </p:spPr>
        <p:txBody>
          <a:bodyPr/>
          <a:lstStyle/>
          <a:p>
            <a:r>
              <a:rPr lang="en-US" altLang="zh-CN" dirty="0"/>
              <a:t>Salary of Data Science Jobs</a:t>
            </a:r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7D75F7-10B0-FE0C-AC36-3753B722A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244" y="1070794"/>
            <a:ext cx="8549222" cy="6411917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54186" y="257608"/>
            <a:ext cx="2010559" cy="21122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F70198-4A53-378C-8A5F-0F2075576338}"/>
              </a:ext>
            </a:extLst>
          </p:cNvPr>
          <p:cNvSpPr/>
          <p:nvPr/>
        </p:nvSpPr>
        <p:spPr>
          <a:xfrm>
            <a:off x="5456690" y="1176464"/>
            <a:ext cx="3237275" cy="542365"/>
          </a:xfrm>
          <a:prstGeom prst="rect">
            <a:avLst/>
          </a:prstGeom>
          <a:solidFill>
            <a:srgbClr val="F0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353385-810C-A25B-1265-DD9EA4436FBD}"/>
              </a:ext>
            </a:extLst>
          </p:cNvPr>
          <p:cNvSpPr/>
          <p:nvPr/>
        </p:nvSpPr>
        <p:spPr>
          <a:xfrm>
            <a:off x="3051362" y="2396357"/>
            <a:ext cx="797859" cy="3165437"/>
          </a:xfrm>
          <a:prstGeom prst="rect">
            <a:avLst/>
          </a:prstGeom>
          <a:solidFill>
            <a:srgbClr val="EF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1637FF-3FF0-46D6-CB97-40ABB3A544AC}"/>
              </a:ext>
            </a:extLst>
          </p:cNvPr>
          <p:cNvSpPr/>
          <p:nvPr/>
        </p:nvSpPr>
        <p:spPr>
          <a:xfrm>
            <a:off x="3849221" y="5511796"/>
            <a:ext cx="6203576" cy="365125"/>
          </a:xfrm>
          <a:prstGeom prst="rect">
            <a:avLst/>
          </a:prstGeom>
          <a:solidFill>
            <a:srgbClr val="F1E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F74C3F-5AE6-FAD8-5EFE-3BDA96108DAE}"/>
              </a:ext>
            </a:extLst>
          </p:cNvPr>
          <p:cNvSpPr txBox="1"/>
          <p:nvPr/>
        </p:nvSpPr>
        <p:spPr>
          <a:xfrm>
            <a:off x="2665880" y="2507723"/>
            <a:ext cx="115644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English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E67DC9-A24D-9DDE-E447-E3C9093E6535}"/>
              </a:ext>
            </a:extLst>
          </p:cNvPr>
          <p:cNvSpPr txBox="1"/>
          <p:nvPr/>
        </p:nvSpPr>
        <p:spPr>
          <a:xfrm>
            <a:off x="2692774" y="3054295"/>
            <a:ext cx="115644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Maths</a:t>
            </a:r>
            <a:endParaRPr lang="en-IN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108850-0B72-C124-7646-AC5EBF222A61}"/>
              </a:ext>
            </a:extLst>
          </p:cNvPr>
          <p:cNvSpPr txBox="1"/>
          <p:nvPr/>
        </p:nvSpPr>
        <p:spPr>
          <a:xfrm>
            <a:off x="2692774" y="3534993"/>
            <a:ext cx="115644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Science</a:t>
            </a:r>
            <a:endParaRPr lang="en-IN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072377-17C9-E1B5-2050-B1299EC791A2}"/>
              </a:ext>
            </a:extLst>
          </p:cNvPr>
          <p:cNvSpPr txBox="1"/>
          <p:nvPr/>
        </p:nvSpPr>
        <p:spPr>
          <a:xfrm>
            <a:off x="2692774" y="4081565"/>
            <a:ext cx="115644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History</a:t>
            </a:r>
            <a:endParaRPr lang="en-IN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84B2E1-FF37-FC51-3183-67D1EF8A3E8A}"/>
              </a:ext>
            </a:extLst>
          </p:cNvPr>
          <p:cNvSpPr txBox="1"/>
          <p:nvPr/>
        </p:nvSpPr>
        <p:spPr>
          <a:xfrm>
            <a:off x="2410244" y="4553953"/>
            <a:ext cx="143897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Geography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884CF4-8EE3-7DAA-1B6D-778CC87BF78A}"/>
              </a:ext>
            </a:extLst>
          </p:cNvPr>
          <p:cNvSpPr txBox="1"/>
          <p:nvPr/>
        </p:nvSpPr>
        <p:spPr>
          <a:xfrm>
            <a:off x="2410244" y="5026341"/>
            <a:ext cx="152916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Art and craft</a:t>
            </a:r>
            <a:endParaRPr lang="en-IN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B20A21-153C-55DA-F5E4-3746B4134A79}"/>
              </a:ext>
            </a:extLst>
          </p:cNvPr>
          <p:cNvSpPr txBox="1"/>
          <p:nvPr/>
        </p:nvSpPr>
        <p:spPr>
          <a:xfrm>
            <a:off x="3939406" y="5561794"/>
            <a:ext cx="611339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Rahul     Prashant  </a:t>
            </a:r>
            <a:r>
              <a:rPr lang="en-IN" sz="1800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Rushikesh</a:t>
            </a:r>
            <a:r>
              <a:rPr lang="en-IN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Pooja     Summit   Jagdish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F209D43-0B40-7A30-5A4A-A303BD7F0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968" y="5971117"/>
            <a:ext cx="7393557" cy="80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dark - tm89027928_Win22_jx_v15" id="{6FC4CD7C-8D8C-413D-9734-DB9D2ACDF211}" vid="{3BCE2F71-642F-410D-8C9D-43A56939DC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A2AE28-B20A-43BD-B938-8C55A17924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21E1349-079A-46DA-8C56-B35AC6C117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9EC099-CA80-4E7D-B4BF-2970B26F4E5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1504</TotalTime>
  <Words>175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等线</vt:lpstr>
      <vt:lpstr>Abadi</vt:lpstr>
      <vt:lpstr>Arial</vt:lpstr>
      <vt:lpstr>Calibri</vt:lpstr>
      <vt:lpstr>Posterama</vt:lpstr>
      <vt:lpstr>Posterama Text Black</vt:lpstr>
      <vt:lpstr>Posterama Text SemiBold</vt:lpstr>
      <vt:lpstr>Wingdings</vt:lpstr>
      <vt:lpstr>Office 主题​​</vt:lpstr>
      <vt:lpstr>Salary of Data Science Jobs</vt:lpstr>
      <vt:lpstr>About Data ?</vt:lpstr>
      <vt:lpstr>Tree Map of Job Profiles in Data Science Field :</vt:lpstr>
      <vt:lpstr>Tree Map of Data Science Employees Resident :</vt:lpstr>
      <vt:lpstr>Salary based on Job Title and Experience level : </vt:lpstr>
      <vt:lpstr>Salary based on Job Title and Work Year : </vt:lpstr>
      <vt:lpstr>Thank you</vt:lpstr>
      <vt:lpstr>Heat Map Sample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 of Data Science Jobs</dc:title>
  <dc:creator>Jagdish Vishwakarma</dc:creator>
  <cp:lastModifiedBy>Jagdish Vishwakarma</cp:lastModifiedBy>
  <cp:revision>19</cp:revision>
  <dcterms:created xsi:type="dcterms:W3CDTF">2022-08-01T09:21:24Z</dcterms:created>
  <dcterms:modified xsi:type="dcterms:W3CDTF">2022-08-02T10:27:03Z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